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5" r:id="rId1"/>
    <p:sldMasterId id="2147483696" r:id="rId2"/>
    <p:sldMasterId id="2147483697" r:id="rId3"/>
  </p:sldMasterIdLst>
  <p:notesMasterIdLst>
    <p:notesMasterId r:id="rId31"/>
  </p:notesMasterIdLst>
  <p:sldIdLst>
    <p:sldId id="256" r:id="rId4"/>
    <p:sldId id="259" r:id="rId5"/>
    <p:sldId id="260" r:id="rId6"/>
    <p:sldId id="261" r:id="rId7"/>
    <p:sldId id="262" r:id="rId8"/>
    <p:sldId id="263" r:id="rId9"/>
    <p:sldId id="264" r:id="rId10"/>
    <p:sldId id="265" r:id="rId11"/>
    <p:sldId id="266" r:id="rId12"/>
    <p:sldId id="267" r:id="rId13"/>
    <p:sldId id="268" r:id="rId14"/>
    <p:sldId id="269" r:id="rId15"/>
    <p:sldId id="279" r:id="rId16"/>
    <p:sldId id="280" r:id="rId17"/>
    <p:sldId id="270" r:id="rId18"/>
    <p:sldId id="271" r:id="rId19"/>
    <p:sldId id="272" r:id="rId20"/>
    <p:sldId id="273" r:id="rId21"/>
    <p:sldId id="274" r:id="rId22"/>
    <p:sldId id="282" r:id="rId23"/>
    <p:sldId id="284" r:id="rId24"/>
    <p:sldId id="275" r:id="rId25"/>
    <p:sldId id="276" r:id="rId26"/>
    <p:sldId id="285" r:id="rId27"/>
    <p:sldId id="286" r:id="rId28"/>
    <p:sldId id="277" r:id="rId29"/>
    <p:sldId id="278" r:id="rId30"/>
  </p:sldIdLst>
  <p:sldSz cx="7772400" cy="10058400"/>
  <p:notesSz cx="6858000" cy="9144000"/>
  <p:embeddedFontLst>
    <p:embeddedFont>
      <p:font typeface="Helvetica Neue" panose="020B0604020202020204"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Open Sans Light" panose="020B030603050402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78" d="100"/>
          <a:sy n="78" d="100"/>
        </p:scale>
        <p:origin x="2886" y="114"/>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8.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5.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4.fntdata"/><Relationship Id="rId43"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a1e537952f_0_1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1e537952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dd260ecd2_0_5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9dd260ecd2_0_5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dd260ecd2_0_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9dd260ecd2_0_7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dd260ecd2_0_9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dd260ecd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c24cf9085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c24cf908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45bde9993_0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ga45bde9993_0_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45bde9993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dd260ecd2_0_8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g9dd260ecd2_0_8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9cfc2a9a8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cfc2a9a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0811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6467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9b75228fd4_1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g9b75228fd4_1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dd260ecd2_0_9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dd260ecd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c24cf9085_0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c24cf908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9c24cf9085_0_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9c24cf908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1e537952f_0_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1e537952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d8c850c25_0_103: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2.x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296025" y="8600600"/>
            <a:ext cx="1052250" cy="1052250"/>
          </a:xfrm>
          <a:prstGeom prst="rect">
            <a:avLst/>
          </a:prstGeom>
          <a:noFill/>
          <a:ln>
            <a:noFill/>
          </a:ln>
        </p:spPr>
      </p:pic>
      <p:sp>
        <p:nvSpPr>
          <p:cNvPr id="178" name="Google Shape;178;p51"/>
          <p:cNvSpPr txBox="1">
            <a:spLocks noGrp="1"/>
          </p:cNvSpPr>
          <p:nvPr>
            <p:ph type="title" idx="4294967295"/>
          </p:nvPr>
        </p:nvSpPr>
        <p:spPr>
          <a:xfrm>
            <a:off x="264895" y="96629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Data Governance @ SneakerPark</a:t>
            </a:r>
            <a:endParaRPr sz="4000">
              <a:solidFill>
                <a:srgbClr val="FFFFFF"/>
              </a:solidFill>
            </a:endParaRPr>
          </a:p>
          <a:p>
            <a:pPr marL="0" lvl="0" indent="0" algn="l" rtl="0">
              <a:spcBef>
                <a:spcPts val="0"/>
              </a:spcBef>
              <a:spcAft>
                <a:spcPts val="0"/>
              </a:spcAft>
              <a:buNone/>
            </a:pPr>
            <a:endParaRPr/>
          </a:p>
        </p:txBody>
      </p:sp>
      <p:pic>
        <p:nvPicPr>
          <p:cNvPr id="179" name="Google Shape;179;p51"/>
          <p:cNvPicPr preferRelativeResize="0"/>
          <p:nvPr/>
        </p:nvPicPr>
        <p:blipFill rotWithShape="1">
          <a:blip r:embed="rId4">
            <a:alphaModFix/>
          </a:blip>
          <a:srcRect t="-1820" b="1820"/>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solidFill>
                  <a:srgbClr val="EEEEEE"/>
                </a:solidFill>
                <a:latin typeface="Open Sans"/>
                <a:ea typeface="Open Sans"/>
                <a:cs typeface="Open Sans"/>
                <a:sym typeface="Open Sans"/>
              </a:rPr>
              <a:t>Prepared by: Sonia Fogari</a:t>
            </a: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endParaRPr i="1" dirty="0">
              <a:solidFill>
                <a:srgbClr val="EEEEEE"/>
              </a:solidFill>
              <a:latin typeface="Open Sans"/>
              <a:ea typeface="Open Sans"/>
              <a:cs typeface="Open Sans"/>
              <a:sym typeface="Open Sans"/>
            </a:endParaRPr>
          </a:p>
          <a:p>
            <a:pPr marL="0" lvl="0" indent="0" algn="l" rtl="0">
              <a:spcBef>
                <a:spcPts val="0"/>
              </a:spcBef>
              <a:spcAft>
                <a:spcPts val="0"/>
              </a:spcAft>
              <a:buNone/>
            </a:pPr>
            <a:r>
              <a:rPr lang="en" i="1" dirty="0">
                <a:solidFill>
                  <a:srgbClr val="EEEEEE"/>
                </a:solidFill>
                <a:latin typeface="Open Sans"/>
                <a:ea typeface="Open Sans"/>
                <a:cs typeface="Open Sans"/>
                <a:sym typeface="Open Sans"/>
              </a:rPr>
              <a:t>Submitted on: 27 Feb 2023</a:t>
            </a:r>
            <a:endParaRPr i="1" dirty="0">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62"/>
          <p:cNvSpPr txBox="1"/>
          <p:nvPr/>
        </p:nvSpPr>
        <p:spPr>
          <a:xfrm>
            <a:off x="504500" y="425675"/>
            <a:ext cx="6810600" cy="30000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a:solidFill>
                  <a:srgbClr val="525C65"/>
                </a:solidFill>
                <a:highlight>
                  <a:srgbClr val="FFFFFF"/>
                </a:highlight>
                <a:latin typeface="Open Sans"/>
                <a:ea typeface="Open Sans"/>
                <a:cs typeface="Open Sans"/>
                <a:sym typeface="Open Sans"/>
              </a:rPr>
              <a:t>Profile the data to identify at least </a:t>
            </a:r>
            <a:r>
              <a:rPr lang="en" sz="1600" b="1">
                <a:solidFill>
                  <a:srgbClr val="525C65"/>
                </a:solidFill>
                <a:highlight>
                  <a:srgbClr val="FFFFFF"/>
                </a:highlight>
                <a:latin typeface="Open Sans"/>
                <a:ea typeface="Open Sans"/>
                <a:cs typeface="Open Sans"/>
                <a:sym typeface="Open Sans"/>
              </a:rPr>
              <a:t>3 data quality issues</a:t>
            </a:r>
            <a:r>
              <a:rPr lang="en" sz="1600">
                <a:solidFill>
                  <a:srgbClr val="525C65"/>
                </a:solidFill>
                <a:highlight>
                  <a:srgbClr val="FFFFFF"/>
                </a:highlight>
                <a:latin typeface="Open Sans"/>
                <a:ea typeface="Open Sans"/>
                <a:cs typeface="Open Sans"/>
                <a:sym typeface="Open Sans"/>
              </a:rPr>
              <a:t> you see in the data. Also provide </a:t>
            </a:r>
            <a:r>
              <a:rPr lang="en" sz="1600" b="1">
                <a:solidFill>
                  <a:srgbClr val="525C65"/>
                </a:solidFill>
                <a:highlight>
                  <a:srgbClr val="FFFFFF"/>
                </a:highlight>
                <a:latin typeface="Open Sans"/>
                <a:ea typeface="Open Sans"/>
                <a:cs typeface="Open Sans"/>
                <a:sym typeface="Open Sans"/>
              </a:rPr>
              <a:t>at least 1 data quality issue that you haven’t yet seen</a:t>
            </a:r>
            <a:r>
              <a:rPr lang="en" sz="1600">
                <a:solidFill>
                  <a:srgbClr val="525C65"/>
                </a:solidFill>
                <a:highlight>
                  <a:srgbClr val="FFFFFF"/>
                </a:highlight>
                <a:latin typeface="Open Sans"/>
                <a:ea typeface="Open Sans"/>
                <a:cs typeface="Open Sans"/>
                <a:sym typeface="Open Sans"/>
              </a:rPr>
              <a:t> in the data, but can foresee occurring in the future. Based on the issues you’ve identified, come up with the data quality rule for each data quality issue, including for the one that you foresee.</a:t>
            </a:r>
            <a:endParaRPr sz="160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r>
              <a:rPr lang="en" sz="1600">
                <a:solidFill>
                  <a:srgbClr val="525C65"/>
                </a:solidFill>
                <a:highlight>
                  <a:srgbClr val="FFFFFF"/>
                </a:highlight>
                <a:latin typeface="Open Sans"/>
                <a:ea typeface="Open Sans"/>
                <a:cs typeface="Open Sans"/>
                <a:sym typeface="Open Sans"/>
              </a:rPr>
              <a:t>Make sure you fill out </a:t>
            </a:r>
            <a:r>
              <a:rPr lang="en" sz="1600" b="1">
                <a:solidFill>
                  <a:srgbClr val="525C65"/>
                </a:solidFill>
                <a:highlight>
                  <a:srgbClr val="FFFFFF"/>
                </a:highlight>
                <a:latin typeface="Open Sans"/>
                <a:ea typeface="Open Sans"/>
                <a:cs typeface="Open Sans"/>
                <a:sym typeface="Open Sans"/>
              </a:rPr>
              <a:t>all</a:t>
            </a:r>
            <a:r>
              <a:rPr lang="en" sz="1600">
                <a:solidFill>
                  <a:srgbClr val="525C65"/>
                </a:solidFill>
                <a:highlight>
                  <a:srgbClr val="FFFFFF"/>
                </a:highlight>
                <a:latin typeface="Open Sans"/>
                <a:ea typeface="Open Sans"/>
                <a:cs typeface="Open Sans"/>
                <a:sym typeface="Open Sans"/>
              </a:rPr>
              <a:t> columns in the "Data Quality Issues" tab with your answers in the provided Sheets template.</a:t>
            </a:r>
            <a:endParaRPr sz="16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6"/>
        <p:cNvGrpSpPr/>
        <p:nvPr/>
      </p:nvGrpSpPr>
      <p:grpSpPr>
        <a:xfrm>
          <a:off x="0" y="0"/>
          <a:ext cx="0" cy="0"/>
          <a:chOff x="0" y="0"/>
          <a:chExt cx="0" cy="0"/>
        </a:xfrm>
      </p:grpSpPr>
      <p:sp>
        <p:nvSpPr>
          <p:cNvPr id="257" name="Google Shape;257;p63"/>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a:solidFill>
                <a:srgbClr val="FFFFFF"/>
              </a:solidFill>
              <a:latin typeface="Open Sans"/>
              <a:ea typeface="Open Sans"/>
              <a:cs typeface="Open Sans"/>
              <a:sym typeface="Open Sans"/>
            </a:endParaRPr>
          </a:p>
        </p:txBody>
      </p:sp>
      <p:sp>
        <p:nvSpPr>
          <p:cNvPr id="258" name="Google Shape;258;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4"/>
          <p:cNvSpPr txBox="1">
            <a:spLocks noGrp="1"/>
          </p:cNvSpPr>
          <p:nvPr>
            <p:ph type="body" idx="1"/>
          </p:nvPr>
        </p:nvSpPr>
        <p:spPr>
          <a:xfrm>
            <a:off x="369675" y="695675"/>
            <a:ext cx="6914100" cy="13713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600" dirty="0">
                <a:solidFill>
                  <a:srgbClr val="525C65"/>
                </a:solidFill>
                <a:highlight>
                  <a:srgbClr val="FFFFFF"/>
                </a:highlight>
                <a:latin typeface="Open Sans"/>
                <a:ea typeface="Open Sans"/>
                <a:cs typeface="Open Sans"/>
                <a:sym typeface="Open Sans"/>
              </a:rPr>
              <a:t>Using the metrics you've created in the last step, please create a mock-up of a data quality </a:t>
            </a:r>
            <a:r>
              <a:rPr lang="en" sz="1600" b="1" dirty="0">
                <a:solidFill>
                  <a:srgbClr val="525C65"/>
                </a:solidFill>
                <a:highlight>
                  <a:srgbClr val="FFFFFF"/>
                </a:highlight>
                <a:latin typeface="Open Sans"/>
                <a:ea typeface="Open Sans"/>
                <a:cs typeface="Open Sans"/>
                <a:sym typeface="Open Sans"/>
              </a:rPr>
              <a:t>monitoring dashboard</a:t>
            </a:r>
            <a:r>
              <a:rPr lang="en" sz="1600" dirty="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600" dirty="0">
                <a:solidFill>
                  <a:srgbClr val="525C65"/>
                </a:solidFill>
                <a:highlight>
                  <a:srgbClr val="FFFFFF"/>
                </a:highlight>
                <a:latin typeface="Open Sans"/>
                <a:ea typeface="Open Sans"/>
                <a:cs typeface="Open Sans"/>
                <a:sym typeface="Open Sans"/>
              </a:rPr>
              <a:t>Please </a:t>
            </a:r>
            <a:r>
              <a:rPr lang="en" sz="1600" b="1" dirty="0">
                <a:solidFill>
                  <a:srgbClr val="525C65"/>
                </a:solidFill>
                <a:highlight>
                  <a:srgbClr val="FFFFFF"/>
                </a:highlight>
                <a:latin typeface="Open Sans"/>
                <a:ea typeface="Open Sans"/>
                <a:cs typeface="Open Sans"/>
                <a:sym typeface="Open Sans"/>
              </a:rPr>
              <a:t>make sure to label your metrics clearly</a:t>
            </a:r>
            <a:r>
              <a:rPr lang="en" sz="1600" dirty="0">
                <a:solidFill>
                  <a:srgbClr val="525C65"/>
                </a:solidFill>
                <a:highlight>
                  <a:srgbClr val="FFFFFF"/>
                </a:highlight>
                <a:latin typeface="Open Sans"/>
                <a:ea typeface="Open Sans"/>
                <a:cs typeface="Open Sans"/>
                <a:sym typeface="Open Sans"/>
              </a:rPr>
              <a:t> on your mock-up.</a:t>
            </a:r>
            <a:endParaRPr sz="16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de-DE" sz="1600" b="1" dirty="0">
                <a:solidFill>
                  <a:srgbClr val="525C65"/>
                </a:solidFill>
                <a:highlight>
                  <a:srgbClr val="FFFFFF"/>
                </a:highlight>
                <a:latin typeface="Open Sans"/>
                <a:ea typeface="Open Sans"/>
                <a:cs typeface="Open Sans"/>
                <a:sym typeface="Open Sans"/>
              </a:rPr>
              <a:t>1. Evaluation </a:t>
            </a:r>
            <a:r>
              <a:rPr lang="de-DE" sz="1600" b="1" dirty="0" err="1">
                <a:solidFill>
                  <a:srgbClr val="525C65"/>
                </a:solidFill>
                <a:highlight>
                  <a:srgbClr val="FFFFFF"/>
                </a:highlight>
                <a:latin typeface="Open Sans"/>
                <a:ea typeface="Open Sans"/>
                <a:cs typeface="Open Sans"/>
                <a:sym typeface="Open Sans"/>
              </a:rPr>
              <a:t>of</a:t>
            </a:r>
            <a:r>
              <a:rPr lang="de-DE" sz="1600" b="1" dirty="0">
                <a:solidFill>
                  <a:srgbClr val="525C65"/>
                </a:solidFill>
                <a:highlight>
                  <a:srgbClr val="FFFFFF"/>
                </a:highlight>
                <a:latin typeface="Open Sans"/>
                <a:ea typeface="Open Sans"/>
                <a:cs typeface="Open Sans"/>
                <a:sym typeface="Open Sans"/>
              </a:rPr>
              <a:t> </a:t>
            </a:r>
            <a:r>
              <a:rPr lang="de-DE" sz="1600" b="1" dirty="0" err="1">
                <a:solidFill>
                  <a:srgbClr val="525C65"/>
                </a:solidFill>
                <a:highlight>
                  <a:srgbClr val="FFFFFF"/>
                </a:highlight>
                <a:latin typeface="Open Sans"/>
                <a:ea typeface="Open Sans"/>
                <a:cs typeface="Open Sans"/>
                <a:sym typeface="Open Sans"/>
              </a:rPr>
              <a:t>the</a:t>
            </a:r>
            <a:r>
              <a:rPr lang="de-DE" sz="1600" b="1" dirty="0">
                <a:solidFill>
                  <a:srgbClr val="525C65"/>
                </a:solidFill>
                <a:highlight>
                  <a:srgbClr val="FFFFFF"/>
                </a:highlight>
                <a:latin typeface="Open Sans"/>
                <a:ea typeface="Open Sans"/>
                <a:cs typeface="Open Sans"/>
                <a:sym typeface="Open Sans"/>
              </a:rPr>
              <a:t> </a:t>
            </a:r>
            <a:r>
              <a:rPr lang="de-DE" sz="1600" b="1" dirty="0" err="1">
                <a:solidFill>
                  <a:srgbClr val="525C65"/>
                </a:solidFill>
                <a:highlight>
                  <a:srgbClr val="FFFFFF"/>
                </a:highlight>
                <a:latin typeface="Open Sans"/>
                <a:ea typeface="Open Sans"/>
                <a:cs typeface="Open Sans"/>
                <a:sym typeface="Open Sans"/>
              </a:rPr>
              <a:t>data</a:t>
            </a:r>
            <a:r>
              <a:rPr lang="de-DE" sz="1600" b="1" dirty="0">
                <a:solidFill>
                  <a:srgbClr val="525C65"/>
                </a:solidFill>
                <a:highlight>
                  <a:srgbClr val="FFFFFF"/>
                </a:highlight>
                <a:latin typeface="Open Sans"/>
                <a:ea typeface="Open Sans"/>
                <a:cs typeface="Open Sans"/>
                <a:sym typeface="Open Sans"/>
              </a:rPr>
              <a:t> </a:t>
            </a:r>
            <a:r>
              <a:rPr lang="de-DE" sz="1600" b="1" dirty="0" err="1">
                <a:solidFill>
                  <a:srgbClr val="525C65"/>
                </a:solidFill>
                <a:highlight>
                  <a:srgbClr val="FFFFFF"/>
                </a:highlight>
                <a:latin typeface="Open Sans"/>
                <a:ea typeface="Open Sans"/>
                <a:cs typeface="Open Sans"/>
                <a:sym typeface="Open Sans"/>
              </a:rPr>
              <a:t>quality</a:t>
            </a:r>
            <a:r>
              <a:rPr lang="de-DE" sz="1600" b="1" dirty="0">
                <a:solidFill>
                  <a:srgbClr val="525C65"/>
                </a:solidFill>
                <a:highlight>
                  <a:srgbClr val="FFFFFF"/>
                </a:highlight>
                <a:latin typeface="Open Sans"/>
                <a:ea typeface="Open Sans"/>
                <a:cs typeface="Open Sans"/>
                <a:sym typeface="Open Sans"/>
              </a:rPr>
              <a:t> </a:t>
            </a:r>
            <a:r>
              <a:rPr lang="de-DE" sz="1600" b="1" dirty="0" err="1">
                <a:solidFill>
                  <a:srgbClr val="525C65"/>
                </a:solidFill>
                <a:highlight>
                  <a:srgbClr val="FFFFFF"/>
                </a:highlight>
                <a:latin typeface="Open Sans"/>
                <a:ea typeface="Open Sans"/>
                <a:cs typeface="Open Sans"/>
                <a:sym typeface="Open Sans"/>
              </a:rPr>
              <a:t>metrics</a:t>
            </a:r>
            <a:r>
              <a:rPr lang="de-DE" sz="1600" b="1" dirty="0">
                <a:solidFill>
                  <a:srgbClr val="525C65"/>
                </a:solidFill>
                <a:highlight>
                  <a:srgbClr val="FFFFFF"/>
                </a:highlight>
                <a:latin typeface="Open Sans"/>
                <a:ea typeface="Open Sans"/>
                <a:cs typeface="Open Sans"/>
                <a:sym typeface="Open Sans"/>
              </a:rPr>
              <a:t> </a:t>
            </a:r>
            <a:r>
              <a:rPr lang="de-DE" sz="1600" b="1" dirty="0" err="1">
                <a:solidFill>
                  <a:srgbClr val="525C65"/>
                </a:solidFill>
                <a:highlight>
                  <a:srgbClr val="FFFFFF"/>
                </a:highlight>
                <a:latin typeface="Open Sans"/>
                <a:ea typeface="Open Sans"/>
                <a:cs typeface="Open Sans"/>
                <a:sym typeface="Open Sans"/>
              </a:rPr>
              <a:t>for</a:t>
            </a:r>
            <a:r>
              <a:rPr lang="de-DE" sz="1600" b="1" dirty="0">
                <a:solidFill>
                  <a:srgbClr val="525C65"/>
                </a:solidFill>
                <a:highlight>
                  <a:srgbClr val="FFFFFF"/>
                </a:highlight>
                <a:latin typeface="Open Sans"/>
                <a:ea typeface="Open Sans"/>
                <a:cs typeface="Open Sans"/>
                <a:sym typeface="Open Sans"/>
              </a:rPr>
              <a:t> </a:t>
            </a:r>
            <a:r>
              <a:rPr lang="de-DE" sz="1600" b="1" dirty="0" err="1">
                <a:solidFill>
                  <a:srgbClr val="525C65"/>
                </a:solidFill>
                <a:highlight>
                  <a:srgbClr val="FFFFFF"/>
                </a:highlight>
                <a:latin typeface="Open Sans"/>
                <a:ea typeface="Open Sans"/>
                <a:cs typeface="Open Sans"/>
                <a:sym typeface="Open Sans"/>
              </a:rPr>
              <a:t>each</a:t>
            </a:r>
            <a:r>
              <a:rPr lang="de-DE" sz="1600" b="1" dirty="0">
                <a:solidFill>
                  <a:srgbClr val="525C65"/>
                </a:solidFill>
                <a:highlight>
                  <a:srgbClr val="FFFFFF"/>
                </a:highlight>
                <a:latin typeface="Open Sans"/>
                <a:ea typeface="Open Sans"/>
                <a:cs typeface="Open Sans"/>
                <a:sym typeface="Open Sans"/>
              </a:rPr>
              <a:t> </a:t>
            </a:r>
            <a:r>
              <a:rPr lang="de-DE" sz="1600" b="1" dirty="0" err="1">
                <a:solidFill>
                  <a:srgbClr val="525C65"/>
                </a:solidFill>
                <a:highlight>
                  <a:srgbClr val="FFFFFF"/>
                </a:highlight>
                <a:latin typeface="Open Sans"/>
                <a:ea typeface="Open Sans"/>
                <a:cs typeface="Open Sans"/>
                <a:sym typeface="Open Sans"/>
              </a:rPr>
              <a:t>quality</a:t>
            </a:r>
            <a:r>
              <a:rPr lang="de-DE" sz="1600" b="1" dirty="0">
                <a:solidFill>
                  <a:srgbClr val="525C65"/>
                </a:solidFill>
                <a:highlight>
                  <a:srgbClr val="FFFFFF"/>
                </a:highlight>
                <a:latin typeface="Open Sans"/>
                <a:ea typeface="Open Sans"/>
                <a:cs typeface="Open Sans"/>
                <a:sym typeface="Open Sans"/>
              </a:rPr>
              <a:t> </a:t>
            </a:r>
            <a:r>
              <a:rPr lang="de-DE" sz="1600" b="1" dirty="0" err="1">
                <a:solidFill>
                  <a:srgbClr val="525C65"/>
                </a:solidFill>
                <a:highlight>
                  <a:srgbClr val="FFFFFF"/>
                </a:highlight>
                <a:latin typeface="Open Sans"/>
                <a:ea typeface="Open Sans"/>
                <a:cs typeface="Open Sans"/>
                <a:sym typeface="Open Sans"/>
              </a:rPr>
              <a:t>rule</a:t>
            </a:r>
            <a:r>
              <a:rPr lang="de-DE" sz="1600" b="1" dirty="0">
                <a:solidFill>
                  <a:srgbClr val="525C65"/>
                </a:solidFill>
                <a:highlight>
                  <a:srgbClr val="FFFFFF"/>
                </a:highlight>
                <a:latin typeface="Open Sans"/>
                <a:ea typeface="Open Sans"/>
                <a:cs typeface="Open Sans"/>
                <a:sym typeface="Open Sans"/>
              </a:rPr>
              <a:t>: </a:t>
            </a:r>
          </a:p>
          <a:p>
            <a:pPr marL="0" lvl="0" indent="0" algn="l" rtl="0">
              <a:lnSpc>
                <a:spcPct val="170000"/>
              </a:lnSpc>
              <a:spcBef>
                <a:spcPts val="1100"/>
              </a:spcBef>
              <a:spcAft>
                <a:spcPts val="0"/>
              </a:spcAft>
              <a:buNone/>
            </a:pPr>
            <a:endParaRPr sz="1600" dirty="0">
              <a:solidFill>
                <a:srgbClr val="525C65"/>
              </a:solidFill>
              <a:highlight>
                <a:srgbClr val="FFFFFF"/>
              </a:highlight>
              <a:latin typeface="Open Sans"/>
              <a:ea typeface="Open Sans"/>
              <a:cs typeface="Open Sans"/>
              <a:sym typeface="Open Sans"/>
            </a:endParaRPr>
          </a:p>
        </p:txBody>
      </p:sp>
      <p:pic>
        <p:nvPicPr>
          <p:cNvPr id="3" name="Immagine 2">
            <a:extLst>
              <a:ext uri="{FF2B5EF4-FFF2-40B4-BE49-F238E27FC236}">
                <a16:creationId xmlns:a16="http://schemas.microsoft.com/office/drawing/2014/main" id="{B1D70B46-FA12-BE6A-A9C8-3716F68BA859}"/>
              </a:ext>
            </a:extLst>
          </p:cNvPr>
          <p:cNvPicPr>
            <a:picLocks noChangeAspect="1"/>
          </p:cNvPicPr>
          <p:nvPr/>
        </p:nvPicPr>
        <p:blipFill>
          <a:blip r:embed="rId3"/>
          <a:stretch>
            <a:fillRect/>
          </a:stretch>
        </p:blipFill>
        <p:spPr>
          <a:xfrm>
            <a:off x="1109662" y="4048125"/>
            <a:ext cx="5553075" cy="1962150"/>
          </a:xfrm>
          <a:prstGeom prst="rect">
            <a:avLst/>
          </a:prstGeom>
        </p:spPr>
      </p:pic>
      <p:pic>
        <p:nvPicPr>
          <p:cNvPr id="5" name="Immagine 4">
            <a:extLst>
              <a:ext uri="{FF2B5EF4-FFF2-40B4-BE49-F238E27FC236}">
                <a16:creationId xmlns:a16="http://schemas.microsoft.com/office/drawing/2014/main" id="{C7211CE9-8A4D-58B1-73C7-512B2E1EAE1D}"/>
              </a:ext>
            </a:extLst>
          </p:cNvPr>
          <p:cNvPicPr>
            <a:picLocks noChangeAspect="1"/>
          </p:cNvPicPr>
          <p:nvPr/>
        </p:nvPicPr>
        <p:blipFill>
          <a:blip r:embed="rId4"/>
          <a:stretch>
            <a:fillRect/>
          </a:stretch>
        </p:blipFill>
        <p:spPr>
          <a:xfrm>
            <a:off x="1109662" y="6886038"/>
            <a:ext cx="4867275" cy="16954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8ED777A9-9D65-E728-DB23-D3997B0414C3}"/>
              </a:ext>
            </a:extLst>
          </p:cNvPr>
          <p:cNvPicPr>
            <a:picLocks noChangeAspect="1"/>
          </p:cNvPicPr>
          <p:nvPr/>
        </p:nvPicPr>
        <p:blipFill>
          <a:blip r:embed="rId2"/>
          <a:stretch>
            <a:fillRect/>
          </a:stretch>
        </p:blipFill>
        <p:spPr>
          <a:xfrm>
            <a:off x="1130590" y="755024"/>
            <a:ext cx="4867275" cy="2057400"/>
          </a:xfrm>
          <a:prstGeom prst="rect">
            <a:avLst/>
          </a:prstGeom>
        </p:spPr>
      </p:pic>
      <p:pic>
        <p:nvPicPr>
          <p:cNvPr id="7" name="Immagine 6">
            <a:extLst>
              <a:ext uri="{FF2B5EF4-FFF2-40B4-BE49-F238E27FC236}">
                <a16:creationId xmlns:a16="http://schemas.microsoft.com/office/drawing/2014/main" id="{B1581176-C189-63E8-CA6B-289CB70F0596}"/>
              </a:ext>
            </a:extLst>
          </p:cNvPr>
          <p:cNvPicPr>
            <a:picLocks noChangeAspect="1"/>
          </p:cNvPicPr>
          <p:nvPr/>
        </p:nvPicPr>
        <p:blipFill>
          <a:blip r:embed="rId3"/>
          <a:stretch>
            <a:fillRect/>
          </a:stretch>
        </p:blipFill>
        <p:spPr>
          <a:xfrm>
            <a:off x="1130589" y="3563289"/>
            <a:ext cx="4867275" cy="1695450"/>
          </a:xfrm>
          <a:prstGeom prst="rect">
            <a:avLst/>
          </a:prstGeom>
        </p:spPr>
      </p:pic>
      <p:pic>
        <p:nvPicPr>
          <p:cNvPr id="9" name="Immagine 8">
            <a:extLst>
              <a:ext uri="{FF2B5EF4-FFF2-40B4-BE49-F238E27FC236}">
                <a16:creationId xmlns:a16="http://schemas.microsoft.com/office/drawing/2014/main" id="{94C5011F-2AFD-E964-C6FD-0BEF50AD1461}"/>
              </a:ext>
            </a:extLst>
          </p:cNvPr>
          <p:cNvPicPr>
            <a:picLocks noChangeAspect="1"/>
          </p:cNvPicPr>
          <p:nvPr/>
        </p:nvPicPr>
        <p:blipFill>
          <a:blip r:embed="rId4"/>
          <a:stretch>
            <a:fillRect/>
          </a:stretch>
        </p:blipFill>
        <p:spPr>
          <a:xfrm>
            <a:off x="1130589" y="5893224"/>
            <a:ext cx="4867275" cy="2676525"/>
          </a:xfrm>
          <a:prstGeom prst="rect">
            <a:avLst/>
          </a:prstGeom>
        </p:spPr>
      </p:pic>
    </p:spTree>
    <p:extLst>
      <p:ext uri="{BB962C8B-B14F-4D97-AF65-F5344CB8AC3E}">
        <p14:creationId xmlns:p14="http://schemas.microsoft.com/office/powerpoint/2010/main" val="85371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9322F9D4-0325-2698-55BA-5AD855D88B1F}"/>
              </a:ext>
            </a:extLst>
          </p:cNvPr>
          <p:cNvSpPr txBox="1"/>
          <p:nvPr/>
        </p:nvSpPr>
        <p:spPr>
          <a:xfrm>
            <a:off x="875764" y="788599"/>
            <a:ext cx="6233374" cy="413383"/>
          </a:xfrm>
          <a:prstGeom prst="rect">
            <a:avLst/>
          </a:prstGeom>
          <a:noFill/>
        </p:spPr>
        <p:txBody>
          <a:bodyPr wrap="square">
            <a:spAutoFit/>
          </a:bodyPr>
          <a:lstStyle/>
          <a:p>
            <a:pPr marL="0" lvl="0" indent="0" algn="l" rtl="0">
              <a:lnSpc>
                <a:spcPct val="170000"/>
              </a:lnSpc>
              <a:spcBef>
                <a:spcPts val="1100"/>
              </a:spcBef>
              <a:spcAft>
                <a:spcPts val="0"/>
              </a:spcAft>
              <a:buNone/>
            </a:pPr>
            <a:r>
              <a:rPr lang="de-DE" sz="1400" dirty="0">
                <a:solidFill>
                  <a:srgbClr val="525C65"/>
                </a:solidFill>
                <a:highlight>
                  <a:srgbClr val="FFFFFF"/>
                </a:highlight>
                <a:latin typeface="Open Sans"/>
                <a:ea typeface="Open Sans"/>
                <a:cs typeface="Open Sans"/>
                <a:sym typeface="Open Sans"/>
              </a:rPr>
              <a:t>2. Dashboards</a:t>
            </a:r>
          </a:p>
        </p:txBody>
      </p:sp>
      <p:pic>
        <p:nvPicPr>
          <p:cNvPr id="3" name="Immagine 2">
            <a:extLst>
              <a:ext uri="{FF2B5EF4-FFF2-40B4-BE49-F238E27FC236}">
                <a16:creationId xmlns:a16="http://schemas.microsoft.com/office/drawing/2014/main" id="{00AEB7EE-111F-1D9F-F07A-6FEF304A2E56}"/>
              </a:ext>
            </a:extLst>
          </p:cNvPr>
          <p:cNvPicPr>
            <a:picLocks noChangeAspect="1"/>
          </p:cNvPicPr>
          <p:nvPr/>
        </p:nvPicPr>
        <p:blipFill>
          <a:blip r:embed="rId2"/>
          <a:stretch>
            <a:fillRect/>
          </a:stretch>
        </p:blipFill>
        <p:spPr>
          <a:xfrm>
            <a:off x="0" y="2682567"/>
            <a:ext cx="7772400" cy="4693266"/>
          </a:xfrm>
          <a:prstGeom prst="rect">
            <a:avLst/>
          </a:prstGeom>
        </p:spPr>
      </p:pic>
    </p:spTree>
    <p:extLst>
      <p:ext uri="{BB962C8B-B14F-4D97-AF65-F5344CB8AC3E}">
        <p14:creationId xmlns:p14="http://schemas.microsoft.com/office/powerpoint/2010/main" val="1274830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5</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1: MDM Architecture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body" idx="1"/>
          </p:nvPr>
        </p:nvSpPr>
        <p:spPr>
          <a:xfrm>
            <a:off x="439225" y="-63075"/>
            <a:ext cx="6907500" cy="2832033"/>
          </a:xfrm>
          <a:prstGeom prst="rect">
            <a:avLst/>
          </a:prstGeom>
        </p:spPr>
        <p:txBody>
          <a:bodyPr spcFirstLastPara="1" wrap="square" lIns="91425" tIns="91425" rIns="91425" bIns="91425" anchor="t" anchorCtr="0">
            <a:noAutofit/>
          </a:bodyPr>
          <a:lstStyle/>
          <a:p>
            <a:pPr marL="0" marR="241300" lvl="0" indent="0" algn="just" rtl="0">
              <a:lnSpc>
                <a:spcPct val="150000"/>
              </a:lnSpc>
              <a:spcBef>
                <a:spcPts val="3800"/>
              </a:spcBef>
              <a:spcAft>
                <a:spcPts val="0"/>
              </a:spcAft>
              <a:buNone/>
            </a:pPr>
            <a:r>
              <a:rPr lang="en" sz="1600" dirty="0">
                <a:solidFill>
                  <a:srgbClr val="525C65"/>
                </a:solidFill>
                <a:highlight>
                  <a:srgbClr val="FFFFFF"/>
                </a:highlight>
                <a:latin typeface="Open Sans"/>
                <a:ea typeface="Open Sans"/>
                <a:cs typeface="Open Sans"/>
                <a:sym typeface="Open Sans"/>
              </a:rPr>
              <a:t>Based on what you’ve read about SneakerPark’s systems and business model, sketch out a proposed </a:t>
            </a:r>
            <a:r>
              <a:rPr lang="en" sz="1600" b="1" dirty="0">
                <a:solidFill>
                  <a:srgbClr val="525C65"/>
                </a:solidFill>
                <a:highlight>
                  <a:srgbClr val="FFFFFF"/>
                </a:highlight>
                <a:latin typeface="Open Sans"/>
                <a:ea typeface="Open Sans"/>
                <a:cs typeface="Open Sans"/>
                <a:sym typeface="Open Sans"/>
              </a:rPr>
              <a:t>MDM implementation architecture</a:t>
            </a:r>
            <a:r>
              <a:rPr lang="en" sz="1600" dirty="0">
                <a:solidFill>
                  <a:srgbClr val="525C65"/>
                </a:solidFill>
                <a:highlight>
                  <a:srgbClr val="FFFFFF"/>
                </a:highlight>
                <a:latin typeface="Open Sans"/>
                <a:ea typeface="Open Sans"/>
                <a:cs typeface="Open Sans"/>
                <a:sym typeface="Open Sans"/>
              </a:rPr>
              <a:t>, and write a </a:t>
            </a:r>
            <a:r>
              <a:rPr lang="en" sz="1600" b="1" dirty="0">
                <a:solidFill>
                  <a:srgbClr val="525C65"/>
                </a:solidFill>
                <a:highlight>
                  <a:srgbClr val="FFFFFF"/>
                </a:highlight>
                <a:latin typeface="Open Sans"/>
                <a:ea typeface="Open Sans"/>
                <a:cs typeface="Open Sans"/>
                <a:sym typeface="Open Sans"/>
              </a:rPr>
              <a:t>detailed explanation</a:t>
            </a:r>
            <a:r>
              <a:rPr lang="en" sz="1600" dirty="0">
                <a:solidFill>
                  <a:srgbClr val="525C65"/>
                </a:solidFill>
                <a:highlight>
                  <a:srgbClr val="FFFFFF"/>
                </a:highlight>
                <a:latin typeface="Open Sans"/>
                <a:ea typeface="Open Sans"/>
                <a:cs typeface="Open Sans"/>
                <a:sym typeface="Open Sans"/>
              </a:rPr>
              <a:t> of </a:t>
            </a:r>
            <a:r>
              <a:rPr lang="en" sz="1600" b="1" dirty="0">
                <a:solidFill>
                  <a:srgbClr val="525C65"/>
                </a:solidFill>
                <a:highlight>
                  <a:srgbClr val="FFFFFF"/>
                </a:highlight>
                <a:latin typeface="Open Sans"/>
                <a:ea typeface="Open Sans"/>
                <a:cs typeface="Open Sans"/>
                <a:sym typeface="Open Sans"/>
              </a:rPr>
              <a:t>why</a:t>
            </a:r>
            <a:r>
              <a:rPr lang="en" sz="1600" dirty="0">
                <a:solidFill>
                  <a:srgbClr val="525C65"/>
                </a:solidFill>
                <a:highlight>
                  <a:srgbClr val="FFFFFF"/>
                </a:highlight>
                <a:latin typeface="Open Sans"/>
                <a:ea typeface="Open Sans"/>
                <a:cs typeface="Open Sans"/>
                <a:sym typeface="Open Sans"/>
              </a:rPr>
              <a:t> you chose this specific approach.</a:t>
            </a: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pic>
        <p:nvPicPr>
          <p:cNvPr id="3" name="Immagine 2">
            <a:extLst>
              <a:ext uri="{FF2B5EF4-FFF2-40B4-BE49-F238E27FC236}">
                <a16:creationId xmlns:a16="http://schemas.microsoft.com/office/drawing/2014/main" id="{D85DAD6D-2E4F-A442-7D7B-F7C0FFF867FD}"/>
              </a:ext>
            </a:extLst>
          </p:cNvPr>
          <p:cNvPicPr>
            <a:picLocks noChangeAspect="1"/>
          </p:cNvPicPr>
          <p:nvPr/>
        </p:nvPicPr>
        <p:blipFill>
          <a:blip r:embed="rId3"/>
          <a:stretch>
            <a:fillRect/>
          </a:stretch>
        </p:blipFill>
        <p:spPr>
          <a:xfrm>
            <a:off x="0" y="4020534"/>
            <a:ext cx="7772400" cy="54688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body" idx="1"/>
          </p:nvPr>
        </p:nvSpPr>
        <p:spPr>
          <a:xfrm>
            <a:off x="465150" y="524225"/>
            <a:ext cx="6842100" cy="13713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Clr>
                <a:schemeClr val="dk1"/>
              </a:buClr>
              <a:buSzPts val="1100"/>
              <a:buFont typeface="Arial"/>
              <a:buNone/>
            </a:pPr>
            <a:r>
              <a:rPr lang="en" sz="2200" b="1" dirty="0">
                <a:solidFill>
                  <a:srgbClr val="525C65"/>
                </a:solidFill>
                <a:highlight>
                  <a:schemeClr val="lt1"/>
                </a:highlight>
                <a:latin typeface="Open Sans"/>
                <a:ea typeface="Open Sans"/>
                <a:cs typeface="Open Sans"/>
                <a:sym typeface="Open Sans"/>
              </a:rPr>
              <a:t>Explanation:</a:t>
            </a:r>
          </a:p>
          <a:p>
            <a:pPr marL="0" lvl="0" indent="0" algn="just" rtl="0">
              <a:spcBef>
                <a:spcPts val="0"/>
              </a:spcBef>
              <a:spcAft>
                <a:spcPts val="1600"/>
              </a:spcAft>
              <a:buClr>
                <a:schemeClr val="dk1"/>
              </a:buClr>
              <a:buSzPts val="1100"/>
              <a:buFont typeface="Arial"/>
              <a:buNone/>
            </a:pPr>
            <a:r>
              <a:rPr lang="en" sz="1800" dirty="0">
                <a:solidFill>
                  <a:srgbClr val="525C65"/>
                </a:solidFill>
                <a:highlight>
                  <a:schemeClr val="lt1"/>
                </a:highlight>
                <a:latin typeface="Open Sans"/>
                <a:ea typeface="Open Sans"/>
                <a:cs typeface="Open Sans"/>
                <a:sym typeface="Open Sans"/>
              </a:rPr>
              <a:t>The Sneakerpark Company is starting the MDM journey. At the moment they have 3 types of master data: vendor master data, product master data and customer master data. The Product master data is stored at the moment both in the Inventory Management System and in the Ordering System. The customer master data is stored at the moment both in the User Service, Customer Service and Ordering Systems. In order to implement a low cost solution, without big intrusions / disruptions to the current IT solution but still to profit from the first advantages of having a structured master data management approach, the Registry MDM Architecture is recommended. This approach can be evolve to a Centralized MDM solution in the future.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85"/>
        <p:cNvGrpSpPr/>
        <p:nvPr/>
      </p:nvGrpSpPr>
      <p:grpSpPr>
        <a:xfrm>
          <a:off x="0" y="0"/>
          <a:ext cx="0" cy="0"/>
          <a:chOff x="0" y="0"/>
          <a:chExt cx="0" cy="0"/>
        </a:xfrm>
      </p:grpSpPr>
      <p:sp>
        <p:nvSpPr>
          <p:cNvPr id="286" name="Google Shape;286;p68"/>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6</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87" name="Google Shape;287;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69"/>
          <p:cNvSpPr txBox="1">
            <a:spLocks noGrp="1"/>
          </p:cNvSpPr>
          <p:nvPr>
            <p:ph type="body" idx="1"/>
          </p:nvPr>
        </p:nvSpPr>
        <p:spPr>
          <a:xfrm>
            <a:off x="432450" y="717975"/>
            <a:ext cx="6907500" cy="4777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In this step, you will define a set of </a:t>
            </a:r>
            <a:r>
              <a:rPr lang="en" sz="1600" b="1" dirty="0">
                <a:solidFill>
                  <a:srgbClr val="525C65"/>
                </a:solidFill>
                <a:highlight>
                  <a:srgbClr val="FFFFFF"/>
                </a:highlight>
                <a:latin typeface="Open Sans"/>
                <a:ea typeface="Open Sans"/>
                <a:cs typeface="Open Sans"/>
                <a:sym typeface="Open Sans"/>
              </a:rPr>
              <a:t>matching rules</a:t>
            </a:r>
            <a:r>
              <a:rPr lang="en" sz="1600" dirty="0">
                <a:solidFill>
                  <a:srgbClr val="525C65"/>
                </a:solidFill>
                <a:highlight>
                  <a:srgbClr val="FFFFFF"/>
                </a:highlight>
                <a:latin typeface="Open Sans"/>
                <a:ea typeface="Open Sans"/>
                <a:cs typeface="Open Sans"/>
                <a:sym typeface="Open Sans"/>
              </a:rPr>
              <a:t> that will be used by the SneakerPark's MDM Hub to match item and customer entities between the company's different systems.</a:t>
            </a: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r>
              <a:rPr lang="en" sz="1600" b="1" dirty="0">
                <a:solidFill>
                  <a:srgbClr val="525C65"/>
                </a:solidFill>
                <a:highlight>
                  <a:srgbClr val="FFFFFF"/>
                </a:highlight>
                <a:latin typeface="Open Sans"/>
                <a:ea typeface="Open Sans"/>
                <a:cs typeface="Open Sans"/>
                <a:sym typeface="Open Sans"/>
              </a:rPr>
              <a:t>Please come up with 4 rules - 2 for Items and 2 for Customers </a:t>
            </a:r>
            <a:r>
              <a:rPr lang="en" sz="1600" dirty="0">
                <a:solidFill>
                  <a:srgbClr val="525C65"/>
                </a:solidFill>
                <a:highlight>
                  <a:srgbClr val="FFFFFF"/>
                </a:highlight>
                <a:latin typeface="Open Sans"/>
                <a:ea typeface="Open Sans"/>
                <a:cs typeface="Open Sans"/>
                <a:sym typeface="Open Sans"/>
              </a:rPr>
              <a:t>and list them below.</a:t>
            </a:r>
          </a:p>
          <a:p>
            <a:pPr marL="0" lvl="0" indent="0" algn="just" rtl="0">
              <a:spcBef>
                <a:spcPts val="1600"/>
              </a:spcBef>
              <a:spcAft>
                <a:spcPts val="0"/>
              </a:spcAft>
              <a:buNone/>
            </a:pPr>
            <a:r>
              <a:rPr lang="en" sz="1600" dirty="0">
                <a:solidFill>
                  <a:srgbClr val="525C65"/>
                </a:solidFill>
                <a:highlight>
                  <a:srgbClr val="FFFFFF"/>
                </a:highlight>
                <a:latin typeface="Open Sans"/>
                <a:ea typeface="Open Sans"/>
                <a:cs typeface="Open Sans"/>
                <a:sym typeface="Open Sans"/>
              </a:rPr>
              <a:t>The items need to be matched between the Inventory Management and the Listing Service. </a:t>
            </a:r>
          </a:p>
          <a:p>
            <a:pPr marL="0" lvl="0" indent="0" algn="just" rtl="0">
              <a:spcBef>
                <a:spcPts val="1600"/>
              </a:spcBef>
              <a:spcAft>
                <a:spcPts val="0"/>
              </a:spcAft>
              <a:buNone/>
            </a:pPr>
            <a:r>
              <a:rPr lang="en" sz="1600" dirty="0">
                <a:solidFill>
                  <a:srgbClr val="525C65"/>
                </a:solidFill>
                <a:highlight>
                  <a:srgbClr val="FFFFFF"/>
                </a:highlight>
                <a:latin typeface="Open Sans"/>
                <a:ea typeface="Open Sans"/>
                <a:cs typeface="Open Sans"/>
                <a:sym typeface="Open Sans"/>
              </a:rPr>
              <a:t>The first matching rule for the items is based on the ItemID. This identifier is available in both systems and matches the multiple datasets with the highest confidence. </a:t>
            </a:r>
          </a:p>
          <a:p>
            <a:pPr marL="0" lvl="0" indent="0" algn="just" rtl="0">
              <a:spcBef>
                <a:spcPts val="1600"/>
              </a:spcBef>
              <a:spcAft>
                <a:spcPts val="0"/>
              </a:spcAft>
              <a:buNone/>
            </a:pPr>
            <a:r>
              <a:rPr lang="en" sz="1600" dirty="0">
                <a:solidFill>
                  <a:srgbClr val="525C65"/>
                </a:solidFill>
                <a:highlight>
                  <a:srgbClr val="FFFFFF"/>
                </a:highlight>
                <a:latin typeface="Open Sans"/>
                <a:ea typeface="Open Sans"/>
                <a:cs typeface="Open Sans"/>
                <a:sym typeface="Open Sans"/>
              </a:rPr>
              <a:t>The items can also be identified in the 2 systems by the following attributes: item type, brand, color, sex, size and condition. The second matching rule should consider all these attribute, provided that a mathing between the values in the 2 systems for each of them is reasonable.</a:t>
            </a:r>
          </a:p>
          <a:p>
            <a:pPr marL="0" lvl="0" indent="0" algn="just" rtl="0">
              <a:spcBef>
                <a:spcPts val="1600"/>
              </a:spcBef>
              <a:spcAft>
                <a:spcPts val="0"/>
              </a:spcAft>
              <a:buNone/>
            </a:pPr>
            <a:r>
              <a:rPr lang="en" sz="1600" dirty="0">
                <a:solidFill>
                  <a:srgbClr val="525C65"/>
                </a:solidFill>
                <a:highlight>
                  <a:srgbClr val="FFFFFF"/>
                </a:highlight>
                <a:latin typeface="Open Sans"/>
                <a:ea typeface="Open Sans"/>
                <a:cs typeface="Open Sans"/>
                <a:sym typeface="Open Sans"/>
              </a:rPr>
              <a:t>Item type: in the listing system, 69/430 records have NULL item type and can´t be matched, in the inventory manag</a:t>
            </a:r>
            <a:r>
              <a:rPr lang="en-GB" sz="1600" dirty="0">
                <a:solidFill>
                  <a:srgbClr val="525C65"/>
                </a:solidFill>
                <a:highlight>
                  <a:srgbClr val="FFFFFF"/>
                </a:highlight>
                <a:latin typeface="Open Sans"/>
                <a:ea typeface="Open Sans"/>
                <a:cs typeface="Open Sans"/>
                <a:sym typeface="Open Sans"/>
              </a:rPr>
              <a:t>e</a:t>
            </a:r>
            <a:r>
              <a:rPr lang="en" sz="1600" dirty="0">
                <a:solidFill>
                  <a:srgbClr val="525C65"/>
                </a:solidFill>
                <a:highlight>
                  <a:srgbClr val="FFFFFF"/>
                </a:highlight>
                <a:latin typeface="Open Sans"/>
                <a:ea typeface="Open Sans"/>
                <a:cs typeface="Open Sans"/>
                <a:sym typeface="Open Sans"/>
              </a:rPr>
              <a:t>ment system all items type are populated. The item type attribute is a category variable, and the 4 possible categories can be matched between the 2 systems after standardization (renaming of the categories).</a:t>
            </a:r>
          </a:p>
          <a:p>
            <a:pPr marL="0" lvl="0" indent="0" algn="just" rtl="0">
              <a:spcBef>
                <a:spcPts val="1600"/>
              </a:spcBef>
              <a:spcAft>
                <a:spcPts val="0"/>
              </a:spcAft>
              <a:buNone/>
            </a:pPr>
            <a:r>
              <a:rPr lang="en" sz="1600" dirty="0">
                <a:solidFill>
                  <a:srgbClr val="525C65"/>
                </a:solidFill>
                <a:highlight>
                  <a:srgbClr val="FFFFFF"/>
                </a:highlight>
                <a:latin typeface="Open Sans"/>
                <a:ea typeface="Open Sans"/>
                <a:cs typeface="Open Sans"/>
                <a:sym typeface="Open Sans"/>
              </a:rPr>
              <a:t>Brand: 10/430 records have NULL values in the listing system, whereas in the inventory management system all records are populated. The brand name is a category variable with about 20 different values, therefore the brands can be reasonably matched between the 2 systems after standardization.</a:t>
            </a:r>
          </a:p>
          <a:p>
            <a:pPr marL="0" lvl="0" indent="0" algn="just" rtl="0">
              <a:spcBef>
                <a:spcPts val="1600"/>
              </a:spcBef>
              <a:spcAft>
                <a:spcPts val="0"/>
              </a:spcAft>
              <a:buNone/>
            </a:pPr>
            <a:endParaRPr lang="en"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54"/>
          <p:cNvSpPr txBox="1">
            <a:spLocks noGrp="1"/>
          </p:cNvSpPr>
          <p:nvPr>
            <p:ph type="title"/>
          </p:nvPr>
        </p:nvSpPr>
        <p:spPr>
          <a:xfrm>
            <a:off x="264895" y="1844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a:t>
            </a:r>
            <a:endParaRPr/>
          </a:p>
        </p:txBody>
      </p:sp>
      <p:sp>
        <p:nvSpPr>
          <p:cNvPr id="204" name="Google Shape;204;p54"/>
          <p:cNvSpPr txBox="1">
            <a:spLocks noGrp="1"/>
          </p:cNvSpPr>
          <p:nvPr>
            <p:ph type="body" idx="1"/>
          </p:nvPr>
        </p:nvSpPr>
        <p:spPr>
          <a:xfrm>
            <a:off x="264900" y="1420950"/>
            <a:ext cx="6932700" cy="8332800"/>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rgbClr val="525C65"/>
              </a:buClr>
              <a:buSzPts val="1700"/>
              <a:buFont typeface="Open Sans"/>
              <a:buChar char="●"/>
            </a:pPr>
            <a:r>
              <a:rPr lang="en" sz="1700" b="1">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1100"/>
              </a:spcBef>
              <a:spcAft>
                <a:spcPts val="400"/>
              </a:spcAft>
              <a:buClr>
                <a:schemeClr val="dk1"/>
              </a:buClr>
              <a:buSzPts val="1100"/>
              <a:buFont typeface="Arial"/>
              <a:buNone/>
            </a:pPr>
            <a:endParaRPr sz="1700" b="1">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1C3E449E-CE26-A9D4-50D3-0AD3E63E40BA}"/>
              </a:ext>
            </a:extLst>
          </p:cNvPr>
          <p:cNvSpPr txBox="1"/>
          <p:nvPr/>
        </p:nvSpPr>
        <p:spPr>
          <a:xfrm>
            <a:off x="270456" y="463640"/>
            <a:ext cx="6890198" cy="12403395"/>
          </a:xfrm>
          <a:prstGeom prst="rect">
            <a:avLst/>
          </a:prstGeom>
          <a:noFill/>
        </p:spPr>
        <p:txBody>
          <a:bodyPr wrap="square">
            <a:spAutoFit/>
          </a:bodyPr>
          <a:lstStyle/>
          <a:p>
            <a:pPr marL="0" indent="0" algn="just">
              <a:spcBef>
                <a:spcPts val="1600"/>
              </a:spcBef>
              <a:buNone/>
            </a:pPr>
            <a:r>
              <a:rPr lang="en" sz="1400" dirty="0">
                <a:solidFill>
                  <a:srgbClr val="525C65"/>
                </a:solidFill>
                <a:highlight>
                  <a:srgbClr val="FFFFFF"/>
                </a:highlight>
                <a:latin typeface="Open Sans"/>
                <a:ea typeface="Open Sans"/>
                <a:cs typeface="Open Sans"/>
                <a:sym typeface="Open Sans"/>
              </a:rPr>
              <a:t>Color:  12/430 records have NULL values in the listing system, whereas in the inventory management system all records are populated. The color is a category variable with about 10 different values, therefore the colors can be reasonably matched between the 2 systems after standardization.</a:t>
            </a:r>
          </a:p>
          <a:p>
            <a:pPr algn="just">
              <a:spcBef>
                <a:spcPts val="1600"/>
              </a:spcBef>
            </a:pPr>
            <a:r>
              <a:rPr lang="en" dirty="0">
                <a:solidFill>
                  <a:srgbClr val="525C65"/>
                </a:solidFill>
                <a:highlight>
                  <a:srgbClr val="FFFFFF"/>
                </a:highlight>
                <a:latin typeface="Open Sans"/>
                <a:ea typeface="Open Sans"/>
                <a:cs typeface="Open Sans"/>
                <a:sym typeface="Open Sans"/>
              </a:rPr>
              <a:t>Size</a:t>
            </a:r>
            <a:r>
              <a:rPr lang="en" sz="1400" dirty="0">
                <a:solidFill>
                  <a:srgbClr val="525C65"/>
                </a:solidFill>
                <a:highlight>
                  <a:srgbClr val="FFFFFF"/>
                </a:highlight>
                <a:latin typeface="Open Sans"/>
                <a:ea typeface="Open Sans"/>
                <a:cs typeface="Open Sans"/>
                <a:sym typeface="Open Sans"/>
              </a:rPr>
              <a:t>:  25/430 records have zero values in the listing system, whereas in the inventory management system all records are populated. The size is a category variable with about 15 different values, therefore the colors can be reasonably matched between the 2 systems after standardization.</a:t>
            </a:r>
          </a:p>
          <a:p>
            <a:pPr algn="just">
              <a:spcBef>
                <a:spcPts val="1600"/>
              </a:spcBef>
            </a:pPr>
            <a:r>
              <a:rPr lang="en" dirty="0">
                <a:solidFill>
                  <a:srgbClr val="525C65"/>
                </a:solidFill>
                <a:highlight>
                  <a:srgbClr val="FFFFFF"/>
                </a:highlight>
                <a:latin typeface="Open Sans"/>
                <a:ea typeface="Open Sans"/>
                <a:cs typeface="Open Sans"/>
                <a:sym typeface="Open Sans"/>
              </a:rPr>
              <a:t>Sex</a:t>
            </a:r>
            <a:r>
              <a:rPr lang="en" sz="1400" dirty="0">
                <a:solidFill>
                  <a:srgbClr val="525C65"/>
                </a:solidFill>
                <a:highlight>
                  <a:srgbClr val="FFFFFF"/>
                </a:highlight>
                <a:latin typeface="Open Sans"/>
                <a:ea typeface="Open Sans"/>
                <a:cs typeface="Open Sans"/>
                <a:sym typeface="Open Sans"/>
              </a:rPr>
              <a:t>: all records are populated in the 2 systems. The sex is a category variable with 2 different values, therefore it can be reasonably matched between the 2 systems after standardization (“Female” </a:t>
            </a:r>
            <a:r>
              <a:rPr lang="en" sz="1400" dirty="0">
                <a:solidFill>
                  <a:srgbClr val="525C65"/>
                </a:solidFill>
                <a:highlight>
                  <a:srgbClr val="FFFFFF"/>
                </a:highlight>
                <a:latin typeface="Open Sans"/>
                <a:ea typeface="Open Sans"/>
                <a:cs typeface="Open Sans"/>
                <a:sym typeface="Wingdings" panose="05000000000000000000" pitchFamily="2" charset="2"/>
              </a:rPr>
              <a:t> “F”</a:t>
            </a:r>
            <a:r>
              <a:rPr lang="en" sz="1400" dirty="0">
                <a:solidFill>
                  <a:srgbClr val="525C65"/>
                </a:solidFill>
                <a:highlight>
                  <a:srgbClr val="FFFFFF"/>
                </a:highlight>
                <a:latin typeface="Open Sans"/>
                <a:ea typeface="Open Sans"/>
                <a:cs typeface="Open Sans"/>
                <a:sym typeface="Open Sans"/>
              </a:rPr>
              <a:t>).</a:t>
            </a:r>
          </a:p>
          <a:p>
            <a:pPr algn="just">
              <a:spcBef>
                <a:spcPts val="1600"/>
              </a:spcBef>
            </a:pPr>
            <a:r>
              <a:rPr lang="en" sz="1400" dirty="0">
                <a:solidFill>
                  <a:srgbClr val="525C65"/>
                </a:solidFill>
                <a:highlight>
                  <a:srgbClr val="FFFFFF"/>
                </a:highlight>
                <a:latin typeface="Open Sans"/>
                <a:ea typeface="Open Sans"/>
                <a:cs typeface="Open Sans"/>
                <a:sym typeface="Open Sans"/>
              </a:rPr>
              <a:t>Condition: all records are populated in the 2 systems The condition is a category variable with 3 different values, therefore the condition can be reasonably matched between the 2 systems after standardization (renaming).</a:t>
            </a:r>
          </a:p>
          <a:p>
            <a:pPr algn="just">
              <a:spcBef>
                <a:spcPts val="1600"/>
              </a:spcBef>
            </a:pPr>
            <a:r>
              <a:rPr lang="en" dirty="0">
                <a:solidFill>
                  <a:srgbClr val="525C65"/>
                </a:solidFill>
                <a:highlight>
                  <a:srgbClr val="FFFFFF"/>
                </a:highlight>
                <a:latin typeface="Open Sans"/>
                <a:ea typeface="Open Sans"/>
                <a:cs typeface="Open Sans"/>
                <a:sym typeface="Open Sans"/>
              </a:rPr>
              <a:t>Since all the additional attributes to identify the items provide a reasonable matching quality, all of them shall be considered in the second matching rule. A heuristic must be created to evaluate the quality of the matching (all attributes match, all except one match and so on), so that records having a matching value below a given threshold can be checked manually by a data steward.</a:t>
            </a:r>
          </a:p>
          <a:p>
            <a:pPr algn="just">
              <a:spcBef>
                <a:spcPts val="1600"/>
              </a:spcBef>
            </a:pPr>
            <a:r>
              <a:rPr lang="en" dirty="0">
                <a:solidFill>
                  <a:srgbClr val="525C65"/>
                </a:solidFill>
                <a:highlight>
                  <a:srgbClr val="FFFFFF"/>
                </a:highlight>
                <a:latin typeface="Open Sans"/>
                <a:ea typeface="Open Sans"/>
                <a:cs typeface="Open Sans"/>
                <a:sym typeface="Open Sans"/>
              </a:rPr>
              <a:t>The Customers need to be matched among the 3 systems: User Service, Service Request System and Ordering System</a:t>
            </a:r>
          </a:p>
          <a:p>
            <a:pPr algn="just">
              <a:spcBef>
                <a:spcPts val="1600"/>
              </a:spcBef>
            </a:pPr>
            <a:r>
              <a:rPr lang="en" sz="1400" dirty="0">
                <a:solidFill>
                  <a:srgbClr val="525C65"/>
                </a:solidFill>
                <a:highlight>
                  <a:srgbClr val="FFFFFF"/>
                </a:highlight>
                <a:latin typeface="Open Sans"/>
                <a:ea typeface="Open Sans"/>
                <a:cs typeface="Open Sans"/>
                <a:sym typeface="Open Sans"/>
              </a:rPr>
              <a:t>The first matching rule for the customers is based on the UserID (named as BuyerID in the Ordering System). This identifier is available in all the 3 systems and matches the multiple datasets with the highest confidence. </a:t>
            </a:r>
          </a:p>
          <a:p>
            <a:pPr algn="just">
              <a:spcBef>
                <a:spcPts val="1600"/>
              </a:spcBef>
            </a:pPr>
            <a:r>
              <a:rPr lang="en" dirty="0">
                <a:solidFill>
                  <a:srgbClr val="525C65"/>
                </a:solidFill>
                <a:highlight>
                  <a:srgbClr val="FFFFFF"/>
                </a:highlight>
                <a:latin typeface="Open Sans"/>
                <a:ea typeface="Open Sans"/>
                <a:cs typeface="Open Sans"/>
                <a:sym typeface="Open Sans"/>
              </a:rPr>
              <a:t>Other possible unique identifier of the Customers are the combination of:</a:t>
            </a:r>
          </a:p>
          <a:p>
            <a:pPr marL="285750" indent="-285750" algn="just">
              <a:spcBef>
                <a:spcPts val="1600"/>
              </a:spcBef>
              <a:buFontTx/>
              <a:buChar char="-"/>
            </a:pPr>
            <a:r>
              <a:rPr lang="en" dirty="0">
                <a:solidFill>
                  <a:srgbClr val="525C65"/>
                </a:solidFill>
                <a:highlight>
                  <a:srgbClr val="FFFFFF"/>
                </a:highlight>
                <a:latin typeface="Open Sans"/>
                <a:ea typeface="Open Sans"/>
                <a:cs typeface="Open Sans"/>
                <a:sym typeface="Open Sans"/>
              </a:rPr>
              <a:t>first name, last name and email (matching is possible between U</a:t>
            </a:r>
            <a:r>
              <a:rPr lang="en-GB" dirty="0">
                <a:solidFill>
                  <a:srgbClr val="525C65"/>
                </a:solidFill>
                <a:highlight>
                  <a:srgbClr val="FFFFFF"/>
                </a:highlight>
                <a:latin typeface="Open Sans"/>
                <a:ea typeface="Open Sans"/>
                <a:cs typeface="Open Sans"/>
                <a:sym typeface="Open Sans"/>
              </a:rPr>
              <a:t>s</a:t>
            </a:r>
            <a:r>
              <a:rPr lang="en" dirty="0">
                <a:solidFill>
                  <a:srgbClr val="525C65"/>
                </a:solidFill>
                <a:highlight>
                  <a:srgbClr val="FFFFFF"/>
                </a:highlight>
                <a:latin typeface="Open Sans"/>
                <a:ea typeface="Open Sans"/>
                <a:cs typeface="Open Sans"/>
                <a:sym typeface="Open Sans"/>
              </a:rPr>
              <a:t>er Service and Customer Service Request systems)</a:t>
            </a:r>
          </a:p>
          <a:p>
            <a:pPr marL="285750" indent="-285750" algn="just">
              <a:spcBef>
                <a:spcPts val="1600"/>
              </a:spcBef>
              <a:buFontTx/>
              <a:buChar char="-"/>
            </a:pPr>
            <a:r>
              <a:rPr lang="en-GB" dirty="0">
                <a:solidFill>
                  <a:srgbClr val="525C65"/>
                </a:solidFill>
                <a:highlight>
                  <a:srgbClr val="FFFFFF"/>
                </a:highlight>
                <a:latin typeface="Open Sans"/>
                <a:ea typeface="Open Sans"/>
                <a:cs typeface="Open Sans"/>
                <a:sym typeface="Open Sans"/>
              </a:rPr>
              <a:t>first name, last name, address and zip code (matching is possible between the User Service and the Ordering systems)</a:t>
            </a:r>
          </a:p>
          <a:p>
            <a:pPr marL="285750" indent="-285750" algn="just">
              <a:spcBef>
                <a:spcPts val="1600"/>
              </a:spcBef>
              <a:buFontTx/>
              <a:buChar char="-"/>
            </a:pPr>
            <a:r>
              <a:rPr lang="en-GB" dirty="0">
                <a:solidFill>
                  <a:srgbClr val="525C65"/>
                </a:solidFill>
                <a:highlight>
                  <a:srgbClr val="FFFFFF"/>
                </a:highlight>
                <a:latin typeface="Open Sans"/>
                <a:ea typeface="Open Sans"/>
                <a:cs typeface="Open Sans"/>
                <a:sym typeface="Open Sans"/>
              </a:rPr>
              <a:t>first name, last name and phone number (matching is not possible because the attribute phone number is only available in the Customer Service Request System). </a:t>
            </a:r>
          </a:p>
          <a:p>
            <a:pPr marL="285750" indent="-285750" algn="just">
              <a:spcBef>
                <a:spcPts val="1600"/>
              </a:spcBef>
              <a:buFontTx/>
              <a:buChar char="-"/>
            </a:pPr>
            <a:endParaRPr lang="en" sz="1400" dirty="0">
              <a:solidFill>
                <a:srgbClr val="525C65"/>
              </a:solidFill>
              <a:highlight>
                <a:srgbClr val="FFFFFF"/>
              </a:highlight>
              <a:latin typeface="Open Sans"/>
              <a:ea typeface="Open Sans"/>
              <a:cs typeface="Open Sans"/>
              <a:sym typeface="Open Sans"/>
            </a:endParaRPr>
          </a:p>
          <a:p>
            <a:pPr algn="just">
              <a:spcBef>
                <a:spcPts val="1600"/>
              </a:spcBef>
            </a:pPr>
            <a:endParaRPr lang="en" dirty="0">
              <a:solidFill>
                <a:srgbClr val="525C65"/>
              </a:solidFill>
              <a:highlight>
                <a:srgbClr val="FFFFFF"/>
              </a:highlight>
              <a:latin typeface="Open Sans"/>
              <a:ea typeface="Open Sans"/>
              <a:cs typeface="Open Sans"/>
              <a:sym typeface="Open Sans"/>
            </a:endParaRPr>
          </a:p>
          <a:p>
            <a:pPr algn="just">
              <a:spcBef>
                <a:spcPts val="1600"/>
              </a:spcBef>
            </a:pPr>
            <a:endParaRPr lang="en" sz="1400" dirty="0">
              <a:solidFill>
                <a:srgbClr val="525C65"/>
              </a:solidFill>
              <a:highlight>
                <a:srgbClr val="FFFFFF"/>
              </a:highlight>
              <a:latin typeface="Open Sans"/>
              <a:ea typeface="Open Sans"/>
              <a:cs typeface="Open Sans"/>
              <a:sym typeface="Open Sans"/>
            </a:endParaRPr>
          </a:p>
          <a:p>
            <a:pPr algn="just">
              <a:spcBef>
                <a:spcPts val="1600"/>
              </a:spcBef>
            </a:pPr>
            <a:endParaRPr lang="en" sz="1400" dirty="0">
              <a:solidFill>
                <a:srgbClr val="525C65"/>
              </a:solidFill>
              <a:highlight>
                <a:srgbClr val="FFFFFF"/>
              </a:highlight>
              <a:latin typeface="Open Sans"/>
              <a:ea typeface="Open Sans"/>
              <a:cs typeface="Open Sans"/>
              <a:sym typeface="Open Sans"/>
            </a:endParaRPr>
          </a:p>
          <a:p>
            <a:pPr algn="just">
              <a:spcBef>
                <a:spcPts val="1600"/>
              </a:spcBef>
            </a:pPr>
            <a:endParaRPr lang="en" sz="1400" dirty="0">
              <a:solidFill>
                <a:srgbClr val="525C65"/>
              </a:solidFill>
              <a:highlight>
                <a:srgbClr val="FFFFFF"/>
              </a:highlight>
              <a:latin typeface="Open Sans"/>
              <a:ea typeface="Open Sans"/>
              <a:cs typeface="Open Sans"/>
              <a:sym typeface="Open Sans"/>
            </a:endParaRPr>
          </a:p>
          <a:p>
            <a:pPr algn="just">
              <a:spcBef>
                <a:spcPts val="1600"/>
              </a:spcBef>
            </a:pPr>
            <a:endParaRPr lang="en" sz="1400" dirty="0">
              <a:solidFill>
                <a:srgbClr val="525C65"/>
              </a:solidFill>
              <a:highlight>
                <a:srgbClr val="FFFFFF"/>
              </a:highlight>
              <a:latin typeface="Open Sans"/>
              <a:ea typeface="Open Sans"/>
              <a:cs typeface="Open Sans"/>
              <a:sym typeface="Open Sans"/>
            </a:endParaRPr>
          </a:p>
          <a:p>
            <a:pPr marL="0" indent="0" algn="just">
              <a:spcBef>
                <a:spcPts val="1600"/>
              </a:spcBef>
              <a:buNone/>
            </a:pPr>
            <a:endParaRPr lang="en" sz="1400" dirty="0">
              <a:solidFill>
                <a:srgbClr val="525C65"/>
              </a:solidFill>
              <a:highlight>
                <a:srgbClr val="FFFFFF"/>
              </a:highlight>
              <a:latin typeface="Open Sans"/>
              <a:ea typeface="Open Sans"/>
              <a:cs typeface="Open Sans"/>
              <a:sym typeface="Open Sans"/>
            </a:endParaRPr>
          </a:p>
          <a:p>
            <a:pPr marL="0" indent="0" algn="just">
              <a:spcBef>
                <a:spcPts val="1600"/>
              </a:spcBef>
              <a:buNone/>
            </a:pPr>
            <a:endParaRPr lang="en" sz="1400" dirty="0">
              <a:solidFill>
                <a:srgbClr val="525C65"/>
              </a:solidFill>
              <a:highlight>
                <a:srgbClr val="FFFFFF"/>
              </a:highlight>
              <a:latin typeface="Open Sans"/>
              <a:ea typeface="Open Sans"/>
              <a:cs typeface="Open Sans"/>
              <a:sym typeface="Open Sans"/>
            </a:endParaRPr>
          </a:p>
        </p:txBody>
      </p:sp>
    </p:spTree>
    <p:extLst>
      <p:ext uri="{BB962C8B-B14F-4D97-AF65-F5344CB8AC3E}">
        <p14:creationId xmlns:p14="http://schemas.microsoft.com/office/powerpoint/2010/main" val="116296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1C3E449E-CE26-A9D4-50D3-0AD3E63E40BA}"/>
              </a:ext>
            </a:extLst>
          </p:cNvPr>
          <p:cNvSpPr txBox="1"/>
          <p:nvPr/>
        </p:nvSpPr>
        <p:spPr>
          <a:xfrm>
            <a:off x="270456" y="463640"/>
            <a:ext cx="6890198" cy="4739759"/>
          </a:xfrm>
          <a:prstGeom prst="rect">
            <a:avLst/>
          </a:prstGeom>
          <a:noFill/>
        </p:spPr>
        <p:txBody>
          <a:bodyPr wrap="square">
            <a:spAutoFit/>
          </a:bodyPr>
          <a:lstStyle/>
          <a:p>
            <a:pPr algn="just">
              <a:spcBef>
                <a:spcPts val="1600"/>
              </a:spcBef>
            </a:pPr>
            <a:r>
              <a:rPr lang="en" sz="1400" dirty="0">
                <a:solidFill>
                  <a:srgbClr val="525C65"/>
                </a:solidFill>
                <a:highlight>
                  <a:srgbClr val="FFFFFF"/>
                </a:highlight>
                <a:latin typeface="Open Sans"/>
                <a:ea typeface="Open Sans"/>
                <a:cs typeface="Open Sans"/>
                <a:sym typeface="Open Sans"/>
              </a:rPr>
              <a:t>As a second matching rule for the Customers, the combination of </a:t>
            </a:r>
            <a:r>
              <a:rPr lang="en" dirty="0">
                <a:solidFill>
                  <a:srgbClr val="525C65"/>
                </a:solidFill>
                <a:highlight>
                  <a:srgbClr val="FFFFFF"/>
                </a:highlight>
                <a:latin typeface="Open Sans"/>
                <a:ea typeface="Open Sans"/>
                <a:cs typeface="Open Sans"/>
                <a:sym typeface="Open Sans"/>
              </a:rPr>
              <a:t>first name, last name and email shall be used, because the email is a single word and is easier to match rather than the address, which would require a standardization first. </a:t>
            </a:r>
          </a:p>
          <a:p>
            <a:pPr algn="just">
              <a:spcBef>
                <a:spcPts val="1600"/>
              </a:spcBef>
            </a:pPr>
            <a:r>
              <a:rPr lang="en" sz="1400" dirty="0">
                <a:solidFill>
                  <a:srgbClr val="525C65"/>
                </a:solidFill>
                <a:highlight>
                  <a:srgbClr val="FFFFFF"/>
                </a:highlight>
                <a:latin typeface="Open Sans"/>
                <a:ea typeface="Open Sans"/>
                <a:cs typeface="Open Sans"/>
                <a:sym typeface="Open Sans"/>
              </a:rPr>
              <a:t>The combination of first name, second name and address and zip code could be used as a thi</a:t>
            </a:r>
            <a:r>
              <a:rPr lang="en" dirty="0">
                <a:solidFill>
                  <a:srgbClr val="525C65"/>
                </a:solidFill>
                <a:highlight>
                  <a:srgbClr val="FFFFFF"/>
                </a:highlight>
                <a:latin typeface="Open Sans"/>
                <a:ea typeface="Open Sans"/>
                <a:cs typeface="Open Sans"/>
                <a:sym typeface="Open Sans"/>
              </a:rPr>
              <a:t>rd matching rule to identify the Customers. </a:t>
            </a:r>
          </a:p>
          <a:p>
            <a:pPr algn="just">
              <a:spcBef>
                <a:spcPts val="1600"/>
              </a:spcBef>
            </a:pPr>
            <a:endParaRPr lang="en" sz="1400" dirty="0">
              <a:solidFill>
                <a:srgbClr val="525C65"/>
              </a:solidFill>
              <a:highlight>
                <a:srgbClr val="FFFFFF"/>
              </a:highlight>
              <a:latin typeface="Open Sans"/>
              <a:ea typeface="Open Sans"/>
              <a:cs typeface="Open Sans"/>
              <a:sym typeface="Open Sans"/>
            </a:endParaRPr>
          </a:p>
          <a:p>
            <a:pPr algn="just">
              <a:spcBef>
                <a:spcPts val="1600"/>
              </a:spcBef>
            </a:pPr>
            <a:endParaRPr lang="en" dirty="0">
              <a:solidFill>
                <a:srgbClr val="525C65"/>
              </a:solidFill>
              <a:highlight>
                <a:srgbClr val="FFFFFF"/>
              </a:highlight>
              <a:latin typeface="Open Sans"/>
              <a:ea typeface="Open Sans"/>
              <a:cs typeface="Open Sans"/>
              <a:sym typeface="Open Sans"/>
            </a:endParaRPr>
          </a:p>
          <a:p>
            <a:pPr algn="just">
              <a:spcBef>
                <a:spcPts val="1600"/>
              </a:spcBef>
            </a:pPr>
            <a:endParaRPr lang="en" sz="1400" dirty="0">
              <a:solidFill>
                <a:srgbClr val="525C65"/>
              </a:solidFill>
              <a:highlight>
                <a:srgbClr val="FFFFFF"/>
              </a:highlight>
              <a:latin typeface="Open Sans"/>
              <a:ea typeface="Open Sans"/>
              <a:cs typeface="Open Sans"/>
              <a:sym typeface="Open Sans"/>
            </a:endParaRPr>
          </a:p>
          <a:p>
            <a:pPr algn="just">
              <a:spcBef>
                <a:spcPts val="1600"/>
              </a:spcBef>
            </a:pPr>
            <a:endParaRPr lang="en" sz="1400" dirty="0">
              <a:solidFill>
                <a:srgbClr val="525C65"/>
              </a:solidFill>
              <a:highlight>
                <a:srgbClr val="FFFFFF"/>
              </a:highlight>
              <a:latin typeface="Open Sans"/>
              <a:ea typeface="Open Sans"/>
              <a:cs typeface="Open Sans"/>
              <a:sym typeface="Open Sans"/>
            </a:endParaRPr>
          </a:p>
          <a:p>
            <a:pPr algn="just">
              <a:spcBef>
                <a:spcPts val="1600"/>
              </a:spcBef>
            </a:pPr>
            <a:endParaRPr lang="en" sz="1400" dirty="0">
              <a:solidFill>
                <a:srgbClr val="525C65"/>
              </a:solidFill>
              <a:highlight>
                <a:srgbClr val="FFFFFF"/>
              </a:highlight>
              <a:latin typeface="Open Sans"/>
              <a:ea typeface="Open Sans"/>
              <a:cs typeface="Open Sans"/>
              <a:sym typeface="Open Sans"/>
            </a:endParaRPr>
          </a:p>
          <a:p>
            <a:pPr algn="just">
              <a:spcBef>
                <a:spcPts val="1600"/>
              </a:spcBef>
            </a:pPr>
            <a:endParaRPr lang="en" sz="1400" dirty="0">
              <a:solidFill>
                <a:srgbClr val="525C65"/>
              </a:solidFill>
              <a:highlight>
                <a:srgbClr val="FFFFFF"/>
              </a:highlight>
              <a:latin typeface="Open Sans"/>
              <a:ea typeface="Open Sans"/>
              <a:cs typeface="Open Sans"/>
              <a:sym typeface="Open Sans"/>
            </a:endParaRPr>
          </a:p>
          <a:p>
            <a:pPr marL="0" indent="0" algn="just">
              <a:spcBef>
                <a:spcPts val="1600"/>
              </a:spcBef>
              <a:buNone/>
            </a:pPr>
            <a:endParaRPr lang="en" sz="1400" dirty="0">
              <a:solidFill>
                <a:srgbClr val="525C65"/>
              </a:solidFill>
              <a:highlight>
                <a:srgbClr val="FFFFFF"/>
              </a:highlight>
              <a:latin typeface="Open Sans"/>
              <a:ea typeface="Open Sans"/>
              <a:cs typeface="Open Sans"/>
              <a:sym typeface="Open Sans"/>
            </a:endParaRPr>
          </a:p>
          <a:p>
            <a:pPr marL="0" indent="0" algn="just">
              <a:spcBef>
                <a:spcPts val="1600"/>
              </a:spcBef>
              <a:buNone/>
            </a:pPr>
            <a:endParaRPr lang="en" sz="1400" dirty="0">
              <a:solidFill>
                <a:srgbClr val="525C65"/>
              </a:solidFill>
              <a:highlight>
                <a:srgbClr val="FFFFFF"/>
              </a:highlight>
              <a:latin typeface="Open Sans"/>
              <a:ea typeface="Open Sans"/>
              <a:cs typeface="Open Sans"/>
              <a:sym typeface="Open Sans"/>
            </a:endParaRPr>
          </a:p>
        </p:txBody>
      </p:sp>
    </p:spTree>
    <p:extLst>
      <p:ext uri="{BB962C8B-B14F-4D97-AF65-F5344CB8AC3E}">
        <p14:creationId xmlns:p14="http://schemas.microsoft.com/office/powerpoint/2010/main" val="57573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6"/>
        <p:cNvGrpSpPr/>
        <p:nvPr/>
      </p:nvGrpSpPr>
      <p:grpSpPr>
        <a:xfrm>
          <a:off x="0" y="0"/>
          <a:ext cx="0" cy="0"/>
          <a:chOff x="0" y="0"/>
          <a:chExt cx="0" cy="0"/>
        </a:xfrm>
      </p:grpSpPr>
      <p:sp>
        <p:nvSpPr>
          <p:cNvPr id="297" name="Google Shape;297;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98" name="Google Shape;298;p70"/>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7</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5"/>
            <a:ext cx="6842100" cy="11526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Write 1-2 paragraphs discussing what </a:t>
            </a:r>
            <a:r>
              <a:rPr lang="en" sz="1600" b="1" dirty="0">
                <a:solidFill>
                  <a:srgbClr val="525C65"/>
                </a:solidFill>
                <a:highlight>
                  <a:srgbClr val="FFFFFF"/>
                </a:highlight>
                <a:latin typeface="Open Sans"/>
                <a:ea typeface="Open Sans"/>
                <a:cs typeface="Open Sans"/>
                <a:sym typeface="Open Sans"/>
              </a:rPr>
              <a:t>data governance roles and responsibilities</a:t>
            </a:r>
            <a:r>
              <a:rPr lang="en" sz="1600" dirty="0">
                <a:solidFill>
                  <a:srgbClr val="525C65"/>
                </a:solidFill>
                <a:highlight>
                  <a:srgbClr val="FFFFFF"/>
                </a:highlight>
                <a:latin typeface="Open Sans"/>
                <a:ea typeface="Open Sans"/>
                <a:cs typeface="Open Sans"/>
                <a:sym typeface="Open Sans"/>
              </a:rPr>
              <a:t> will be necessary to oversee this new Data Management initiative. Please be sure to discuss the responsibilities in the context of at </a:t>
            </a:r>
            <a:r>
              <a:rPr lang="en" sz="1600" b="1" dirty="0">
                <a:solidFill>
                  <a:srgbClr val="525C65"/>
                </a:solidFill>
                <a:highlight>
                  <a:srgbClr val="FFFFFF"/>
                </a:highlight>
                <a:latin typeface="Open Sans"/>
                <a:ea typeface="Open Sans"/>
                <a:cs typeface="Open Sans"/>
                <a:sym typeface="Open Sans"/>
              </a:rPr>
              <a:t>least 3 different aspects </a:t>
            </a:r>
            <a:r>
              <a:rPr lang="en" sz="1600" dirty="0">
                <a:solidFill>
                  <a:srgbClr val="525C65"/>
                </a:solidFill>
                <a:highlight>
                  <a:srgbClr val="FFFFFF"/>
                </a:highlight>
                <a:latin typeface="Open Sans"/>
                <a:ea typeface="Open Sans"/>
                <a:cs typeface="Open Sans"/>
                <a:sym typeface="Open Sans"/>
              </a:rPr>
              <a:t>of Data Governance (such as Data Quality Management, Metadata Management, MDM, etc). Based on what you know, do SneakerPark's </a:t>
            </a:r>
            <a:r>
              <a:rPr lang="en" sz="1600" b="1" dirty="0">
                <a:solidFill>
                  <a:srgbClr val="525C65"/>
                </a:solidFill>
                <a:highlight>
                  <a:srgbClr val="FFFFFF"/>
                </a:highlight>
                <a:latin typeface="Open Sans"/>
                <a:ea typeface="Open Sans"/>
                <a:cs typeface="Open Sans"/>
                <a:sym typeface="Open Sans"/>
              </a:rPr>
              <a:t>current employees have the necessary skills</a:t>
            </a:r>
            <a:r>
              <a:rPr lang="en" sz="1600" dirty="0">
                <a:solidFill>
                  <a:srgbClr val="525C65"/>
                </a:solidFill>
                <a:highlight>
                  <a:srgbClr val="FFFFFF"/>
                </a:highlight>
                <a:latin typeface="Open Sans"/>
                <a:ea typeface="Open Sans"/>
                <a:cs typeface="Open Sans"/>
                <a:sym typeface="Open Sans"/>
              </a:rPr>
              <a:t> for these roles or should the company </a:t>
            </a:r>
            <a:r>
              <a:rPr lang="en" sz="1600" b="1" dirty="0">
                <a:solidFill>
                  <a:srgbClr val="525C65"/>
                </a:solidFill>
                <a:highlight>
                  <a:srgbClr val="FFFFFF"/>
                </a:highlight>
                <a:latin typeface="Open Sans"/>
                <a:ea typeface="Open Sans"/>
                <a:cs typeface="Open Sans"/>
                <a:sym typeface="Open Sans"/>
              </a:rPr>
              <a:t>make new hires</a:t>
            </a:r>
            <a:r>
              <a:rPr lang="en" sz="1600" dirty="0">
                <a:solidFill>
                  <a:srgbClr val="525C65"/>
                </a:solidFill>
                <a:highlight>
                  <a:srgbClr val="FFFFFF"/>
                </a:highlight>
                <a:latin typeface="Open Sans"/>
                <a:ea typeface="Open Sans"/>
                <a:cs typeface="Open Sans"/>
                <a:sym typeface="Open Sans"/>
              </a:rPr>
              <a:t>?</a:t>
            </a:r>
          </a:p>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At the moment there are 2 employees at Sneakerpark, a man with IT support background and a senior business analyst. </a:t>
            </a:r>
          </a:p>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A metadata management system is not avaiable at the moment, and for this reason the Entersprise Data Catalogue is only avaiable as an Excel file as a result of this project. Even though, the Enterprise Data Catalogue that has been created needs to be maintained, extended and updated by a person to be beneficial to the company. After the completion of the second part of the project, aimed at </a:t>
            </a:r>
            <a:r>
              <a:rPr lang="en-GB" sz="1600" dirty="0">
                <a:solidFill>
                  <a:srgbClr val="525C65"/>
                </a:solidFill>
                <a:highlight>
                  <a:srgbClr val="FFFFFF"/>
                </a:highlight>
                <a:latin typeface="Open Sans"/>
                <a:ea typeface="Open Sans"/>
                <a:cs typeface="Open Sans"/>
                <a:sym typeface="Open Sans"/>
              </a:rPr>
              <a:t>building out an Enterprise Data Warehouse solution, most of the metadata will be updated automatically (via APIs) by other IT application, avoiding manual work of updating the Enterprise Data Catalogue and reducing errors. </a:t>
            </a: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5"/>
            <a:ext cx="6842100" cy="1152600"/>
          </a:xfrm>
          <a:prstGeom prst="rect">
            <a:avLst/>
          </a:prstGeom>
          <a:noFill/>
          <a:ln>
            <a:noFill/>
          </a:ln>
        </p:spPr>
        <p:txBody>
          <a:bodyPr spcFirstLastPara="1" wrap="square" lIns="91425" tIns="91425" rIns="91425" bIns="91425" anchor="t" anchorCtr="0">
            <a:noAutofit/>
          </a:bodyPr>
          <a:lstStyle/>
          <a:p>
            <a:pPr algn="just">
              <a:lnSpc>
                <a:spcPct val="170000"/>
              </a:lnSpc>
              <a:spcBef>
                <a:spcPts val="1100"/>
              </a:spcBef>
              <a:spcAft>
                <a:spcPts val="1100"/>
              </a:spcAft>
            </a:pPr>
            <a:r>
              <a:rPr lang="en-GB" sz="1600" dirty="0">
                <a:solidFill>
                  <a:srgbClr val="525C65"/>
                </a:solidFill>
                <a:highlight>
                  <a:srgbClr val="FFFFFF"/>
                </a:highlight>
                <a:latin typeface="Open Sans"/>
                <a:ea typeface="Open Sans"/>
                <a:cs typeface="Open Sans"/>
                <a:sym typeface="Open Sans"/>
              </a:rPr>
              <a:t>But even then, there will be a need for a resource to maintain and extend this new IT application and for a main user with a business background responsible for the quality of metadata and to maintain a subset of the metadata such as </a:t>
            </a:r>
            <a:r>
              <a:rPr lang="de-DE" sz="1600" dirty="0" err="1">
                <a:solidFill>
                  <a:srgbClr val="525C65"/>
                </a:solidFill>
                <a:highlight>
                  <a:srgbClr val="FFFFFF"/>
                </a:highlight>
                <a:latin typeface="Open Sans"/>
                <a:ea typeface="Open Sans"/>
                <a:cs typeface="Open Sans"/>
                <a:sym typeface="Open Sans"/>
              </a:rPr>
              <a:t>the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metadata</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releated</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to</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the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roles</a:t>
            </a:r>
            <a:r>
              <a:rPr lang="de-DE" sz="1600" dirty="0">
                <a:solidFill>
                  <a:srgbClr val="525C65"/>
                </a:solidFill>
                <a:highlight>
                  <a:srgbClr val="FFFFFF"/>
                </a:highlight>
                <a:latin typeface="Open Sans"/>
                <a:ea typeface="Open Sans"/>
                <a:cs typeface="Open Sans"/>
                <a:sym typeface="Open Sans"/>
              </a:rPr>
              <a:t> and </a:t>
            </a:r>
            <a:r>
              <a:rPr lang="de-DE" sz="1600" dirty="0" err="1">
                <a:solidFill>
                  <a:srgbClr val="525C65"/>
                </a:solidFill>
                <a:highlight>
                  <a:srgbClr val="FFFFFF"/>
                </a:highlight>
                <a:latin typeface="Open Sans"/>
                <a:ea typeface="Open Sans"/>
                <a:cs typeface="Open Sans"/>
                <a:sym typeface="Open Sans"/>
              </a:rPr>
              <a:t>organization</a:t>
            </a:r>
            <a:r>
              <a:rPr lang="de-DE" sz="1600" dirty="0">
                <a:solidFill>
                  <a:srgbClr val="525C65"/>
                </a:solidFill>
                <a:highlight>
                  <a:srgbClr val="FFFFFF"/>
                </a:highlight>
                <a:latin typeface="Open Sans"/>
                <a:ea typeface="Open Sans"/>
                <a:cs typeface="Open Sans"/>
                <a:sym typeface="Open Sans"/>
              </a:rPr>
              <a:t> (i.e. </a:t>
            </a:r>
            <a:r>
              <a:rPr lang="de-DE" sz="1600" dirty="0" err="1">
                <a:solidFill>
                  <a:srgbClr val="525C65"/>
                </a:solidFill>
                <a:highlight>
                  <a:srgbClr val="FFFFFF"/>
                </a:highlight>
                <a:latin typeface="Open Sans"/>
                <a:ea typeface="Open Sans"/>
                <a:cs typeface="Open Sans"/>
                <a:sym typeface="Open Sans"/>
              </a:rPr>
              <a:t>current</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data</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owners</a:t>
            </a:r>
            <a:r>
              <a:rPr lang="de-DE" sz="1600" dirty="0">
                <a:solidFill>
                  <a:srgbClr val="525C65"/>
                </a:solidFill>
                <a:highlight>
                  <a:srgbClr val="FFFFFF"/>
                </a:highlight>
                <a:latin typeface="Open Sans"/>
                <a:ea typeface="Open Sans"/>
                <a:cs typeface="Open Sans"/>
                <a:sym typeface="Open Sans"/>
              </a:rPr>
              <a:t> and </a:t>
            </a:r>
            <a:r>
              <a:rPr lang="de-DE" sz="1600" dirty="0" err="1">
                <a:solidFill>
                  <a:srgbClr val="525C65"/>
                </a:solidFill>
                <a:highlight>
                  <a:srgbClr val="FFFFFF"/>
                </a:highlight>
                <a:latin typeface="Open Sans"/>
                <a:ea typeface="Open Sans"/>
                <a:cs typeface="Open Sans"/>
                <a:sym typeface="Open Sans"/>
              </a:rPr>
              <a:t>data</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stewards</a:t>
            </a:r>
            <a:r>
              <a:rPr lang="de-DE" sz="1600" dirty="0">
                <a:solidFill>
                  <a:srgbClr val="525C65"/>
                </a:solidFill>
                <a:highlight>
                  <a:srgbClr val="FFFFFF"/>
                </a:highlight>
                <a:latin typeface="Open Sans"/>
                <a:ea typeface="Open Sans"/>
                <a:cs typeface="Open Sans"/>
                <a:sym typeface="Open Sans"/>
              </a:rPr>
              <a:t>) and </a:t>
            </a:r>
            <a:r>
              <a:rPr lang="de-DE" sz="1600" dirty="0" err="1">
                <a:solidFill>
                  <a:srgbClr val="525C65"/>
                </a:solidFill>
                <a:highlight>
                  <a:srgbClr val="FFFFFF"/>
                </a:highlight>
                <a:latin typeface="Open Sans"/>
                <a:ea typeface="Open Sans"/>
                <a:cs typeface="Open Sans"/>
                <a:sym typeface="Open Sans"/>
              </a:rPr>
              <a:t>compliance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aspects</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of</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the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data</a:t>
            </a:r>
            <a:r>
              <a:rPr lang="de-DE" sz="1600" dirty="0">
                <a:solidFill>
                  <a:srgbClr val="525C65"/>
                </a:solidFill>
                <a:highlight>
                  <a:srgbClr val="FFFFFF"/>
                </a:highlight>
                <a:latin typeface="Open Sans"/>
                <a:ea typeface="Open Sans"/>
                <a:cs typeface="Open Sans"/>
                <a:sym typeface="Open Sans"/>
              </a:rPr>
              <a:t> (i.e. </a:t>
            </a:r>
            <a:r>
              <a:rPr lang="de-DE" sz="1600" dirty="0" err="1">
                <a:solidFill>
                  <a:srgbClr val="525C65"/>
                </a:solidFill>
                <a:highlight>
                  <a:srgbClr val="FFFFFF"/>
                </a:highlight>
                <a:latin typeface="Open Sans"/>
                <a:ea typeface="Open Sans"/>
                <a:cs typeface="Open Sans"/>
                <a:sym typeface="Open Sans"/>
              </a:rPr>
              <a:t>confidentiality</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of</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data</a:t>
            </a:r>
            <a:r>
              <a:rPr lang="de-DE" sz="1600" dirty="0">
                <a:solidFill>
                  <a:srgbClr val="525C65"/>
                </a:solidFill>
                <a:highlight>
                  <a:srgbClr val="FFFFFF"/>
                </a:highlight>
                <a:latin typeface="Open Sans"/>
                <a:ea typeface="Open Sans"/>
                <a:cs typeface="Open Sans"/>
                <a:sym typeface="Open Sans"/>
              </a:rPr>
              <a:t>). </a:t>
            </a:r>
          </a:p>
          <a:p>
            <a:pPr marL="0" lvl="0" indent="0" algn="just" rtl="0">
              <a:lnSpc>
                <a:spcPct val="170000"/>
              </a:lnSpc>
              <a:spcBef>
                <a:spcPts val="1100"/>
              </a:spcBef>
              <a:spcAft>
                <a:spcPts val="1100"/>
              </a:spcAft>
              <a:buNone/>
            </a:pPr>
            <a:r>
              <a:rPr lang="de-DE" sz="1600" dirty="0" err="1">
                <a:solidFill>
                  <a:srgbClr val="525C65"/>
                </a:solidFill>
                <a:highlight>
                  <a:srgbClr val="FFFFFF"/>
                </a:highlight>
                <a:latin typeface="Open Sans"/>
                <a:ea typeface="Open Sans"/>
                <a:cs typeface="Open Sans"/>
                <a:sym typeface="Open Sans"/>
              </a:rPr>
              <a:t>Regarding</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the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data</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quality</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it</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is</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recommended</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to</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hire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one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data</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steward</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for</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each</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business</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domain</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customers</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inventory</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orders</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listings</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starting</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from</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the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most</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critical</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processes</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to</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ensure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the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quality</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of</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the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data</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within</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their</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domain</a:t>
            </a:r>
            <a:r>
              <a:rPr lang="de-DE" sz="1600" dirty="0">
                <a:solidFill>
                  <a:srgbClr val="525C65"/>
                </a:solidFill>
                <a:highlight>
                  <a:srgbClr val="FFFFFF"/>
                </a:highlight>
                <a:latin typeface="Open Sans"/>
                <a:ea typeface="Open Sans"/>
                <a:cs typeface="Open Sans"/>
                <a:sym typeface="Open Sans"/>
              </a:rPr>
              <a:t>. At </a:t>
            </a:r>
            <a:r>
              <a:rPr lang="de-DE" sz="1600" dirty="0" err="1">
                <a:solidFill>
                  <a:srgbClr val="525C65"/>
                </a:solidFill>
                <a:highlight>
                  <a:srgbClr val="FFFFFF"/>
                </a:highlight>
                <a:latin typeface="Open Sans"/>
                <a:ea typeface="Open Sans"/>
                <a:cs typeface="Open Sans"/>
                <a:sym typeface="Open Sans"/>
              </a:rPr>
              <a:t>the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moment</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since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only</a:t>
            </a:r>
            <a:r>
              <a:rPr lang="de-DE" sz="1600" dirty="0">
                <a:solidFill>
                  <a:srgbClr val="525C65"/>
                </a:solidFill>
                <a:highlight>
                  <a:srgbClr val="FFFFFF"/>
                </a:highlight>
                <a:latin typeface="Open Sans"/>
                <a:ea typeface="Open Sans"/>
                <a:cs typeface="Open Sans"/>
                <a:sym typeface="Open Sans"/>
              </a:rPr>
              <a:t> 27% </a:t>
            </a:r>
            <a:r>
              <a:rPr lang="de-DE" sz="1600" dirty="0" err="1">
                <a:solidFill>
                  <a:srgbClr val="525C65"/>
                </a:solidFill>
                <a:highlight>
                  <a:srgbClr val="FFFFFF"/>
                </a:highlight>
                <a:latin typeface="Open Sans"/>
                <a:ea typeface="Open Sans"/>
                <a:cs typeface="Open Sans"/>
                <a:sym typeface="Open Sans"/>
              </a:rPr>
              <a:t>of</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the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data</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about</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credit</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cards</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have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the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correct</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length</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the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customer</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area</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is</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the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most</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critical</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because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the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insufficient</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quality</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of</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the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customer</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master</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data</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already</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causes</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severe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issues</a:t>
            </a:r>
            <a:r>
              <a:rPr lang="de-DE" sz="1600" dirty="0">
                <a:solidFill>
                  <a:srgbClr val="525C65"/>
                </a:solidFill>
                <a:highlight>
                  <a:srgbClr val="FFFFFF"/>
                </a:highlight>
                <a:latin typeface="Open Sans"/>
                <a:ea typeface="Open Sans"/>
                <a:cs typeface="Open Sans"/>
                <a:sym typeface="Open Sans"/>
              </a:rPr>
              <a:t> in </a:t>
            </a:r>
            <a:r>
              <a:rPr lang="de-DE" sz="1600" dirty="0" err="1">
                <a:solidFill>
                  <a:srgbClr val="525C65"/>
                </a:solidFill>
                <a:highlight>
                  <a:srgbClr val="FFFFFF"/>
                </a:highlight>
                <a:latin typeface="Open Sans"/>
                <a:ea typeface="Open Sans"/>
                <a:cs typeface="Open Sans"/>
                <a:sym typeface="Open Sans"/>
              </a:rPr>
              <a:t>the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billing</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processes</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which</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costs</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more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than</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hiring</a:t>
            </a:r>
            <a:r>
              <a:rPr lang="de-DE" sz="1600" dirty="0">
                <a:solidFill>
                  <a:srgbClr val="525C65"/>
                </a:solidFill>
                <a:highlight>
                  <a:srgbClr val="FFFFFF"/>
                </a:highlight>
                <a:latin typeface="Open Sans"/>
                <a:ea typeface="Open Sans"/>
                <a:cs typeface="Open Sans"/>
                <a:sym typeface="Open Sans"/>
              </a:rPr>
              <a:t> a </a:t>
            </a:r>
            <a:r>
              <a:rPr lang="de-DE" sz="1600" dirty="0" err="1">
                <a:solidFill>
                  <a:srgbClr val="525C65"/>
                </a:solidFill>
                <a:highlight>
                  <a:srgbClr val="FFFFFF"/>
                </a:highlight>
                <a:latin typeface="Open Sans"/>
                <a:ea typeface="Open Sans"/>
                <a:cs typeface="Open Sans"/>
                <a:sym typeface="Open Sans"/>
              </a:rPr>
              <a:t>new</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resource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taking</a:t>
            </a:r>
            <a:r>
              <a:rPr lang="de-DE" sz="1600" dirty="0">
                <a:solidFill>
                  <a:srgbClr val="525C65"/>
                </a:solidFill>
                <a:highlight>
                  <a:srgbClr val="FFFFFF"/>
                </a:highlight>
                <a:latin typeface="Open Sans"/>
                <a:ea typeface="Open Sans"/>
                <a:cs typeface="Open Sans"/>
                <a:sym typeface="Open Sans"/>
              </a:rPr>
              <a:t> care </a:t>
            </a:r>
            <a:r>
              <a:rPr lang="de-DE" sz="1600" dirty="0" err="1">
                <a:solidFill>
                  <a:srgbClr val="525C65"/>
                </a:solidFill>
                <a:highlight>
                  <a:srgbClr val="FFFFFF"/>
                </a:highlight>
                <a:latin typeface="Open Sans"/>
                <a:ea typeface="Open Sans"/>
                <a:cs typeface="Open Sans"/>
                <a:sym typeface="Open Sans"/>
              </a:rPr>
              <a:t>of</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the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customer</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data</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quality</a:t>
            </a:r>
            <a:r>
              <a:rPr lang="de-DE" sz="1600" dirty="0">
                <a:solidFill>
                  <a:srgbClr val="525C65"/>
                </a:solidFill>
                <a:highlight>
                  <a:srgbClr val="FFFFFF"/>
                </a:highlight>
                <a:latin typeface="Open Sans"/>
                <a:ea typeface="Open Sans"/>
                <a:cs typeface="Open Sans"/>
                <a:sym typeface="Open Sans"/>
              </a:rPr>
              <a:t>.  In </a:t>
            </a:r>
            <a:r>
              <a:rPr lang="de-DE" sz="1600" dirty="0" err="1">
                <a:solidFill>
                  <a:srgbClr val="525C65"/>
                </a:solidFill>
                <a:highlight>
                  <a:srgbClr val="FFFFFF"/>
                </a:highlight>
                <a:latin typeface="Open Sans"/>
                <a:ea typeface="Open Sans"/>
                <a:cs typeface="Open Sans"/>
                <a:sym typeface="Open Sans"/>
              </a:rPr>
              <a:t>the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future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the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company</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should</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consider</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adding</a:t>
            </a:r>
            <a:r>
              <a:rPr lang="de-DE" sz="1600" dirty="0">
                <a:solidFill>
                  <a:srgbClr val="525C65"/>
                </a:solidFill>
                <a:highlight>
                  <a:srgbClr val="FFFFFF"/>
                </a:highlight>
                <a:latin typeface="Open Sans"/>
                <a:ea typeface="Open Sans"/>
                <a:cs typeface="Open Sans"/>
                <a:sym typeface="Open Sans"/>
              </a:rPr>
              <a:t> a </a:t>
            </a:r>
            <a:r>
              <a:rPr lang="de-DE" sz="1600" dirty="0" err="1">
                <a:solidFill>
                  <a:srgbClr val="525C65"/>
                </a:solidFill>
                <a:highlight>
                  <a:srgbClr val="FFFFFF"/>
                </a:highlight>
                <a:latin typeface="Open Sans"/>
                <a:ea typeface="Open Sans"/>
                <a:cs typeface="Open Sans"/>
                <a:sym typeface="Open Sans"/>
              </a:rPr>
              <a:t>fifth</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business</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domain</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related</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to</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vendors</a:t>
            </a:r>
            <a:r>
              <a:rPr lang="de-DE" sz="1600" dirty="0">
                <a:solidFill>
                  <a:srgbClr val="525C65"/>
                </a:solidFill>
                <a:highlight>
                  <a:srgbClr val="FFFFFF"/>
                </a:highlight>
                <a:latin typeface="Open Sans"/>
                <a:ea typeface="Open Sans"/>
                <a:cs typeface="Open Sans"/>
                <a:sym typeface="Open Sans"/>
              </a:rPr>
              <a:t> and </a:t>
            </a:r>
            <a:r>
              <a:rPr lang="de-DE" sz="1600" dirty="0" err="1">
                <a:solidFill>
                  <a:srgbClr val="525C65"/>
                </a:solidFill>
                <a:highlight>
                  <a:srgbClr val="FFFFFF"/>
                </a:highlight>
                <a:latin typeface="Open Sans"/>
                <a:ea typeface="Open Sans"/>
                <a:cs typeface="Open Sans"/>
                <a:sym typeface="Open Sans"/>
              </a:rPr>
              <a:t>vendor</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master</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data</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to</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unlock</a:t>
            </a:r>
            <a:r>
              <a:rPr lang="de-DE" sz="1600" dirty="0">
                <a:solidFill>
                  <a:srgbClr val="525C65"/>
                </a:solidFill>
                <a:highlight>
                  <a:srgbClr val="FFFFFF"/>
                </a:highlight>
                <a:latin typeface="Open Sans"/>
                <a:ea typeface="Open Sans"/>
                <a:cs typeface="Open Sans"/>
                <a:sym typeface="Open Sans"/>
              </a:rPr>
              <a:t> additional </a:t>
            </a:r>
            <a:r>
              <a:rPr lang="de-DE" sz="1600" dirty="0" err="1">
                <a:solidFill>
                  <a:srgbClr val="525C65"/>
                </a:solidFill>
                <a:highlight>
                  <a:srgbClr val="FFFFFF"/>
                </a:highlight>
                <a:latin typeface="Open Sans"/>
                <a:ea typeface="Open Sans"/>
                <a:cs typeface="Open Sans"/>
                <a:sym typeface="Open Sans"/>
              </a:rPr>
              <a:t>business</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opportunities</a:t>
            </a:r>
            <a:r>
              <a:rPr lang="de-DE" sz="1600" dirty="0">
                <a:solidFill>
                  <a:srgbClr val="525C65"/>
                </a:solidFill>
                <a:highlight>
                  <a:srgbClr val="FFFFFF"/>
                </a:highlight>
                <a:latin typeface="Open Sans"/>
                <a:ea typeface="Open Sans"/>
                <a:cs typeface="Open Sans"/>
                <a:sym typeface="Open Sans"/>
              </a:rPr>
              <a:t>, and </a:t>
            </a:r>
            <a:r>
              <a:rPr lang="de-DE" sz="1600" dirty="0" err="1">
                <a:solidFill>
                  <a:srgbClr val="525C65"/>
                </a:solidFill>
                <a:highlight>
                  <a:srgbClr val="FFFFFF"/>
                </a:highlight>
                <a:latin typeface="Open Sans"/>
                <a:ea typeface="Open Sans"/>
                <a:cs typeface="Open Sans"/>
                <a:sym typeface="Open Sans"/>
              </a:rPr>
              <a:t>to</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dedicate</a:t>
            </a:r>
            <a:r>
              <a:rPr lang="de-DE" sz="1600" dirty="0">
                <a:solidFill>
                  <a:srgbClr val="525C65"/>
                </a:solidFill>
                <a:highlight>
                  <a:srgbClr val="FFFFFF"/>
                </a:highlight>
                <a:latin typeface="Open Sans"/>
                <a:ea typeface="Open Sans"/>
                <a:cs typeface="Open Sans"/>
                <a:sym typeface="Open Sans"/>
              </a:rPr>
              <a:t> an additional </a:t>
            </a:r>
            <a:r>
              <a:rPr lang="de-DE" sz="1600" dirty="0" err="1">
                <a:solidFill>
                  <a:srgbClr val="525C65"/>
                </a:solidFill>
                <a:highlight>
                  <a:srgbClr val="FFFFFF"/>
                </a:highlight>
                <a:latin typeface="Open Sans"/>
                <a:ea typeface="Open Sans"/>
                <a:cs typeface="Open Sans"/>
                <a:sym typeface="Open Sans"/>
              </a:rPr>
              <a:t>data</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steward</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to</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this</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domain</a:t>
            </a:r>
            <a:r>
              <a:rPr lang="de-DE" sz="1600" dirty="0">
                <a:solidFill>
                  <a:srgbClr val="525C65"/>
                </a:solidFill>
                <a:highlight>
                  <a:srgbClr val="FFFFFF"/>
                </a:highlight>
                <a:latin typeface="Open Sans"/>
                <a:ea typeface="Open Sans"/>
                <a:cs typeface="Open Sans"/>
                <a:sym typeface="Open Sans"/>
              </a:rPr>
              <a:t>. </a:t>
            </a:r>
          </a:p>
        </p:txBody>
      </p:sp>
    </p:spTree>
    <p:extLst>
      <p:ext uri="{BB962C8B-B14F-4D97-AF65-F5344CB8AC3E}">
        <p14:creationId xmlns:p14="http://schemas.microsoft.com/office/powerpoint/2010/main" val="62796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65150" y="447675"/>
            <a:ext cx="6842100" cy="11526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1100"/>
              </a:spcBef>
              <a:spcAft>
                <a:spcPts val="1100"/>
              </a:spcAft>
              <a:buNone/>
            </a:pPr>
            <a:r>
              <a:rPr lang="en-GB" sz="1600" dirty="0">
                <a:solidFill>
                  <a:srgbClr val="525C65"/>
                </a:solidFill>
                <a:highlight>
                  <a:srgbClr val="FFFFFF"/>
                </a:highlight>
                <a:latin typeface="Open Sans"/>
                <a:ea typeface="Open Sans"/>
                <a:cs typeface="Open Sans"/>
                <a:sym typeface="Open Sans"/>
              </a:rPr>
              <a:t>The creation of the MDM registry needs to be considered and a resource with IT skills should be dedicated to this task. Since Jake will support the implementation of the Enterprise Data Warehouse solution in the near future in addition to his current tasks, a good idea would be to hire a student with IT / Databases background to support Jack on the creation of the MDM registry.</a:t>
            </a:r>
          </a:p>
          <a:p>
            <a:pPr marL="0" lvl="0" indent="0" algn="just" rtl="0">
              <a:lnSpc>
                <a:spcPct val="170000"/>
              </a:lnSpc>
              <a:spcBef>
                <a:spcPts val="1100"/>
              </a:spcBef>
              <a:spcAft>
                <a:spcPts val="1100"/>
              </a:spcAft>
              <a:buNone/>
            </a:pPr>
            <a:r>
              <a:rPr lang="en-GB" sz="1600" dirty="0">
                <a:solidFill>
                  <a:srgbClr val="525C65"/>
                </a:solidFill>
                <a:highlight>
                  <a:srgbClr val="FFFFFF"/>
                </a:highlight>
                <a:latin typeface="Open Sans"/>
                <a:ea typeface="Open Sans"/>
                <a:cs typeface="Open Sans"/>
                <a:sym typeface="Open Sans"/>
              </a:rPr>
              <a:t>In general the data stewards could perform at the beginning several tasks within their data domain such as data cleansing, data quality assessment, data documentation, creating queries to analyse the data to support business decisions and </a:t>
            </a:r>
            <a:r>
              <a:rPr lang="de-DE" sz="1600" dirty="0" err="1">
                <a:solidFill>
                  <a:srgbClr val="525C65"/>
                </a:solidFill>
                <a:highlight>
                  <a:srgbClr val="FFFFFF"/>
                </a:highlight>
                <a:latin typeface="Open Sans"/>
                <a:ea typeface="Open Sans"/>
                <a:cs typeface="Open Sans"/>
                <a:sym typeface="Open Sans"/>
              </a:rPr>
              <a:t>as</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soon</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as</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the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company</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grows</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the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generic</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data</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stewards</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roles</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could</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be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split</a:t>
            </a:r>
            <a:r>
              <a:rPr lang="de-DE" sz="1600" dirty="0">
                <a:solidFill>
                  <a:srgbClr val="525C65"/>
                </a:solidFill>
                <a:highlight>
                  <a:srgbClr val="FFFFFF"/>
                </a:highlight>
                <a:latin typeface="Open Sans"/>
                <a:ea typeface="Open Sans"/>
                <a:cs typeface="Open Sans"/>
                <a:sym typeface="Open Sans"/>
              </a:rPr>
              <a:t> in </a:t>
            </a:r>
            <a:r>
              <a:rPr lang="de-DE" sz="1600" dirty="0" err="1">
                <a:solidFill>
                  <a:srgbClr val="525C65"/>
                </a:solidFill>
                <a:highlight>
                  <a:srgbClr val="FFFFFF"/>
                </a:highlight>
                <a:latin typeface="Open Sans"/>
                <a:ea typeface="Open Sans"/>
                <a:cs typeface="Open Sans"/>
                <a:sym typeface="Open Sans"/>
              </a:rPr>
              <a:t>more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specialized</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roles</a:t>
            </a:r>
            <a:r>
              <a:rPr lang="de-DE" sz="1600" dirty="0">
                <a:solidFill>
                  <a:srgbClr val="525C65"/>
                </a:solidFill>
                <a:highlight>
                  <a:srgbClr val="FFFFFF"/>
                </a:highlight>
                <a:latin typeface="Open Sans"/>
                <a:ea typeface="Open Sans"/>
                <a:cs typeface="Open Sans"/>
                <a:sym typeface="Open Sans"/>
              </a:rPr>
              <a:t>, such </a:t>
            </a:r>
            <a:r>
              <a:rPr lang="de-DE" sz="1600" dirty="0" err="1">
                <a:solidFill>
                  <a:srgbClr val="525C65"/>
                </a:solidFill>
                <a:highlight>
                  <a:srgbClr val="FFFFFF"/>
                </a:highlight>
                <a:latin typeface="Open Sans"/>
                <a:ea typeface="Open Sans"/>
                <a:cs typeface="Open Sans"/>
                <a:sym typeface="Open Sans"/>
              </a:rPr>
              <a:t>as</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data</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quality</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experts</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data</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engineers</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data</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analysts</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data</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scientist</a:t>
            </a:r>
            <a:r>
              <a:rPr lang="de-DE" sz="1600" dirty="0">
                <a:solidFill>
                  <a:srgbClr val="525C65"/>
                </a:solidFill>
                <a:highlight>
                  <a:srgbClr val="FFFFFF"/>
                </a:highlight>
                <a:latin typeface="Open Sans"/>
                <a:ea typeface="Open Sans"/>
                <a:cs typeface="Open Sans"/>
                <a:sym typeface="Open Sans"/>
              </a:rPr>
              <a:t>, and so on. </a:t>
            </a:r>
          </a:p>
          <a:p>
            <a:pPr marL="0" lvl="0" indent="0" algn="just" rtl="0">
              <a:lnSpc>
                <a:spcPct val="170000"/>
              </a:lnSpc>
              <a:spcBef>
                <a:spcPts val="1100"/>
              </a:spcBef>
              <a:spcAft>
                <a:spcPts val="1100"/>
              </a:spcAft>
              <a:buNone/>
            </a:pPr>
            <a:r>
              <a:rPr lang="de-DE" sz="1600" dirty="0">
                <a:solidFill>
                  <a:srgbClr val="525C65"/>
                </a:solidFill>
                <a:highlight>
                  <a:srgbClr val="FFFFFF"/>
                </a:highlight>
                <a:latin typeface="Open Sans"/>
                <a:ea typeface="Open Sans"/>
                <a:cs typeface="Open Sans"/>
                <a:sym typeface="Open Sans"/>
              </a:rPr>
              <a:t>But at least at </a:t>
            </a:r>
            <a:r>
              <a:rPr lang="de-DE" sz="1600" dirty="0" err="1">
                <a:solidFill>
                  <a:srgbClr val="525C65"/>
                </a:solidFill>
                <a:highlight>
                  <a:srgbClr val="FFFFFF"/>
                </a:highlight>
                <a:latin typeface="Open Sans"/>
                <a:ea typeface="Open Sans"/>
                <a:cs typeface="Open Sans"/>
                <a:sym typeface="Open Sans"/>
              </a:rPr>
              <a:t>the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beginning</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it</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is</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important</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that</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these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people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gain</a:t>
            </a:r>
            <a:r>
              <a:rPr lang="de-DE" sz="1600" dirty="0">
                <a:solidFill>
                  <a:srgbClr val="525C65"/>
                </a:solidFill>
                <a:highlight>
                  <a:srgbClr val="FFFFFF"/>
                </a:highlight>
                <a:latin typeface="Open Sans"/>
                <a:ea typeface="Open Sans"/>
                <a:cs typeface="Open Sans"/>
                <a:sym typeface="Open Sans"/>
              </a:rPr>
              <a:t> a </a:t>
            </a:r>
            <a:r>
              <a:rPr lang="de-DE" sz="1600" dirty="0" err="1">
                <a:solidFill>
                  <a:srgbClr val="525C65"/>
                </a:solidFill>
                <a:highlight>
                  <a:srgbClr val="FFFFFF"/>
                </a:highlight>
                <a:latin typeface="Open Sans"/>
                <a:ea typeface="Open Sans"/>
                <a:cs typeface="Open Sans"/>
                <a:sym typeface="Open Sans"/>
              </a:rPr>
              <a:t>deep</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understanding</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of</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the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data</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within</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their</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data</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domain</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to</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exploit</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synergies</a:t>
            </a:r>
            <a:r>
              <a:rPr lang="de-DE" sz="1600" dirty="0">
                <a:solidFill>
                  <a:srgbClr val="525C65"/>
                </a:solidFill>
                <a:highlight>
                  <a:srgbClr val="FFFFFF"/>
                </a:highlight>
                <a:latin typeface="Open Sans"/>
                <a:ea typeface="Open Sans"/>
                <a:cs typeface="Open Sans"/>
                <a:sym typeface="Open Sans"/>
              </a:rPr>
              <a:t> in </a:t>
            </a:r>
            <a:r>
              <a:rPr lang="de-DE" sz="1600" dirty="0" err="1">
                <a:solidFill>
                  <a:srgbClr val="525C65"/>
                </a:solidFill>
                <a:highlight>
                  <a:srgbClr val="FFFFFF"/>
                </a:highlight>
                <a:latin typeface="Open Sans"/>
                <a:ea typeface="Open Sans"/>
                <a:cs typeface="Open Sans"/>
                <a:sym typeface="Open Sans"/>
              </a:rPr>
              <a:t>the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various</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tasks</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they</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are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assigned</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to</a:t>
            </a:r>
            <a:r>
              <a:rPr lang="de-DE" sz="1600" dirty="0">
                <a:solidFill>
                  <a:srgbClr val="525C65"/>
                </a:solidFill>
                <a:highlight>
                  <a:srgbClr val="FFFFFF"/>
                </a:highlight>
                <a:latin typeface="Open Sans"/>
                <a:ea typeface="Open Sans"/>
                <a:cs typeface="Open Sans"/>
                <a:sym typeface="Open Sans"/>
              </a:rPr>
              <a:t>, so </a:t>
            </a:r>
            <a:r>
              <a:rPr lang="de-DE" sz="1600" dirty="0" err="1">
                <a:solidFill>
                  <a:srgbClr val="525C65"/>
                </a:solidFill>
                <a:highlight>
                  <a:srgbClr val="FFFFFF"/>
                </a:highlight>
                <a:latin typeface="Open Sans"/>
                <a:ea typeface="Open Sans"/>
                <a:cs typeface="Open Sans"/>
                <a:sym typeface="Open Sans"/>
              </a:rPr>
              <a:t>it</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is</a:t>
            </a:r>
            <a:r>
              <a:rPr lang="de-DE" sz="1600" dirty="0">
                <a:solidFill>
                  <a:srgbClr val="525C65"/>
                </a:solidFill>
                <a:highlight>
                  <a:srgbClr val="FFFFFF"/>
                </a:highlight>
                <a:latin typeface="Open Sans"/>
                <a:ea typeface="Open Sans"/>
                <a:cs typeface="Open Sans"/>
                <a:sym typeface="Open Sans"/>
              </a:rPr>
              <a:t> fundamental </a:t>
            </a:r>
            <a:r>
              <a:rPr lang="de-DE" sz="1600" dirty="0" err="1">
                <a:solidFill>
                  <a:srgbClr val="525C65"/>
                </a:solidFill>
                <a:highlight>
                  <a:srgbClr val="FFFFFF"/>
                </a:highlight>
                <a:latin typeface="Open Sans"/>
                <a:ea typeface="Open Sans"/>
                <a:cs typeface="Open Sans"/>
                <a:sym typeface="Open Sans"/>
              </a:rPr>
              <a:t>to</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assign</a:t>
            </a:r>
            <a:r>
              <a:rPr lang="de-DE" sz="1600" dirty="0">
                <a:solidFill>
                  <a:srgbClr val="525C65"/>
                </a:solidFill>
                <a:highlight>
                  <a:srgbClr val="FFFFFF"/>
                </a:highlight>
                <a:latin typeface="Open Sans"/>
                <a:ea typeface="Open Sans"/>
                <a:cs typeface="Open Sans"/>
                <a:sym typeface="Open Sans"/>
              </a:rPr>
              <a:t> a </a:t>
            </a:r>
            <a:r>
              <a:rPr lang="de-DE" sz="1600" dirty="0" err="1">
                <a:solidFill>
                  <a:srgbClr val="525C65"/>
                </a:solidFill>
                <a:highlight>
                  <a:srgbClr val="FFFFFF"/>
                </a:highlight>
                <a:latin typeface="Open Sans"/>
                <a:ea typeface="Open Sans"/>
                <a:cs typeface="Open Sans"/>
                <a:sym typeface="Open Sans"/>
              </a:rPr>
              <a:t>data</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steward</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for</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each</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domain</a:t>
            </a:r>
            <a:r>
              <a:rPr lang="de-DE" sz="1600" dirty="0">
                <a:solidFill>
                  <a:srgbClr val="525C65"/>
                </a:solidFill>
                <a:highlight>
                  <a:srgbClr val="FFFFFF"/>
                </a:highlight>
                <a:latin typeface="Open Sans"/>
                <a:ea typeface="Open Sans"/>
                <a:cs typeface="Open Sans"/>
                <a:sym typeface="Open Sans"/>
              </a:rPr>
              <a:t>, and </a:t>
            </a:r>
            <a:r>
              <a:rPr lang="de-DE" sz="1600" dirty="0" err="1">
                <a:solidFill>
                  <a:srgbClr val="525C65"/>
                </a:solidFill>
                <a:highlight>
                  <a:srgbClr val="FFFFFF"/>
                </a:highlight>
                <a:latin typeface="Open Sans"/>
                <a:ea typeface="Open Sans"/>
                <a:cs typeface="Open Sans"/>
                <a:sym typeface="Open Sans"/>
              </a:rPr>
              <a:t>to</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assign</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this</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role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to</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somebody</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with</a:t>
            </a:r>
            <a:r>
              <a:rPr lang="de-DE" sz="1600" dirty="0">
                <a:solidFill>
                  <a:srgbClr val="525C65"/>
                </a:solidFill>
                <a:highlight>
                  <a:srgbClr val="FFFFFF"/>
                </a:highlight>
                <a:latin typeface="Open Sans"/>
                <a:ea typeface="Open Sans"/>
                <a:cs typeface="Open Sans"/>
                <a:sym typeface="Open Sans"/>
              </a:rPr>
              <a:t> a </a:t>
            </a:r>
            <a:r>
              <a:rPr lang="de-DE" sz="1600" dirty="0" err="1">
                <a:solidFill>
                  <a:srgbClr val="525C65"/>
                </a:solidFill>
                <a:highlight>
                  <a:srgbClr val="FFFFFF"/>
                </a:highlight>
                <a:latin typeface="Open Sans"/>
                <a:ea typeface="Open Sans"/>
                <a:cs typeface="Open Sans"/>
                <a:sym typeface="Open Sans"/>
              </a:rPr>
              <a:t>deep</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business</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understanding</a:t>
            </a:r>
            <a:r>
              <a:rPr lang="de-DE" sz="1600" dirty="0">
                <a:solidFill>
                  <a:srgbClr val="525C65"/>
                </a:solidFill>
                <a:highlight>
                  <a:srgbClr val="FFFFFF"/>
                </a:highlight>
                <a:latin typeface="Open Sans"/>
                <a:ea typeface="Open Sans"/>
                <a:cs typeface="Open Sans"/>
                <a:sym typeface="Open Sans"/>
              </a:rPr>
              <a:t>. A </a:t>
            </a:r>
            <a:r>
              <a:rPr lang="de-DE" sz="1600" dirty="0" err="1">
                <a:solidFill>
                  <a:srgbClr val="525C65"/>
                </a:solidFill>
                <a:highlight>
                  <a:srgbClr val="FFFFFF"/>
                </a:highlight>
                <a:latin typeface="Open Sans"/>
                <a:ea typeface="Open Sans"/>
                <a:cs typeface="Open Sans"/>
                <a:sym typeface="Open Sans"/>
              </a:rPr>
              <a:t>good</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idea</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would</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be</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to</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hire</a:t>
            </a:r>
            <a:r>
              <a:rPr lang="de-DE" sz="1600" dirty="0">
                <a:solidFill>
                  <a:srgbClr val="525C65"/>
                </a:solidFill>
                <a:highlight>
                  <a:srgbClr val="FFFFFF"/>
                </a:highlight>
                <a:latin typeface="Open Sans"/>
                <a:ea typeface="Open Sans"/>
                <a:cs typeface="Open Sans"/>
                <a:sym typeface="Open Sans"/>
              </a:rPr>
              <a:t> a </a:t>
            </a:r>
            <a:r>
              <a:rPr lang="de-DE" sz="1600" dirty="0" err="1">
                <a:solidFill>
                  <a:srgbClr val="525C65"/>
                </a:solidFill>
                <a:highlight>
                  <a:srgbClr val="FFFFFF"/>
                </a:highlight>
                <a:latin typeface="Open Sans"/>
                <a:ea typeface="Open Sans"/>
                <a:cs typeface="Open Sans"/>
                <a:sym typeface="Open Sans"/>
              </a:rPr>
              <a:t>student</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with</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expertise</a:t>
            </a:r>
            <a:r>
              <a:rPr lang="de-DE" sz="1600" dirty="0">
                <a:solidFill>
                  <a:srgbClr val="525C65"/>
                </a:solidFill>
                <a:highlight>
                  <a:srgbClr val="FFFFFF"/>
                </a:highlight>
                <a:latin typeface="Open Sans"/>
                <a:ea typeface="Open Sans"/>
                <a:cs typeface="Open Sans"/>
                <a:sym typeface="Open Sans"/>
              </a:rPr>
              <a:t> in SQL and </a:t>
            </a:r>
            <a:r>
              <a:rPr lang="de-DE" sz="1600" dirty="0" err="1">
                <a:solidFill>
                  <a:srgbClr val="525C65"/>
                </a:solidFill>
                <a:highlight>
                  <a:srgbClr val="FFFFFF"/>
                </a:highlight>
                <a:latin typeface="Open Sans"/>
                <a:ea typeface="Open Sans"/>
                <a:cs typeface="Open Sans"/>
                <a:sym typeface="Open Sans"/>
              </a:rPr>
              <a:t>curiosity</a:t>
            </a:r>
            <a:r>
              <a:rPr lang="de-DE" sz="1600" dirty="0">
                <a:solidFill>
                  <a:srgbClr val="525C65"/>
                </a:solidFill>
                <a:highlight>
                  <a:srgbClr val="FFFFFF"/>
                </a:highlight>
                <a:latin typeface="Open Sans"/>
                <a:ea typeface="Open Sans"/>
                <a:cs typeface="Open Sans"/>
                <a:sym typeface="Open Sans"/>
              </a:rPr>
              <a:t> and </a:t>
            </a:r>
            <a:r>
              <a:rPr lang="de-DE" sz="1600" dirty="0" err="1">
                <a:solidFill>
                  <a:srgbClr val="525C65"/>
                </a:solidFill>
                <a:highlight>
                  <a:srgbClr val="FFFFFF"/>
                </a:highlight>
                <a:latin typeface="Open Sans"/>
                <a:ea typeface="Open Sans"/>
                <a:cs typeface="Open Sans"/>
                <a:sym typeface="Open Sans"/>
              </a:rPr>
              <a:t>let</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him</a:t>
            </a:r>
            <a:r>
              <a:rPr lang="de-DE" sz="1600" dirty="0">
                <a:solidFill>
                  <a:srgbClr val="525C65"/>
                </a:solidFill>
                <a:highlight>
                  <a:srgbClr val="FFFFFF"/>
                </a:highlight>
                <a:latin typeface="Open Sans"/>
                <a:ea typeface="Open Sans"/>
                <a:cs typeface="Open Sans"/>
                <a:sym typeface="Open Sans"/>
              </a:rPr>
              <a:t>/her </a:t>
            </a:r>
            <a:r>
              <a:rPr lang="de-DE" sz="1600" dirty="0" err="1">
                <a:solidFill>
                  <a:srgbClr val="525C65"/>
                </a:solidFill>
                <a:highlight>
                  <a:srgbClr val="FFFFFF"/>
                </a:highlight>
                <a:latin typeface="Open Sans"/>
                <a:ea typeface="Open Sans"/>
                <a:cs typeface="Open Sans"/>
                <a:sym typeface="Open Sans"/>
              </a:rPr>
              <a:t>work</a:t>
            </a:r>
            <a:r>
              <a:rPr lang="de-DE" sz="1600" dirty="0">
                <a:solidFill>
                  <a:srgbClr val="525C65"/>
                </a:solidFill>
                <a:highlight>
                  <a:srgbClr val="FFFFFF"/>
                </a:highlight>
                <a:latin typeface="Open Sans"/>
                <a:ea typeface="Open Sans"/>
                <a:cs typeface="Open Sans"/>
                <a:sym typeface="Open Sans"/>
              </a:rPr>
              <a:t> in </a:t>
            </a:r>
            <a:r>
              <a:rPr lang="de-DE" sz="1600" dirty="0" err="1">
                <a:solidFill>
                  <a:srgbClr val="525C65"/>
                </a:solidFill>
                <a:highlight>
                  <a:srgbClr val="FFFFFF"/>
                </a:highlight>
                <a:latin typeface="Open Sans"/>
                <a:ea typeface="Open Sans"/>
                <a:cs typeface="Open Sans"/>
                <a:sym typeface="Open Sans"/>
              </a:rPr>
              <a:t>the</a:t>
            </a:r>
            <a:r>
              <a:rPr lang="de-DE" sz="1600" dirty="0">
                <a:solidFill>
                  <a:srgbClr val="525C65"/>
                </a:solidFill>
                <a:highlight>
                  <a:srgbClr val="FFFFFF"/>
                </a:highlight>
                <a:latin typeface="Open Sans"/>
                <a:ea typeface="Open Sans"/>
                <a:cs typeface="Open Sans"/>
                <a:sym typeface="Open Sans"/>
              </a:rPr>
              <a:t> same </a:t>
            </a:r>
            <a:r>
              <a:rPr lang="de-DE" sz="1600" dirty="0" err="1">
                <a:solidFill>
                  <a:srgbClr val="525C65"/>
                </a:solidFill>
                <a:highlight>
                  <a:srgbClr val="FFFFFF"/>
                </a:highlight>
                <a:latin typeface="Open Sans"/>
                <a:ea typeface="Open Sans"/>
                <a:cs typeface="Open Sans"/>
                <a:sym typeface="Open Sans"/>
              </a:rPr>
              <a:t>team</a:t>
            </a:r>
            <a:r>
              <a:rPr lang="de-DE" sz="1600" dirty="0">
                <a:solidFill>
                  <a:srgbClr val="525C65"/>
                </a:solidFill>
                <a:highlight>
                  <a:srgbClr val="FFFFFF"/>
                </a:highlight>
                <a:latin typeface="Open Sans"/>
                <a:ea typeface="Open Sans"/>
                <a:cs typeface="Open Sans"/>
                <a:sym typeface="Open Sans"/>
              </a:rPr>
              <a:t> </a:t>
            </a:r>
            <a:r>
              <a:rPr lang="de-DE" sz="1600" dirty="0" err="1">
                <a:solidFill>
                  <a:srgbClr val="525C65"/>
                </a:solidFill>
                <a:highlight>
                  <a:srgbClr val="FFFFFF"/>
                </a:highlight>
                <a:latin typeface="Open Sans"/>
                <a:ea typeface="Open Sans"/>
                <a:cs typeface="Open Sans"/>
                <a:sym typeface="Open Sans"/>
              </a:rPr>
              <a:t>as</a:t>
            </a:r>
            <a:r>
              <a:rPr lang="de-DE" sz="1600" dirty="0">
                <a:solidFill>
                  <a:srgbClr val="525C65"/>
                </a:solidFill>
                <a:highlight>
                  <a:srgbClr val="FFFFFF"/>
                </a:highlight>
                <a:latin typeface="Open Sans"/>
                <a:ea typeface="Open Sans"/>
                <a:cs typeface="Open Sans"/>
                <a:sym typeface="Open Sans"/>
              </a:rPr>
              <a:t> </a:t>
            </a:r>
            <a:r>
              <a:rPr lang="en-GB" sz="1600" dirty="0">
                <a:solidFill>
                  <a:srgbClr val="525C65"/>
                </a:solidFill>
                <a:highlight>
                  <a:srgbClr val="FFFFFF"/>
                </a:highlight>
                <a:latin typeface="Open Sans"/>
                <a:ea typeface="Open Sans"/>
                <a:cs typeface="Open Sans"/>
                <a:sym typeface="Open Sans"/>
              </a:rPr>
              <a:t>Jessica, the senior business analyst.</a:t>
            </a:r>
            <a:endParaRPr sz="1600" dirty="0">
              <a:solidFill>
                <a:srgbClr val="525C65"/>
              </a:solidFill>
              <a:highlight>
                <a:srgbClr val="FFFFFF"/>
              </a:highlight>
              <a:latin typeface="Open Sans"/>
              <a:ea typeface="Open Sans"/>
              <a:cs typeface="Open Sans"/>
              <a:sym typeface="Open Sans"/>
            </a:endParaRPr>
          </a:p>
        </p:txBody>
      </p:sp>
    </p:spTree>
    <p:extLst>
      <p:ext uri="{BB962C8B-B14F-4D97-AF65-F5344CB8AC3E}">
        <p14:creationId xmlns:p14="http://schemas.microsoft.com/office/powerpoint/2010/main" val="3924950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07"/>
        <p:cNvGrpSpPr/>
        <p:nvPr/>
      </p:nvGrpSpPr>
      <p:grpSpPr>
        <a:xfrm>
          <a:off x="0" y="0"/>
          <a:ext cx="0" cy="0"/>
          <a:chOff x="0" y="0"/>
          <a:chExt cx="0" cy="0"/>
        </a:xfrm>
      </p:grpSpPr>
      <p:sp>
        <p:nvSpPr>
          <p:cNvPr id="308" name="Google Shape;308;p72"/>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Standout Suggestions</a:t>
            </a:r>
            <a:endParaRPr sz="3000">
              <a:solidFill>
                <a:srgbClr val="FFFFFF"/>
              </a:solidFill>
              <a:latin typeface="Open Sans"/>
              <a:ea typeface="Open Sans"/>
              <a:cs typeface="Open Sans"/>
              <a:sym typeface="Open Sans"/>
            </a:endParaRPr>
          </a:p>
        </p:txBody>
      </p:sp>
      <p:sp>
        <p:nvSpPr>
          <p:cNvPr id="309" name="Google Shape;309;p72"/>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73"/>
          <p:cNvSpPr txBox="1"/>
          <p:nvPr/>
        </p:nvSpPr>
        <p:spPr>
          <a:xfrm>
            <a:off x="457200" y="504825"/>
            <a:ext cx="6858000" cy="7983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Create a Business Glossary for SneakerPark and define common terms such as Item, Buyer, etc. Think and discuss how SneakerPark can improve on the consistency of the terms that its systems currently use. (You can use the “Business Glossary” tab of the same Sheets template you’ve been using for the other parts of this project to get you started.)</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Document SneakerPark’s current naming conventions. Can you think of any improvements?  (You can use the “Standard Naming Conventions” tab of the same Sheets template you’ve been using for the other parts of this project to get you started.) Some examples of Naming Conventions include;</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Do not use spaces or special characters.</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Use only LOWERCASE.</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All identifier fields should end in “_id”.</a:t>
            </a:r>
            <a:endParaRPr sz="160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a:solidFill>
                  <a:srgbClr val="525C65"/>
                </a:solidFill>
                <a:highlight>
                  <a:srgbClr val="FFFFFF"/>
                </a:highlight>
                <a:latin typeface="Open Sans"/>
                <a:ea typeface="Open Sans"/>
                <a:cs typeface="Open Sans"/>
                <a:sym typeface="Open Sans"/>
              </a:rPr>
              <a:t>Avoid acronyms and abbreviations.</a:t>
            </a:r>
            <a:endParaRPr sz="160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E3D49"/>
              </a:buClr>
              <a:buSzPts val="1800"/>
              <a:buFont typeface="Open Sans"/>
              <a:buAutoNum type="arabicPeriod"/>
            </a:pPr>
            <a:r>
              <a:rPr lang="en" sz="1600">
                <a:solidFill>
                  <a:srgbClr val="525C65"/>
                </a:solidFill>
                <a:highlight>
                  <a:srgbClr val="FFFFFF"/>
                </a:highlight>
                <a:latin typeface="Open Sans"/>
                <a:ea typeface="Open Sans"/>
                <a:cs typeface="Open Sans"/>
                <a:sym typeface="Open Sans"/>
              </a:rPr>
              <a:t>Write SQL scripts for the matching rules that you’ve created in Step 6. </a:t>
            </a:r>
            <a:endParaRPr sz="1800">
              <a:solidFill>
                <a:srgbClr val="2E3D49"/>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55"/>
          <p:cNvSpPr txBox="1">
            <a:spLocks noGrp="1"/>
          </p:cNvSpPr>
          <p:nvPr>
            <p:ph type="title"/>
          </p:nvPr>
        </p:nvSpPr>
        <p:spPr>
          <a:xfrm>
            <a:off x="264895" y="4035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 (cont’d)</a:t>
            </a:r>
            <a:endParaRPr/>
          </a:p>
        </p:txBody>
      </p:sp>
      <p:sp>
        <p:nvSpPr>
          <p:cNvPr id="210" name="Google Shape;210;p55"/>
          <p:cNvSpPr txBox="1"/>
          <p:nvPr/>
        </p:nvSpPr>
        <p:spPr>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70000"/>
              </a:lnSpc>
              <a:spcBef>
                <a:spcPts val="0"/>
              </a:spcBef>
              <a:spcAft>
                <a:spcPts val="0"/>
              </a:spcAft>
              <a:buClr>
                <a:srgbClr val="525C65"/>
              </a:buClr>
              <a:buSzPts val="1800"/>
              <a:buFont typeface="Open Sans"/>
              <a:buChar char="●"/>
            </a:pPr>
            <a:r>
              <a:rPr lang="en" sz="1800">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a:ea typeface="Open Sans"/>
              <a:cs typeface="Open Sans"/>
              <a:sym typeface="Open Sans"/>
            </a:endParaRPr>
          </a:p>
        </p:txBody>
      </p:sp>
      <p:pic>
        <p:nvPicPr>
          <p:cNvPr id="211" name="Google Shape;211;p55"/>
          <p:cNvPicPr preferRelativeResize="0"/>
          <p:nvPr/>
        </p:nvPicPr>
        <p:blipFill>
          <a:blip r:embed="rId3">
            <a:alphaModFix/>
          </a:blip>
          <a:stretch>
            <a:fillRect/>
          </a:stretch>
        </p:blipFill>
        <p:spPr>
          <a:xfrm>
            <a:off x="152400" y="4140900"/>
            <a:ext cx="7467599" cy="4708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5"/>
        <p:cNvGrpSpPr/>
        <p:nvPr/>
      </p:nvGrpSpPr>
      <p:grpSpPr>
        <a:xfrm>
          <a:off x="0" y="0"/>
          <a:ext cx="0" cy="0"/>
          <a:chOff x="0" y="0"/>
          <a:chExt cx="0" cy="0"/>
        </a:xfrm>
      </p:grpSpPr>
      <p:sp>
        <p:nvSpPr>
          <p:cNvPr id="216" name="Google Shape;216;p56"/>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7" name="Google Shape;217;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8" name="Google Shape;218;p56"/>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1: Enterprise Data Model</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7"/>
          <p:cNvSpPr txBox="1"/>
          <p:nvPr/>
        </p:nvSpPr>
        <p:spPr>
          <a:xfrm>
            <a:off x="0" y="-352425"/>
            <a:ext cx="7772400" cy="3977100"/>
          </a:xfrm>
          <a:prstGeom prst="rect">
            <a:avLst/>
          </a:prstGeom>
          <a:noFill/>
          <a:ln>
            <a:noFill/>
          </a:ln>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1100"/>
              </a:spcAft>
              <a:buNone/>
            </a:pPr>
            <a:r>
              <a:rPr lang="en" sz="1600">
                <a:solidFill>
                  <a:srgbClr val="525C65"/>
                </a:solidFill>
                <a:highlight>
                  <a:srgbClr val="FFFFFF"/>
                </a:highlight>
                <a:latin typeface="Open Sans"/>
                <a:ea typeface="Open Sans"/>
                <a:cs typeface="Open Sans"/>
                <a:sym typeface="Open Sans"/>
              </a:rPr>
              <a:t>Create a </a:t>
            </a:r>
            <a:r>
              <a:rPr lang="en" sz="1600" b="1">
                <a:solidFill>
                  <a:srgbClr val="525C65"/>
                </a:solidFill>
                <a:highlight>
                  <a:srgbClr val="FFFFFF"/>
                </a:highlight>
                <a:latin typeface="Open Sans"/>
                <a:ea typeface="Open Sans"/>
                <a:cs typeface="Open Sans"/>
                <a:sym typeface="Open Sans"/>
              </a:rPr>
              <a:t>conceptual</a:t>
            </a:r>
            <a:r>
              <a:rPr lang="en" sz="1600">
                <a:solidFill>
                  <a:srgbClr val="525C65"/>
                </a:solidFill>
                <a:highlight>
                  <a:srgbClr val="FFFFFF"/>
                </a:highlight>
                <a:latin typeface="Open Sans"/>
                <a:ea typeface="Open Sans"/>
                <a:cs typeface="Open Sans"/>
                <a:sym typeface="Open Sans"/>
              </a:rPr>
              <a:t> data model that will provide SneakerPark with a holistic view of its data systems and help you grasp the organization's </a:t>
            </a:r>
            <a:r>
              <a:rPr lang="en" sz="1600" b="1">
                <a:solidFill>
                  <a:srgbClr val="525C65"/>
                </a:solidFill>
                <a:highlight>
                  <a:srgbClr val="FFFFFF"/>
                </a:highlight>
                <a:latin typeface="Open Sans"/>
                <a:ea typeface="Open Sans"/>
                <a:cs typeface="Open Sans"/>
                <a:sym typeface="Open Sans"/>
              </a:rPr>
              <a:t>important entities and relationships</a:t>
            </a:r>
            <a:r>
              <a:rPr lang="en" sz="1600">
                <a:solidFill>
                  <a:srgbClr val="525C65"/>
                </a:solidFill>
                <a:highlight>
                  <a:srgbClr val="FFFFFF"/>
                </a:highlight>
                <a:latin typeface="Open Sans"/>
                <a:ea typeface="Open Sans"/>
                <a:cs typeface="Open Sans"/>
                <a:sym typeface="Open Sans"/>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sz="1600">
              <a:solidFill>
                <a:srgbClr val="525C65"/>
              </a:solidFill>
              <a:highlight>
                <a:srgbClr val="FFFFFF"/>
              </a:highlight>
              <a:latin typeface="Open Sans"/>
              <a:ea typeface="Open Sans"/>
              <a:cs typeface="Open Sans"/>
              <a:sym typeface="Open Sans"/>
            </a:endParaRPr>
          </a:p>
        </p:txBody>
      </p:sp>
      <p:pic>
        <p:nvPicPr>
          <p:cNvPr id="224" name="Google Shape;224;p57"/>
          <p:cNvPicPr preferRelativeResize="0"/>
          <p:nvPr/>
        </p:nvPicPr>
        <p:blipFill>
          <a:blip r:embed="rId3">
            <a:alphaModFix/>
          </a:blip>
          <a:stretch>
            <a:fillRect/>
          </a:stretch>
        </p:blipFill>
        <p:spPr>
          <a:xfrm>
            <a:off x="1395550" y="4276725"/>
            <a:ext cx="4781550" cy="1504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8"/>
          <p:cNvSpPr txBox="1"/>
          <p:nvPr/>
        </p:nvSpPr>
        <p:spPr>
          <a:xfrm>
            <a:off x="466650" y="467050"/>
            <a:ext cx="6839100" cy="80010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b="1" dirty="0">
                <a:solidFill>
                  <a:srgbClr val="525C65"/>
                </a:solidFill>
                <a:highlight>
                  <a:schemeClr val="lt1"/>
                </a:highlight>
                <a:latin typeface="Open Sans"/>
                <a:ea typeface="Open Sans"/>
                <a:cs typeface="Open Sans"/>
                <a:sym typeface="Open Sans"/>
              </a:rPr>
              <a:t>Replace the example below with your own solutions (obviously feel free to take more space):</a:t>
            </a:r>
            <a:endParaRPr sz="1700" b="1" dirty="0">
              <a:solidFill>
                <a:srgbClr val="525C65"/>
              </a:solidFill>
              <a:highlight>
                <a:schemeClr val="lt1"/>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b="1" dirty="0">
              <a:solidFill>
                <a:srgbClr val="525C65"/>
              </a:solidFill>
              <a:highlight>
                <a:schemeClr val="lt1"/>
              </a:highlight>
              <a:latin typeface="Open Sans"/>
              <a:ea typeface="Open Sans"/>
              <a:cs typeface="Open Sans"/>
              <a:sym typeface="Open Sans"/>
            </a:endParaRPr>
          </a:p>
        </p:txBody>
      </p:sp>
      <p:pic>
        <p:nvPicPr>
          <p:cNvPr id="2" name="Picture 2">
            <a:extLst>
              <a:ext uri="{FF2B5EF4-FFF2-40B4-BE49-F238E27FC236}">
                <a16:creationId xmlns:a16="http://schemas.microsoft.com/office/drawing/2014/main" id="{AD5089D2-0FD6-66B7-BC30-1B43F19F64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 y="1862138"/>
            <a:ext cx="7429500" cy="6334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4"/>
        <p:cNvGrpSpPr/>
        <p:nvPr/>
      </p:nvGrpSpPr>
      <p:grpSpPr>
        <a:xfrm>
          <a:off x="0" y="0"/>
          <a:ext cx="0" cy="0"/>
          <a:chOff x="0" y="0"/>
          <a:chExt cx="0" cy="0"/>
        </a:xfrm>
      </p:grpSpPr>
      <p:sp>
        <p:nvSpPr>
          <p:cNvPr id="235" name="Google Shape;235;p5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36" name="Google Shape;236;p59"/>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2: Metadata</a:t>
            </a:r>
            <a:endParaRPr sz="3000">
              <a:solidFill>
                <a:srgbClr val="FFFFFF"/>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60"/>
          <p:cNvSpPr txBox="1">
            <a:spLocks noGrp="1"/>
          </p:cNvSpPr>
          <p:nvPr>
            <p:ph type="body" idx="1"/>
          </p:nvPr>
        </p:nvSpPr>
        <p:spPr>
          <a:xfrm>
            <a:off x="264900" y="110600"/>
            <a:ext cx="7366800" cy="1041900"/>
          </a:xfrm>
          <a:prstGeom prst="rect">
            <a:avLst/>
          </a:prstGeom>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Create the first version of the Metadata Catalog by documenting the metadata from all systems in the "Data Dictionary" and the “Enterprise Data Catalog” tabs of the provided Sheets template.</a:t>
            </a: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1100"/>
              </a:spcAft>
              <a:buClr>
                <a:schemeClr val="dk1"/>
              </a:buClr>
              <a:buSzPts val="1100"/>
              <a:buFont typeface="Arial"/>
              <a:buNone/>
            </a:pPr>
            <a:r>
              <a:rPr lang="en" sz="1600">
                <a:solidFill>
                  <a:srgbClr val="525C65"/>
                </a:solidFill>
                <a:highlight>
                  <a:srgbClr val="FFFFFF"/>
                </a:highlight>
                <a:latin typeface="Open Sans"/>
                <a:ea typeface="Open Sans"/>
                <a:cs typeface="Open Sans"/>
                <a:sym typeface="Open Sans"/>
              </a:rPr>
              <a:t>Please note that you are required to fill out </a:t>
            </a:r>
            <a:r>
              <a:rPr lang="en" sz="1600" b="1">
                <a:solidFill>
                  <a:srgbClr val="525C65"/>
                </a:solidFill>
                <a:highlight>
                  <a:srgbClr val="FFFFFF"/>
                </a:highlight>
                <a:latin typeface="Open Sans"/>
                <a:ea typeface="Open Sans"/>
                <a:cs typeface="Open Sans"/>
                <a:sym typeface="Open Sans"/>
              </a:rPr>
              <a:t>all fields</a:t>
            </a:r>
            <a:r>
              <a:rPr lang="en" sz="1600">
                <a:solidFill>
                  <a:srgbClr val="525C65"/>
                </a:solidFill>
                <a:highlight>
                  <a:srgbClr val="FFFFFF"/>
                </a:highlight>
                <a:latin typeface="Open Sans"/>
                <a:ea typeface="Open Sans"/>
                <a:cs typeface="Open Sans"/>
                <a:sym typeface="Open Sans"/>
              </a:rPr>
              <a:t> in </a:t>
            </a:r>
            <a:r>
              <a:rPr lang="en" sz="1600" b="1">
                <a:solidFill>
                  <a:srgbClr val="525C65"/>
                </a:solidFill>
                <a:highlight>
                  <a:srgbClr val="FFFFFF"/>
                </a:highlight>
                <a:latin typeface="Open Sans"/>
                <a:ea typeface="Open Sans"/>
                <a:cs typeface="Open Sans"/>
                <a:sym typeface="Open Sans"/>
              </a:rPr>
              <a:t>both tabs</a:t>
            </a:r>
            <a:r>
              <a:rPr lang="en" sz="1600">
                <a:solidFill>
                  <a:srgbClr val="525C65"/>
                </a:solidFill>
                <a:highlight>
                  <a:srgbClr val="FFFFFF"/>
                </a:highlight>
                <a:latin typeface="Open Sans"/>
                <a:ea typeface="Open Sans"/>
                <a:cs typeface="Open Sans"/>
                <a:sym typeface="Open Sans"/>
              </a:rPr>
              <a:t>.</a:t>
            </a:r>
            <a:endParaRPr sz="1600">
              <a:solidFill>
                <a:srgbClr val="525C6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45"/>
        <p:cNvGrpSpPr/>
        <p:nvPr/>
      </p:nvGrpSpPr>
      <p:grpSpPr>
        <a:xfrm>
          <a:off x="0" y="0"/>
          <a:ext cx="0" cy="0"/>
          <a:chOff x="0" y="0"/>
          <a:chExt cx="0" cy="0"/>
        </a:xfrm>
      </p:grpSpPr>
      <p:sp>
        <p:nvSpPr>
          <p:cNvPr id="246" name="Google Shape;246;p61"/>
          <p:cNvSpPr/>
          <p:nvPr/>
        </p:nvSpPr>
        <p:spPr>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1: Profiling and Cleansing</a:t>
            </a:r>
            <a:endParaRPr sz="3000">
              <a:solidFill>
                <a:srgbClr val="FFFFFF"/>
              </a:solidFill>
              <a:latin typeface="Open Sans"/>
              <a:ea typeface="Open Sans"/>
              <a:cs typeface="Open Sans"/>
              <a:sym typeface="Open Sans"/>
            </a:endParaRPr>
          </a:p>
        </p:txBody>
      </p:sp>
      <p:sp>
        <p:nvSpPr>
          <p:cNvPr id="247" name="Google Shape;247;p6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2402</Words>
  <Application>Microsoft Office PowerPoint</Application>
  <PresentationFormat>Personalizzato</PresentationFormat>
  <Paragraphs>115</Paragraphs>
  <Slides>27</Slides>
  <Notes>23</Notes>
  <HiddenSlides>0</HiddenSlides>
  <MMClips>0</MMClips>
  <ScaleCrop>false</ScaleCrop>
  <HeadingPairs>
    <vt:vector size="6" baseType="variant">
      <vt:variant>
        <vt:lpstr>Caratteri utilizzati</vt:lpstr>
      </vt:variant>
      <vt:variant>
        <vt:i4>4</vt:i4>
      </vt:variant>
      <vt:variant>
        <vt:lpstr>Tema</vt:lpstr>
      </vt:variant>
      <vt:variant>
        <vt:i4>3</vt:i4>
      </vt:variant>
      <vt:variant>
        <vt:lpstr>Titoli diapositive</vt:lpstr>
      </vt:variant>
      <vt:variant>
        <vt:i4>27</vt:i4>
      </vt:variant>
    </vt:vector>
  </HeadingPairs>
  <TitlesOfParts>
    <vt:vector size="34" baseType="lpstr">
      <vt:lpstr>Open Sans</vt:lpstr>
      <vt:lpstr>Arial</vt:lpstr>
      <vt:lpstr>Open Sans Light</vt:lpstr>
      <vt:lpstr>Helvetica Neue</vt:lpstr>
      <vt:lpstr>Simple Light</vt:lpstr>
      <vt:lpstr>Simple Light</vt:lpstr>
      <vt:lpstr>White</vt:lpstr>
      <vt:lpstr>Data Governance @ SneakerPark </vt:lpstr>
      <vt:lpstr>Background</vt:lpstr>
      <vt:lpstr>Background (cont’d)</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Governance @ SneakerPark</dc:title>
  <dc:creator>Fogari Sonia, FG-22-D</dc:creator>
  <cp:lastModifiedBy>Fogari Sonia, FG-22-D</cp:lastModifiedBy>
  <cp:revision>5</cp:revision>
  <dcterms:modified xsi:type="dcterms:W3CDTF">2023-02-27T16:46:51Z</dcterms:modified>
</cp:coreProperties>
</file>