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8" r:id="rId2"/>
    <p:sldId id="256" r:id="rId3"/>
    <p:sldId id="261" r:id="rId4"/>
    <p:sldId id="287" r:id="rId5"/>
    <p:sldId id="288" r:id="rId6"/>
    <p:sldId id="294" r:id="rId7"/>
    <p:sldId id="289" r:id="rId8"/>
    <p:sldId id="264" r:id="rId9"/>
    <p:sldId id="290" r:id="rId10"/>
    <p:sldId id="291" r:id="rId11"/>
    <p:sldId id="292" r:id="rId12"/>
    <p:sldId id="293" r:id="rId13"/>
    <p:sldId id="280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84E24-A3EB-46DB-B2F2-3B0E05C4882A}">
  <a:tblStyle styleId="{B7E84E24-A3EB-46DB-B2F2-3B0E05C48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293" autoAdjust="0"/>
  </p:normalViewPr>
  <p:slideViewPr>
    <p:cSldViewPr snapToGrid="0">
      <p:cViewPr varScale="1">
        <p:scale>
          <a:sx n="106" d="100"/>
          <a:sy n="106" d="100"/>
        </p:scale>
        <p:origin x="21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26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865913" y="2400250"/>
            <a:ext cx="541891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Saurabh </a:t>
            </a:r>
            <a:r>
              <a:rPr lang="en-IN" sz="3600" b="1" dirty="0"/>
              <a:t>Sonwane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 dedicated Security and Defence Analyst, and today, I am excited to share insights from a project that holds great significance in our efforts to enhance security.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rcRect t="12559" b="12559"/>
          <a:stretch/>
        </p:blipFill>
        <p:spPr>
          <a:xfrm>
            <a:off x="982813" y="706450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3F4-303A-4F38-8942-6929908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84" y="672113"/>
            <a:ext cx="6060176" cy="645300"/>
          </a:xfrm>
        </p:spPr>
        <p:txBody>
          <a:bodyPr/>
          <a:lstStyle/>
          <a:p>
            <a:r>
              <a:rPr lang="en-IN" dirty="0"/>
              <a:t>Creating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E77F6-2F09-4747-8B00-71BCF8F62D2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63488" y="1371475"/>
            <a:ext cx="3677478" cy="3608387"/>
          </a:xfrm>
        </p:spPr>
        <p:txBody>
          <a:bodyPr/>
          <a:lstStyle/>
          <a:p>
            <a:r>
              <a:rPr lang="en-IN" sz="1600" i="0" dirty="0">
                <a:effectLst/>
                <a:latin typeface="Muli" panose="020B0604020202020204" charset="0"/>
              </a:rPr>
              <a:t>Key Performance Indicators (KPIs):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Maximum Attacks in a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Total Attacks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Total Kills in Attacks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Most Used Weapon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Most Deadly Attacker Group</a:t>
            </a:r>
            <a:endParaRPr lang="en-IN" sz="1600" i="0" dirty="0">
              <a:effectLst/>
              <a:latin typeface="Muli" panose="020B0604020202020204" charset="0"/>
            </a:endParaRPr>
          </a:p>
          <a:p>
            <a:r>
              <a:rPr lang="en-US" sz="1600" i="0" dirty="0">
                <a:effectLst/>
                <a:latin typeface="Muli" panose="020B0604020202020204" charset="0"/>
              </a:rPr>
              <a:t>Donut Charts: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Weapon Type and Success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Attack Type and Success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Muli" panose="020B0604020202020204" charset="0"/>
              </a:rPr>
              <a:t>Target Type and Success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B413-AC1E-45CF-A559-D934265209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2D49CBA-FC9F-42B8-A2A0-F6C58867A3DD}"/>
              </a:ext>
            </a:extLst>
          </p:cNvPr>
          <p:cNvSpPr txBox="1">
            <a:spLocks/>
          </p:cNvSpPr>
          <p:nvPr/>
        </p:nvSpPr>
        <p:spPr>
          <a:xfrm>
            <a:off x="4740965" y="1371475"/>
            <a:ext cx="4403035" cy="330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600" dirty="0">
                <a:latin typeface="Muli" panose="020B0604020202020204" charset="0"/>
              </a:rPr>
              <a:t>Line Chart: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Muli" panose="020B0604020202020204" charset="0"/>
              </a:rPr>
              <a:t>Success Rate by Year</a:t>
            </a:r>
          </a:p>
          <a:p>
            <a:r>
              <a:rPr lang="en-US" sz="1600" dirty="0">
                <a:latin typeface="Muli" panose="020B0604020202020204" charset="0"/>
              </a:rPr>
              <a:t>Bar Chart: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Muli" panose="020B0604020202020204" charset="0"/>
              </a:rPr>
              <a:t>Region and Success</a:t>
            </a:r>
          </a:p>
          <a:p>
            <a:r>
              <a:rPr lang="en-US" sz="1600" dirty="0">
                <a:latin typeface="Muli" panose="020B0604020202020204" charset="0"/>
              </a:rPr>
              <a:t>Column Chart: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Muli" panose="020B0604020202020204" charset="0"/>
              </a:rPr>
              <a:t>Attacker Group Name and Success</a:t>
            </a:r>
          </a:p>
          <a:p>
            <a:r>
              <a:rPr lang="en-US" sz="1600" dirty="0">
                <a:latin typeface="Muli" panose="020B0604020202020204" charset="0"/>
              </a:rPr>
              <a:t>Map: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Muli" panose="020B0604020202020204" charset="0"/>
              </a:rPr>
              <a:t>City-wise Success Rate</a:t>
            </a:r>
          </a:p>
          <a:p>
            <a:r>
              <a:rPr lang="en-US" sz="1600" dirty="0">
                <a:latin typeface="Muli" panose="020B0604020202020204" charset="0"/>
              </a:rPr>
              <a:t>Slicer: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Muli" panose="020B0604020202020204" charset="0"/>
              </a:rPr>
              <a:t>Region</a:t>
            </a:r>
            <a:endParaRPr lang="en-IN" sz="1600" dirty="0">
              <a:latin typeface="Muli" panose="020B060402020202020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7860F-A92D-44A6-BA04-1A50F798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506" y="2938301"/>
            <a:ext cx="1621417" cy="16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B43-CC18-4E1D-A857-B0FD586F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41994"/>
            <a:ext cx="4944300" cy="645300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B566-1080-4CDA-A317-8D3EC015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156" y="1080530"/>
            <a:ext cx="7464287" cy="3817350"/>
          </a:xfrm>
        </p:spPr>
        <p:txBody>
          <a:bodyPr/>
          <a:lstStyle/>
          <a:p>
            <a:r>
              <a:rPr lang="en-IN" sz="1600" dirty="0">
                <a:latin typeface="Muli" panose="020B0604020202020204" charset="0"/>
              </a:rPr>
              <a:t>T</a:t>
            </a:r>
            <a:r>
              <a:rPr lang="en-IN" sz="1600" b="0" i="0" dirty="0">
                <a:effectLst/>
                <a:latin typeface="Muli" panose="020B0604020202020204" charset="0"/>
              </a:rPr>
              <a:t>otal of 175,230 Attacks.</a:t>
            </a:r>
          </a:p>
          <a:p>
            <a:r>
              <a:rPr lang="en-IN" sz="1600" dirty="0">
                <a:latin typeface="Muli" panose="020B0604020202020204" charset="0"/>
              </a:rPr>
              <a:t>T</a:t>
            </a:r>
            <a:r>
              <a:rPr lang="en-IN" sz="1600" b="0" i="0" dirty="0">
                <a:effectLst/>
                <a:latin typeface="Muli" panose="020B0604020202020204" charset="0"/>
              </a:rPr>
              <a:t>otal of 409,790 Casualties.</a:t>
            </a:r>
            <a:endParaRPr lang="en-IN" sz="1600" dirty="0">
              <a:latin typeface="Muli" panose="020B0604020202020204" charset="0"/>
            </a:endParaRPr>
          </a:p>
          <a:p>
            <a:r>
              <a:rPr lang="en-US" sz="1600" dirty="0">
                <a:latin typeface="Muli" panose="020B0604020202020204" charset="0"/>
              </a:rPr>
              <a:t>M</a:t>
            </a:r>
            <a:r>
              <a:rPr lang="en-US" sz="1600" b="0" i="0" dirty="0">
                <a:effectLst/>
                <a:latin typeface="Muli" panose="020B0604020202020204" charset="0"/>
              </a:rPr>
              <a:t>ost frequently used - Explosives.</a:t>
            </a:r>
            <a:endParaRPr lang="en-IN" sz="1600" b="0" i="0" dirty="0">
              <a:effectLst/>
              <a:latin typeface="Muli" panose="020B0604020202020204" charset="0"/>
            </a:endParaRPr>
          </a:p>
          <a:p>
            <a:r>
              <a:rPr lang="en-US" sz="1600" b="0" i="0" dirty="0">
                <a:effectLst/>
                <a:latin typeface="Muli" panose="020B0604020202020204" charset="0"/>
              </a:rPr>
              <a:t>Taliban - The most deadly group.</a:t>
            </a:r>
          </a:p>
          <a:p>
            <a:r>
              <a:rPr lang="en-US" sz="1600" dirty="0">
                <a:latin typeface="Muli" panose="020B0604020202020204" charset="0"/>
              </a:rPr>
              <a:t>T</a:t>
            </a:r>
            <a:r>
              <a:rPr lang="en-US" sz="1600" b="0" i="0" dirty="0">
                <a:effectLst/>
                <a:latin typeface="Muli" panose="020B0604020202020204" charset="0"/>
              </a:rPr>
              <a:t>op weapon used- Explosives, Firearms, and Incendiary.</a:t>
            </a:r>
            <a:endParaRPr lang="en-US" sz="1600" dirty="0">
              <a:latin typeface="Muli" panose="020B0604020202020204" charset="0"/>
            </a:endParaRPr>
          </a:p>
          <a:p>
            <a:r>
              <a:rPr lang="en-US" sz="1600" dirty="0">
                <a:latin typeface="Muli" panose="020B0604020202020204" charset="0"/>
              </a:rPr>
              <a:t>P</a:t>
            </a:r>
            <a:r>
              <a:rPr lang="en-US" sz="1600" b="0" i="0" dirty="0">
                <a:effectLst/>
                <a:latin typeface="Muli" panose="020B0604020202020204" charset="0"/>
              </a:rPr>
              <a:t>redominant attack - Bombing/</a:t>
            </a:r>
            <a:r>
              <a:rPr lang="en-US" sz="1600" dirty="0">
                <a:latin typeface="Muli" panose="020B0604020202020204" charset="0"/>
              </a:rPr>
              <a:t>E</a:t>
            </a:r>
            <a:r>
              <a:rPr lang="en-US" sz="1600" b="0" i="0" dirty="0">
                <a:effectLst/>
                <a:latin typeface="Muli" panose="020B0604020202020204" charset="0"/>
              </a:rPr>
              <a:t>xplosions, Armed </a:t>
            </a:r>
            <a:r>
              <a:rPr lang="en-US" sz="1600" dirty="0">
                <a:latin typeface="Muli" panose="020B0604020202020204" charset="0"/>
              </a:rPr>
              <a:t>A</a:t>
            </a:r>
            <a:r>
              <a:rPr lang="en-US" sz="1600" b="0" i="0" dirty="0">
                <a:effectLst/>
                <a:latin typeface="Muli" panose="020B0604020202020204" charset="0"/>
              </a:rPr>
              <a:t>ssault, and Assassination.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Primary targets - </a:t>
            </a:r>
            <a:r>
              <a:rPr lang="en-US" sz="1600" dirty="0">
                <a:latin typeface="Muli" panose="020B0604020202020204" charset="0"/>
              </a:rPr>
              <a:t>P</a:t>
            </a:r>
            <a:r>
              <a:rPr lang="en-US" sz="1600" b="0" i="0" dirty="0">
                <a:effectLst/>
                <a:latin typeface="Muli" panose="020B0604020202020204" charset="0"/>
              </a:rPr>
              <a:t>rivate Citizens and Property, Military, and Police.</a:t>
            </a:r>
            <a:endParaRPr lang="en-US" sz="1600" dirty="0">
              <a:latin typeface="Muli" panose="020B0604020202020204" charset="0"/>
            </a:endParaRPr>
          </a:p>
          <a:p>
            <a:r>
              <a:rPr lang="en-US" sz="1600" b="0" i="0" dirty="0">
                <a:effectLst/>
                <a:latin typeface="Muli" panose="020B0604020202020204" charset="0"/>
              </a:rPr>
              <a:t>The leading attack groups - Taliban, ISIL, and Shining Path.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Most attacks - Middle East and North Africa, South Asia, and South America.</a:t>
            </a:r>
            <a:endParaRPr lang="en-US" sz="1600" dirty="0">
              <a:latin typeface="Muli" panose="020B0604020202020204" charset="0"/>
            </a:endParaRPr>
          </a:p>
          <a:p>
            <a:r>
              <a:rPr lang="en-US" sz="1600" dirty="0">
                <a:latin typeface="Muli" panose="020B0604020202020204" charset="0"/>
              </a:rPr>
              <a:t>A</a:t>
            </a:r>
            <a:r>
              <a:rPr lang="en-US" sz="1600" b="0" i="0" dirty="0">
                <a:effectLst/>
                <a:latin typeface="Muli" panose="020B0604020202020204" charset="0"/>
              </a:rPr>
              <a:t> year-by-year increase in global attacks.</a:t>
            </a:r>
            <a:endParaRPr lang="en-IN" sz="1600" dirty="0">
              <a:latin typeface="Muli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7627-4120-4ABA-91AE-1B04C26A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4E9C0-BCF1-4BD3-9A67-79415C30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91" y="0"/>
            <a:ext cx="1584109" cy="15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60B-CECC-4FE9-88E6-6E5BA030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646696"/>
            <a:ext cx="4944300" cy="645300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661C-C45E-47DD-8636-A5EBC41B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370" y="1276967"/>
            <a:ext cx="6755318" cy="3687508"/>
          </a:xfrm>
        </p:spPr>
        <p:txBody>
          <a:bodyPr/>
          <a:lstStyle/>
          <a:p>
            <a:r>
              <a:rPr lang="en-IN" sz="1600" i="0" dirty="0">
                <a:effectLst/>
                <a:latin typeface="Muli" panose="020B0604020202020204" charset="0"/>
              </a:rPr>
              <a:t>Public-Private Partnerships for Security</a:t>
            </a:r>
          </a:p>
          <a:p>
            <a:r>
              <a:rPr lang="en-US" sz="1600" i="0" dirty="0">
                <a:effectLst/>
                <a:latin typeface="Muli" panose="020B0604020202020204" charset="0"/>
              </a:rPr>
              <a:t>Global Coordination for Counterterrorism Efforts</a:t>
            </a:r>
          </a:p>
          <a:p>
            <a:r>
              <a:rPr lang="en-IN" sz="1600" i="0" dirty="0">
                <a:effectLst/>
                <a:latin typeface="Muli" panose="020B0604020202020204" charset="0"/>
              </a:rPr>
              <a:t>Focus on Explosive Countermeasures</a:t>
            </a:r>
            <a:endParaRPr lang="en-US" sz="1600" dirty="0">
              <a:latin typeface="Muli" panose="020B0604020202020204" charset="0"/>
            </a:endParaRPr>
          </a:p>
          <a:p>
            <a:r>
              <a:rPr lang="en-US" sz="1600" i="0" dirty="0">
                <a:effectLst/>
                <a:latin typeface="Muli" panose="020B0604020202020204" charset="0"/>
              </a:rPr>
              <a:t>Target Taliban and High-Risk Groups</a:t>
            </a:r>
          </a:p>
          <a:p>
            <a:r>
              <a:rPr lang="en-US" sz="1600" i="0" dirty="0">
                <a:effectLst/>
                <a:latin typeface="Muli" panose="020B0604020202020204" charset="0"/>
              </a:rPr>
              <a:t>Multi-pronged Approach to Counter Terrorism</a:t>
            </a:r>
            <a:endParaRPr lang="en-US" sz="1600" dirty="0">
              <a:latin typeface="Muli" panose="020B0604020202020204" charset="0"/>
            </a:endParaRPr>
          </a:p>
          <a:p>
            <a:r>
              <a:rPr lang="en-US" sz="1600" i="0" dirty="0">
                <a:effectLst/>
                <a:latin typeface="Muli" panose="020B0604020202020204" charset="0"/>
              </a:rPr>
              <a:t>Protect Civilian and Key Infrastructure</a:t>
            </a:r>
          </a:p>
          <a:p>
            <a:r>
              <a:rPr lang="en-US" sz="1600" i="0" dirty="0">
                <a:effectLst/>
                <a:latin typeface="Muli" panose="020B0604020202020204" charset="0"/>
              </a:rPr>
              <a:t>Monitor and Combat Rising Groups</a:t>
            </a:r>
            <a:endParaRPr lang="en-US" sz="1600" dirty="0">
              <a:latin typeface="Muli" panose="020B0604020202020204" charset="0"/>
            </a:endParaRPr>
          </a:p>
          <a:p>
            <a:r>
              <a:rPr lang="en-IN" sz="1600" i="0" dirty="0">
                <a:effectLst/>
                <a:latin typeface="Muli" panose="020B0604020202020204" charset="0"/>
              </a:rPr>
              <a:t>Continuous Global Threat Assessment</a:t>
            </a:r>
            <a:endParaRPr lang="en-IN" sz="1600" dirty="0">
              <a:latin typeface="Muli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8C4-B857-4DA2-8B17-9F90D2366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89CB6-B3E0-42A1-954E-29702C4D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625" y="2827994"/>
            <a:ext cx="1897569" cy="18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IN" dirty="0"/>
              <a:t>linkedin.com/in/ssonwane26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sonwanesaurabh118@gmail.com</a:t>
            </a:r>
            <a:endParaRPr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28600" y="1991824"/>
            <a:ext cx="8506326" cy="143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</a:t>
            </a:r>
            <a:r>
              <a:rPr lang="en" u="sng" dirty="0"/>
              <a:t>Terrorism</a:t>
            </a:r>
            <a:endParaRPr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189900" y="825320"/>
            <a:ext cx="55129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Terrorism?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99411" y="1814370"/>
            <a:ext cx="5145178" cy="2091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 b="0" i="0" dirty="0">
                <a:effectLst/>
                <a:latin typeface="Muli" panose="020B0604020202020204" charset="0"/>
              </a:rPr>
              <a:t>"The threatened or actual use of illegal force and violence by a non-state actor to attain a political, economic, religious, or social goal through fear, coercion, or intimidation.” </a:t>
            </a:r>
            <a:endParaRPr sz="1600" dirty="0">
              <a:latin typeface="Muli" panose="020B060402020202020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837F15B-1916-4409-BAA8-C931CDC43AEA}"/>
              </a:ext>
            </a:extLst>
          </p:cNvPr>
          <p:cNvSpPr/>
          <p:nvPr/>
        </p:nvSpPr>
        <p:spPr>
          <a:xfrm>
            <a:off x="362968" y="3228716"/>
            <a:ext cx="1689197" cy="1465832"/>
          </a:xfrm>
          <a:prstGeom prst="hexagon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520CF-0D5B-486B-9024-883A36B8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83" y="3000528"/>
            <a:ext cx="2142972" cy="2142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75A8-04F2-42A4-B807-4D786775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726501"/>
            <a:ext cx="4944300" cy="645300"/>
          </a:xfrm>
        </p:spPr>
        <p:txBody>
          <a:bodyPr/>
          <a:lstStyle/>
          <a:p>
            <a:r>
              <a:rPr lang="en-IN" dirty="0"/>
              <a:t>What is EDA?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E947-2E9B-4148-970A-10301DAD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048" y="1371801"/>
            <a:ext cx="6586352" cy="3592674"/>
          </a:xfrm>
        </p:spPr>
        <p:txBody>
          <a:bodyPr/>
          <a:lstStyle/>
          <a:p>
            <a:r>
              <a:rPr lang="en-US" sz="1600" b="0" i="0" dirty="0">
                <a:effectLst/>
                <a:latin typeface="Muli" panose="020B0604020202020204" charset="0"/>
              </a:rPr>
              <a:t>EDA or Exploratory Data Analysis, is a crucial phase in the data analysis process. 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It involves examining and visualizing data sets to understand their main characteristics, identify patterns, and uncover insights. 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EDA employs statistical graphics, summary statistics, and other analytical techniques to provide an overview of the data's structure and relationships. 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The primary goals of EDA are to discover patterns, detect anomalies, and gain a deeper understanding of the underlying story within the data, which can guide further analysis and decision-making.</a:t>
            </a:r>
            <a:endParaRPr lang="en-IN" sz="1600" dirty="0">
              <a:latin typeface="Muli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9D6DE-9033-4CC6-921C-998717C9E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BEDA1-C92D-43C9-9AAD-004A3E93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25" y="126400"/>
            <a:ext cx="1200201" cy="12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44EB-E31F-42B8-BB94-8894EBD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864143"/>
            <a:ext cx="4944300" cy="645300"/>
          </a:xfrm>
        </p:spPr>
        <p:txBody>
          <a:bodyPr/>
          <a:lstStyle/>
          <a:p>
            <a:r>
              <a:rPr lang="en-IN" dirty="0"/>
              <a:t>My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2323-2C2C-47D1-8F2B-8133E650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173" y="1509443"/>
            <a:ext cx="5443353" cy="2316875"/>
          </a:xfrm>
        </p:spPr>
        <p:txBody>
          <a:bodyPr/>
          <a:lstStyle/>
          <a:p>
            <a:r>
              <a:rPr lang="en-US" sz="1600" b="0" i="0" dirty="0">
                <a:effectLst/>
                <a:latin typeface="Muli" panose="020B0604020202020204" charset="0"/>
              </a:rPr>
              <a:t>I am currently involved in a project titled 'EDA Terrorism,' where my role is that of a security and defense analyst. 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In this project, my responsibility is to identify and analyze the hot zones of terrorism, employing exploratory data analysis techniques to gain insights and inform strategic decisions.</a:t>
            </a:r>
            <a:endParaRPr lang="en-IN" sz="1600" dirty="0">
              <a:latin typeface="Muli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2FB2-5F8B-45AA-A532-C6D0B5F02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2DD68-AD23-4E8A-A288-2A1C902F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51" y="0"/>
            <a:ext cx="1845428" cy="18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ED18-993D-4C93-BC0A-A3032FB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709518"/>
            <a:ext cx="4944300" cy="645300"/>
          </a:xfrm>
        </p:spPr>
        <p:txBody>
          <a:bodyPr/>
          <a:lstStyle/>
          <a:p>
            <a:r>
              <a:rPr lang="en-IN" dirty="0"/>
              <a:t>Tool – </a:t>
            </a:r>
            <a:r>
              <a:rPr lang="en-IN" u="sng" dirty="0"/>
              <a:t>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18CF-CAE7-496F-9FEA-947048A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79" y="1354818"/>
            <a:ext cx="6718043" cy="1659900"/>
          </a:xfrm>
        </p:spPr>
        <p:txBody>
          <a:bodyPr/>
          <a:lstStyle/>
          <a:p>
            <a:r>
              <a:rPr lang="en-US" sz="1600" dirty="0"/>
              <a:t>Power BI is a business analytics service by Microsoft that enables users to visualize and share insights from their data through interactive and customizable dashboards.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CEF36-902E-40E4-9C95-EDA2259E1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711F61-B2D0-4816-AFB4-AF9A06FA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2" y="2080976"/>
            <a:ext cx="3158083" cy="31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6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736A-CA58-490F-B8D8-6753A421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529" y="1422953"/>
            <a:ext cx="4746312" cy="3204541"/>
          </a:xfrm>
        </p:spPr>
        <p:txBody>
          <a:bodyPr/>
          <a:lstStyle/>
          <a:p>
            <a:pPr marL="285750" indent="-285750"/>
            <a:r>
              <a:rPr lang="en-IN" sz="1600" i="0" dirty="0">
                <a:effectLst/>
                <a:latin typeface="Muli" panose="020B0604020202020204" charset="0"/>
              </a:rPr>
              <a:t>Understanding the Data</a:t>
            </a:r>
          </a:p>
          <a:p>
            <a:pPr marL="285750" indent="-285750"/>
            <a:endParaRPr lang="en-IN" sz="1600" i="0" dirty="0">
              <a:effectLst/>
              <a:latin typeface="Muli" panose="020B0604020202020204" charset="0"/>
            </a:endParaRPr>
          </a:p>
          <a:p>
            <a:pPr marL="285750" indent="-285750"/>
            <a:r>
              <a:rPr lang="en-IN" sz="1600" i="0" dirty="0">
                <a:effectLst/>
                <a:latin typeface="Muli" panose="020B0604020202020204" charset="0"/>
              </a:rPr>
              <a:t>Cleaning the Data</a:t>
            </a:r>
          </a:p>
          <a:p>
            <a:pPr marL="285750" indent="-285750"/>
            <a:endParaRPr lang="en-IN" sz="1600" dirty="0">
              <a:latin typeface="Muli" panose="020B0604020202020204" charset="0"/>
            </a:endParaRPr>
          </a:p>
          <a:p>
            <a:pPr marL="285750" indent="-285750"/>
            <a:r>
              <a:rPr lang="en-IN" sz="1600" b="0" i="0" dirty="0">
                <a:effectLst/>
                <a:latin typeface="Muli" panose="020B0604020202020204" charset="0"/>
              </a:rPr>
              <a:t>Developing our Dashboard</a:t>
            </a:r>
          </a:p>
          <a:p>
            <a:pPr marL="285750" indent="-285750"/>
            <a:endParaRPr lang="en-IN" sz="1600" b="0" i="0" dirty="0">
              <a:effectLst/>
              <a:latin typeface="Muli" panose="020B0604020202020204" charset="0"/>
            </a:endParaRPr>
          </a:p>
          <a:p>
            <a:pPr marL="285750" indent="-285750"/>
            <a:r>
              <a:rPr lang="en-IN" sz="1600" dirty="0">
                <a:latin typeface="Muli" panose="020B0604020202020204" charset="0"/>
              </a:rPr>
              <a:t>Key Insights</a:t>
            </a:r>
          </a:p>
          <a:p>
            <a:pPr marL="285750" indent="-285750"/>
            <a:endParaRPr lang="en-IN" sz="1600" dirty="0">
              <a:latin typeface="Muli" panose="020B0604020202020204" charset="0"/>
            </a:endParaRPr>
          </a:p>
          <a:p>
            <a:pPr marL="285750" indent="-285750"/>
            <a:r>
              <a:rPr lang="en-IN" sz="1600" dirty="0">
                <a:latin typeface="Muli" panose="020B0604020202020204" charset="0"/>
              </a:rPr>
              <a:t>Suggestions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A380A-5C24-4034-942E-EC045585F1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Google Shape;406;p19">
            <a:extLst>
              <a:ext uri="{FF2B5EF4-FFF2-40B4-BE49-F238E27FC236}">
                <a16:creationId xmlns:a16="http://schemas.microsoft.com/office/drawing/2014/main" id="{77461A30-FAE9-463A-9765-5B3FFCF69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0409" y="800860"/>
            <a:ext cx="494506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5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398;p18">
            <a:extLst>
              <a:ext uri="{FF2B5EF4-FFF2-40B4-BE49-F238E27FC236}">
                <a16:creationId xmlns:a16="http://schemas.microsoft.com/office/drawing/2014/main" id="{884FA68D-0A6A-4465-8118-E6DF69739F31}"/>
              </a:ext>
            </a:extLst>
          </p:cNvPr>
          <p:cNvSpPr txBox="1">
            <a:spLocks/>
          </p:cNvSpPr>
          <p:nvPr/>
        </p:nvSpPr>
        <p:spPr>
          <a:xfrm>
            <a:off x="1557770" y="1195660"/>
            <a:ext cx="7198603" cy="99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>
                <a:latin typeface="Muli" panose="020B0604020202020204" charset="0"/>
              </a:rPr>
              <a:t>This comprehensive dataset contains information on over 180,000 terrorist attacks from 1970 to 2017, including details such as date, location, target, perpetrator, and fatalities. </a:t>
            </a:r>
          </a:p>
          <a:p>
            <a:pPr marL="0" indent="0">
              <a:buFont typeface="Muli"/>
              <a:buNone/>
            </a:pPr>
            <a:endParaRPr lang="en-US" dirty="0"/>
          </a:p>
        </p:txBody>
      </p:sp>
      <p:sp>
        <p:nvSpPr>
          <p:cNvPr id="14" name="Google Shape;399;p18">
            <a:extLst>
              <a:ext uri="{FF2B5EF4-FFF2-40B4-BE49-F238E27FC236}">
                <a16:creationId xmlns:a16="http://schemas.microsoft.com/office/drawing/2014/main" id="{A876E151-FA69-4869-A962-907B54F93B28}"/>
              </a:ext>
            </a:extLst>
          </p:cNvPr>
          <p:cNvSpPr txBox="1">
            <a:spLocks/>
          </p:cNvSpPr>
          <p:nvPr/>
        </p:nvSpPr>
        <p:spPr>
          <a:xfrm>
            <a:off x="2067358" y="707406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IN" dirty="0"/>
              <a:t>About Dataset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55C8225-9EE8-45EE-B107-EAF6C207C9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96059" y="2013684"/>
            <a:ext cx="6351882" cy="2827682"/>
          </a:xfrm>
        </p:spPr>
        <p:txBody>
          <a:bodyPr/>
          <a:lstStyle/>
          <a:p>
            <a:pPr marL="139700" indent="0">
              <a:buNone/>
            </a:pPr>
            <a:r>
              <a:rPr lang="en-IN" sz="1600" dirty="0"/>
              <a:t>The dataset comprises a table with the following key columns:</a:t>
            </a:r>
          </a:p>
          <a:p>
            <a:r>
              <a:rPr lang="en-IN" sz="1600" dirty="0"/>
              <a:t>Date of Attack, </a:t>
            </a:r>
          </a:p>
          <a:p>
            <a:r>
              <a:rPr lang="en-IN" sz="1600" dirty="0"/>
              <a:t>Location of Attacks, </a:t>
            </a:r>
          </a:p>
          <a:p>
            <a:r>
              <a:rPr lang="en-IN" sz="1600" dirty="0"/>
              <a:t>Type of Attack, </a:t>
            </a:r>
          </a:p>
          <a:p>
            <a:r>
              <a:rPr lang="en-IN" sz="1600" dirty="0"/>
              <a:t>Type of Target, </a:t>
            </a:r>
          </a:p>
          <a:p>
            <a:r>
              <a:rPr lang="en-IN" sz="1600" dirty="0"/>
              <a:t>Types of Weapon,</a:t>
            </a:r>
          </a:p>
          <a:p>
            <a:r>
              <a:rPr lang="en-IN" sz="1600" dirty="0"/>
              <a:t>Group Name, </a:t>
            </a:r>
          </a:p>
          <a:p>
            <a:r>
              <a:rPr lang="en-IN" sz="1600" dirty="0"/>
              <a:t>Number of Kills, and </a:t>
            </a:r>
          </a:p>
          <a:p>
            <a:r>
              <a:rPr lang="en-IN" sz="1600" dirty="0"/>
              <a:t>Others Columns.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1834-A8AF-443A-B1B5-D2C057C3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62" y="3009603"/>
            <a:ext cx="1695791" cy="16957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540-7021-4C57-8DD1-09CEE670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18" y="841078"/>
            <a:ext cx="4944300" cy="645300"/>
          </a:xfrm>
        </p:spPr>
        <p:txBody>
          <a:bodyPr/>
          <a:lstStyle/>
          <a:p>
            <a:r>
              <a:rPr lang="en-IN" dirty="0"/>
              <a:t>Cleaning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6613-7F08-49EA-BABF-A9D7A572761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315195" y="1486378"/>
            <a:ext cx="6753345" cy="3359909"/>
          </a:xfrm>
        </p:spPr>
        <p:txBody>
          <a:bodyPr/>
          <a:lstStyle/>
          <a:p>
            <a:r>
              <a:rPr lang="en-US" sz="1600" b="0" i="0" dirty="0">
                <a:effectLst/>
                <a:latin typeface="Muli" panose="020B0604020202020204" charset="0"/>
              </a:rPr>
              <a:t>For this project, we will be utilizing Power BI, chosen for its user-friendly interface that facilitates effective storytelling.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Load the CSV file into Power Query for data transformation.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Remove unwanted rows and columns to streamline the dataset.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Adjust data types to ensure consistency and accuracy.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Rename columns for clarity and coherence.</a:t>
            </a:r>
          </a:p>
          <a:p>
            <a:r>
              <a:rPr lang="en-US" sz="1600" b="0" i="0" dirty="0">
                <a:effectLst/>
                <a:latin typeface="Muli" panose="020B0604020202020204" charset="0"/>
              </a:rPr>
              <a:t>Replace values, such as converting "success" values (0 for "NO" and 1 for "YES").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2C86-614A-48F5-9A24-45D7FF333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B13EE-2D5B-4474-B082-91BFF0AF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34" y="2991967"/>
            <a:ext cx="1470908" cy="14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54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670</Words>
  <Application>Microsoft Office PowerPoint</Application>
  <PresentationFormat>On-screen Show (16:9)</PresentationFormat>
  <Paragraphs>102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Nixie One</vt:lpstr>
      <vt:lpstr>Helvetica Neue</vt:lpstr>
      <vt:lpstr>Muli</vt:lpstr>
      <vt:lpstr>Arial</vt:lpstr>
      <vt:lpstr>Imogen template</vt:lpstr>
      <vt:lpstr>Hello!</vt:lpstr>
      <vt:lpstr>Exploratory Data Analysis Terrorism</vt:lpstr>
      <vt:lpstr>What is Terrorism?</vt:lpstr>
      <vt:lpstr>What is EDA?</vt:lpstr>
      <vt:lpstr>My Role</vt:lpstr>
      <vt:lpstr>Tool – POWER BI</vt:lpstr>
      <vt:lpstr>Steps</vt:lpstr>
      <vt:lpstr>PowerPoint Presentation</vt:lpstr>
      <vt:lpstr>Cleaning the Data</vt:lpstr>
      <vt:lpstr>Creating Dashboard</vt:lpstr>
      <vt:lpstr>Insights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Terrorism</dc:title>
  <cp:lastModifiedBy>Saurabh Sonwane</cp:lastModifiedBy>
  <cp:revision>20</cp:revision>
  <dcterms:modified xsi:type="dcterms:W3CDTF">2023-12-17T11:40:23Z</dcterms:modified>
</cp:coreProperties>
</file>