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Slab"/>
      <p:regular r:id="rId26"/>
      <p:bold r:id="rId27"/>
    </p:embeddedFon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41280A7-EC13-4575-8D97-F7C0515EE3DE}">
  <a:tblStyle styleId="{841280A7-EC13-4575-8D97-F7C0515EE3D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Slab-regular.fntdata"/><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font" Target="fonts/RobotoSlab-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2a303bc46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a303bc46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2a303bc4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a303bc4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2a303bc46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a303bc46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2a303bc46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a303bc46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2a303bc46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a303bc46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2a303bc46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a303bc46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2a30cc64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a30cc64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2a303bc46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a303bc46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2a30cc64d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a30cc64d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2a303bc46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a303bc46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2a30cc64d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a30cc64d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2a30cc64d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a30cc64d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2b55e1e7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b55e1e7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2ae1d4bdf8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ae1d4bdf8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2b55e1e7b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b55e1e7b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2b55e1e7b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b55e1e7b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2b55e1e7b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b55e1e7b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2b55e1e7b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b55e1e7b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2a303bc46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303bc46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jpg"/><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jpg"/><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idx="1" type="subTitle"/>
          </p:nvPr>
        </p:nvSpPr>
        <p:spPr>
          <a:xfrm>
            <a:off x="1680302" y="29858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73BC64"/>
                </a:solidFill>
              </a:rPr>
              <a:t>Healthy Life Solutions</a:t>
            </a:r>
            <a:endParaRPr sz="1800">
              <a:solidFill>
                <a:srgbClr val="73BC64"/>
              </a:solidFill>
            </a:endParaRPr>
          </a:p>
          <a:p>
            <a:pPr indent="0" lvl="0" marL="0" rtl="0" algn="ctr">
              <a:spcBef>
                <a:spcPts val="0"/>
              </a:spcBef>
              <a:spcAft>
                <a:spcPts val="0"/>
              </a:spcAft>
              <a:buNone/>
            </a:pPr>
            <a:r>
              <a:t/>
            </a:r>
            <a:endParaRPr sz="1400">
              <a:solidFill>
                <a:srgbClr val="73BC64"/>
              </a:solidFill>
            </a:endParaRPr>
          </a:p>
          <a:p>
            <a:pPr indent="0" lvl="0" marL="0" rtl="0" algn="ctr">
              <a:spcBef>
                <a:spcPts val="0"/>
              </a:spcBef>
              <a:spcAft>
                <a:spcPts val="0"/>
              </a:spcAft>
              <a:buNone/>
            </a:pPr>
            <a:r>
              <a:rPr lang="en" sz="1400">
                <a:solidFill>
                  <a:srgbClr val="E1A478"/>
                </a:solidFill>
              </a:rPr>
              <a:t>By</a:t>
            </a:r>
            <a:endParaRPr sz="1400">
              <a:solidFill>
                <a:srgbClr val="E1A478"/>
              </a:solidFill>
            </a:endParaRPr>
          </a:p>
          <a:p>
            <a:pPr indent="0" lvl="0" marL="0" rtl="0" algn="ctr">
              <a:spcBef>
                <a:spcPts val="0"/>
              </a:spcBef>
              <a:spcAft>
                <a:spcPts val="0"/>
              </a:spcAft>
              <a:buNone/>
            </a:pPr>
            <a:r>
              <a:t/>
            </a:r>
            <a:endParaRPr sz="1400">
              <a:solidFill>
                <a:srgbClr val="73BC64"/>
              </a:solidFill>
            </a:endParaRPr>
          </a:p>
          <a:p>
            <a:pPr indent="0" lvl="0" marL="0" rtl="0" algn="ctr">
              <a:spcBef>
                <a:spcPts val="0"/>
              </a:spcBef>
              <a:spcAft>
                <a:spcPts val="0"/>
              </a:spcAft>
              <a:buNone/>
            </a:pPr>
            <a:r>
              <a:rPr lang="en" sz="1800">
                <a:solidFill>
                  <a:srgbClr val="73BC64"/>
                </a:solidFill>
              </a:rPr>
              <a:t>Spencer Stewart &amp; Jacob Ashcraft</a:t>
            </a:r>
            <a:endParaRPr sz="1800">
              <a:solidFill>
                <a:srgbClr val="73BC64"/>
              </a:solidFill>
            </a:endParaRPr>
          </a:p>
        </p:txBody>
      </p:sp>
      <p:pic>
        <p:nvPicPr>
          <p:cNvPr id="64" name="Google Shape;64;p13"/>
          <p:cNvPicPr preferRelativeResize="0"/>
          <p:nvPr/>
        </p:nvPicPr>
        <p:blipFill>
          <a:blip r:embed="rId3">
            <a:alphaModFix/>
          </a:blip>
          <a:stretch>
            <a:fillRect/>
          </a:stretch>
        </p:blipFill>
        <p:spPr>
          <a:xfrm>
            <a:off x="2576950" y="898625"/>
            <a:ext cx="3902849" cy="1673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Environment</a:t>
            </a:r>
            <a:endParaRPr/>
          </a:p>
        </p:txBody>
      </p:sp>
      <p:pic>
        <p:nvPicPr>
          <p:cNvPr id="123" name="Google Shape;123;p22"/>
          <p:cNvPicPr preferRelativeResize="0"/>
          <p:nvPr/>
        </p:nvPicPr>
        <p:blipFill rotWithShape="1">
          <a:blip r:embed="rId3">
            <a:alphaModFix/>
          </a:blip>
          <a:srcRect b="0" l="8858" r="0" t="0"/>
          <a:stretch/>
        </p:blipFill>
        <p:spPr>
          <a:xfrm>
            <a:off x="283525" y="1559963"/>
            <a:ext cx="3989226" cy="3177625"/>
          </a:xfrm>
          <a:prstGeom prst="rect">
            <a:avLst/>
          </a:prstGeom>
          <a:noFill/>
          <a:ln>
            <a:noFill/>
          </a:ln>
        </p:spPr>
      </p:pic>
      <p:pic>
        <p:nvPicPr>
          <p:cNvPr id="124" name="Google Shape;124;p22"/>
          <p:cNvPicPr preferRelativeResize="0"/>
          <p:nvPr/>
        </p:nvPicPr>
        <p:blipFill rotWithShape="1">
          <a:blip r:embed="rId4">
            <a:alphaModFix/>
          </a:blip>
          <a:srcRect b="0" l="12717" r="0" t="0"/>
          <a:stretch/>
        </p:blipFill>
        <p:spPr>
          <a:xfrm>
            <a:off x="4689975" y="1559975"/>
            <a:ext cx="3820587" cy="3177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Ideation Sketching</a:t>
            </a:r>
            <a:endParaRPr/>
          </a:p>
        </p:txBody>
      </p:sp>
      <p:pic>
        <p:nvPicPr>
          <p:cNvPr id="130" name="Google Shape;130;p23"/>
          <p:cNvPicPr preferRelativeResize="0"/>
          <p:nvPr/>
        </p:nvPicPr>
        <p:blipFill>
          <a:blip r:embed="rId3">
            <a:alphaModFix/>
          </a:blip>
          <a:stretch>
            <a:fillRect/>
          </a:stretch>
        </p:blipFill>
        <p:spPr>
          <a:xfrm>
            <a:off x="55500" y="1568725"/>
            <a:ext cx="4472375" cy="3246774"/>
          </a:xfrm>
          <a:prstGeom prst="rect">
            <a:avLst/>
          </a:prstGeom>
          <a:noFill/>
          <a:ln>
            <a:noFill/>
          </a:ln>
        </p:spPr>
      </p:pic>
      <p:pic>
        <p:nvPicPr>
          <p:cNvPr id="131" name="Google Shape;131;p23"/>
          <p:cNvPicPr preferRelativeResize="0"/>
          <p:nvPr/>
        </p:nvPicPr>
        <p:blipFill>
          <a:blip r:embed="rId4">
            <a:alphaModFix/>
          </a:blip>
          <a:stretch>
            <a:fillRect/>
          </a:stretch>
        </p:blipFill>
        <p:spPr>
          <a:xfrm>
            <a:off x="4604075" y="1568725"/>
            <a:ext cx="4472373" cy="32467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Prototype Version 1</a:t>
            </a:r>
            <a:endParaRPr/>
          </a:p>
        </p:txBody>
      </p:sp>
      <p:pic>
        <p:nvPicPr>
          <p:cNvPr id="137" name="Google Shape;137;p24"/>
          <p:cNvPicPr preferRelativeResize="0"/>
          <p:nvPr/>
        </p:nvPicPr>
        <p:blipFill>
          <a:blip r:embed="rId3">
            <a:alphaModFix/>
          </a:blip>
          <a:stretch>
            <a:fillRect/>
          </a:stretch>
        </p:blipFill>
        <p:spPr>
          <a:xfrm>
            <a:off x="1296625" y="1364025"/>
            <a:ext cx="5926624" cy="3704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Prototype Version 3</a:t>
            </a:r>
            <a:endParaRPr/>
          </a:p>
        </p:txBody>
      </p:sp>
      <p:pic>
        <p:nvPicPr>
          <p:cNvPr id="143" name="Google Shape;143;p25"/>
          <p:cNvPicPr preferRelativeResize="0"/>
          <p:nvPr/>
        </p:nvPicPr>
        <p:blipFill>
          <a:blip r:embed="rId3">
            <a:alphaModFix/>
          </a:blip>
          <a:stretch>
            <a:fillRect/>
          </a:stretch>
        </p:blipFill>
        <p:spPr>
          <a:xfrm>
            <a:off x="4563350" y="1698081"/>
            <a:ext cx="4259824" cy="2662394"/>
          </a:xfrm>
          <a:prstGeom prst="rect">
            <a:avLst/>
          </a:prstGeom>
          <a:noFill/>
          <a:ln>
            <a:noFill/>
          </a:ln>
        </p:spPr>
      </p:pic>
      <p:pic>
        <p:nvPicPr>
          <p:cNvPr id="144" name="Google Shape;144;p25"/>
          <p:cNvPicPr preferRelativeResize="0"/>
          <p:nvPr/>
        </p:nvPicPr>
        <p:blipFill>
          <a:blip r:embed="rId4">
            <a:alphaModFix/>
          </a:blip>
          <a:stretch>
            <a:fillRect/>
          </a:stretch>
        </p:blipFill>
        <p:spPr>
          <a:xfrm>
            <a:off x="184665" y="1721100"/>
            <a:ext cx="4222986" cy="26393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Prototype 4</a:t>
            </a:r>
            <a:endParaRPr/>
          </a:p>
        </p:txBody>
      </p:sp>
      <p:pic>
        <p:nvPicPr>
          <p:cNvPr id="150" name="Google Shape;150;p26"/>
          <p:cNvPicPr preferRelativeResize="0"/>
          <p:nvPr/>
        </p:nvPicPr>
        <p:blipFill>
          <a:blip r:embed="rId3">
            <a:alphaModFix/>
          </a:blip>
          <a:stretch>
            <a:fillRect/>
          </a:stretch>
        </p:blipFill>
        <p:spPr>
          <a:xfrm>
            <a:off x="83875" y="1631675"/>
            <a:ext cx="4472349" cy="2795226"/>
          </a:xfrm>
          <a:prstGeom prst="rect">
            <a:avLst/>
          </a:prstGeom>
          <a:noFill/>
          <a:ln>
            <a:noFill/>
          </a:ln>
        </p:spPr>
      </p:pic>
      <p:pic>
        <p:nvPicPr>
          <p:cNvPr id="151" name="Google Shape;151;p26"/>
          <p:cNvPicPr preferRelativeResize="0"/>
          <p:nvPr/>
        </p:nvPicPr>
        <p:blipFill>
          <a:blip r:embed="rId4">
            <a:alphaModFix/>
          </a:blip>
          <a:stretch>
            <a:fillRect/>
          </a:stretch>
        </p:blipFill>
        <p:spPr>
          <a:xfrm>
            <a:off x="4610350" y="1631663"/>
            <a:ext cx="4472349" cy="27952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Prototype 4 Continued</a:t>
            </a:r>
            <a:endParaRPr/>
          </a:p>
        </p:txBody>
      </p:sp>
      <p:pic>
        <p:nvPicPr>
          <p:cNvPr id="157" name="Google Shape;157;p27"/>
          <p:cNvPicPr preferRelativeResize="0"/>
          <p:nvPr/>
        </p:nvPicPr>
        <p:blipFill>
          <a:blip r:embed="rId3">
            <a:alphaModFix/>
          </a:blip>
          <a:stretch>
            <a:fillRect/>
          </a:stretch>
        </p:blipFill>
        <p:spPr>
          <a:xfrm>
            <a:off x="4572325" y="1624400"/>
            <a:ext cx="4468842" cy="2793026"/>
          </a:xfrm>
          <a:prstGeom prst="rect">
            <a:avLst/>
          </a:prstGeom>
          <a:noFill/>
          <a:ln>
            <a:noFill/>
          </a:ln>
        </p:spPr>
      </p:pic>
      <p:pic>
        <p:nvPicPr>
          <p:cNvPr id="158" name="Google Shape;158;p27"/>
          <p:cNvPicPr preferRelativeResize="0"/>
          <p:nvPr/>
        </p:nvPicPr>
        <p:blipFill>
          <a:blip r:embed="rId4">
            <a:alphaModFix/>
          </a:blip>
          <a:stretch>
            <a:fillRect/>
          </a:stretch>
        </p:blipFill>
        <p:spPr>
          <a:xfrm>
            <a:off x="53475" y="1641137"/>
            <a:ext cx="4442000" cy="27762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Cost Importance Analysis Top 5</a:t>
            </a:r>
            <a:endParaRPr/>
          </a:p>
        </p:txBody>
      </p:sp>
      <p:graphicFrame>
        <p:nvGraphicFramePr>
          <p:cNvPr id="164" name="Google Shape;164;p28"/>
          <p:cNvGraphicFramePr/>
          <p:nvPr/>
        </p:nvGraphicFramePr>
        <p:xfrm>
          <a:off x="96900" y="1757675"/>
          <a:ext cx="3000000" cy="3000000"/>
        </p:xfrm>
        <a:graphic>
          <a:graphicData uri="http://schemas.openxmlformats.org/drawingml/2006/table">
            <a:tbl>
              <a:tblPr>
                <a:noFill/>
                <a:tableStyleId>{841280A7-EC13-4575-8D97-F7C0515EE3DE}</a:tableStyleId>
              </a:tblPr>
              <a:tblGrid>
                <a:gridCol w="2090900"/>
                <a:gridCol w="2631825"/>
                <a:gridCol w="1274275"/>
                <a:gridCol w="491900"/>
                <a:gridCol w="550075"/>
                <a:gridCol w="531425"/>
                <a:gridCol w="568700"/>
                <a:gridCol w="811100"/>
              </a:tblGrid>
              <a:tr h="514600">
                <a:tc>
                  <a:txBody>
                    <a:bodyPr>
                      <a:noAutofit/>
                    </a:bodyPr>
                    <a:lstStyle/>
                    <a:p>
                      <a:pPr indent="0" lvl="0" marL="0" rtl="0" algn="l">
                        <a:spcBef>
                          <a:spcPts val="0"/>
                        </a:spcBef>
                        <a:spcAft>
                          <a:spcPts val="0"/>
                        </a:spcAft>
                        <a:buNone/>
                      </a:pPr>
                      <a:r>
                        <a:rPr lang="en" sz="1100">
                          <a:solidFill>
                            <a:srgbClr val="FFFFFF"/>
                          </a:solidFill>
                          <a:latin typeface="Calibri"/>
                          <a:ea typeface="Calibri"/>
                          <a:cs typeface="Calibri"/>
                          <a:sym typeface="Calibri"/>
                        </a:rPr>
                        <a:t>Problem</a:t>
                      </a:r>
                      <a:endParaRPr sz="1100">
                        <a:solidFill>
                          <a:srgbClr val="FFFFFF"/>
                        </a:solidFill>
                        <a:latin typeface="Calibri"/>
                        <a:ea typeface="Calibri"/>
                        <a:cs typeface="Calibri"/>
                        <a:sym typeface="Calibri"/>
                      </a:endParaRPr>
                    </a:p>
                  </a:txBody>
                  <a:tcPr marT="91425" marB="91425" marR="91425" marL="91425">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70AD47"/>
                    </a:solidFill>
                  </a:tcPr>
                </a:tc>
                <a:tc>
                  <a:txBody>
                    <a:bodyPr>
                      <a:noAutofit/>
                    </a:bodyPr>
                    <a:lstStyle/>
                    <a:p>
                      <a:pPr indent="0" lvl="0" marL="0" rtl="0" algn="l">
                        <a:spcBef>
                          <a:spcPts val="0"/>
                        </a:spcBef>
                        <a:spcAft>
                          <a:spcPts val="0"/>
                        </a:spcAft>
                        <a:buNone/>
                      </a:pPr>
                      <a:r>
                        <a:rPr lang="en" sz="1100">
                          <a:solidFill>
                            <a:srgbClr val="FFFFFF"/>
                          </a:solidFill>
                          <a:latin typeface="Calibri"/>
                          <a:ea typeface="Calibri"/>
                          <a:cs typeface="Calibri"/>
                          <a:sym typeface="Calibri"/>
                        </a:rPr>
                        <a:t>Solution</a:t>
                      </a:r>
                      <a:endParaRPr sz="1100">
                        <a:solidFill>
                          <a:srgbClr val="FFFFFF"/>
                        </a:solidFill>
                        <a:latin typeface="Calibri"/>
                        <a:ea typeface="Calibri"/>
                        <a:cs typeface="Calibri"/>
                        <a:sym typeface="Calibri"/>
                      </a:endParaRPr>
                    </a:p>
                  </a:txBody>
                  <a:tcPr marT="91425" marB="91425" marR="91425" marL="91425">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70AD47"/>
                    </a:solidFill>
                  </a:tcPr>
                </a:tc>
                <a:tc>
                  <a:txBody>
                    <a:bodyPr>
                      <a:noAutofit/>
                    </a:bodyPr>
                    <a:lstStyle/>
                    <a:p>
                      <a:pPr indent="0" lvl="0" marL="0" rtl="0" algn="l">
                        <a:spcBef>
                          <a:spcPts val="0"/>
                        </a:spcBef>
                        <a:spcAft>
                          <a:spcPts val="0"/>
                        </a:spcAft>
                        <a:buNone/>
                      </a:pPr>
                      <a:r>
                        <a:rPr lang="en" sz="1100">
                          <a:solidFill>
                            <a:srgbClr val="FFFFFF"/>
                          </a:solidFill>
                          <a:latin typeface="Calibri"/>
                          <a:ea typeface="Calibri"/>
                          <a:cs typeface="Calibri"/>
                          <a:sym typeface="Calibri"/>
                        </a:rPr>
                        <a:t>Importance to Fix</a:t>
                      </a:r>
                      <a:endParaRPr sz="1100">
                        <a:solidFill>
                          <a:srgbClr val="FFFFFF"/>
                        </a:solidFill>
                        <a:latin typeface="Calibri"/>
                        <a:ea typeface="Calibri"/>
                        <a:cs typeface="Calibri"/>
                        <a:sym typeface="Calibri"/>
                      </a:endParaRPr>
                    </a:p>
                  </a:txBody>
                  <a:tcPr marT="91425" marB="91425" marR="91425" marL="91425">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70AD47"/>
                    </a:solidFill>
                  </a:tcPr>
                </a:tc>
                <a:tc>
                  <a:txBody>
                    <a:bodyPr>
                      <a:noAutofit/>
                    </a:bodyPr>
                    <a:lstStyle/>
                    <a:p>
                      <a:pPr indent="0" lvl="0" marL="0" rtl="0" algn="l">
                        <a:spcBef>
                          <a:spcPts val="0"/>
                        </a:spcBef>
                        <a:spcAft>
                          <a:spcPts val="0"/>
                        </a:spcAft>
                        <a:buNone/>
                      </a:pPr>
                      <a:r>
                        <a:rPr lang="en" sz="1100">
                          <a:solidFill>
                            <a:srgbClr val="FFFFFF"/>
                          </a:solidFill>
                          <a:latin typeface="Calibri"/>
                          <a:ea typeface="Calibri"/>
                          <a:cs typeface="Calibri"/>
                          <a:sym typeface="Calibri"/>
                        </a:rPr>
                        <a:t>Cost</a:t>
                      </a:r>
                      <a:endParaRPr sz="1100">
                        <a:solidFill>
                          <a:srgbClr val="FFFFFF"/>
                        </a:solidFill>
                        <a:latin typeface="Calibri"/>
                        <a:ea typeface="Calibri"/>
                        <a:cs typeface="Calibri"/>
                        <a:sym typeface="Calibri"/>
                      </a:endParaRPr>
                    </a:p>
                  </a:txBody>
                  <a:tcPr marT="91425" marB="91425" marR="91425" marL="91425">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70AD47"/>
                    </a:solidFill>
                  </a:tcPr>
                </a:tc>
                <a:tc>
                  <a:txBody>
                    <a:bodyPr>
                      <a:noAutofit/>
                    </a:bodyPr>
                    <a:lstStyle/>
                    <a:p>
                      <a:pPr indent="0" lvl="0" marL="0" rtl="0" algn="l">
                        <a:spcBef>
                          <a:spcPts val="0"/>
                        </a:spcBef>
                        <a:spcAft>
                          <a:spcPts val="0"/>
                        </a:spcAft>
                        <a:buNone/>
                      </a:pPr>
                      <a:r>
                        <a:rPr lang="en" sz="1100">
                          <a:solidFill>
                            <a:srgbClr val="FFFFFF"/>
                          </a:solidFill>
                          <a:latin typeface="Calibri"/>
                          <a:ea typeface="Calibri"/>
                          <a:cs typeface="Calibri"/>
                          <a:sym typeface="Calibri"/>
                        </a:rPr>
                        <a:t>Prio. Ratio</a:t>
                      </a:r>
                      <a:endParaRPr sz="1100">
                        <a:solidFill>
                          <a:srgbClr val="FFFFFF"/>
                        </a:solidFill>
                        <a:latin typeface="Calibri"/>
                        <a:ea typeface="Calibri"/>
                        <a:cs typeface="Calibri"/>
                        <a:sym typeface="Calibri"/>
                      </a:endParaRPr>
                    </a:p>
                  </a:txBody>
                  <a:tcPr marT="91425" marB="91425" marR="91425" marL="91425">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70AD47"/>
                    </a:solidFill>
                  </a:tcPr>
                </a:tc>
                <a:tc>
                  <a:txBody>
                    <a:bodyPr>
                      <a:noAutofit/>
                    </a:bodyPr>
                    <a:lstStyle/>
                    <a:p>
                      <a:pPr indent="0" lvl="0" marL="0" rtl="0" algn="l">
                        <a:spcBef>
                          <a:spcPts val="0"/>
                        </a:spcBef>
                        <a:spcAft>
                          <a:spcPts val="0"/>
                        </a:spcAft>
                        <a:buNone/>
                      </a:pPr>
                      <a:r>
                        <a:rPr lang="en" sz="1100">
                          <a:solidFill>
                            <a:srgbClr val="FFFFFF"/>
                          </a:solidFill>
                          <a:latin typeface="Calibri"/>
                          <a:ea typeface="Calibri"/>
                          <a:cs typeface="Calibri"/>
                          <a:sym typeface="Calibri"/>
                        </a:rPr>
                        <a:t>Prio. Rank</a:t>
                      </a:r>
                      <a:endParaRPr sz="1100">
                        <a:solidFill>
                          <a:srgbClr val="FFFFFF"/>
                        </a:solidFill>
                        <a:latin typeface="Calibri"/>
                        <a:ea typeface="Calibri"/>
                        <a:cs typeface="Calibri"/>
                        <a:sym typeface="Calibri"/>
                      </a:endParaRPr>
                    </a:p>
                  </a:txBody>
                  <a:tcPr marT="91425" marB="91425" marR="91425" marL="91425">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70AD47"/>
                    </a:solidFill>
                  </a:tcPr>
                </a:tc>
                <a:tc>
                  <a:txBody>
                    <a:bodyPr>
                      <a:noAutofit/>
                    </a:bodyPr>
                    <a:lstStyle/>
                    <a:p>
                      <a:pPr indent="0" lvl="0" marL="0" rtl="0" algn="l">
                        <a:spcBef>
                          <a:spcPts val="0"/>
                        </a:spcBef>
                        <a:spcAft>
                          <a:spcPts val="0"/>
                        </a:spcAft>
                        <a:buNone/>
                      </a:pPr>
                      <a:r>
                        <a:rPr lang="en" sz="1100">
                          <a:solidFill>
                            <a:srgbClr val="FFFFFF"/>
                          </a:solidFill>
                          <a:latin typeface="Calibri"/>
                          <a:ea typeface="Calibri"/>
                          <a:cs typeface="Calibri"/>
                          <a:sym typeface="Calibri"/>
                        </a:rPr>
                        <a:t>Cuml. Cost</a:t>
                      </a:r>
                      <a:endParaRPr sz="1100">
                        <a:solidFill>
                          <a:srgbClr val="FFFFFF"/>
                        </a:solidFill>
                        <a:latin typeface="Calibri"/>
                        <a:ea typeface="Calibri"/>
                        <a:cs typeface="Calibri"/>
                        <a:sym typeface="Calibri"/>
                      </a:endParaRPr>
                    </a:p>
                  </a:txBody>
                  <a:tcPr marT="91425" marB="91425" marR="91425" marL="91425">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70AD47"/>
                    </a:solidFill>
                  </a:tcPr>
                </a:tc>
                <a:tc>
                  <a:txBody>
                    <a:bodyPr>
                      <a:noAutofit/>
                    </a:bodyPr>
                    <a:lstStyle/>
                    <a:p>
                      <a:pPr indent="0" lvl="0" marL="0" rtl="0" algn="l">
                        <a:spcBef>
                          <a:spcPts val="0"/>
                        </a:spcBef>
                        <a:spcAft>
                          <a:spcPts val="0"/>
                        </a:spcAft>
                        <a:buNone/>
                      </a:pPr>
                      <a:r>
                        <a:rPr lang="en" sz="1100">
                          <a:solidFill>
                            <a:srgbClr val="FFFFFF"/>
                          </a:solidFill>
                          <a:latin typeface="Calibri"/>
                          <a:ea typeface="Calibri"/>
                          <a:cs typeface="Calibri"/>
                          <a:sym typeface="Calibri"/>
                        </a:rPr>
                        <a:t>Resolution</a:t>
                      </a:r>
                      <a:endParaRPr sz="1100">
                        <a:solidFill>
                          <a:srgbClr val="FFFFFF"/>
                        </a:solidFill>
                        <a:latin typeface="Calibri"/>
                        <a:ea typeface="Calibri"/>
                        <a:cs typeface="Calibri"/>
                        <a:sym typeface="Calibri"/>
                      </a:endParaRPr>
                    </a:p>
                  </a:txBody>
                  <a:tcPr marT="91425" marB="91425" marR="91425" marL="91425">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70AD47"/>
                    </a:solidFill>
                  </a:tcPr>
                </a:tc>
              </a:tr>
              <a:tr h="514600">
                <a:tc>
                  <a:txBody>
                    <a:bodyPr>
                      <a:noAutofit/>
                    </a:bodyPr>
                    <a:lstStyle/>
                    <a:p>
                      <a:pPr indent="0" lvl="0" marL="0" rtl="0" algn="l">
                        <a:spcBef>
                          <a:spcPts val="0"/>
                        </a:spcBef>
                        <a:spcAft>
                          <a:spcPts val="0"/>
                        </a:spcAft>
                        <a:buNone/>
                      </a:pPr>
                      <a:r>
                        <a:rPr lang="en" sz="1100">
                          <a:latin typeface="Calibri"/>
                          <a:ea typeface="Calibri"/>
                          <a:cs typeface="Calibri"/>
                          <a:sym typeface="Calibri"/>
                        </a:rPr>
                        <a:t>Difficulty Finding Create Event Button</a:t>
                      </a:r>
                      <a:endParaRPr sz="1100">
                        <a:latin typeface="Calibri"/>
                        <a:ea typeface="Calibri"/>
                        <a:cs typeface="Calibri"/>
                        <a:sym typeface="Calibri"/>
                      </a:endParaRPr>
                    </a:p>
                  </a:txBody>
                  <a:tcPr marT="91425" marB="91425" marR="91425" marL="91425">
                    <a:lnT cap="flat" cmpd="sng" w="12700">
                      <a:solidFill>
                        <a:srgbClr val="000000"/>
                      </a:solidFill>
                      <a:prstDash val="solid"/>
                      <a:round/>
                      <a:headEnd len="sm" w="sm" type="none"/>
                      <a:tailEnd len="sm" w="sm" type="none"/>
                    </a:lnT>
                    <a:solidFill>
                      <a:srgbClr val="D9D9D9"/>
                    </a:solidFill>
                  </a:tcPr>
                </a:tc>
                <a:tc>
                  <a:txBody>
                    <a:bodyPr>
                      <a:noAutofit/>
                    </a:bodyPr>
                    <a:lstStyle/>
                    <a:p>
                      <a:pPr indent="0" lvl="0" marL="0" rtl="0" algn="l">
                        <a:spcBef>
                          <a:spcPts val="0"/>
                        </a:spcBef>
                        <a:spcAft>
                          <a:spcPts val="0"/>
                        </a:spcAft>
                        <a:buNone/>
                      </a:pPr>
                      <a:r>
                        <a:rPr lang="en" sz="1100">
                          <a:latin typeface="Calibri"/>
                          <a:ea typeface="Calibri"/>
                          <a:cs typeface="Calibri"/>
                          <a:sym typeface="Calibri"/>
                        </a:rPr>
                        <a:t>Surround in color. Alternatives to finding</a:t>
                      </a:r>
                      <a:endParaRPr sz="1100">
                        <a:latin typeface="Calibri"/>
                        <a:ea typeface="Calibri"/>
                        <a:cs typeface="Calibri"/>
                        <a:sym typeface="Calibri"/>
                      </a:endParaRPr>
                    </a:p>
                  </a:txBody>
                  <a:tcPr marT="91425" marB="91425" marR="91425" marL="91425">
                    <a:lnT cap="flat" cmpd="sng" w="12700">
                      <a:solidFill>
                        <a:srgbClr val="000000"/>
                      </a:solidFill>
                      <a:prstDash val="solid"/>
                      <a:round/>
                      <a:headEnd len="sm" w="sm" type="none"/>
                      <a:tailEnd len="sm" w="sm" type="none"/>
                    </a:lnT>
                    <a:solidFill>
                      <a:srgbClr val="D9D9D9"/>
                    </a:solidFill>
                  </a:tcPr>
                </a:tc>
                <a:tc>
                  <a:txBody>
                    <a:bodyPr>
                      <a:noAutofit/>
                    </a:bodyPr>
                    <a:lstStyle/>
                    <a:p>
                      <a:pPr indent="0" lvl="0" marL="0" rtl="0" algn="l">
                        <a:spcBef>
                          <a:spcPts val="0"/>
                        </a:spcBef>
                        <a:spcAft>
                          <a:spcPts val="0"/>
                        </a:spcAft>
                        <a:buNone/>
                      </a:pPr>
                      <a:r>
                        <a:rPr lang="en" sz="1100">
                          <a:latin typeface="Calibri"/>
                          <a:ea typeface="Calibri"/>
                          <a:cs typeface="Calibri"/>
                          <a:sym typeface="Calibri"/>
                        </a:rPr>
                        <a:t>M</a:t>
                      </a:r>
                      <a:endParaRPr sz="1100">
                        <a:latin typeface="Calibri"/>
                        <a:ea typeface="Calibri"/>
                        <a:cs typeface="Calibri"/>
                        <a:sym typeface="Calibri"/>
                      </a:endParaRPr>
                    </a:p>
                  </a:txBody>
                  <a:tcPr marT="91425" marB="91425" marR="91425" marL="91425">
                    <a:lnT cap="flat" cmpd="sng" w="12700">
                      <a:solidFill>
                        <a:srgbClr val="000000"/>
                      </a:solidFill>
                      <a:prstDash val="solid"/>
                      <a:round/>
                      <a:headEnd len="sm" w="sm" type="none"/>
                      <a:tailEnd len="sm" w="sm" type="none"/>
                    </a:lnT>
                    <a:solidFill>
                      <a:srgbClr val="D9D9D9"/>
                    </a:solidFill>
                  </a:tcPr>
                </a:tc>
                <a:tc>
                  <a:txBody>
                    <a:bodyPr>
                      <a:noAutofit/>
                    </a:bodyPr>
                    <a:lstStyle/>
                    <a:p>
                      <a:pPr indent="0" lvl="0" marL="0" rtl="0" algn="l">
                        <a:spcBef>
                          <a:spcPts val="0"/>
                        </a:spcBef>
                        <a:spcAft>
                          <a:spcPts val="0"/>
                        </a:spcAft>
                        <a:buNone/>
                      </a:pPr>
                      <a:r>
                        <a:rPr lang="en" sz="1100">
                          <a:latin typeface="Calibri"/>
                          <a:ea typeface="Calibri"/>
                          <a:cs typeface="Calibri"/>
                          <a:sym typeface="Calibri"/>
                        </a:rPr>
                        <a:t>1</a:t>
                      </a:r>
                      <a:endParaRPr sz="1100">
                        <a:latin typeface="Calibri"/>
                        <a:ea typeface="Calibri"/>
                        <a:cs typeface="Calibri"/>
                        <a:sym typeface="Calibri"/>
                      </a:endParaRPr>
                    </a:p>
                  </a:txBody>
                  <a:tcPr marT="91425" marB="91425" marR="91425" marL="91425">
                    <a:lnT cap="flat" cmpd="sng" w="12700">
                      <a:solidFill>
                        <a:srgbClr val="000000"/>
                      </a:solidFill>
                      <a:prstDash val="solid"/>
                      <a:round/>
                      <a:headEnd len="sm" w="sm" type="none"/>
                      <a:tailEnd len="sm" w="sm" type="none"/>
                    </a:lnT>
                    <a:solidFill>
                      <a:srgbClr val="D9D9D9"/>
                    </a:solidFill>
                  </a:tcPr>
                </a:tc>
                <a:tc>
                  <a:txBody>
                    <a:bodyPr>
                      <a:noAutofit/>
                    </a:bodyPr>
                    <a:lstStyle/>
                    <a:p>
                      <a:pPr indent="0" lvl="0" marL="0" rtl="0" algn="l">
                        <a:spcBef>
                          <a:spcPts val="0"/>
                        </a:spcBef>
                        <a:spcAft>
                          <a:spcPts val="0"/>
                        </a:spcAft>
                        <a:buNone/>
                      </a:pPr>
                      <a:r>
                        <a:rPr lang="en" sz="1100">
                          <a:latin typeface="Calibri"/>
                          <a:ea typeface="Calibri"/>
                          <a:cs typeface="Calibri"/>
                          <a:sym typeface="Calibri"/>
                        </a:rPr>
                        <a:t>M</a:t>
                      </a:r>
                      <a:endParaRPr sz="1100">
                        <a:latin typeface="Calibri"/>
                        <a:ea typeface="Calibri"/>
                        <a:cs typeface="Calibri"/>
                        <a:sym typeface="Calibri"/>
                      </a:endParaRPr>
                    </a:p>
                  </a:txBody>
                  <a:tcPr marT="91425" marB="91425" marR="91425" marL="91425">
                    <a:lnT cap="flat" cmpd="sng" w="12700">
                      <a:solidFill>
                        <a:srgbClr val="000000"/>
                      </a:solidFill>
                      <a:prstDash val="solid"/>
                      <a:round/>
                      <a:headEnd len="sm" w="sm" type="none"/>
                      <a:tailEnd len="sm" w="sm" type="none"/>
                    </a:lnT>
                    <a:solidFill>
                      <a:srgbClr val="D9D9D9"/>
                    </a:solidFill>
                  </a:tcPr>
                </a:tc>
                <a:tc>
                  <a:txBody>
                    <a:bodyPr>
                      <a:noAutofit/>
                    </a:bodyPr>
                    <a:lstStyle/>
                    <a:p>
                      <a:pPr indent="0" lvl="0" marL="0" rtl="0" algn="ctr">
                        <a:lnSpc>
                          <a:spcPct val="115000"/>
                        </a:lnSpc>
                        <a:spcBef>
                          <a:spcPts val="0"/>
                        </a:spcBef>
                        <a:spcAft>
                          <a:spcPts val="0"/>
                        </a:spcAft>
                        <a:buNone/>
                      </a:pPr>
                      <a:r>
                        <a:rPr lang="en" sz="1100">
                          <a:latin typeface="Calibri"/>
                          <a:ea typeface="Calibri"/>
                          <a:cs typeface="Calibri"/>
                          <a:sym typeface="Calibri"/>
                        </a:rPr>
                        <a:t>1</a:t>
                      </a:r>
                      <a:endParaRPr sz="1100">
                        <a:latin typeface="Calibri"/>
                        <a:ea typeface="Calibri"/>
                        <a:cs typeface="Calibri"/>
                        <a:sym typeface="Calibri"/>
                      </a:endParaRPr>
                    </a:p>
                  </a:txBody>
                  <a:tcPr marT="91425" marB="91425" marR="91425" marL="91425">
                    <a:lnT cap="flat" cmpd="sng" w="12700">
                      <a:solidFill>
                        <a:srgbClr val="000000"/>
                      </a:solidFill>
                      <a:prstDash val="solid"/>
                      <a:round/>
                      <a:headEnd len="sm" w="sm" type="none"/>
                      <a:tailEnd len="sm" w="sm" type="none"/>
                    </a:lnT>
                    <a:solidFill>
                      <a:srgbClr val="D9D9D9"/>
                    </a:solidFill>
                  </a:tcPr>
                </a:tc>
                <a:tc>
                  <a:txBody>
                    <a:bodyPr>
                      <a:noAutofit/>
                    </a:bodyPr>
                    <a:lstStyle/>
                    <a:p>
                      <a:pPr indent="0" lvl="0" marL="0" rtl="0" algn="ctr">
                        <a:lnSpc>
                          <a:spcPct val="115000"/>
                        </a:lnSpc>
                        <a:spcBef>
                          <a:spcPts val="0"/>
                        </a:spcBef>
                        <a:spcAft>
                          <a:spcPts val="0"/>
                        </a:spcAft>
                        <a:buNone/>
                      </a:pPr>
                      <a:r>
                        <a:rPr lang="en" sz="1100">
                          <a:latin typeface="Calibri"/>
                          <a:ea typeface="Calibri"/>
                          <a:cs typeface="Calibri"/>
                          <a:sym typeface="Calibri"/>
                        </a:rPr>
                        <a:t>1</a:t>
                      </a:r>
                      <a:endParaRPr sz="1100">
                        <a:latin typeface="Calibri"/>
                        <a:ea typeface="Calibri"/>
                        <a:cs typeface="Calibri"/>
                        <a:sym typeface="Calibri"/>
                      </a:endParaRPr>
                    </a:p>
                  </a:txBody>
                  <a:tcPr marT="91425" marB="91425" marR="91425" marL="91425">
                    <a:lnT cap="flat" cmpd="sng" w="12700">
                      <a:solidFill>
                        <a:srgbClr val="000000"/>
                      </a:solidFill>
                      <a:prstDash val="solid"/>
                      <a:round/>
                      <a:headEnd len="sm" w="sm" type="none"/>
                      <a:tailEnd len="sm" w="sm" type="none"/>
                    </a:lnT>
                    <a:solidFill>
                      <a:srgbClr val="D9D9D9"/>
                    </a:solidFill>
                  </a:tcPr>
                </a:tc>
                <a:tc>
                  <a:txBody>
                    <a:bodyPr>
                      <a:noAutofit/>
                    </a:bodyPr>
                    <a:lstStyle/>
                    <a:p>
                      <a:pPr indent="0" lvl="0" marL="0" rtl="0" algn="l">
                        <a:spcBef>
                          <a:spcPts val="0"/>
                        </a:spcBef>
                        <a:spcAft>
                          <a:spcPts val="0"/>
                        </a:spcAft>
                        <a:buNone/>
                      </a:pPr>
                      <a:r>
                        <a:rPr lang="en" sz="1100">
                          <a:latin typeface="Calibri"/>
                          <a:ea typeface="Calibri"/>
                          <a:cs typeface="Calibri"/>
                          <a:sym typeface="Calibri"/>
                        </a:rPr>
                        <a:t>Fixed in v2.0</a:t>
                      </a:r>
                      <a:endParaRPr sz="1100">
                        <a:latin typeface="Calibri"/>
                        <a:ea typeface="Calibri"/>
                        <a:cs typeface="Calibri"/>
                        <a:sym typeface="Calibri"/>
                      </a:endParaRPr>
                    </a:p>
                  </a:txBody>
                  <a:tcPr marT="91425" marB="91425" marR="91425" marL="91425">
                    <a:lnT cap="flat" cmpd="sng" w="12700">
                      <a:solidFill>
                        <a:srgbClr val="000000"/>
                      </a:solidFill>
                      <a:prstDash val="solid"/>
                      <a:round/>
                      <a:headEnd len="sm" w="sm" type="none"/>
                      <a:tailEnd len="sm" w="sm" type="none"/>
                    </a:lnT>
                    <a:solidFill>
                      <a:srgbClr val="D9D9D9"/>
                    </a:solidFill>
                  </a:tcPr>
                </a:tc>
              </a:tr>
              <a:tr h="514600">
                <a:tc>
                  <a:txBody>
                    <a:bodyPr>
                      <a:noAutofit/>
                    </a:bodyPr>
                    <a:lstStyle/>
                    <a:p>
                      <a:pPr indent="0" lvl="0" marL="0" rtl="0" algn="l">
                        <a:spcBef>
                          <a:spcPts val="0"/>
                        </a:spcBef>
                        <a:spcAft>
                          <a:spcPts val="0"/>
                        </a:spcAft>
                        <a:buNone/>
                      </a:pPr>
                      <a:r>
                        <a:rPr lang="en" sz="1100">
                          <a:latin typeface="Calibri"/>
                          <a:ea typeface="Calibri"/>
                          <a:cs typeface="Calibri"/>
                          <a:sym typeface="Calibri"/>
                        </a:rPr>
                        <a:t>Difficulty with finding Add User Page</a:t>
                      </a:r>
                      <a:endParaRPr sz="1100">
                        <a:latin typeface="Calibri"/>
                        <a:ea typeface="Calibri"/>
                        <a:cs typeface="Calibri"/>
                        <a:sym typeface="Calibri"/>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sz="1100">
                          <a:latin typeface="Calibri"/>
                          <a:ea typeface="Calibri"/>
                          <a:cs typeface="Calibri"/>
                          <a:sym typeface="Calibri"/>
                        </a:rPr>
                        <a:t>Add additional options to find</a:t>
                      </a:r>
                      <a:endParaRPr sz="1100">
                        <a:latin typeface="Calibri"/>
                        <a:ea typeface="Calibri"/>
                        <a:cs typeface="Calibri"/>
                        <a:sym typeface="Calibri"/>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sz="1100">
                          <a:latin typeface="Calibri"/>
                          <a:ea typeface="Calibri"/>
                          <a:cs typeface="Calibri"/>
                          <a:sym typeface="Calibri"/>
                        </a:rPr>
                        <a:t>M</a:t>
                      </a:r>
                      <a:endParaRPr sz="1100">
                        <a:latin typeface="Calibri"/>
                        <a:ea typeface="Calibri"/>
                        <a:cs typeface="Calibri"/>
                        <a:sym typeface="Calibri"/>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sz="1100">
                          <a:latin typeface="Calibri"/>
                          <a:ea typeface="Calibri"/>
                          <a:cs typeface="Calibri"/>
                          <a:sym typeface="Calibri"/>
                        </a:rPr>
                        <a:t>1</a:t>
                      </a:r>
                      <a:endParaRPr sz="1100">
                        <a:latin typeface="Calibri"/>
                        <a:ea typeface="Calibri"/>
                        <a:cs typeface="Calibri"/>
                        <a:sym typeface="Calibri"/>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sz="1100">
                          <a:latin typeface="Calibri"/>
                          <a:ea typeface="Calibri"/>
                          <a:cs typeface="Calibri"/>
                          <a:sym typeface="Calibri"/>
                        </a:rPr>
                        <a:t>M</a:t>
                      </a:r>
                      <a:endParaRPr sz="1100">
                        <a:latin typeface="Calibri"/>
                        <a:ea typeface="Calibri"/>
                        <a:cs typeface="Calibri"/>
                        <a:sym typeface="Calibri"/>
                      </a:endParaRPr>
                    </a:p>
                  </a:txBody>
                  <a:tcPr marT="91425" marB="91425" marR="91425" marL="91425">
                    <a:solidFill>
                      <a:srgbClr val="FFFFFF"/>
                    </a:solidFill>
                  </a:tcPr>
                </a:tc>
                <a:tc>
                  <a:txBody>
                    <a:bodyPr>
                      <a:noAutofit/>
                    </a:bodyPr>
                    <a:lstStyle/>
                    <a:p>
                      <a:pPr indent="0" lvl="0" marL="0" rtl="0" algn="ctr">
                        <a:lnSpc>
                          <a:spcPct val="115000"/>
                        </a:lnSpc>
                        <a:spcBef>
                          <a:spcPts val="0"/>
                        </a:spcBef>
                        <a:spcAft>
                          <a:spcPts val="0"/>
                        </a:spcAft>
                        <a:buNone/>
                      </a:pPr>
                      <a:r>
                        <a:rPr lang="en" sz="1100">
                          <a:latin typeface="Calibri"/>
                          <a:ea typeface="Calibri"/>
                          <a:cs typeface="Calibri"/>
                          <a:sym typeface="Calibri"/>
                        </a:rPr>
                        <a:t>2</a:t>
                      </a:r>
                      <a:endParaRPr sz="1100">
                        <a:latin typeface="Calibri"/>
                        <a:ea typeface="Calibri"/>
                        <a:cs typeface="Calibri"/>
                        <a:sym typeface="Calibri"/>
                      </a:endParaRPr>
                    </a:p>
                  </a:txBody>
                  <a:tcPr marT="91425" marB="91425" marR="91425" marL="91425">
                    <a:solidFill>
                      <a:srgbClr val="FFFFFF"/>
                    </a:solidFill>
                  </a:tcPr>
                </a:tc>
                <a:tc>
                  <a:txBody>
                    <a:bodyPr>
                      <a:noAutofit/>
                    </a:bodyPr>
                    <a:lstStyle/>
                    <a:p>
                      <a:pPr indent="0" lvl="0" marL="0" rtl="0" algn="ctr">
                        <a:lnSpc>
                          <a:spcPct val="115000"/>
                        </a:lnSpc>
                        <a:spcBef>
                          <a:spcPts val="0"/>
                        </a:spcBef>
                        <a:spcAft>
                          <a:spcPts val="0"/>
                        </a:spcAft>
                        <a:buNone/>
                      </a:pPr>
                      <a:r>
                        <a:rPr lang="en" sz="1100">
                          <a:latin typeface="Calibri"/>
                          <a:ea typeface="Calibri"/>
                          <a:cs typeface="Calibri"/>
                          <a:sym typeface="Calibri"/>
                        </a:rPr>
                        <a:t>2</a:t>
                      </a:r>
                      <a:endParaRPr sz="1100">
                        <a:latin typeface="Calibri"/>
                        <a:ea typeface="Calibri"/>
                        <a:cs typeface="Calibri"/>
                        <a:sym typeface="Calibri"/>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sz="1100">
                          <a:latin typeface="Calibri"/>
                          <a:ea typeface="Calibri"/>
                          <a:cs typeface="Calibri"/>
                          <a:sym typeface="Calibri"/>
                        </a:rPr>
                        <a:t>Fixed in v2.0</a:t>
                      </a:r>
                      <a:endParaRPr sz="1100">
                        <a:latin typeface="Calibri"/>
                        <a:ea typeface="Calibri"/>
                        <a:cs typeface="Calibri"/>
                        <a:sym typeface="Calibri"/>
                      </a:endParaRPr>
                    </a:p>
                  </a:txBody>
                  <a:tcPr marT="91425" marB="91425" marR="91425" marL="91425">
                    <a:solidFill>
                      <a:srgbClr val="FFFFFF"/>
                    </a:solidFill>
                  </a:tcPr>
                </a:tc>
              </a:tr>
              <a:tr h="514600">
                <a:tc>
                  <a:txBody>
                    <a:bodyPr>
                      <a:noAutofit/>
                    </a:bodyPr>
                    <a:lstStyle/>
                    <a:p>
                      <a:pPr indent="0" lvl="0" marL="0" rtl="0" algn="l">
                        <a:spcBef>
                          <a:spcPts val="0"/>
                        </a:spcBef>
                        <a:spcAft>
                          <a:spcPts val="0"/>
                        </a:spcAft>
                        <a:buNone/>
                      </a:pPr>
                      <a:r>
                        <a:rPr lang="en" sz="1100">
                          <a:latin typeface="Calibri"/>
                          <a:ea typeface="Calibri"/>
                          <a:cs typeface="Calibri"/>
                          <a:sym typeface="Calibri"/>
                        </a:rPr>
                        <a:t>Crucial Buttons weren't obvious</a:t>
                      </a:r>
                      <a:endParaRPr sz="1100">
                        <a:latin typeface="Calibri"/>
                        <a:ea typeface="Calibri"/>
                        <a:cs typeface="Calibri"/>
                        <a:sym typeface="Calibri"/>
                      </a:endParaRPr>
                    </a:p>
                  </a:txBody>
                  <a:tcPr marT="91425" marB="91425" marR="91425" marL="91425">
                    <a:solidFill>
                      <a:srgbClr val="D9D9D9"/>
                    </a:solidFill>
                  </a:tcPr>
                </a:tc>
                <a:tc>
                  <a:txBody>
                    <a:bodyPr>
                      <a:noAutofit/>
                    </a:bodyPr>
                    <a:lstStyle/>
                    <a:p>
                      <a:pPr indent="0" lvl="0" marL="0" rtl="0" algn="l">
                        <a:spcBef>
                          <a:spcPts val="0"/>
                        </a:spcBef>
                        <a:spcAft>
                          <a:spcPts val="0"/>
                        </a:spcAft>
                        <a:buNone/>
                      </a:pPr>
                      <a:r>
                        <a:rPr lang="en" sz="1100">
                          <a:latin typeface="Calibri"/>
                          <a:ea typeface="Calibri"/>
                          <a:cs typeface="Calibri"/>
                          <a:sym typeface="Calibri"/>
                        </a:rPr>
                        <a:t>Add color and shapes to these</a:t>
                      </a:r>
                      <a:endParaRPr sz="1100">
                        <a:latin typeface="Calibri"/>
                        <a:ea typeface="Calibri"/>
                        <a:cs typeface="Calibri"/>
                        <a:sym typeface="Calibri"/>
                      </a:endParaRPr>
                    </a:p>
                  </a:txBody>
                  <a:tcPr marT="91425" marB="91425" marR="91425" marL="91425">
                    <a:solidFill>
                      <a:srgbClr val="D9D9D9"/>
                    </a:solidFill>
                  </a:tcPr>
                </a:tc>
                <a:tc>
                  <a:txBody>
                    <a:bodyPr>
                      <a:noAutofit/>
                    </a:bodyPr>
                    <a:lstStyle/>
                    <a:p>
                      <a:pPr indent="0" lvl="0" marL="0" rtl="0" algn="l">
                        <a:lnSpc>
                          <a:spcPct val="115000"/>
                        </a:lnSpc>
                        <a:spcBef>
                          <a:spcPts val="0"/>
                        </a:spcBef>
                        <a:spcAft>
                          <a:spcPts val="0"/>
                        </a:spcAft>
                        <a:buNone/>
                      </a:pPr>
                      <a:r>
                        <a:rPr lang="en" sz="1100">
                          <a:latin typeface="Calibri"/>
                          <a:ea typeface="Calibri"/>
                          <a:cs typeface="Calibri"/>
                          <a:sym typeface="Calibri"/>
                        </a:rPr>
                        <a:t>5</a:t>
                      </a:r>
                      <a:endParaRPr sz="1100">
                        <a:latin typeface="Calibri"/>
                        <a:ea typeface="Calibri"/>
                        <a:cs typeface="Calibri"/>
                        <a:sym typeface="Calibri"/>
                      </a:endParaRPr>
                    </a:p>
                  </a:txBody>
                  <a:tcPr marT="91425" marB="91425" marR="91425" marL="91425">
                    <a:solidFill>
                      <a:srgbClr val="D9D9D9"/>
                    </a:solidFill>
                  </a:tcPr>
                </a:tc>
                <a:tc>
                  <a:txBody>
                    <a:bodyPr>
                      <a:noAutofit/>
                    </a:bodyPr>
                    <a:lstStyle/>
                    <a:p>
                      <a:pPr indent="0" lvl="0" marL="0" rtl="0" algn="l">
                        <a:lnSpc>
                          <a:spcPct val="115000"/>
                        </a:lnSpc>
                        <a:spcBef>
                          <a:spcPts val="0"/>
                        </a:spcBef>
                        <a:spcAft>
                          <a:spcPts val="0"/>
                        </a:spcAft>
                        <a:buNone/>
                      </a:pPr>
                      <a:r>
                        <a:rPr lang="en" sz="1100">
                          <a:latin typeface="Calibri"/>
                          <a:ea typeface="Calibri"/>
                          <a:cs typeface="Calibri"/>
                          <a:sym typeface="Calibri"/>
                        </a:rPr>
                        <a:t>1</a:t>
                      </a:r>
                      <a:endParaRPr sz="1100">
                        <a:latin typeface="Calibri"/>
                        <a:ea typeface="Calibri"/>
                        <a:cs typeface="Calibri"/>
                        <a:sym typeface="Calibri"/>
                      </a:endParaRPr>
                    </a:p>
                  </a:txBody>
                  <a:tcPr marT="91425" marB="91425" marR="91425" marL="91425">
                    <a:solidFill>
                      <a:srgbClr val="D9D9D9"/>
                    </a:solidFill>
                  </a:tcPr>
                </a:tc>
                <a:tc>
                  <a:txBody>
                    <a:bodyPr>
                      <a:noAutofit/>
                    </a:bodyPr>
                    <a:lstStyle/>
                    <a:p>
                      <a:pPr indent="0" lvl="0" marL="0" rtl="0" algn="l">
                        <a:lnSpc>
                          <a:spcPct val="115000"/>
                        </a:lnSpc>
                        <a:spcBef>
                          <a:spcPts val="0"/>
                        </a:spcBef>
                        <a:spcAft>
                          <a:spcPts val="0"/>
                        </a:spcAft>
                        <a:buNone/>
                      </a:pPr>
                      <a:r>
                        <a:rPr lang="en" sz="1100">
                          <a:latin typeface="Calibri"/>
                          <a:ea typeface="Calibri"/>
                          <a:cs typeface="Calibri"/>
                          <a:sym typeface="Calibri"/>
                        </a:rPr>
                        <a:t>5000</a:t>
                      </a:r>
                      <a:endParaRPr sz="1100">
                        <a:latin typeface="Calibri"/>
                        <a:ea typeface="Calibri"/>
                        <a:cs typeface="Calibri"/>
                        <a:sym typeface="Calibri"/>
                      </a:endParaRPr>
                    </a:p>
                  </a:txBody>
                  <a:tcPr marT="91425" marB="91425" marR="91425" marL="91425">
                    <a:solidFill>
                      <a:srgbClr val="D9D9D9"/>
                    </a:solidFill>
                  </a:tcPr>
                </a:tc>
                <a:tc>
                  <a:txBody>
                    <a:bodyPr>
                      <a:noAutofit/>
                    </a:bodyPr>
                    <a:lstStyle/>
                    <a:p>
                      <a:pPr indent="0" lvl="0" marL="0" rtl="0" algn="ctr">
                        <a:lnSpc>
                          <a:spcPct val="115000"/>
                        </a:lnSpc>
                        <a:spcBef>
                          <a:spcPts val="0"/>
                        </a:spcBef>
                        <a:spcAft>
                          <a:spcPts val="0"/>
                        </a:spcAft>
                        <a:buNone/>
                      </a:pPr>
                      <a:r>
                        <a:rPr lang="en" sz="1100">
                          <a:latin typeface="Calibri"/>
                          <a:ea typeface="Calibri"/>
                          <a:cs typeface="Calibri"/>
                          <a:sym typeface="Calibri"/>
                        </a:rPr>
                        <a:t>4</a:t>
                      </a:r>
                      <a:endParaRPr sz="1100">
                        <a:latin typeface="Calibri"/>
                        <a:ea typeface="Calibri"/>
                        <a:cs typeface="Calibri"/>
                        <a:sym typeface="Calibri"/>
                      </a:endParaRPr>
                    </a:p>
                  </a:txBody>
                  <a:tcPr marT="91425" marB="91425" marR="91425" marL="91425">
                    <a:solidFill>
                      <a:srgbClr val="D9D9D9"/>
                    </a:solidFill>
                  </a:tcPr>
                </a:tc>
                <a:tc>
                  <a:txBody>
                    <a:bodyPr>
                      <a:noAutofit/>
                    </a:bodyPr>
                    <a:lstStyle/>
                    <a:p>
                      <a:pPr indent="0" lvl="0" marL="0" rtl="0" algn="ctr">
                        <a:lnSpc>
                          <a:spcPct val="115000"/>
                        </a:lnSpc>
                        <a:spcBef>
                          <a:spcPts val="0"/>
                        </a:spcBef>
                        <a:spcAft>
                          <a:spcPts val="0"/>
                        </a:spcAft>
                        <a:buNone/>
                      </a:pPr>
                      <a:r>
                        <a:rPr lang="en" sz="1100">
                          <a:latin typeface="Calibri"/>
                          <a:ea typeface="Calibri"/>
                          <a:cs typeface="Calibri"/>
                          <a:sym typeface="Calibri"/>
                        </a:rPr>
                        <a:t>3.5</a:t>
                      </a:r>
                      <a:endParaRPr sz="1100">
                        <a:latin typeface="Calibri"/>
                        <a:ea typeface="Calibri"/>
                        <a:cs typeface="Calibri"/>
                        <a:sym typeface="Calibri"/>
                      </a:endParaRPr>
                    </a:p>
                  </a:txBody>
                  <a:tcPr marT="91425" marB="91425" marR="91425" marL="91425">
                    <a:solidFill>
                      <a:srgbClr val="D9D9D9"/>
                    </a:solidFill>
                  </a:tcPr>
                </a:tc>
                <a:tc>
                  <a:txBody>
                    <a:bodyPr>
                      <a:noAutofit/>
                    </a:bodyPr>
                    <a:lstStyle/>
                    <a:p>
                      <a:pPr indent="0" lvl="0" marL="0" rtl="0" algn="l">
                        <a:spcBef>
                          <a:spcPts val="0"/>
                        </a:spcBef>
                        <a:spcAft>
                          <a:spcPts val="0"/>
                        </a:spcAft>
                        <a:buNone/>
                      </a:pPr>
                      <a:r>
                        <a:rPr lang="en" sz="1100">
                          <a:latin typeface="Calibri"/>
                          <a:ea typeface="Calibri"/>
                          <a:cs typeface="Calibri"/>
                          <a:sym typeface="Calibri"/>
                        </a:rPr>
                        <a:t>Fixed in v4.0</a:t>
                      </a:r>
                      <a:endParaRPr sz="1100">
                        <a:latin typeface="Calibri"/>
                        <a:ea typeface="Calibri"/>
                        <a:cs typeface="Calibri"/>
                        <a:sym typeface="Calibri"/>
                      </a:endParaRPr>
                    </a:p>
                  </a:txBody>
                  <a:tcPr marT="91425" marB="91425" marR="91425" marL="91425">
                    <a:solidFill>
                      <a:srgbClr val="D9D9D9"/>
                    </a:solidFill>
                  </a:tcPr>
                </a:tc>
              </a:tr>
              <a:tr h="514600">
                <a:tc>
                  <a:txBody>
                    <a:bodyPr>
                      <a:noAutofit/>
                    </a:bodyPr>
                    <a:lstStyle/>
                    <a:p>
                      <a:pPr indent="0" lvl="0" marL="0" rtl="0" algn="l">
                        <a:spcBef>
                          <a:spcPts val="0"/>
                        </a:spcBef>
                        <a:spcAft>
                          <a:spcPts val="0"/>
                        </a:spcAft>
                        <a:buNone/>
                      </a:pPr>
                      <a:r>
                        <a:rPr lang="en" sz="1100">
                          <a:latin typeface="Calibri"/>
                          <a:ea typeface="Calibri"/>
                          <a:cs typeface="Calibri"/>
                          <a:sym typeface="Calibri"/>
                        </a:rPr>
                        <a:t>Difficulty identifying today</a:t>
                      </a:r>
                      <a:endParaRPr sz="1100">
                        <a:latin typeface="Calibri"/>
                        <a:ea typeface="Calibri"/>
                        <a:cs typeface="Calibri"/>
                        <a:sym typeface="Calibri"/>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sz="1100">
                          <a:latin typeface="Calibri"/>
                          <a:ea typeface="Calibri"/>
                          <a:cs typeface="Calibri"/>
                          <a:sym typeface="Calibri"/>
                        </a:rPr>
                        <a:t>Add color to certain sections</a:t>
                      </a:r>
                      <a:endParaRPr sz="1100">
                        <a:latin typeface="Calibri"/>
                        <a:ea typeface="Calibri"/>
                        <a:cs typeface="Calibri"/>
                        <a:sym typeface="Calibri"/>
                      </a:endParaRPr>
                    </a:p>
                  </a:txBody>
                  <a:tcPr marT="91425" marB="91425" marR="91425" marL="91425">
                    <a:solidFill>
                      <a:srgbClr val="FFFFFF"/>
                    </a:solidFill>
                  </a:tcPr>
                </a:tc>
                <a:tc>
                  <a:txBody>
                    <a:bodyPr>
                      <a:noAutofit/>
                    </a:bodyPr>
                    <a:lstStyle/>
                    <a:p>
                      <a:pPr indent="0" lvl="0" marL="0" rtl="0" algn="l">
                        <a:lnSpc>
                          <a:spcPct val="115000"/>
                        </a:lnSpc>
                        <a:spcBef>
                          <a:spcPts val="0"/>
                        </a:spcBef>
                        <a:spcAft>
                          <a:spcPts val="0"/>
                        </a:spcAft>
                        <a:buNone/>
                      </a:pPr>
                      <a:r>
                        <a:rPr lang="en" sz="1100">
                          <a:latin typeface="Calibri"/>
                          <a:ea typeface="Calibri"/>
                          <a:cs typeface="Calibri"/>
                          <a:sym typeface="Calibri"/>
                        </a:rPr>
                        <a:t>3</a:t>
                      </a:r>
                      <a:endParaRPr sz="1100">
                        <a:latin typeface="Calibri"/>
                        <a:ea typeface="Calibri"/>
                        <a:cs typeface="Calibri"/>
                        <a:sym typeface="Calibri"/>
                      </a:endParaRPr>
                    </a:p>
                  </a:txBody>
                  <a:tcPr marT="91425" marB="91425" marR="91425" marL="91425">
                    <a:solidFill>
                      <a:srgbClr val="FFFFFF"/>
                    </a:solidFill>
                  </a:tcPr>
                </a:tc>
                <a:tc>
                  <a:txBody>
                    <a:bodyPr>
                      <a:noAutofit/>
                    </a:bodyPr>
                    <a:lstStyle/>
                    <a:p>
                      <a:pPr indent="0" lvl="0" marL="0" rtl="0" algn="l">
                        <a:lnSpc>
                          <a:spcPct val="115000"/>
                        </a:lnSpc>
                        <a:spcBef>
                          <a:spcPts val="0"/>
                        </a:spcBef>
                        <a:spcAft>
                          <a:spcPts val="0"/>
                        </a:spcAft>
                        <a:buNone/>
                      </a:pPr>
                      <a:r>
                        <a:rPr lang="en" sz="1100">
                          <a:latin typeface="Calibri"/>
                          <a:ea typeface="Calibri"/>
                          <a:cs typeface="Calibri"/>
                          <a:sym typeface="Calibri"/>
                        </a:rPr>
                        <a:t>0.75</a:t>
                      </a:r>
                      <a:endParaRPr sz="1100">
                        <a:latin typeface="Calibri"/>
                        <a:ea typeface="Calibri"/>
                        <a:cs typeface="Calibri"/>
                        <a:sym typeface="Calibri"/>
                      </a:endParaRPr>
                    </a:p>
                  </a:txBody>
                  <a:tcPr marT="91425" marB="91425" marR="91425" marL="91425">
                    <a:solidFill>
                      <a:srgbClr val="FFFFFF"/>
                    </a:solidFill>
                  </a:tcPr>
                </a:tc>
                <a:tc>
                  <a:txBody>
                    <a:bodyPr>
                      <a:noAutofit/>
                    </a:bodyPr>
                    <a:lstStyle/>
                    <a:p>
                      <a:pPr indent="0" lvl="0" marL="0" rtl="0" algn="l">
                        <a:lnSpc>
                          <a:spcPct val="115000"/>
                        </a:lnSpc>
                        <a:spcBef>
                          <a:spcPts val="0"/>
                        </a:spcBef>
                        <a:spcAft>
                          <a:spcPts val="0"/>
                        </a:spcAft>
                        <a:buNone/>
                      </a:pPr>
                      <a:r>
                        <a:rPr lang="en" sz="1100">
                          <a:latin typeface="Calibri"/>
                          <a:ea typeface="Calibri"/>
                          <a:cs typeface="Calibri"/>
                          <a:sym typeface="Calibri"/>
                        </a:rPr>
                        <a:t>4000</a:t>
                      </a:r>
                      <a:endParaRPr sz="1100">
                        <a:latin typeface="Calibri"/>
                        <a:ea typeface="Calibri"/>
                        <a:cs typeface="Calibri"/>
                        <a:sym typeface="Calibri"/>
                      </a:endParaRPr>
                    </a:p>
                  </a:txBody>
                  <a:tcPr marT="91425" marB="91425" marR="91425" marL="91425">
                    <a:solidFill>
                      <a:srgbClr val="FFFFFF"/>
                    </a:solidFill>
                  </a:tcPr>
                </a:tc>
                <a:tc>
                  <a:txBody>
                    <a:bodyPr>
                      <a:noAutofit/>
                    </a:bodyPr>
                    <a:lstStyle/>
                    <a:p>
                      <a:pPr indent="0" lvl="0" marL="0" rtl="0" algn="ctr">
                        <a:lnSpc>
                          <a:spcPct val="115000"/>
                        </a:lnSpc>
                        <a:spcBef>
                          <a:spcPts val="0"/>
                        </a:spcBef>
                        <a:spcAft>
                          <a:spcPts val="0"/>
                        </a:spcAft>
                        <a:buNone/>
                      </a:pPr>
                      <a:r>
                        <a:rPr lang="en" sz="1100">
                          <a:latin typeface="Calibri"/>
                          <a:ea typeface="Calibri"/>
                          <a:cs typeface="Calibri"/>
                          <a:sym typeface="Calibri"/>
                        </a:rPr>
                        <a:t>5</a:t>
                      </a:r>
                      <a:endParaRPr sz="1100">
                        <a:latin typeface="Calibri"/>
                        <a:ea typeface="Calibri"/>
                        <a:cs typeface="Calibri"/>
                        <a:sym typeface="Calibri"/>
                      </a:endParaRPr>
                    </a:p>
                  </a:txBody>
                  <a:tcPr marT="91425" marB="91425" marR="91425" marL="91425">
                    <a:solidFill>
                      <a:srgbClr val="FFFFFF"/>
                    </a:solidFill>
                  </a:tcPr>
                </a:tc>
                <a:tc>
                  <a:txBody>
                    <a:bodyPr>
                      <a:noAutofit/>
                    </a:bodyPr>
                    <a:lstStyle/>
                    <a:p>
                      <a:pPr indent="0" lvl="0" marL="0" rtl="0" algn="ctr">
                        <a:lnSpc>
                          <a:spcPct val="115000"/>
                        </a:lnSpc>
                        <a:spcBef>
                          <a:spcPts val="0"/>
                        </a:spcBef>
                        <a:spcAft>
                          <a:spcPts val="0"/>
                        </a:spcAft>
                        <a:buNone/>
                      </a:pPr>
                      <a:r>
                        <a:rPr lang="en" sz="1100">
                          <a:latin typeface="Calibri"/>
                          <a:ea typeface="Calibri"/>
                          <a:cs typeface="Calibri"/>
                          <a:sym typeface="Calibri"/>
                        </a:rPr>
                        <a:t>4.25</a:t>
                      </a:r>
                      <a:endParaRPr sz="1100">
                        <a:latin typeface="Calibri"/>
                        <a:ea typeface="Calibri"/>
                        <a:cs typeface="Calibri"/>
                        <a:sym typeface="Calibri"/>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sz="1100">
                          <a:latin typeface="Calibri"/>
                          <a:ea typeface="Calibri"/>
                          <a:cs typeface="Calibri"/>
                          <a:sym typeface="Calibri"/>
                        </a:rPr>
                        <a:t>Fixed in v4.0</a:t>
                      </a:r>
                      <a:endParaRPr sz="1100">
                        <a:latin typeface="Calibri"/>
                        <a:ea typeface="Calibri"/>
                        <a:cs typeface="Calibri"/>
                        <a:sym typeface="Calibri"/>
                      </a:endParaRPr>
                    </a:p>
                  </a:txBody>
                  <a:tcPr marT="91425" marB="91425" marR="91425" marL="91425">
                    <a:solidFill>
                      <a:srgbClr val="FFFFFF"/>
                    </a:solidFill>
                  </a:tcPr>
                </a:tc>
              </a:tr>
              <a:tr h="514600">
                <a:tc>
                  <a:txBody>
                    <a:bodyPr>
                      <a:noAutofit/>
                    </a:bodyPr>
                    <a:lstStyle/>
                    <a:p>
                      <a:pPr indent="0" lvl="0" marL="0" rtl="0" algn="l">
                        <a:spcBef>
                          <a:spcPts val="0"/>
                        </a:spcBef>
                        <a:spcAft>
                          <a:spcPts val="0"/>
                        </a:spcAft>
                        <a:buNone/>
                      </a:pPr>
                      <a:r>
                        <a:rPr lang="en" sz="1100">
                          <a:latin typeface="Calibri"/>
                          <a:ea typeface="Calibri"/>
                          <a:cs typeface="Calibri"/>
                          <a:sym typeface="Calibri"/>
                        </a:rPr>
                        <a:t>Font is too small</a:t>
                      </a:r>
                      <a:endParaRPr sz="1100">
                        <a:latin typeface="Calibri"/>
                        <a:ea typeface="Calibri"/>
                        <a:cs typeface="Calibri"/>
                        <a:sym typeface="Calibri"/>
                      </a:endParaRPr>
                    </a:p>
                  </a:txBody>
                  <a:tcPr marT="91425" marB="91425" marR="91425" marL="91425">
                    <a:solidFill>
                      <a:srgbClr val="D9D9D9"/>
                    </a:solidFill>
                  </a:tcPr>
                </a:tc>
                <a:tc>
                  <a:txBody>
                    <a:bodyPr>
                      <a:noAutofit/>
                    </a:bodyPr>
                    <a:lstStyle/>
                    <a:p>
                      <a:pPr indent="0" lvl="0" marL="0" rtl="0" algn="l">
                        <a:spcBef>
                          <a:spcPts val="0"/>
                        </a:spcBef>
                        <a:spcAft>
                          <a:spcPts val="0"/>
                        </a:spcAft>
                        <a:buNone/>
                      </a:pPr>
                      <a:r>
                        <a:rPr lang="en" sz="1100">
                          <a:latin typeface="Calibri"/>
                          <a:ea typeface="Calibri"/>
                          <a:cs typeface="Calibri"/>
                          <a:sym typeface="Calibri"/>
                        </a:rPr>
                        <a:t>Increase Font Size</a:t>
                      </a:r>
                      <a:endParaRPr sz="1100">
                        <a:latin typeface="Calibri"/>
                        <a:ea typeface="Calibri"/>
                        <a:cs typeface="Calibri"/>
                        <a:sym typeface="Calibri"/>
                      </a:endParaRPr>
                    </a:p>
                  </a:txBody>
                  <a:tcPr marT="91425" marB="91425" marR="91425" marL="91425">
                    <a:solidFill>
                      <a:srgbClr val="D9D9D9"/>
                    </a:solidFill>
                  </a:tcPr>
                </a:tc>
                <a:tc>
                  <a:txBody>
                    <a:bodyPr>
                      <a:noAutofit/>
                    </a:bodyPr>
                    <a:lstStyle/>
                    <a:p>
                      <a:pPr indent="0" lvl="0" marL="0" rtl="0" algn="l">
                        <a:lnSpc>
                          <a:spcPct val="115000"/>
                        </a:lnSpc>
                        <a:spcBef>
                          <a:spcPts val="0"/>
                        </a:spcBef>
                        <a:spcAft>
                          <a:spcPts val="0"/>
                        </a:spcAft>
                        <a:buNone/>
                      </a:pPr>
                      <a:r>
                        <a:rPr lang="en" sz="1100">
                          <a:latin typeface="Calibri"/>
                          <a:ea typeface="Calibri"/>
                          <a:cs typeface="Calibri"/>
                          <a:sym typeface="Calibri"/>
                        </a:rPr>
                        <a:t>2</a:t>
                      </a:r>
                      <a:endParaRPr sz="1100">
                        <a:latin typeface="Calibri"/>
                        <a:ea typeface="Calibri"/>
                        <a:cs typeface="Calibri"/>
                        <a:sym typeface="Calibri"/>
                      </a:endParaRPr>
                    </a:p>
                  </a:txBody>
                  <a:tcPr marT="91425" marB="91425" marR="91425" marL="91425">
                    <a:solidFill>
                      <a:srgbClr val="D9D9D9"/>
                    </a:solidFill>
                  </a:tcPr>
                </a:tc>
                <a:tc>
                  <a:txBody>
                    <a:bodyPr>
                      <a:noAutofit/>
                    </a:bodyPr>
                    <a:lstStyle/>
                    <a:p>
                      <a:pPr indent="0" lvl="0" marL="0" rtl="0" algn="l">
                        <a:lnSpc>
                          <a:spcPct val="115000"/>
                        </a:lnSpc>
                        <a:spcBef>
                          <a:spcPts val="0"/>
                        </a:spcBef>
                        <a:spcAft>
                          <a:spcPts val="0"/>
                        </a:spcAft>
                        <a:buNone/>
                      </a:pPr>
                      <a:r>
                        <a:rPr lang="en" sz="1100">
                          <a:latin typeface="Calibri"/>
                          <a:ea typeface="Calibri"/>
                          <a:cs typeface="Calibri"/>
                          <a:sym typeface="Calibri"/>
                        </a:rPr>
                        <a:t>0.5</a:t>
                      </a:r>
                      <a:endParaRPr sz="1100">
                        <a:latin typeface="Calibri"/>
                        <a:ea typeface="Calibri"/>
                        <a:cs typeface="Calibri"/>
                        <a:sym typeface="Calibri"/>
                      </a:endParaRPr>
                    </a:p>
                  </a:txBody>
                  <a:tcPr marT="91425" marB="91425" marR="91425" marL="91425">
                    <a:solidFill>
                      <a:srgbClr val="D9D9D9"/>
                    </a:solidFill>
                  </a:tcPr>
                </a:tc>
                <a:tc>
                  <a:txBody>
                    <a:bodyPr>
                      <a:noAutofit/>
                    </a:bodyPr>
                    <a:lstStyle/>
                    <a:p>
                      <a:pPr indent="0" lvl="0" marL="0" rtl="0" algn="l">
                        <a:lnSpc>
                          <a:spcPct val="115000"/>
                        </a:lnSpc>
                        <a:spcBef>
                          <a:spcPts val="0"/>
                        </a:spcBef>
                        <a:spcAft>
                          <a:spcPts val="0"/>
                        </a:spcAft>
                        <a:buNone/>
                      </a:pPr>
                      <a:r>
                        <a:rPr lang="en" sz="1100">
                          <a:latin typeface="Calibri"/>
                          <a:ea typeface="Calibri"/>
                          <a:cs typeface="Calibri"/>
                          <a:sym typeface="Calibri"/>
                        </a:rPr>
                        <a:t>4000</a:t>
                      </a:r>
                      <a:endParaRPr sz="1100">
                        <a:latin typeface="Calibri"/>
                        <a:ea typeface="Calibri"/>
                        <a:cs typeface="Calibri"/>
                        <a:sym typeface="Calibri"/>
                      </a:endParaRPr>
                    </a:p>
                  </a:txBody>
                  <a:tcPr marT="91425" marB="91425" marR="91425" marL="91425">
                    <a:solidFill>
                      <a:srgbClr val="D9D9D9"/>
                    </a:solidFill>
                  </a:tcPr>
                </a:tc>
                <a:tc>
                  <a:txBody>
                    <a:bodyPr>
                      <a:noAutofit/>
                    </a:bodyPr>
                    <a:lstStyle/>
                    <a:p>
                      <a:pPr indent="0" lvl="0" marL="0" rtl="0" algn="ctr">
                        <a:lnSpc>
                          <a:spcPct val="115000"/>
                        </a:lnSpc>
                        <a:spcBef>
                          <a:spcPts val="0"/>
                        </a:spcBef>
                        <a:spcAft>
                          <a:spcPts val="0"/>
                        </a:spcAft>
                        <a:buNone/>
                      </a:pPr>
                      <a:r>
                        <a:rPr lang="en" sz="1100">
                          <a:latin typeface="Calibri"/>
                          <a:ea typeface="Calibri"/>
                          <a:cs typeface="Calibri"/>
                          <a:sym typeface="Calibri"/>
                        </a:rPr>
                        <a:t>6</a:t>
                      </a:r>
                      <a:endParaRPr sz="1100">
                        <a:latin typeface="Calibri"/>
                        <a:ea typeface="Calibri"/>
                        <a:cs typeface="Calibri"/>
                        <a:sym typeface="Calibri"/>
                      </a:endParaRPr>
                    </a:p>
                  </a:txBody>
                  <a:tcPr marT="91425" marB="91425" marR="91425" marL="91425">
                    <a:solidFill>
                      <a:srgbClr val="D9D9D9"/>
                    </a:solidFill>
                  </a:tcPr>
                </a:tc>
                <a:tc>
                  <a:txBody>
                    <a:bodyPr>
                      <a:noAutofit/>
                    </a:bodyPr>
                    <a:lstStyle/>
                    <a:p>
                      <a:pPr indent="0" lvl="0" marL="0" rtl="0" algn="ctr">
                        <a:lnSpc>
                          <a:spcPct val="115000"/>
                        </a:lnSpc>
                        <a:spcBef>
                          <a:spcPts val="0"/>
                        </a:spcBef>
                        <a:spcAft>
                          <a:spcPts val="0"/>
                        </a:spcAft>
                        <a:buNone/>
                      </a:pPr>
                      <a:r>
                        <a:rPr lang="en" sz="1100">
                          <a:latin typeface="Calibri"/>
                          <a:ea typeface="Calibri"/>
                          <a:cs typeface="Calibri"/>
                          <a:sym typeface="Calibri"/>
                        </a:rPr>
                        <a:t>4.75</a:t>
                      </a:r>
                      <a:endParaRPr sz="1100">
                        <a:latin typeface="Calibri"/>
                        <a:ea typeface="Calibri"/>
                        <a:cs typeface="Calibri"/>
                        <a:sym typeface="Calibri"/>
                      </a:endParaRPr>
                    </a:p>
                  </a:txBody>
                  <a:tcPr marT="91425" marB="91425" marR="91425" marL="91425">
                    <a:solidFill>
                      <a:srgbClr val="D9D9D9"/>
                    </a:solidFill>
                  </a:tcPr>
                </a:tc>
                <a:tc>
                  <a:txBody>
                    <a:bodyPr>
                      <a:noAutofit/>
                    </a:bodyPr>
                    <a:lstStyle/>
                    <a:p>
                      <a:pPr indent="0" lvl="0" marL="0" rtl="0" algn="l">
                        <a:spcBef>
                          <a:spcPts val="0"/>
                        </a:spcBef>
                        <a:spcAft>
                          <a:spcPts val="0"/>
                        </a:spcAft>
                        <a:buNone/>
                      </a:pPr>
                      <a:r>
                        <a:rPr lang="en" sz="1100">
                          <a:latin typeface="Calibri"/>
                          <a:ea typeface="Calibri"/>
                          <a:cs typeface="Calibri"/>
                          <a:sym typeface="Calibri"/>
                        </a:rPr>
                        <a:t>Fixed in v4.0</a:t>
                      </a:r>
                      <a:endParaRPr sz="1100">
                        <a:latin typeface="Calibri"/>
                        <a:ea typeface="Calibri"/>
                        <a:cs typeface="Calibri"/>
                        <a:sym typeface="Calibri"/>
                      </a:endParaRPr>
                    </a:p>
                  </a:txBody>
                  <a:tcPr marT="91425" marB="91425" marR="91425" marL="91425">
                    <a:solidFill>
                      <a:srgbClr val="D9D9D9"/>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Emotional Impact</a:t>
            </a:r>
            <a:endParaRPr/>
          </a:p>
        </p:txBody>
      </p:sp>
      <p:sp>
        <p:nvSpPr>
          <p:cNvPr id="170" name="Google Shape;170;p2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wanted this application to be easy for our users to use. So our main focus is providing an easy way for them to navigate through our application. As we interviewed our individuals, we noted what negative impacts they had with their current scheduling applications. We took these ideas, designed a way to make it easier and then implemented it into our scheduler.</a:t>
            </a:r>
            <a:endParaRPr sz="1400"/>
          </a:p>
          <a:p>
            <a:pPr indent="0" lvl="0" marL="0" rtl="0" algn="l">
              <a:spcBef>
                <a:spcPts val="1600"/>
              </a:spcBef>
              <a:spcAft>
                <a:spcPts val="0"/>
              </a:spcAft>
              <a:buNone/>
            </a:pPr>
            <a:r>
              <a:rPr lang="en" sz="1400"/>
              <a:t>The general </a:t>
            </a:r>
            <a:r>
              <a:rPr lang="en" sz="1400"/>
              <a:t>consensus</a:t>
            </a:r>
            <a:r>
              <a:rPr lang="en" sz="1400"/>
              <a:t> for our scheduler is that people enjoyed it and that it was simple. We made a few mistakes in our different prototypes. But we quickly corrected these problems.</a:t>
            </a:r>
            <a:endParaRPr sz="1400"/>
          </a:p>
          <a:p>
            <a:pPr indent="0" lvl="0" marL="0" rtl="0" algn="l">
              <a:spcBef>
                <a:spcPts val="1600"/>
              </a:spcBef>
              <a:spcAft>
                <a:spcPts val="1600"/>
              </a:spcAft>
              <a:buNone/>
            </a:pPr>
            <a:r>
              <a:rPr lang="en" sz="1400"/>
              <a:t>We received feedback that it was easy to use, it looked nice, wasn’t cluttered or complicated, and it was simple. </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Lessons Learned</a:t>
            </a:r>
            <a:endParaRPr/>
          </a:p>
        </p:txBody>
      </p:sp>
      <p:pic>
        <p:nvPicPr>
          <p:cNvPr id="176" name="Google Shape;176;p30"/>
          <p:cNvPicPr preferRelativeResize="0"/>
          <p:nvPr/>
        </p:nvPicPr>
        <p:blipFill>
          <a:blip r:embed="rId3">
            <a:alphaModFix/>
          </a:blip>
          <a:stretch>
            <a:fillRect/>
          </a:stretch>
        </p:blipFill>
        <p:spPr>
          <a:xfrm>
            <a:off x="5584548" y="412425"/>
            <a:ext cx="3133951" cy="4178601"/>
          </a:xfrm>
          <a:prstGeom prst="rect">
            <a:avLst/>
          </a:prstGeom>
          <a:noFill/>
          <a:ln>
            <a:noFill/>
          </a:ln>
        </p:spPr>
      </p:pic>
      <p:sp>
        <p:nvSpPr>
          <p:cNvPr id="177" name="Google Shape;177;p30"/>
          <p:cNvSpPr txBox="1"/>
          <p:nvPr/>
        </p:nvSpPr>
        <p:spPr>
          <a:xfrm>
            <a:off x="1101500" y="2124325"/>
            <a:ext cx="4482000" cy="5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0"/>
          <p:cNvSpPr txBox="1"/>
          <p:nvPr>
            <p:ph idx="1" type="body"/>
          </p:nvPr>
        </p:nvSpPr>
        <p:spPr>
          <a:xfrm>
            <a:off x="387900" y="1489825"/>
            <a:ext cx="4977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aseline="30000" lang="en" sz="3000"/>
              <a:t>The Grandma remote principle.</a:t>
            </a:r>
            <a:endParaRPr baseline="30000" sz="3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Additional Lessons Learned</a:t>
            </a:r>
            <a:endParaRPr/>
          </a:p>
        </p:txBody>
      </p:sp>
      <p:sp>
        <p:nvSpPr>
          <p:cNvPr id="184" name="Google Shape;184;p3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baseline="30000" lang="en" sz="3000"/>
              <a:t>The user won’t do what you think they will do</a:t>
            </a:r>
            <a:endParaRPr baseline="30000" sz="3000"/>
          </a:p>
          <a:p>
            <a:pPr indent="-419100" lvl="0" marL="457200" rtl="0" algn="l">
              <a:spcBef>
                <a:spcPts val="0"/>
              </a:spcBef>
              <a:spcAft>
                <a:spcPts val="0"/>
              </a:spcAft>
              <a:buSzPts val="3000"/>
              <a:buChar char="●"/>
            </a:pPr>
            <a:r>
              <a:rPr baseline="30000" lang="en" sz="3000"/>
              <a:t>Iteration is key to finding and solving problems</a:t>
            </a:r>
            <a:endParaRPr baseline="30000" sz="3000"/>
          </a:p>
          <a:p>
            <a:pPr indent="-419100" lvl="0" marL="457200" rtl="0" algn="l">
              <a:spcBef>
                <a:spcPts val="0"/>
              </a:spcBef>
              <a:spcAft>
                <a:spcPts val="0"/>
              </a:spcAft>
              <a:buSzPts val="3000"/>
              <a:buChar char="●"/>
            </a:pPr>
            <a:r>
              <a:rPr baseline="30000" lang="en" sz="3000"/>
              <a:t>Interviews are important to generation of ideas and design</a:t>
            </a:r>
            <a:endParaRPr baseline="30000" sz="3000"/>
          </a:p>
          <a:p>
            <a:pPr indent="-419100" lvl="0" marL="457200" rtl="0" algn="l">
              <a:spcBef>
                <a:spcPts val="0"/>
              </a:spcBef>
              <a:spcAft>
                <a:spcPts val="0"/>
              </a:spcAft>
              <a:buSzPts val="3000"/>
              <a:buChar char="●"/>
            </a:pPr>
            <a:r>
              <a:rPr baseline="30000" lang="en" sz="3000"/>
              <a:t>Design with the user and personas in mind.</a:t>
            </a:r>
            <a:endParaRPr baseline="30000" sz="3000"/>
          </a:p>
          <a:p>
            <a:pPr indent="-419100" lvl="0" marL="457200" rtl="0" algn="l">
              <a:spcBef>
                <a:spcPts val="0"/>
              </a:spcBef>
              <a:spcAft>
                <a:spcPts val="0"/>
              </a:spcAft>
              <a:buSzPts val="3000"/>
              <a:buChar char="●"/>
            </a:pPr>
            <a:r>
              <a:rPr baseline="30000" lang="en" sz="3000"/>
              <a:t>Be flexible to change.</a:t>
            </a:r>
            <a:endParaRPr baseline="30000" sz="3000"/>
          </a:p>
          <a:p>
            <a:pPr indent="-419100" lvl="0" marL="457200" rtl="0" algn="l">
              <a:spcBef>
                <a:spcPts val="0"/>
              </a:spcBef>
              <a:spcAft>
                <a:spcPts val="0"/>
              </a:spcAft>
              <a:buSzPts val="3000"/>
              <a:buChar char="●"/>
            </a:pPr>
            <a:r>
              <a:rPr baseline="30000" lang="en" sz="3000"/>
              <a:t>What may be simple to one person may be complex to another.</a:t>
            </a:r>
            <a:endParaRPr baseline="30000"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Contextual Inquiry</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started out with the idea in mind to ask people about a room scheduler application and how people incorporate this concept into their life.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Evaluation</a:t>
            </a:r>
            <a:endParaRPr/>
          </a:p>
        </p:txBody>
      </p:sp>
      <p:sp>
        <p:nvSpPr>
          <p:cNvPr id="190" name="Google Shape;190;p3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Throughout this project, we both came together and continually reviewed our project. Noting different mistakes that were made in the prototype and readjusting things that would improve it. Our processes went as such. </a:t>
            </a:r>
            <a:endParaRPr/>
          </a:p>
          <a:p>
            <a:pPr indent="-342900" lvl="0" marL="457200" rtl="0" algn="l">
              <a:spcBef>
                <a:spcPts val="1600"/>
              </a:spcBef>
              <a:spcAft>
                <a:spcPts val="0"/>
              </a:spcAft>
              <a:buSzPts val="1800"/>
              <a:buChar char="●"/>
            </a:pPr>
            <a:r>
              <a:rPr lang="en"/>
              <a:t>We would have people try our prototype and ask them questions to better understand it. </a:t>
            </a:r>
            <a:endParaRPr/>
          </a:p>
          <a:p>
            <a:pPr indent="-342900" lvl="0" marL="457200" rtl="0" algn="l">
              <a:spcBef>
                <a:spcPts val="0"/>
              </a:spcBef>
              <a:spcAft>
                <a:spcPts val="0"/>
              </a:spcAft>
              <a:buSzPts val="1800"/>
              <a:buChar char="●"/>
            </a:pPr>
            <a:r>
              <a:rPr lang="en"/>
              <a:t>Based on their input and feedback we would adjust our prototype and improve on it, then have more people try it and rinse and repeat. </a:t>
            </a:r>
            <a:endParaRPr/>
          </a:p>
          <a:p>
            <a:pPr indent="-342900" lvl="0" marL="457200" rtl="0" algn="l">
              <a:spcBef>
                <a:spcPts val="0"/>
              </a:spcBef>
              <a:spcAft>
                <a:spcPts val="0"/>
              </a:spcAft>
              <a:buSzPts val="1800"/>
              <a:buChar char="●"/>
            </a:pPr>
            <a:r>
              <a:rPr lang="en"/>
              <a:t>We spent hours discussing different features and positioning to give our users the best experience possible for this scheduler.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Room Scheduler Vs. Personal Scheduler</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After interviewing a handful of people we thought would use a room scheduler application, we saw a different, greater need to develop a personal scheduler instead.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Mission Statement</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400">
                <a:solidFill>
                  <a:srgbClr val="E1A478"/>
                </a:solidFill>
                <a:latin typeface="Calibri"/>
                <a:ea typeface="Calibri"/>
                <a:cs typeface="Calibri"/>
                <a:sym typeface="Calibri"/>
              </a:rPr>
              <a:t>Life Trax is a useful tool for personal and work scheduling. </a:t>
            </a:r>
            <a:endParaRPr sz="1400">
              <a:solidFill>
                <a:srgbClr val="73BC64"/>
              </a:solidFill>
              <a:latin typeface="Calibri"/>
              <a:ea typeface="Calibri"/>
              <a:cs typeface="Calibri"/>
              <a:sym typeface="Calibri"/>
            </a:endParaRPr>
          </a:p>
          <a:p>
            <a:pPr indent="-317500" lvl="0" marL="457200" rtl="0" algn="l">
              <a:spcBef>
                <a:spcPts val="0"/>
              </a:spcBef>
              <a:spcAft>
                <a:spcPts val="0"/>
              </a:spcAft>
              <a:buClr>
                <a:srgbClr val="73BC64"/>
              </a:buClr>
              <a:buSzPts val="1400"/>
              <a:buFont typeface="Calibri"/>
              <a:buChar char="●"/>
            </a:pPr>
            <a:r>
              <a:rPr lang="en" sz="1400">
                <a:solidFill>
                  <a:srgbClr val="73BC64"/>
                </a:solidFill>
                <a:latin typeface="Calibri"/>
                <a:ea typeface="Calibri"/>
                <a:cs typeface="Calibri"/>
                <a:sym typeface="Calibri"/>
              </a:rPr>
              <a:t>Provide the option to share schedules between family, friends, and coworkers.</a:t>
            </a:r>
            <a:endParaRPr sz="1400">
              <a:solidFill>
                <a:srgbClr val="73BC64"/>
              </a:solidFill>
              <a:latin typeface="Calibri"/>
              <a:ea typeface="Calibri"/>
              <a:cs typeface="Calibri"/>
              <a:sym typeface="Calibri"/>
            </a:endParaRPr>
          </a:p>
          <a:p>
            <a:pPr indent="-317500" lvl="0" marL="457200" rtl="0" algn="l">
              <a:spcBef>
                <a:spcPts val="0"/>
              </a:spcBef>
              <a:spcAft>
                <a:spcPts val="0"/>
              </a:spcAft>
              <a:buClr>
                <a:srgbClr val="73BC64"/>
              </a:buClr>
              <a:buSzPts val="1400"/>
              <a:buFont typeface="Calibri"/>
              <a:buChar char="●"/>
            </a:pPr>
            <a:r>
              <a:rPr lang="en" sz="1400">
                <a:solidFill>
                  <a:srgbClr val="73BC64"/>
                </a:solidFill>
                <a:latin typeface="Calibri"/>
                <a:ea typeface="Calibri"/>
                <a:cs typeface="Calibri"/>
                <a:sym typeface="Calibri"/>
              </a:rPr>
              <a:t>Can create events and tasks with reminders.</a:t>
            </a:r>
            <a:endParaRPr sz="1400">
              <a:solidFill>
                <a:srgbClr val="73BC64"/>
              </a:solidFill>
              <a:latin typeface="Calibri"/>
              <a:ea typeface="Calibri"/>
              <a:cs typeface="Calibri"/>
              <a:sym typeface="Calibri"/>
            </a:endParaRPr>
          </a:p>
          <a:p>
            <a:pPr indent="-317500" lvl="0" marL="457200" rtl="0" algn="l">
              <a:spcBef>
                <a:spcPts val="0"/>
              </a:spcBef>
              <a:spcAft>
                <a:spcPts val="0"/>
              </a:spcAft>
              <a:buClr>
                <a:srgbClr val="73BC64"/>
              </a:buClr>
              <a:buSzPts val="1400"/>
              <a:buFont typeface="Calibri"/>
              <a:buChar char="●"/>
            </a:pPr>
            <a:r>
              <a:rPr lang="en" sz="1400">
                <a:solidFill>
                  <a:srgbClr val="73BC64"/>
                </a:solidFill>
                <a:latin typeface="Calibri"/>
                <a:ea typeface="Calibri"/>
                <a:cs typeface="Calibri"/>
                <a:sym typeface="Calibri"/>
              </a:rPr>
              <a:t>It will allow you to create template schedules to be applied to any day.</a:t>
            </a:r>
            <a:endParaRPr sz="1400">
              <a:solidFill>
                <a:srgbClr val="73BC64"/>
              </a:solidFill>
              <a:latin typeface="Calibri"/>
              <a:ea typeface="Calibri"/>
              <a:cs typeface="Calibri"/>
              <a:sym typeface="Calibri"/>
            </a:endParaRPr>
          </a:p>
          <a:p>
            <a:pPr indent="-317500" lvl="0" marL="457200" rtl="0" algn="l">
              <a:spcBef>
                <a:spcPts val="0"/>
              </a:spcBef>
              <a:spcAft>
                <a:spcPts val="0"/>
              </a:spcAft>
              <a:buClr>
                <a:srgbClr val="73BC64"/>
              </a:buClr>
              <a:buSzPts val="1400"/>
              <a:buFont typeface="Calibri"/>
              <a:buChar char="●"/>
            </a:pPr>
            <a:r>
              <a:rPr lang="en" sz="1400">
                <a:solidFill>
                  <a:srgbClr val="73BC64"/>
                </a:solidFill>
                <a:latin typeface="Calibri"/>
                <a:ea typeface="Calibri"/>
                <a:cs typeface="Calibri"/>
                <a:sym typeface="Calibri"/>
              </a:rPr>
              <a:t>It will allow you to drag and drop templates or tasks into your schedule.</a:t>
            </a:r>
            <a:endParaRPr sz="1400">
              <a:solidFill>
                <a:srgbClr val="73BC64"/>
              </a:solidFill>
              <a:latin typeface="Calibri"/>
              <a:ea typeface="Calibri"/>
              <a:cs typeface="Calibri"/>
              <a:sym typeface="Calibri"/>
            </a:endParaRPr>
          </a:p>
          <a:p>
            <a:pPr indent="-317500" lvl="0" marL="457200" rtl="0" algn="l">
              <a:spcBef>
                <a:spcPts val="0"/>
              </a:spcBef>
              <a:spcAft>
                <a:spcPts val="0"/>
              </a:spcAft>
              <a:buClr>
                <a:srgbClr val="73BC64"/>
              </a:buClr>
              <a:buSzPts val="1400"/>
              <a:buFont typeface="Calibri"/>
              <a:buChar char="●"/>
            </a:pPr>
            <a:r>
              <a:rPr lang="en" sz="1400">
                <a:solidFill>
                  <a:srgbClr val="73BC64"/>
                </a:solidFill>
                <a:latin typeface="Calibri"/>
                <a:ea typeface="Calibri"/>
                <a:cs typeface="Calibri"/>
                <a:sym typeface="Calibri"/>
              </a:rPr>
              <a:t>It will give you color code options to help organize your day.</a:t>
            </a:r>
            <a:endParaRPr sz="1400">
              <a:solidFill>
                <a:srgbClr val="73BC64"/>
              </a:solidFill>
              <a:latin typeface="Calibri"/>
              <a:ea typeface="Calibri"/>
              <a:cs typeface="Calibri"/>
              <a:sym typeface="Calibri"/>
            </a:endParaRPr>
          </a:p>
          <a:p>
            <a:pPr indent="-317500" lvl="0" marL="457200" rtl="0" algn="l">
              <a:spcBef>
                <a:spcPts val="0"/>
              </a:spcBef>
              <a:spcAft>
                <a:spcPts val="0"/>
              </a:spcAft>
              <a:buClr>
                <a:srgbClr val="73BC64"/>
              </a:buClr>
              <a:buSzPts val="1400"/>
              <a:buFont typeface="Calibri"/>
              <a:buChar char="●"/>
            </a:pPr>
            <a:r>
              <a:rPr lang="en" sz="1400">
                <a:solidFill>
                  <a:srgbClr val="73BC64"/>
                </a:solidFill>
                <a:latin typeface="Calibri"/>
                <a:ea typeface="Calibri"/>
                <a:cs typeface="Calibri"/>
                <a:sym typeface="Calibri"/>
              </a:rPr>
              <a:t>Be able to differentiate between personal life and work life.</a:t>
            </a:r>
            <a:endParaRPr sz="1400">
              <a:solidFill>
                <a:srgbClr val="73BC64"/>
              </a:solidFill>
              <a:latin typeface="Calibri"/>
              <a:ea typeface="Calibri"/>
              <a:cs typeface="Calibri"/>
              <a:sym typeface="Calibri"/>
            </a:endParaRPr>
          </a:p>
          <a:p>
            <a:pPr indent="-317500" lvl="0" marL="457200" rtl="0" algn="l">
              <a:spcBef>
                <a:spcPts val="0"/>
              </a:spcBef>
              <a:spcAft>
                <a:spcPts val="0"/>
              </a:spcAft>
              <a:buClr>
                <a:srgbClr val="73BC64"/>
              </a:buClr>
              <a:buSzPts val="1400"/>
              <a:buFont typeface="Calibri"/>
              <a:buChar char="●"/>
            </a:pPr>
            <a:r>
              <a:rPr lang="en" sz="1400">
                <a:solidFill>
                  <a:srgbClr val="73BC64"/>
                </a:solidFill>
                <a:latin typeface="Calibri"/>
                <a:ea typeface="Calibri"/>
                <a:cs typeface="Calibri"/>
                <a:sym typeface="Calibri"/>
              </a:rPr>
              <a:t>It will combine multiple schedules and determine a time that works best for everyone.</a:t>
            </a:r>
            <a:endParaRPr sz="1400">
              <a:solidFill>
                <a:srgbClr val="73BC64"/>
              </a:solidFill>
              <a:latin typeface="Calibri"/>
              <a:ea typeface="Calibri"/>
              <a:cs typeface="Calibri"/>
              <a:sym typeface="Calibri"/>
            </a:endParaRPr>
          </a:p>
          <a:p>
            <a:pPr indent="-317500" lvl="0" marL="457200" rtl="0" algn="l">
              <a:spcBef>
                <a:spcPts val="0"/>
              </a:spcBef>
              <a:spcAft>
                <a:spcPts val="0"/>
              </a:spcAft>
              <a:buClr>
                <a:srgbClr val="73BC64"/>
              </a:buClr>
              <a:buSzPts val="1400"/>
              <a:buFont typeface="Calibri"/>
              <a:buChar char="●"/>
            </a:pPr>
            <a:r>
              <a:rPr lang="en" sz="1400">
                <a:solidFill>
                  <a:srgbClr val="73BC64"/>
                </a:solidFill>
                <a:latin typeface="Calibri"/>
                <a:ea typeface="Calibri"/>
                <a:cs typeface="Calibri"/>
                <a:sym typeface="Calibri"/>
              </a:rPr>
              <a:t>Features can be turned on and off to adjust the simplicity of Life Trax.</a:t>
            </a:r>
            <a:endParaRPr sz="1400">
              <a:solidFill>
                <a:srgbClr val="73BC64"/>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Personas</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our personas, we were clearly able to identify what we needed for our scheduler program. We based our requirements off of two very general personas.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8915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Typical Soccer Mom</a:t>
            </a:r>
            <a:endParaRPr/>
          </a:p>
        </p:txBody>
      </p:sp>
      <p:sp>
        <p:nvSpPr>
          <p:cNvPr id="94" name="Google Shape;94;p18"/>
          <p:cNvSpPr txBox="1"/>
          <p:nvPr>
            <p:ph idx="1" type="body"/>
          </p:nvPr>
        </p:nvSpPr>
        <p:spPr>
          <a:xfrm>
            <a:off x="317850" y="1412025"/>
            <a:ext cx="58338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Suzy Robinson is your stereotypical soccer mom. She is in her mid 30’s, happily married to her husband. They both have 3 kids. Ages 12, 10, and 7. Each of her kids are engaged in school, private music lessons, and community soccer teams. On top of this, Suzy is on her local PTA board. Between all of these events, her schedule gets pretty packed. She knows that all of these events are good for her and her children. But things can get a little heckteck sometimes. </a:t>
            </a:r>
            <a:endParaRPr sz="1200"/>
          </a:p>
          <a:p>
            <a:pPr indent="0" lvl="0" marL="0" rtl="0" algn="l">
              <a:spcBef>
                <a:spcPts val="1600"/>
              </a:spcBef>
              <a:spcAft>
                <a:spcPts val="0"/>
              </a:spcAft>
              <a:buNone/>
            </a:pPr>
            <a:r>
              <a:rPr lang="en" sz="1200"/>
              <a:t>In her spare time she likes to quilt and sew. She enjoys making new friends and talk to all those around her. In every opportunity, she helps someone else. She enjoys being with her family and likes doing birthday parties.</a:t>
            </a:r>
            <a:endParaRPr sz="12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95" name="Google Shape;95;p18"/>
          <p:cNvPicPr preferRelativeResize="0"/>
          <p:nvPr/>
        </p:nvPicPr>
        <p:blipFill rotWithShape="1">
          <a:blip r:embed="rId3">
            <a:alphaModFix/>
          </a:blip>
          <a:srcRect b="0" l="0" r="36378" t="0"/>
          <a:stretch/>
        </p:blipFill>
        <p:spPr>
          <a:xfrm>
            <a:off x="6599750" y="1412025"/>
            <a:ext cx="1819275" cy="2857500"/>
          </a:xfrm>
          <a:prstGeom prst="rect">
            <a:avLst/>
          </a:prstGeom>
          <a:noFill/>
          <a:ln>
            <a:noFill/>
          </a:ln>
        </p:spPr>
      </p:pic>
      <p:sp>
        <p:nvSpPr>
          <p:cNvPr id="96" name="Google Shape;96;p18"/>
          <p:cNvSpPr txBox="1"/>
          <p:nvPr/>
        </p:nvSpPr>
        <p:spPr>
          <a:xfrm>
            <a:off x="6259588" y="4342025"/>
            <a:ext cx="24996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Slab"/>
                <a:ea typeface="Roboto Slab"/>
                <a:cs typeface="Roboto Slab"/>
                <a:sym typeface="Roboto Slab"/>
              </a:rPr>
              <a:t>Complements of thenonconsumeradvocate.com</a:t>
            </a:r>
            <a:endParaRPr sz="800">
              <a:solidFill>
                <a:srgbClr val="FFFFFF"/>
              </a:solidFill>
              <a:latin typeface="Roboto Slab"/>
              <a:ea typeface="Roboto Slab"/>
              <a:cs typeface="Roboto Slab"/>
              <a:sym typeface="Roboto Slab"/>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Typical Breadwinner</a:t>
            </a:r>
            <a:endParaRPr/>
          </a:p>
        </p:txBody>
      </p:sp>
      <p:sp>
        <p:nvSpPr>
          <p:cNvPr id="102" name="Google Shape;102;p19"/>
          <p:cNvSpPr txBox="1"/>
          <p:nvPr>
            <p:ph idx="1" type="body"/>
          </p:nvPr>
        </p:nvSpPr>
        <p:spPr>
          <a:xfrm>
            <a:off x="387900" y="1489825"/>
            <a:ext cx="5063400" cy="30789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rPr lang="en" sz="1200">
                <a:solidFill>
                  <a:srgbClr val="FFFFFF"/>
                </a:solidFill>
                <a:latin typeface="Roboto Slab"/>
                <a:ea typeface="Roboto Slab"/>
                <a:cs typeface="Roboto Slab"/>
                <a:sym typeface="Roboto Slab"/>
              </a:rPr>
              <a:t>Garren Detroit is your average breadwinner. Goes to work and brings home the bacon to his wife and kids. He goes to the office each day from 8-5. Monday through Friday. He wears a buttoned up shirt and tie. Sometimes a suit coat if his boss requires it. He drives his car to a tall office building in the middle of downtown Detroit. Convenient to his name. He takes the elevator up, with a bunch of his coworkers. All getting ready to do another day’s worth of work. He steps out of the over crowded elevator, only to move through the maze driven floor to his cubicle where he will often not see another face until he takes his 5 minute coffee break.</a:t>
            </a:r>
            <a:endParaRPr sz="1200">
              <a:solidFill>
                <a:srgbClr val="FFFFFF"/>
              </a:solidFill>
              <a:latin typeface="Roboto Slab"/>
              <a:ea typeface="Roboto Slab"/>
              <a:cs typeface="Roboto Slab"/>
              <a:sym typeface="Roboto Slab"/>
            </a:endParaRPr>
          </a:p>
          <a:p>
            <a:pPr indent="457200" lvl="0" marL="0" rtl="0" algn="l">
              <a:lnSpc>
                <a:spcPct val="100000"/>
              </a:lnSpc>
              <a:spcBef>
                <a:spcPts val="0"/>
              </a:spcBef>
              <a:spcAft>
                <a:spcPts val="0"/>
              </a:spcAft>
              <a:buNone/>
            </a:pPr>
            <a:r>
              <a:t/>
            </a:r>
            <a:endParaRPr sz="1200">
              <a:solidFill>
                <a:srgbClr val="FFFFFF"/>
              </a:solidFill>
              <a:latin typeface="Roboto Slab"/>
              <a:ea typeface="Roboto Slab"/>
              <a:cs typeface="Roboto Slab"/>
              <a:sym typeface="Roboto Slab"/>
            </a:endParaRPr>
          </a:p>
          <a:p>
            <a:pPr indent="0" lvl="0" marL="0" rtl="0" algn="l">
              <a:lnSpc>
                <a:spcPct val="100000"/>
              </a:lnSpc>
              <a:spcBef>
                <a:spcPts val="0"/>
              </a:spcBef>
              <a:spcAft>
                <a:spcPts val="0"/>
              </a:spcAft>
              <a:buNone/>
            </a:pPr>
            <a:r>
              <a:rPr lang="en" sz="1200">
                <a:solidFill>
                  <a:srgbClr val="FFFFFF"/>
                </a:solidFill>
                <a:latin typeface="Roboto Slab"/>
                <a:ea typeface="Roboto Slab"/>
                <a:cs typeface="Roboto Slab"/>
                <a:sym typeface="Roboto Slab"/>
              </a:rPr>
              <a:t>He comes home from work and enjoys seeing his family. Come home to his wife and two kids. In his spare time he works on his remote control airplane hobby. Getting to go to conventions on the weekend and fly his remote control planes that he builds during the week in his spare time.</a:t>
            </a:r>
            <a:endParaRPr sz="1200">
              <a:solidFill>
                <a:srgbClr val="FFFFFF"/>
              </a:solidFill>
              <a:latin typeface="Roboto Slab"/>
              <a:ea typeface="Roboto Slab"/>
              <a:cs typeface="Roboto Slab"/>
              <a:sym typeface="Roboto Slab"/>
            </a:endParaRPr>
          </a:p>
          <a:p>
            <a:pPr indent="0" lvl="0" marL="0" rtl="0" algn="l">
              <a:spcBef>
                <a:spcPts val="500"/>
              </a:spcBef>
              <a:spcAft>
                <a:spcPts val="1600"/>
              </a:spcAft>
              <a:buNone/>
            </a:pPr>
            <a:r>
              <a:t/>
            </a:r>
            <a:endParaRPr sz="1200">
              <a:solidFill>
                <a:srgbClr val="FFFFFF"/>
              </a:solidFill>
              <a:latin typeface="Roboto Slab"/>
              <a:ea typeface="Roboto Slab"/>
              <a:cs typeface="Roboto Slab"/>
              <a:sym typeface="Roboto Slab"/>
            </a:endParaRPr>
          </a:p>
        </p:txBody>
      </p:sp>
      <p:pic>
        <p:nvPicPr>
          <p:cNvPr id="103" name="Google Shape;103;p19"/>
          <p:cNvPicPr preferRelativeResize="0"/>
          <p:nvPr/>
        </p:nvPicPr>
        <p:blipFill>
          <a:blip r:embed="rId3">
            <a:alphaModFix/>
          </a:blip>
          <a:stretch>
            <a:fillRect/>
          </a:stretch>
        </p:blipFill>
        <p:spPr>
          <a:xfrm>
            <a:off x="5891625" y="1489823"/>
            <a:ext cx="2505300" cy="2505275"/>
          </a:xfrm>
          <a:prstGeom prst="rect">
            <a:avLst/>
          </a:prstGeom>
          <a:noFill/>
          <a:ln>
            <a:noFill/>
          </a:ln>
        </p:spPr>
      </p:pic>
      <p:sp>
        <p:nvSpPr>
          <p:cNvPr id="104" name="Google Shape;104;p19"/>
          <p:cNvSpPr txBox="1"/>
          <p:nvPr/>
        </p:nvSpPr>
        <p:spPr>
          <a:xfrm>
            <a:off x="6400650" y="3995100"/>
            <a:ext cx="1714500" cy="2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Slab"/>
                <a:ea typeface="Roboto Slab"/>
                <a:cs typeface="Roboto Slab"/>
                <a:sym typeface="Roboto Slab"/>
              </a:rPr>
              <a:t>Complements of freepix.com</a:t>
            </a:r>
            <a:endParaRPr sz="800">
              <a:solidFill>
                <a:srgbClr val="FFFFFF"/>
              </a:solidFill>
              <a:latin typeface="Roboto Slab"/>
              <a:ea typeface="Roboto Slab"/>
              <a:cs typeface="Roboto Slab"/>
              <a:sym typeface="Roboto Slab"/>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Primary Features</a:t>
            </a:r>
            <a:endParaRPr/>
          </a:p>
        </p:txBody>
      </p:sp>
      <p:sp>
        <p:nvSpPr>
          <p:cNvPr id="110" name="Google Shape;110;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Being able to simply create an event.</a:t>
            </a:r>
            <a:endParaRPr/>
          </a:p>
          <a:p>
            <a:pPr indent="-342900" lvl="0" marL="457200" rtl="0" algn="l">
              <a:spcBef>
                <a:spcPts val="0"/>
              </a:spcBef>
              <a:spcAft>
                <a:spcPts val="0"/>
              </a:spcAft>
              <a:buSzPts val="1800"/>
              <a:buChar char="-"/>
            </a:pPr>
            <a:r>
              <a:rPr lang="en"/>
              <a:t>Seamlessly and easily connect others to one or more calendars.</a:t>
            </a:r>
            <a:endParaRPr/>
          </a:p>
          <a:p>
            <a:pPr indent="-342900" lvl="0" marL="457200" rtl="0" algn="l">
              <a:spcBef>
                <a:spcPts val="0"/>
              </a:spcBef>
              <a:spcAft>
                <a:spcPts val="0"/>
              </a:spcAft>
              <a:buSzPts val="1800"/>
              <a:buChar char="-"/>
            </a:pPr>
            <a:r>
              <a:rPr lang="en"/>
              <a:t>Easily collaborate with others regarding events.</a:t>
            </a:r>
            <a:endParaRPr/>
          </a:p>
          <a:p>
            <a:pPr indent="-342900" lvl="0" marL="457200" rtl="0" algn="l">
              <a:spcBef>
                <a:spcPts val="0"/>
              </a:spcBef>
              <a:spcAft>
                <a:spcPts val="0"/>
              </a:spcAft>
              <a:buSzPts val="1800"/>
              <a:buChar char="-"/>
            </a:pPr>
            <a:r>
              <a:rPr lang="en"/>
              <a:t>Something simple and easy to use. Not too complicated.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87900" y="51245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Interactive Flowcharts</a:t>
            </a:r>
            <a:endParaRPr/>
          </a:p>
        </p:txBody>
      </p:sp>
      <p:pic>
        <p:nvPicPr>
          <p:cNvPr descr="Schedule-SocialModel-Diagram.PNG" id="116" name="Google Shape;116;p21"/>
          <p:cNvPicPr preferRelativeResize="0"/>
          <p:nvPr/>
        </p:nvPicPr>
        <p:blipFill>
          <a:blip r:embed="rId3">
            <a:alphaModFix/>
          </a:blip>
          <a:stretch>
            <a:fillRect/>
          </a:stretch>
        </p:blipFill>
        <p:spPr>
          <a:xfrm>
            <a:off x="94012" y="1764512"/>
            <a:ext cx="4469026" cy="2528125"/>
          </a:xfrm>
          <a:prstGeom prst="rect">
            <a:avLst/>
          </a:prstGeom>
          <a:noFill/>
          <a:ln>
            <a:noFill/>
          </a:ln>
        </p:spPr>
      </p:pic>
      <p:pic>
        <p:nvPicPr>
          <p:cNvPr descr="Flow Model.JPG" id="117" name="Google Shape;117;p21"/>
          <p:cNvPicPr preferRelativeResize="0"/>
          <p:nvPr/>
        </p:nvPicPr>
        <p:blipFill>
          <a:blip r:embed="rId4">
            <a:alphaModFix/>
          </a:blip>
          <a:stretch>
            <a:fillRect/>
          </a:stretch>
        </p:blipFill>
        <p:spPr>
          <a:xfrm>
            <a:off x="4639250" y="1764500"/>
            <a:ext cx="4418975" cy="2528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