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8" r:id="rId5"/>
    <p:sldId id="259" r:id="rId6"/>
    <p:sldId id="262" r:id="rId7"/>
    <p:sldId id="263" r:id="rId8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-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3309A-953A-4BF3-88E7-FD6A46D36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61523E-D85B-4883-A70D-78D83E58D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E97B5-371E-4860-ADC7-91BB046A4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C48F-8802-4AC9-B1DB-5BC38B78EC79}" type="datetimeFigureOut">
              <a:rPr lang="en-CH" smtClean="0"/>
              <a:t>16/12/2021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FDEEA-D3F3-4D4C-9F0E-A46D67A8A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C5AEB-9982-4665-8234-8D0A02897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876C-F0B5-4027-95AA-8B88D0AFF85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51424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6FFBA-82CA-438B-A465-91395D2E6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4E59A6-B61A-4DE3-8EF7-92EFD91AA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D99EF-34CB-4E9F-84D1-97F4A77B2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C48F-8802-4AC9-B1DB-5BC38B78EC79}" type="datetimeFigureOut">
              <a:rPr lang="en-CH" smtClean="0"/>
              <a:t>16/12/2021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F85F5-B1D8-4F4D-8B9E-426D31458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4A9AE-B6B6-482C-8215-6C7CE1E54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876C-F0B5-4027-95AA-8B88D0AFF85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20394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A70719-E652-4330-9329-A4A9061C9F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94EDF0-8B1D-47FA-A47D-2BD1D7979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2601F-2116-4CB4-9D7A-5DD1F3A68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C48F-8802-4AC9-B1DB-5BC38B78EC79}" type="datetimeFigureOut">
              <a:rPr lang="en-CH" smtClean="0"/>
              <a:t>16/12/2021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5E7F2-7F9C-49FF-8747-0A97A7236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8885F-EF8C-4844-B9C7-779ED8D75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876C-F0B5-4027-95AA-8B88D0AFF85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4288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85BF4-4B13-4D4A-AD98-E560762FA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CA6CB-3263-42AB-84EB-1A266EF4F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72EDE-169E-4CFE-AFE0-AF3984BB1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C48F-8802-4AC9-B1DB-5BC38B78EC79}" type="datetimeFigureOut">
              <a:rPr lang="en-CH" smtClean="0"/>
              <a:t>16/12/2021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EF098-BAC4-4B95-9044-486534085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57C13-C8CF-4FA4-BFB4-3257E9810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876C-F0B5-4027-95AA-8B88D0AFF85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26451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2DA7E-9834-4734-BCBF-B4D06CF4E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45A32-5D2D-425B-B820-595451B51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F9B87-86B0-45EC-BCCD-28873A2F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C48F-8802-4AC9-B1DB-5BC38B78EC79}" type="datetimeFigureOut">
              <a:rPr lang="en-CH" smtClean="0"/>
              <a:t>16/12/2021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27862-B53A-44D5-ABC8-930CFBEEA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FB079-F730-4865-A8D2-3D5C11047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876C-F0B5-4027-95AA-8B88D0AFF85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04115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2233B-7982-4270-9A1A-37FE49331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EA141-2439-4369-9F77-DAAAD79B08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36BCB4-F475-4572-B80F-CFE0124EC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6F8AD9-D3F1-4F7A-AF99-18AC51E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C48F-8802-4AC9-B1DB-5BC38B78EC79}" type="datetimeFigureOut">
              <a:rPr lang="en-CH" smtClean="0"/>
              <a:t>16/12/2021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063F7-C9B6-4818-8D5E-4F3EDD1F5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8E3FD-3C72-487C-9C5C-75CC18259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876C-F0B5-4027-95AA-8B88D0AFF85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2637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94D81-CAE5-4245-902D-711F3C276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8AF38-AF95-47DE-B38B-CF010C58E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2D5CD7-255C-40AA-B1D2-9B27C026C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8CA936-3DFD-4059-9C66-6B6547DC6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433AF9-1C98-4BEF-AF0C-E5D6868D84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6845AD-8A5E-4210-BEC4-19C2EF756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C48F-8802-4AC9-B1DB-5BC38B78EC79}" type="datetimeFigureOut">
              <a:rPr lang="en-CH" smtClean="0"/>
              <a:t>16/12/2021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23D405-17E0-4C0C-8E01-2F7DD105C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3B7B60-C4BD-4913-9D29-215D05BC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876C-F0B5-4027-95AA-8B88D0AFF85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08479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F34C5-16B6-42B7-BFFF-CC18BDF51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518E5C-91F8-4F21-B3C0-FC1E7D98C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C48F-8802-4AC9-B1DB-5BC38B78EC79}" type="datetimeFigureOut">
              <a:rPr lang="en-CH" smtClean="0"/>
              <a:t>16/12/2021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A7FD0C-4EFF-4F1F-B8E0-9D1DD72B3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1DE96E-85DA-4A55-9646-FD03DF620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876C-F0B5-4027-95AA-8B88D0AFF85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28843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751FAC-4F00-49C5-83B9-A517AE86D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C48F-8802-4AC9-B1DB-5BC38B78EC79}" type="datetimeFigureOut">
              <a:rPr lang="en-CH" smtClean="0"/>
              <a:t>16/12/2021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CFC649-9249-4C0A-AD92-C50A5438B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FB32C1-30E8-4D67-99B6-818E85C0A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876C-F0B5-4027-95AA-8B88D0AFF85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31489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02F2F-94C4-4D3A-80DC-1EDF40726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7F8C9-5FF9-4EC6-AADA-CAFDE21F4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8E9229-160F-4E5A-8CC6-A9B3D222C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4A937-3BBC-4094-A1F7-56187573E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C48F-8802-4AC9-B1DB-5BC38B78EC79}" type="datetimeFigureOut">
              <a:rPr lang="en-CH" smtClean="0"/>
              <a:t>16/12/2021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816FD9-3592-4883-BC5F-7FF057756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CB688-98D7-4AE5-B833-58DBB0478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876C-F0B5-4027-95AA-8B88D0AFF85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75685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22640-4010-4ABF-B4D7-AC87FCB4E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9DBE79-C4AC-4457-873B-DF614EA666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7D64BC-215A-445B-9857-F7F4CFDDA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7B8E0-AB19-4285-AE77-8EFF19408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C48F-8802-4AC9-B1DB-5BC38B78EC79}" type="datetimeFigureOut">
              <a:rPr lang="en-CH" smtClean="0"/>
              <a:t>16/12/2021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52FCC-0299-45CF-987F-AAD8E7EF7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2DC81E-D20A-4952-80BE-38D8AFD5D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876C-F0B5-4027-95AA-8B88D0AFF85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96513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815FD-7020-493F-9C73-438DA7860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0A86B-B51B-4107-9FB8-8B5D86BB3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CDD6D-31B0-4C1F-B435-7499A82A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1C48F-8802-4AC9-B1DB-5BC38B78EC79}" type="datetimeFigureOut">
              <a:rPr lang="en-CH" smtClean="0"/>
              <a:t>16/12/2021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B7A66-C5FD-4286-800E-952F2605BA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75C75-6D8C-4E4B-9DA8-6362F5D86F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2876C-F0B5-4027-95AA-8B88D0AFF85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9190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tarry night sky&#10;&#10;Description automatically generated with low confidence">
            <a:extLst>
              <a:ext uri="{FF2B5EF4-FFF2-40B4-BE49-F238E27FC236}">
                <a16:creationId xmlns:a16="http://schemas.microsoft.com/office/drawing/2014/main" id="{44C616BB-332C-4498-A565-62ECFE6E28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1" y="354035"/>
            <a:ext cx="13027843" cy="86694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42567B-0E08-412E-ADF5-FAEAE231D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26858"/>
            <a:ext cx="9144000" cy="1842245"/>
          </a:xfrm>
        </p:spPr>
        <p:txBody>
          <a:bodyPr/>
          <a:lstStyle/>
          <a:p>
            <a:r>
              <a:rPr lang="en-GB" sz="7200" dirty="0">
                <a:solidFill>
                  <a:schemeClr val="bg1"/>
                </a:solidFill>
              </a:rPr>
              <a:t>“To the Moon and back”</a:t>
            </a:r>
            <a:br>
              <a:rPr lang="en-GB" sz="80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Infinite scroller</a:t>
            </a:r>
            <a:endParaRPr lang="en-CH" sz="36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52D83D-C5FB-4C77-9A03-39670E286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6423" y="2360427"/>
            <a:ext cx="9144000" cy="588962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SAE921-GPR4100-CPlusPlus-Class-Sstyles-Box2D</a:t>
            </a:r>
          </a:p>
          <a:p>
            <a:endParaRPr lang="en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755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tarry night sky&#10;&#10;Description automatically generated with low confidence">
            <a:extLst>
              <a:ext uri="{FF2B5EF4-FFF2-40B4-BE49-F238E27FC236}">
                <a16:creationId xmlns:a16="http://schemas.microsoft.com/office/drawing/2014/main" id="{44C616BB-332C-4498-A565-62ECFE6E28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1" y="354035"/>
            <a:ext cx="13027843" cy="8669438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7628DA6F-34F0-4501-AE58-F36731E261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78859"/>
            <a:ext cx="9144000" cy="5504329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Le “Game Design”</a:t>
            </a:r>
          </a:p>
          <a:p>
            <a:pPr algn="l"/>
            <a:endParaRPr lang="en-GB" dirty="0">
              <a:solidFill>
                <a:schemeClr val="bg1"/>
              </a:solidFill>
            </a:endParaRPr>
          </a:p>
          <a:p>
            <a:pPr algn="l"/>
            <a:r>
              <a:rPr lang="en-GB" dirty="0">
                <a:solidFill>
                  <a:schemeClr val="bg1"/>
                </a:solidFill>
              </a:rPr>
              <a:t>Game Design: 		The basic game design is an </a:t>
            </a:r>
            <a:r>
              <a:rPr lang="en-GB" dirty="0">
                <a:solidFill>
                  <a:schemeClr val="bg1"/>
                </a:solidFill>
                <a:highlight>
                  <a:srgbClr val="00FF00"/>
                </a:highlight>
              </a:rPr>
              <a:t>Infinite scroller</a:t>
            </a:r>
            <a:r>
              <a:rPr lang="en-GB" dirty="0">
                <a:solidFill>
                  <a:schemeClr val="bg1"/>
                </a:solidFill>
              </a:rPr>
              <a:t>, a 			game in which the end is only defined by the 			players death</a:t>
            </a:r>
          </a:p>
          <a:p>
            <a:pPr algn="l"/>
            <a:endParaRPr lang="en-GB" dirty="0">
              <a:solidFill>
                <a:schemeClr val="bg1"/>
              </a:solidFill>
            </a:endParaRPr>
          </a:p>
          <a:p>
            <a:pPr algn="l"/>
            <a:r>
              <a:rPr lang="en-GB" dirty="0">
                <a:solidFill>
                  <a:schemeClr val="bg1"/>
                </a:solidFill>
              </a:rPr>
              <a:t>Inspiration :		Space Invaders. (Visual)</a:t>
            </a:r>
          </a:p>
          <a:p>
            <a:pPr algn="l"/>
            <a:r>
              <a:rPr lang="en-GB" dirty="0">
                <a:solidFill>
                  <a:schemeClr val="bg1"/>
                </a:solidFill>
              </a:rPr>
              <a:t>			Into Space (Mechanics)</a:t>
            </a:r>
          </a:p>
          <a:p>
            <a:pPr algn="l"/>
            <a:endParaRPr lang="en-GB" dirty="0">
              <a:solidFill>
                <a:schemeClr val="bg1"/>
              </a:solidFill>
            </a:endParaRPr>
          </a:p>
          <a:p>
            <a:pPr algn="l"/>
            <a:r>
              <a:rPr lang="en-GB" dirty="0">
                <a:solidFill>
                  <a:schemeClr val="bg1"/>
                </a:solidFill>
              </a:rPr>
              <a:t>But du jeu : 		</a:t>
            </a:r>
            <a:r>
              <a:rPr lang="en-GB" dirty="0" err="1">
                <a:solidFill>
                  <a:schemeClr val="bg1"/>
                </a:solidFill>
              </a:rPr>
              <a:t>Tenir</a:t>
            </a:r>
            <a:r>
              <a:rPr lang="en-GB" dirty="0">
                <a:solidFill>
                  <a:schemeClr val="bg1"/>
                </a:solidFill>
              </a:rPr>
              <a:t> le plus </a:t>
            </a:r>
            <a:r>
              <a:rPr lang="en-GB" dirty="0" err="1">
                <a:solidFill>
                  <a:schemeClr val="bg1"/>
                </a:solidFill>
              </a:rPr>
              <a:t>longtemps</a:t>
            </a:r>
            <a:r>
              <a:rPr lang="en-GB" dirty="0">
                <a:solidFill>
                  <a:schemeClr val="bg1"/>
                </a:solidFill>
              </a:rPr>
              <a:t> possible.</a:t>
            </a:r>
          </a:p>
          <a:p>
            <a:pPr algn="l"/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485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tarry night sky&#10;&#10;Description automatically generated with low confidence">
            <a:extLst>
              <a:ext uri="{FF2B5EF4-FFF2-40B4-BE49-F238E27FC236}">
                <a16:creationId xmlns:a16="http://schemas.microsoft.com/office/drawing/2014/main" id="{44C616BB-332C-4498-A565-62ECFE6E28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1" y="354035"/>
            <a:ext cx="13027843" cy="8669438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7628DA6F-34F0-4501-AE58-F36731E261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78859"/>
            <a:ext cx="9144000" cy="5504329"/>
          </a:xfrm>
        </p:spPr>
        <p:txBody>
          <a:bodyPr/>
          <a:lstStyle/>
          <a:p>
            <a:pPr algn="l"/>
            <a:r>
              <a:rPr lang="en-GB" dirty="0">
                <a:solidFill>
                  <a:schemeClr val="bg1"/>
                </a:solidFill>
                <a:highlight>
                  <a:srgbClr val="FF0000"/>
                </a:highlight>
              </a:rPr>
              <a:t>Game Problems</a:t>
            </a:r>
            <a:r>
              <a:rPr lang="en-GB" dirty="0">
                <a:solidFill>
                  <a:schemeClr val="bg1"/>
                </a:solidFill>
              </a:rPr>
              <a:t>:</a:t>
            </a:r>
          </a:p>
          <a:p>
            <a:pPr algn="l"/>
            <a:r>
              <a:rPr lang="en-GB" dirty="0">
                <a:solidFill>
                  <a:schemeClr val="bg1"/>
                </a:solidFill>
              </a:rPr>
              <a:t>		- Saved score</a:t>
            </a:r>
          </a:p>
          <a:p>
            <a:pPr algn="l"/>
            <a:r>
              <a:rPr lang="en-GB" dirty="0">
                <a:solidFill>
                  <a:schemeClr val="bg1"/>
                </a:solidFill>
              </a:rPr>
              <a:t>		- Start menu (start game, options, quit)</a:t>
            </a:r>
          </a:p>
          <a:p>
            <a:pPr algn="l"/>
            <a:r>
              <a:rPr lang="en-GB" dirty="0">
                <a:solidFill>
                  <a:schemeClr val="bg1"/>
                </a:solidFill>
              </a:rPr>
              <a:t>		-End menu ( restart, quit)</a:t>
            </a:r>
          </a:p>
          <a:p>
            <a:pPr algn="l"/>
            <a:r>
              <a:rPr lang="en-GB" dirty="0">
                <a:solidFill>
                  <a:schemeClr val="bg1"/>
                </a:solidFill>
                <a:highlight>
                  <a:srgbClr val="00FF00"/>
                </a:highlight>
              </a:rPr>
              <a:t>Game Improvements</a:t>
            </a:r>
            <a:r>
              <a:rPr lang="en-GB" dirty="0">
                <a:solidFill>
                  <a:schemeClr val="bg1"/>
                </a:solidFill>
              </a:rPr>
              <a:t>:</a:t>
            </a:r>
          </a:p>
          <a:p>
            <a:pPr algn="l"/>
            <a:r>
              <a:rPr lang="en-GB" dirty="0">
                <a:solidFill>
                  <a:schemeClr val="bg1"/>
                </a:solidFill>
              </a:rPr>
              <a:t>		- Graphical Improvements.</a:t>
            </a:r>
          </a:p>
          <a:p>
            <a:pPr algn="l"/>
            <a:r>
              <a:rPr lang="en-GB" dirty="0">
                <a:solidFill>
                  <a:schemeClr val="bg1"/>
                </a:solidFill>
              </a:rPr>
              <a:t>		- Sound Improvements.</a:t>
            </a:r>
          </a:p>
          <a:p>
            <a:pPr algn="l"/>
            <a:r>
              <a:rPr lang="en-GB" dirty="0">
                <a:solidFill>
                  <a:schemeClr val="bg1"/>
                </a:solidFill>
              </a:rPr>
              <a:t>		- Game Mechanics (Character actions, ex: shooting ?).</a:t>
            </a:r>
          </a:p>
          <a:p>
            <a:pPr algn="l"/>
            <a:r>
              <a:rPr lang="en-GB" dirty="0">
                <a:solidFill>
                  <a:schemeClr val="bg1"/>
                </a:solidFill>
              </a:rPr>
              <a:t>		- Game difficulty ( improve difficulty over time).</a:t>
            </a:r>
          </a:p>
          <a:p>
            <a:pPr algn="l"/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444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tarry night sky&#10;&#10;Description automatically generated with low confidence">
            <a:extLst>
              <a:ext uri="{FF2B5EF4-FFF2-40B4-BE49-F238E27FC236}">
                <a16:creationId xmlns:a16="http://schemas.microsoft.com/office/drawing/2014/main" id="{64E7B3C5-6EA7-44D8-8524-A8706FEDD6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536" y="-69698"/>
            <a:ext cx="12422043" cy="8266304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10704F32-4CDD-4C57-B933-4296153D6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753035"/>
            <a:ext cx="9144000" cy="6642847"/>
          </a:xfrm>
        </p:spPr>
        <p:txBody>
          <a:bodyPr>
            <a:normAutofit lnSpcReduction="10000"/>
          </a:bodyPr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Hierarchy : </a:t>
            </a:r>
          </a:p>
          <a:p>
            <a:pPr algn="l"/>
            <a:r>
              <a:rPr lang="en-GB" dirty="0">
                <a:solidFill>
                  <a:schemeClr val="bg1"/>
                </a:solidFill>
              </a:rPr>
              <a:t>	-Main : Contains the [Game] : </a:t>
            </a:r>
          </a:p>
          <a:p>
            <a:pPr algn="l"/>
            <a:r>
              <a:rPr lang="en-GB" dirty="0">
                <a:solidFill>
                  <a:schemeClr val="bg1"/>
                </a:solidFill>
              </a:rPr>
              <a:t>		Game </a:t>
            </a:r>
            <a:r>
              <a:rPr lang="en-GB" dirty="0">
                <a:solidFill>
                  <a:schemeClr val="bg1"/>
                </a:solidFill>
                <a:highlight>
                  <a:srgbClr val="FF0000"/>
                </a:highlight>
              </a:rPr>
              <a:t>Constructor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>
                <a:solidFill>
                  <a:schemeClr val="bg1"/>
                </a:solidFill>
                <a:highlight>
                  <a:srgbClr val="00FFFF"/>
                </a:highlight>
              </a:rPr>
              <a:t>Initialization</a:t>
            </a:r>
            <a:r>
              <a:rPr lang="en-GB" dirty="0">
                <a:solidFill>
                  <a:schemeClr val="bg1"/>
                </a:solidFill>
              </a:rPr>
              <a:t> and </a:t>
            </a:r>
            <a:r>
              <a:rPr lang="en-GB" dirty="0">
                <a:solidFill>
                  <a:schemeClr val="bg1"/>
                </a:solidFill>
                <a:highlight>
                  <a:srgbClr val="FF00FF"/>
                </a:highlight>
              </a:rPr>
              <a:t>Loop.</a:t>
            </a:r>
          </a:p>
          <a:p>
            <a:pPr algn="l"/>
            <a:r>
              <a:rPr lang="en-GB" dirty="0">
                <a:solidFill>
                  <a:schemeClr val="bg1"/>
                </a:solidFill>
              </a:rPr>
              <a:t>	-Game : Contains All the </a:t>
            </a:r>
            <a:r>
              <a:rPr lang="en-GB" dirty="0" err="1">
                <a:solidFill>
                  <a:schemeClr val="bg1"/>
                </a:solidFill>
              </a:rPr>
              <a:t>the</a:t>
            </a:r>
            <a:r>
              <a:rPr lang="en-GB" dirty="0">
                <a:solidFill>
                  <a:schemeClr val="bg1"/>
                </a:solidFill>
              </a:rPr>
              <a:t> game elements:</a:t>
            </a:r>
          </a:p>
          <a:p>
            <a:pPr algn="l"/>
            <a:r>
              <a:rPr lang="en-GB" dirty="0">
                <a:solidFill>
                  <a:schemeClr val="bg1"/>
                </a:solidFill>
              </a:rPr>
              <a:t>		-</a:t>
            </a:r>
            <a:r>
              <a:rPr lang="en-GB" dirty="0">
                <a:solidFill>
                  <a:schemeClr val="bg1"/>
                </a:solidFill>
                <a:highlight>
                  <a:srgbClr val="FF0000"/>
                </a:highlight>
              </a:rPr>
              <a:t>Constructor</a:t>
            </a:r>
            <a:r>
              <a:rPr lang="en-GB" dirty="0">
                <a:solidFill>
                  <a:schemeClr val="bg1"/>
                </a:solidFill>
              </a:rPr>
              <a:t> :</a:t>
            </a:r>
          </a:p>
          <a:p>
            <a:pPr algn="l"/>
            <a:r>
              <a:rPr lang="en-GB" dirty="0">
                <a:solidFill>
                  <a:schemeClr val="bg1"/>
                </a:solidFill>
              </a:rPr>
              <a:t>			World &amp; Gravity, Character, Contacts, 				</a:t>
            </a:r>
            <a:r>
              <a:rPr lang="en-GB" dirty="0" err="1">
                <a:solidFill>
                  <a:schemeClr val="bg1"/>
                </a:solidFill>
              </a:rPr>
              <a:t>trailManager</a:t>
            </a:r>
            <a:r>
              <a:rPr lang="en-GB" dirty="0">
                <a:solidFill>
                  <a:schemeClr val="bg1"/>
                </a:solidFill>
              </a:rPr>
              <a:t>, Music, Sound, Text.</a:t>
            </a:r>
          </a:p>
          <a:p>
            <a:pPr algn="l"/>
            <a:r>
              <a:rPr lang="en-GB" dirty="0">
                <a:solidFill>
                  <a:schemeClr val="bg1"/>
                </a:solidFill>
              </a:rPr>
              <a:t>		-</a:t>
            </a:r>
            <a:r>
              <a:rPr lang="en-GB" dirty="0">
                <a:solidFill>
                  <a:schemeClr val="bg1"/>
                </a:solidFill>
                <a:highlight>
                  <a:srgbClr val="00FFFF"/>
                </a:highlight>
              </a:rPr>
              <a:t>Init(): </a:t>
            </a:r>
            <a:r>
              <a:rPr lang="en-GB" dirty="0">
                <a:solidFill>
                  <a:schemeClr val="bg1"/>
                </a:solidFill>
              </a:rPr>
              <a:t>Initializes the Window, Window limits (boundaries)</a:t>
            </a:r>
          </a:p>
          <a:p>
            <a:pPr algn="l"/>
            <a:r>
              <a:rPr lang="en-GB" dirty="0">
                <a:solidFill>
                  <a:schemeClr val="bg1"/>
                </a:solidFill>
              </a:rPr>
              <a:t>			</a:t>
            </a:r>
            <a:r>
              <a:rPr lang="en-GB" dirty="0" err="1">
                <a:solidFill>
                  <a:schemeClr val="bg1"/>
                </a:solidFill>
              </a:rPr>
              <a:t>BackGround</a:t>
            </a:r>
            <a:r>
              <a:rPr lang="en-GB" dirty="0">
                <a:solidFill>
                  <a:schemeClr val="bg1"/>
                </a:solidFill>
              </a:rPr>
              <a:t> elements, Game elements, 				</a:t>
            </a:r>
            <a:r>
              <a:rPr lang="en-GB" dirty="0" err="1">
                <a:solidFill>
                  <a:schemeClr val="bg1"/>
                </a:solidFill>
              </a:rPr>
              <a:t>UiElements</a:t>
            </a:r>
            <a:endParaRPr lang="en-GB" dirty="0">
              <a:solidFill>
                <a:schemeClr val="bg1"/>
              </a:solidFill>
            </a:endParaRPr>
          </a:p>
          <a:p>
            <a:pPr algn="l"/>
            <a:r>
              <a:rPr lang="en-GB" dirty="0">
                <a:solidFill>
                  <a:schemeClr val="bg1"/>
                </a:solidFill>
              </a:rPr>
              <a:t>		-</a:t>
            </a:r>
            <a:r>
              <a:rPr lang="en-GB" dirty="0">
                <a:solidFill>
                  <a:schemeClr val="bg1"/>
                </a:solidFill>
                <a:highlight>
                  <a:srgbClr val="FF00FF"/>
                </a:highlight>
              </a:rPr>
              <a:t>Loop(): </a:t>
            </a:r>
            <a:r>
              <a:rPr lang="en-GB" dirty="0">
                <a:solidFill>
                  <a:schemeClr val="bg1"/>
                </a:solidFill>
              </a:rPr>
              <a:t>The loop is responsible for running the game</a:t>
            </a:r>
          </a:p>
          <a:p>
            <a:pPr algn="l"/>
            <a:r>
              <a:rPr lang="en-GB" dirty="0">
                <a:solidFill>
                  <a:schemeClr val="bg1"/>
                </a:solidFill>
              </a:rPr>
              <a:t>			It is segmented in three parts : </a:t>
            </a:r>
            <a:r>
              <a:rPr lang="en-GB" dirty="0">
                <a:solidFill>
                  <a:schemeClr val="bg1"/>
                </a:solidFill>
                <a:highlight>
                  <a:srgbClr val="008000"/>
                </a:highlight>
              </a:rPr>
              <a:t>Event Process</a:t>
            </a:r>
            <a:r>
              <a:rPr lang="en-GB" dirty="0">
                <a:solidFill>
                  <a:schemeClr val="bg1"/>
                </a:solidFill>
              </a:rPr>
              <a:t>,</a:t>
            </a:r>
          </a:p>
          <a:p>
            <a:pPr algn="l"/>
            <a:r>
              <a:rPr lang="en-GB" dirty="0">
                <a:solidFill>
                  <a:schemeClr val="bg1"/>
                </a:solidFill>
              </a:rPr>
              <a:t>			</a:t>
            </a:r>
            <a:r>
              <a:rPr lang="en-GB" dirty="0">
                <a:solidFill>
                  <a:schemeClr val="bg1"/>
                </a:solidFill>
                <a:highlight>
                  <a:srgbClr val="800000"/>
                </a:highlight>
              </a:rPr>
              <a:t>Physical Process</a:t>
            </a:r>
            <a:r>
              <a:rPr lang="en-GB" dirty="0">
                <a:solidFill>
                  <a:schemeClr val="bg1"/>
                </a:solidFill>
              </a:rPr>
              <a:t>,</a:t>
            </a:r>
            <a:r>
              <a:rPr lang="en-GB" dirty="0">
                <a:solidFill>
                  <a:schemeClr val="bg1"/>
                </a:solidFill>
                <a:highlight>
                  <a:srgbClr val="808000"/>
                </a:highlight>
              </a:rPr>
              <a:t> Graphical Process</a:t>
            </a:r>
          </a:p>
          <a:p>
            <a:pPr algn="l"/>
            <a:r>
              <a:rPr lang="en-GB" dirty="0">
                <a:solidFill>
                  <a:schemeClr val="bg1"/>
                </a:solidFill>
              </a:rPr>
              <a:t>There are also Contact &amp; Conversion Methods in the Game Class. Those are responsible for modifying objects values on contact, and dealing with transitions of units between SFML &amp; Box2D.</a:t>
            </a:r>
            <a:endParaRPr lang="en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038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tarry night sky&#10;&#10;Description automatically generated with low confidence">
            <a:extLst>
              <a:ext uri="{FF2B5EF4-FFF2-40B4-BE49-F238E27FC236}">
                <a16:creationId xmlns:a16="http://schemas.microsoft.com/office/drawing/2014/main" id="{64E7B3C5-6EA7-44D8-8524-A8706FEDD6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536" y="-69698"/>
            <a:ext cx="12422043" cy="8266304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10704F32-4CDD-4C57-B933-4296153D6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753035"/>
            <a:ext cx="9144000" cy="6642847"/>
          </a:xfrm>
        </p:spPr>
        <p:txBody>
          <a:bodyPr>
            <a:normAutofit/>
          </a:bodyPr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Hierarchy : </a:t>
            </a:r>
          </a:p>
          <a:p>
            <a:pPr algn="l"/>
            <a:r>
              <a:rPr lang="en-GB" dirty="0">
                <a:solidFill>
                  <a:schemeClr val="bg1"/>
                </a:solidFill>
              </a:rPr>
              <a:t>	-Classes : The Classes contain all the elements and 				methods to create the “Objects” (SFML &amp; Box2D)</a:t>
            </a:r>
          </a:p>
          <a:p>
            <a:pPr algn="l"/>
            <a:r>
              <a:rPr lang="en-GB" dirty="0">
                <a:solidFill>
                  <a:schemeClr val="bg1"/>
                </a:solidFill>
              </a:rPr>
              <a:t>		</a:t>
            </a:r>
            <a:r>
              <a:rPr lang="en-GB" dirty="0">
                <a:solidFill>
                  <a:schemeClr val="bg1"/>
                </a:solidFill>
                <a:highlight>
                  <a:srgbClr val="FF0000"/>
                </a:highlight>
              </a:rPr>
              <a:t>-Constructor </a:t>
            </a:r>
            <a:r>
              <a:rPr lang="en-GB" dirty="0">
                <a:solidFill>
                  <a:schemeClr val="bg1"/>
                </a:solidFill>
              </a:rPr>
              <a:t>: The “</a:t>
            </a:r>
            <a:r>
              <a:rPr lang="en-GB" dirty="0" err="1">
                <a:solidFill>
                  <a:schemeClr val="bg1"/>
                </a:solidFill>
              </a:rPr>
              <a:t>Ctor</a:t>
            </a:r>
            <a:r>
              <a:rPr lang="en-GB" dirty="0">
                <a:solidFill>
                  <a:schemeClr val="bg1"/>
                </a:solidFill>
              </a:rPr>
              <a:t>” loads the sprites and basic 				elements</a:t>
            </a:r>
          </a:p>
          <a:p>
            <a:pPr algn="l"/>
            <a:r>
              <a:rPr lang="en-GB" dirty="0">
                <a:solidFill>
                  <a:schemeClr val="bg1"/>
                </a:solidFill>
              </a:rPr>
              <a:t>		</a:t>
            </a:r>
            <a:r>
              <a:rPr lang="en-GB" dirty="0">
                <a:solidFill>
                  <a:schemeClr val="bg1"/>
                </a:solidFill>
                <a:highlight>
                  <a:srgbClr val="00FFFF"/>
                </a:highlight>
              </a:rPr>
              <a:t>-Init()</a:t>
            </a:r>
            <a:r>
              <a:rPr lang="en-GB" dirty="0">
                <a:solidFill>
                  <a:schemeClr val="bg1"/>
                </a:solidFill>
              </a:rPr>
              <a:t>: Initializes the SFML &amp; Box2D Elements.</a:t>
            </a:r>
          </a:p>
          <a:p>
            <a:pPr algn="l"/>
            <a:r>
              <a:rPr lang="en-GB" dirty="0">
                <a:solidFill>
                  <a:schemeClr val="bg1"/>
                </a:solidFill>
              </a:rPr>
              <a:t>		</a:t>
            </a:r>
            <a:r>
              <a:rPr lang="en-GB" dirty="0">
                <a:solidFill>
                  <a:schemeClr val="bg1"/>
                </a:solidFill>
                <a:highlight>
                  <a:srgbClr val="FF00FF"/>
                </a:highlight>
              </a:rPr>
              <a:t>-Update() </a:t>
            </a:r>
            <a:r>
              <a:rPr lang="en-GB" dirty="0">
                <a:solidFill>
                  <a:schemeClr val="bg1"/>
                </a:solidFill>
              </a:rPr>
              <a:t>: Updates the physical &amp; graphical positions</a:t>
            </a:r>
          </a:p>
          <a:p>
            <a:pPr algn="l"/>
            <a:r>
              <a:rPr lang="en-GB" dirty="0">
                <a:solidFill>
                  <a:schemeClr val="bg1"/>
                </a:solidFill>
              </a:rPr>
              <a:t>		</a:t>
            </a:r>
            <a:r>
              <a:rPr lang="en-GB" dirty="0">
                <a:solidFill>
                  <a:schemeClr val="bg1"/>
                </a:solidFill>
                <a:highlight>
                  <a:srgbClr val="00FF00"/>
                </a:highlight>
              </a:rPr>
              <a:t>-Draw() </a:t>
            </a:r>
            <a:r>
              <a:rPr lang="en-GB" dirty="0">
                <a:solidFill>
                  <a:schemeClr val="bg1"/>
                </a:solidFill>
              </a:rPr>
              <a:t>: Draw all the elements.</a:t>
            </a:r>
          </a:p>
          <a:p>
            <a:pPr algn="l"/>
            <a:endParaRPr lang="en-GB" dirty="0">
              <a:solidFill>
                <a:schemeClr val="bg1"/>
              </a:solidFill>
            </a:endParaRPr>
          </a:p>
          <a:p>
            <a:pPr algn="l"/>
            <a:r>
              <a:rPr lang="en-GB" dirty="0">
                <a:solidFill>
                  <a:schemeClr val="bg1"/>
                </a:solidFill>
              </a:rPr>
              <a:t>Basically all the classes have the same hierarchy </a:t>
            </a:r>
            <a:r>
              <a:rPr lang="en-GB" dirty="0">
                <a:solidFill>
                  <a:schemeClr val="bg1"/>
                </a:solidFill>
                <a:highlight>
                  <a:srgbClr val="FF0000"/>
                </a:highlight>
              </a:rPr>
              <a:t>EXCEPT</a:t>
            </a:r>
            <a:r>
              <a:rPr lang="en-GB" dirty="0">
                <a:solidFill>
                  <a:schemeClr val="bg1"/>
                </a:solidFill>
              </a:rPr>
              <a:t> : </a:t>
            </a:r>
            <a:r>
              <a:rPr lang="en-GB" dirty="0" err="1">
                <a:solidFill>
                  <a:schemeClr val="bg1"/>
                </a:solidFill>
              </a:rPr>
              <a:t>ContactListener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TextureManager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SMFL_Utilities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UserData</a:t>
            </a:r>
            <a:r>
              <a:rPr lang="en-GB" dirty="0">
                <a:solidFill>
                  <a:schemeClr val="bg1"/>
                </a:solidFill>
              </a:rPr>
              <a:t>. </a:t>
            </a:r>
          </a:p>
          <a:p>
            <a:pPr algn="l"/>
            <a:r>
              <a:rPr lang="en-GB" dirty="0">
                <a:solidFill>
                  <a:schemeClr val="bg1"/>
                </a:solidFill>
              </a:rPr>
              <a:t>Those are </a:t>
            </a:r>
            <a:r>
              <a:rPr lang="en-GB" dirty="0">
                <a:solidFill>
                  <a:schemeClr val="bg1"/>
                </a:solidFill>
                <a:highlight>
                  <a:srgbClr val="FF0000"/>
                </a:highlight>
              </a:rPr>
              <a:t>SPECIAL CLASSES</a:t>
            </a:r>
            <a:r>
              <a:rPr lang="en-GB" dirty="0">
                <a:solidFill>
                  <a:schemeClr val="bg1"/>
                </a:solidFill>
              </a:rPr>
              <a:t> used for Conversion &amp; Contact.</a:t>
            </a:r>
          </a:p>
          <a:p>
            <a:pPr algn="l"/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600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tarry night sky&#10;&#10;Description automatically generated with low confidence">
            <a:extLst>
              <a:ext uri="{FF2B5EF4-FFF2-40B4-BE49-F238E27FC236}">
                <a16:creationId xmlns:a16="http://schemas.microsoft.com/office/drawing/2014/main" id="{64E7B3C5-6EA7-44D8-8524-A8706FEDD6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0043" y="445772"/>
            <a:ext cx="12422043" cy="8266304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10704F32-4CDD-4C57-B933-4296153D6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5376" y="3137649"/>
            <a:ext cx="9144000" cy="1143000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GB" sz="8000" dirty="0">
                <a:solidFill>
                  <a:schemeClr val="bg1"/>
                </a:solidFill>
              </a:rPr>
              <a:t>Thank you for listening !</a:t>
            </a:r>
          </a:p>
        </p:txBody>
      </p:sp>
    </p:spTree>
    <p:extLst>
      <p:ext uri="{BB962C8B-B14F-4D97-AF65-F5344CB8AC3E}">
        <p14:creationId xmlns:p14="http://schemas.microsoft.com/office/powerpoint/2010/main" val="1452748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tarry night sky&#10;&#10;Description automatically generated with low confidence">
            <a:extLst>
              <a:ext uri="{FF2B5EF4-FFF2-40B4-BE49-F238E27FC236}">
                <a16:creationId xmlns:a16="http://schemas.microsoft.com/office/drawing/2014/main" id="{64E7B3C5-6EA7-44D8-8524-A8706FEDD6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0043" y="445772"/>
            <a:ext cx="12422043" cy="8266304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10704F32-4CDD-4C57-B933-4296153D6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5376" y="3137649"/>
            <a:ext cx="9144000" cy="1143000"/>
          </a:xfrm>
        </p:spPr>
        <p:txBody>
          <a:bodyPr>
            <a:normAutofit lnSpcReduction="10000"/>
          </a:bodyPr>
          <a:lstStyle/>
          <a:p>
            <a:pPr algn="l"/>
            <a:r>
              <a:rPr lang="en-GB" sz="8000" dirty="0">
                <a:solidFill>
                  <a:schemeClr val="bg1"/>
                </a:solidFill>
              </a:rPr>
              <a:t>NOW LETS PLAY !!! :D</a:t>
            </a:r>
          </a:p>
        </p:txBody>
      </p:sp>
    </p:spTree>
    <p:extLst>
      <p:ext uri="{BB962C8B-B14F-4D97-AF65-F5344CB8AC3E}">
        <p14:creationId xmlns:p14="http://schemas.microsoft.com/office/powerpoint/2010/main" val="3025601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428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“To the Moon and back” Infinite scroller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“To the Moon and back” Infinite scroller</dc:title>
  <dc:creator>samuel.styles93@gmail.com</dc:creator>
  <cp:lastModifiedBy>samuel.styles93@gmail.com</cp:lastModifiedBy>
  <cp:revision>8</cp:revision>
  <dcterms:created xsi:type="dcterms:W3CDTF">2021-12-16T07:57:46Z</dcterms:created>
  <dcterms:modified xsi:type="dcterms:W3CDTF">2021-12-16T09:26:55Z</dcterms:modified>
</cp:coreProperties>
</file>