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404050" cy="43205400"/>
  <p:notesSz cx="6797675" cy="9929813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AAA"/>
    <a:srgbClr val="344B89"/>
    <a:srgbClr val="7386B7"/>
    <a:srgbClr val="152F73"/>
    <a:srgbClr val="132D71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4" autoAdjust="0"/>
  </p:normalViewPr>
  <p:slideViewPr>
    <p:cSldViewPr>
      <p:cViewPr>
        <p:scale>
          <a:sx n="14" d="100"/>
          <a:sy n="14" d="100"/>
        </p:scale>
        <p:origin x="3330" y="366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DE3E-5936-4068-AD41-F24DECA633FC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843F0-F433-4DC4-AFB0-F0F6A42F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</a:rPr>
              <a:t>슬라이드 칸은 자율적으로 조정해서 사용하시기 바랍니다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843F0-F433-4DC4-AFB0-F0F6A42FE1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EB4-DC47-44DC-A4FA-30EF366FA624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0" y="-433802"/>
            <a:ext cx="32404050" cy="6810803"/>
          </a:xfrm>
          <a:prstGeom prst="rect">
            <a:avLst/>
          </a:prstGeom>
          <a:gradFill>
            <a:gsLst>
              <a:gs pos="0">
                <a:schemeClr val="dk2">
                  <a:tint val="40000"/>
                  <a:satMod val="350000"/>
                </a:schemeClr>
              </a:gs>
              <a:gs pos="0">
                <a:schemeClr val="dk2">
                  <a:tint val="45000"/>
                  <a:shade val="99000"/>
                  <a:satMod val="350000"/>
                </a:schemeClr>
              </a:gs>
              <a:gs pos="100000">
                <a:schemeClr val="dk2">
                  <a:shade val="20000"/>
                  <a:satMod val="255000"/>
                </a:schemeClr>
              </a:gs>
            </a:gsLst>
          </a:gradFill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907967" y="17497219"/>
            <a:ext cx="31010988" cy="12609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Box 478"/>
          <p:cNvSpPr txBox="1">
            <a:spLocks noChangeArrowheads="1"/>
          </p:cNvSpPr>
          <p:nvPr/>
        </p:nvSpPr>
        <p:spPr bwMode="auto">
          <a:xfrm>
            <a:off x="739236" y="2286827"/>
            <a:ext cx="3105956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8000" b="1" dirty="0" smtClean="0">
                <a:solidFill>
                  <a:schemeClr val="bg1"/>
                </a:solidFill>
                <a:latin typeface="+mn-ea"/>
                <a:ea typeface="+mn-ea"/>
              </a:rPr>
              <a:t>미래형 자동화 공장</a:t>
            </a:r>
            <a:endParaRPr lang="en-US" altLang="ko-KR" sz="80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4161" y="4387768"/>
            <a:ext cx="24842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 smtClean="0"/>
              <a:t>              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전파정보통신공학과      지도교수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박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4800" b="1" dirty="0">
                <a:solidFill>
                  <a:schemeClr val="bg1"/>
                </a:solidFill>
                <a:latin typeface="+mj-lt"/>
              </a:rPr>
              <a:t>판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4800" b="1" dirty="0">
                <a:solidFill>
                  <a:schemeClr val="bg1"/>
                </a:solidFill>
                <a:latin typeface="+mj-lt"/>
              </a:rPr>
              <a:t>근</a:t>
            </a:r>
            <a:endParaRPr lang="en-US" altLang="ko-KR" sz="4800" b="1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             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</a:rPr>
              <a:t>pandorothy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: 13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최 성 철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, 13</a:t>
            </a:r>
            <a:r>
              <a:rPr lang="ko-KR" altLang="en-US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박 창 현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, 15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조 희 연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, 15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우 한 별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</a:rPr>
              <a:t>, 15 </a:t>
            </a:r>
            <a:r>
              <a:rPr lang="ko-KR" altLang="en-US" sz="4800" b="1" dirty="0" smtClean="0">
                <a:solidFill>
                  <a:schemeClr val="bg1"/>
                </a:solidFill>
                <a:latin typeface="+mj-lt"/>
              </a:rPr>
              <a:t>조 준 우 </a:t>
            </a:r>
            <a:endParaRPr lang="en-US" altLang="ko-KR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5237" y="6692849"/>
            <a:ext cx="6762286" cy="939059"/>
          </a:xfrm>
          <a:prstGeom prst="rect">
            <a:avLst/>
          </a:prstGeom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연구배경</a:t>
            </a:r>
            <a:endParaRPr lang="ko-KR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80941" y="6367611"/>
            <a:ext cx="23943" cy="9146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15525340"/>
            <a:ext cx="16274033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0" y="-433802"/>
            <a:ext cx="32404049" cy="436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16225968" y="36836636"/>
            <a:ext cx="16178082" cy="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6274033" y="15523752"/>
            <a:ext cx="16130017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78"/>
          <p:cNvSpPr txBox="1">
            <a:spLocks noChangeArrowheads="1"/>
          </p:cNvSpPr>
          <p:nvPr/>
        </p:nvSpPr>
        <p:spPr bwMode="auto">
          <a:xfrm>
            <a:off x="696184" y="288332"/>
            <a:ext cx="3105956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00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Dancing with </a:t>
            </a:r>
            <a:r>
              <a:rPr lang="en-US" altLang="ko-KR" sz="100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Swarms </a:t>
            </a:r>
            <a:r>
              <a:rPr lang="en-US" altLang="ko-KR" sz="100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en-US" altLang="ko-KR" sz="100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Future Factory</a:t>
            </a:r>
            <a:endParaRPr lang="en-US" altLang="ko-KR" sz="100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4525" y="12814292"/>
            <a:ext cx="14041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한국 내 연구개발</a:t>
            </a:r>
            <a:r>
              <a:rPr lang="en-US" altLang="ko-KR" sz="2800" dirty="0" smtClean="0"/>
              <a:t>(R&amp;D)</a:t>
            </a:r>
            <a:r>
              <a:rPr lang="ko-KR" altLang="en-US" sz="2800" dirty="0" smtClean="0"/>
              <a:t>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대한 투자 효율성이 떨어짐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중국의 경제적 영향력이 커짐에 따라 제조업 경쟁력 지수 순위가 점차 하락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ICT</a:t>
            </a:r>
            <a:r>
              <a:rPr lang="ko-KR" altLang="en-US" sz="2800" dirty="0" smtClean="0"/>
              <a:t>와 제조업의 융합인 </a:t>
            </a:r>
            <a:r>
              <a:rPr lang="en-US" altLang="ko-KR" sz="2800" dirty="0" smtClean="0"/>
              <a:t>Industry 4.0</a:t>
            </a:r>
            <a:r>
              <a:rPr lang="ko-KR" altLang="en-US" sz="2800" dirty="0" smtClean="0"/>
              <a:t>은 제조업 경쟁력 지수를 상승시킬 수 있음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미래형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스마트 공장을 통해 </a:t>
            </a:r>
            <a:r>
              <a:rPr lang="en-US" altLang="ko-KR" sz="2800" dirty="0" smtClean="0"/>
              <a:t>Industry 4.0</a:t>
            </a:r>
            <a:r>
              <a:rPr lang="ko-KR" altLang="en-US" sz="2800" dirty="0" smtClean="0"/>
              <a:t>의 </a:t>
            </a:r>
            <a:r>
              <a:rPr lang="ko-KR" altLang="en-US" sz="2800" dirty="0" smtClean="0"/>
              <a:t>테스트베드</a:t>
            </a:r>
            <a:r>
              <a:rPr lang="ko-KR" altLang="en-US" sz="2800" dirty="0" smtClean="0"/>
              <a:t>를 </a:t>
            </a:r>
            <a:r>
              <a:rPr lang="ko-KR" altLang="en-US" sz="2800" dirty="0" smtClean="0"/>
              <a:t>구현해보고자 함</a:t>
            </a:r>
            <a:endParaRPr lang="en-US" altLang="ko-KR" sz="2800" dirty="0" smtClean="0"/>
          </a:p>
        </p:txBody>
      </p:sp>
      <p:cxnSp>
        <p:nvCxnSpPr>
          <p:cNvPr id="30" name="직선 연결선 29"/>
          <p:cNvCxnSpPr>
            <a:endCxn id="33" idx="2"/>
          </p:cNvCxnSpPr>
          <p:nvPr/>
        </p:nvCxnSpPr>
        <p:spPr>
          <a:xfrm flipH="1">
            <a:off x="16202025" y="36835215"/>
            <a:ext cx="24796" cy="6370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62" y="9152020"/>
            <a:ext cx="5755827" cy="32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8696144" y="38264046"/>
            <a:ext cx="14041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기동성이 있는 로봇을 활용하여 유기적인 공장 시스템 구축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다품종 대량생산을 통한 개인의 </a:t>
            </a:r>
            <a:r>
              <a:rPr lang="ko-KR" altLang="en-US" sz="2800" dirty="0" smtClean="0"/>
              <a:t>요구 </a:t>
            </a:r>
            <a:r>
              <a:rPr lang="ko-KR" altLang="en-US" sz="2800" dirty="0" smtClean="0"/>
              <a:t>충족 및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제조업 경쟁력 상승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중앙 통제 </a:t>
            </a:r>
            <a:r>
              <a:rPr lang="en-US" altLang="ko-KR" sz="2800" dirty="0" smtClean="0"/>
              <a:t>GUI</a:t>
            </a:r>
            <a:r>
              <a:rPr lang="ko-KR" altLang="en-US" sz="2800" dirty="0" smtClean="0"/>
              <a:t>를 활용하여 유지 보수의 편리성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증가</a:t>
            </a:r>
            <a:endParaRPr lang="en-US" altLang="ko-KR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146805" y="24276834"/>
                <a:ext cx="9756812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맑은 고딕" panose="020B0503020000020004" pitchFamily="50" charset="-127"/>
                  <a:buChar char="－"/>
                </a:pPr>
                <a:r>
                  <a:rPr lang="ko-KR" altLang="en-US" sz="2800" dirty="0" smtClean="0"/>
                  <a:t>물체를 인식하고 옮기는 역할 수행</a:t>
                </a:r>
                <a:endParaRPr lang="en-US" altLang="ko-KR" sz="2800" dirty="0" smtClean="0"/>
              </a:p>
              <a:p>
                <a:pPr marL="457200" indent="-457200">
                  <a:lnSpc>
                    <a:spcPct val="150000"/>
                  </a:lnSpc>
                  <a:buFont typeface="맑은 고딕" panose="020B0503020000020004" pitchFamily="50" charset="-127"/>
                  <a:buChar char="－"/>
                </a:pPr>
                <a:r>
                  <a:rPr lang="ko-KR" altLang="en-US" sz="2800" dirty="0" smtClean="0"/>
                  <a:t>물체의 위치를 로봇에 맞게 </a:t>
                </a:r>
                <a:r>
                  <a:rPr lang="ko-KR" altLang="en-US" sz="2800" dirty="0" err="1" smtClean="0"/>
                  <a:t>극좌표로</a:t>
                </a:r>
                <a:r>
                  <a:rPr lang="ko-KR" altLang="en-US" sz="2800" dirty="0" smtClean="0"/>
                  <a:t> 변환한 후</a:t>
                </a:r>
                <a:r>
                  <a:rPr lang="en-US" altLang="ko-KR" sz="2800" dirty="0" smtClean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 </a:t>
                </a: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방향 이동 후</a:t>
                </a:r>
                <a:r>
                  <a:rPr lang="en-US" altLang="ko-KR" sz="2800" dirty="0" smtClean="0"/>
                  <a:t>, r </a:t>
                </a:r>
                <a:r>
                  <a:rPr lang="ko-KR" altLang="en-US" sz="2800" dirty="0" smtClean="0"/>
                  <a:t>방향 이동하도록 함</a:t>
                </a:r>
                <a:endParaRPr lang="en-US" altLang="ko-KR" sz="2800" dirty="0" smtClean="0"/>
              </a:p>
              <a:p>
                <a:pPr marL="457200" indent="-457200">
                  <a:lnSpc>
                    <a:spcPct val="150000"/>
                  </a:lnSpc>
                  <a:buFont typeface="맑은 고딕" panose="020B0503020000020004" pitchFamily="50" charset="-127"/>
                  <a:buChar char="－"/>
                </a:pPr>
                <a:r>
                  <a:rPr lang="en-US" altLang="ko-KR" sz="2800" dirty="0" err="1" smtClean="0"/>
                  <a:t>Openmv</a:t>
                </a:r>
                <a:r>
                  <a:rPr lang="ko-KR" altLang="en-US" sz="2800" dirty="0" smtClean="0"/>
                  <a:t>를 통해 물체의 색과 위치 정보 추출</a:t>
                </a:r>
                <a:endParaRPr lang="en-US" altLang="ko-KR" sz="2800" dirty="0" smtClean="0"/>
              </a:p>
              <a:p>
                <a:pPr marL="457200" indent="-457200">
                  <a:lnSpc>
                    <a:spcPct val="150000"/>
                  </a:lnSpc>
                  <a:buFont typeface="맑은 고딕" panose="020B0503020000020004" pitchFamily="50" charset="-127"/>
                  <a:buChar char="－"/>
                </a:pPr>
                <a:r>
                  <a:rPr lang="en-US" altLang="ko-KR" sz="2800" dirty="0" err="1" smtClean="0"/>
                  <a:t>Zolertia</a:t>
                </a:r>
                <a:r>
                  <a:rPr lang="ko-KR" altLang="en-US" sz="2800" dirty="0" smtClean="0"/>
                  <a:t>를 통해 무선 통신하여</a:t>
                </a:r>
                <a:endParaRPr lang="en-US" altLang="ko-KR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 smtClean="0"/>
                  <a:t>   영상 인식 모듈과 </a:t>
                </a:r>
                <a:r>
                  <a:rPr lang="en-US" altLang="ko-KR" sz="2800" dirty="0" smtClean="0"/>
                  <a:t>Robotic Arm </a:t>
                </a:r>
                <a:r>
                  <a:rPr lang="ko-KR" altLang="en-US" sz="2800" dirty="0" smtClean="0"/>
                  <a:t>모듈을 나눔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05" y="24276834"/>
                <a:ext cx="9756812" cy="4616648"/>
              </a:xfrm>
              <a:prstGeom prst="rect">
                <a:avLst/>
              </a:prstGeom>
              <a:blipFill>
                <a:blip r:embed="rId4"/>
                <a:stretch>
                  <a:fillRect l="-1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20929629" y="24405030"/>
            <a:ext cx="111521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ko-KR" altLang="en-US" sz="2800" dirty="0" err="1"/>
              <a:t>메카넘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휠을</a:t>
            </a:r>
            <a:r>
              <a:rPr lang="ko-KR" altLang="en-US" sz="2800" dirty="0"/>
              <a:t> 이용하여 좁은 지역에서도 다양한 움직임 구현 </a:t>
            </a:r>
            <a:r>
              <a:rPr lang="ko-KR" altLang="en-US" sz="2800" dirty="0" smtClean="0"/>
              <a:t>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ko-KR" altLang="en-US" sz="2800" dirty="0" smtClean="0"/>
              <a:t>장애물의 위치를 </a:t>
            </a:r>
            <a:r>
              <a:rPr lang="ko-KR" altLang="en-US" sz="2800" dirty="0" err="1" smtClean="0"/>
              <a:t>벡터화하여</a:t>
            </a:r>
            <a:r>
              <a:rPr lang="ko-KR" altLang="en-US" sz="2800" dirty="0" smtClean="0"/>
              <a:t> 내적을 통한 회피 필요성 판별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800" dirty="0" err="1" smtClean="0"/>
              <a:t>Pozyx</a:t>
            </a:r>
            <a:r>
              <a:rPr lang="en-US" altLang="ko-KR" sz="2800" dirty="0" smtClean="0"/>
              <a:t>(Localization</a:t>
            </a:r>
            <a:r>
              <a:rPr lang="en-US" altLang="ko-KR" sz="2800" dirty="0"/>
              <a:t>)</a:t>
            </a:r>
            <a:r>
              <a:rPr lang="ko-KR" altLang="en-US" sz="2800" dirty="0"/>
              <a:t>로 로봇의 위치 정보 획득</a:t>
            </a:r>
          </a:p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800" dirty="0" smtClean="0"/>
              <a:t>Lidar </a:t>
            </a:r>
            <a:r>
              <a:rPr lang="ko-KR" altLang="en-US" sz="2800" dirty="0" smtClean="0"/>
              <a:t>센서로 </a:t>
            </a:r>
            <a:r>
              <a:rPr lang="ko-KR" altLang="en-US" sz="2800" dirty="0"/>
              <a:t>이동 동선 상의 장애물을 감지하여 회피</a:t>
            </a:r>
          </a:p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－"/>
            </a:pPr>
            <a:r>
              <a:rPr lang="en-US" altLang="ko-KR" sz="2800" dirty="0" err="1" smtClean="0"/>
              <a:t>Zolertia</a:t>
            </a:r>
            <a:r>
              <a:rPr lang="ko-KR" altLang="en-US" sz="2800" dirty="0"/>
              <a:t>를 통한 </a:t>
            </a:r>
            <a:r>
              <a:rPr lang="en-US" altLang="ko-KR" sz="2800" dirty="0"/>
              <a:t>Robotic Arm</a:t>
            </a:r>
            <a:r>
              <a:rPr lang="ko-KR" altLang="en-US" sz="2800" dirty="0"/>
              <a:t>과의 무선 통신 및 </a:t>
            </a:r>
            <a:r>
              <a:rPr lang="ko-KR" altLang="en-US" sz="2800" dirty="0" smtClean="0"/>
              <a:t>제어</a:t>
            </a:r>
            <a:endParaRPr lang="en-US" altLang="ko-KR" sz="28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22388185" y="19486199"/>
            <a:ext cx="8429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800" dirty="0"/>
              <a:t>일정 수준의 수위를 지속적으로 </a:t>
            </a:r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Reference point </a:t>
            </a:r>
            <a:r>
              <a:rPr lang="ko-KR" altLang="en-US" sz="2800" dirty="0"/>
              <a:t>에 </a:t>
            </a:r>
            <a:r>
              <a:rPr lang="ko-KR" altLang="en-US" sz="2800" dirty="0" smtClean="0"/>
              <a:t>수위가 도달하도록 </a:t>
            </a:r>
            <a:r>
              <a:rPr lang="en-US" altLang="ko-KR" sz="2800" dirty="0" smtClean="0"/>
              <a:t>PID </a:t>
            </a:r>
            <a:r>
              <a:rPr lang="ko-KR" altLang="en-US" sz="2800" dirty="0" smtClean="0"/>
              <a:t>제어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알고리즘 사용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800" dirty="0"/>
              <a:t>기압 센서를 통해 수위를 </a:t>
            </a:r>
            <a:r>
              <a:rPr lang="ko-KR" altLang="en-US" sz="2800" dirty="0" smtClean="0"/>
              <a:t>측정</a:t>
            </a:r>
            <a:endParaRPr lang="en-US" altLang="ko-KR" sz="28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52400" y="15240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9" name="_x424165328" descr="EMB000080f830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13" y="9179276"/>
            <a:ext cx="4359770" cy="33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모서리가 둥근 직사각형 216"/>
          <p:cNvSpPr/>
          <p:nvPr/>
        </p:nvSpPr>
        <p:spPr>
          <a:xfrm>
            <a:off x="5683591" y="30467566"/>
            <a:ext cx="5040560" cy="572993"/>
          </a:xfrm>
          <a:prstGeom prst="roundRect">
            <a:avLst>
              <a:gd name="adj" fmla="val 261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시스템 구성도</a:t>
            </a:r>
            <a:endParaRPr lang="ko-KR" altLang="en-US" sz="2800" b="1" dirty="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780469" y="30324051"/>
            <a:ext cx="5040560" cy="572993"/>
          </a:xfrm>
          <a:prstGeom prst="roundRect">
            <a:avLst>
              <a:gd name="adj" fmla="val 261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시퀀스 다이어그램</a:t>
            </a:r>
            <a:endParaRPr lang="ko-KR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958594" y="36157431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스마트 로봇 공장 자동화 운영 시나리오</a:t>
            </a:r>
            <a:endParaRPr lang="ko-KR" altLang="en-US" sz="2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5088247" y="36192714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스마트 수위 조절 자동화 운영 시나리오</a:t>
            </a:r>
            <a:endParaRPr lang="ko-KR" altLang="en-US" sz="2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304273" y="40888608"/>
            <a:ext cx="14164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spc="-150" dirty="0" smtClean="0"/>
              <a:t>Heterogeneous </a:t>
            </a:r>
            <a:r>
              <a:rPr lang="en-US" altLang="ko-KR" sz="2800" spc="-150" dirty="0"/>
              <a:t>Smart </a:t>
            </a:r>
            <a:r>
              <a:rPr lang="en-US" altLang="ko-KR" sz="2800" spc="-150" dirty="0" smtClean="0"/>
              <a:t>Factory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서로 다른 성질의 공정이 결합된 형태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spc="-150" dirty="0" smtClean="0"/>
              <a:t>   · </a:t>
            </a:r>
            <a:r>
              <a:rPr lang="ko-KR" altLang="en-US" sz="2800" spc="-150" dirty="0"/>
              <a:t>스마트 로봇 공장 자동화 </a:t>
            </a:r>
            <a:r>
              <a:rPr lang="en-US" altLang="ko-KR" sz="2800" spc="-150" dirty="0"/>
              <a:t>: </a:t>
            </a:r>
            <a:r>
              <a:rPr lang="en-US" altLang="ko-KR" sz="2800" spc="-150" dirty="0" smtClean="0"/>
              <a:t>Robotic Arm</a:t>
            </a:r>
            <a:r>
              <a:rPr lang="ko-KR" altLang="en-US" sz="2800" spc="-150" dirty="0" smtClean="0"/>
              <a:t>과 </a:t>
            </a:r>
            <a:r>
              <a:rPr lang="en-US" altLang="ko-KR" sz="2800" spc="-150" dirty="0" smtClean="0"/>
              <a:t>Wheel Robot</a:t>
            </a:r>
            <a:r>
              <a:rPr lang="ko-KR" altLang="en-US" sz="2800" spc="-150" dirty="0" smtClean="0"/>
              <a:t>을 활용하여 </a:t>
            </a:r>
            <a:r>
              <a:rPr lang="ko-KR" altLang="en-US" sz="2800" spc="-150" dirty="0"/>
              <a:t>유동적인 공정 구축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spc="-150" dirty="0" smtClean="0"/>
              <a:t>   · </a:t>
            </a:r>
            <a:r>
              <a:rPr lang="ko-KR" altLang="en-US" sz="2800" spc="-150" dirty="0"/>
              <a:t>스마트 수위 조절 자동화 </a:t>
            </a:r>
            <a:r>
              <a:rPr lang="en-US" altLang="ko-KR" sz="2800" spc="-150" dirty="0"/>
              <a:t>: </a:t>
            </a:r>
            <a:r>
              <a:rPr lang="en-US" altLang="ko-KR" sz="2800" spc="-150" dirty="0" smtClean="0"/>
              <a:t>Water Tank</a:t>
            </a:r>
            <a:r>
              <a:rPr lang="ko-KR" altLang="en-US" sz="2800" spc="-150" dirty="0" smtClean="0"/>
              <a:t>에서 실시간 데이터를 </a:t>
            </a:r>
            <a:r>
              <a:rPr lang="ko-KR" altLang="en-US" sz="2800" spc="-150" dirty="0"/>
              <a:t>통해 원하는 수위로 자동 조절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4951284" y="11947852"/>
            <a:ext cx="70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59744" y="41019623"/>
            <a:ext cx="14477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/>
              <a:t>(1) </a:t>
            </a:r>
            <a:r>
              <a:rPr lang="ko-KR" altLang="en-US" sz="2800" dirty="0" err="1"/>
              <a:t>최현묵</a:t>
            </a:r>
            <a:r>
              <a:rPr lang="en-US" altLang="ko-KR" sz="2800" dirty="0"/>
              <a:t>, </a:t>
            </a:r>
            <a:r>
              <a:rPr lang="ko-KR" altLang="en-US" sz="2800" dirty="0"/>
              <a:t>韓 제조업 </a:t>
            </a:r>
            <a:r>
              <a:rPr lang="ko-KR" altLang="en-US" sz="2800" dirty="0" err="1"/>
              <a:t>경잭령</a:t>
            </a:r>
            <a:r>
              <a:rPr lang="ko-KR" altLang="en-US" sz="2800" dirty="0"/>
              <a:t> </a:t>
            </a:r>
            <a:r>
              <a:rPr lang="en-US" altLang="ko-KR" sz="2800" dirty="0"/>
              <a:t>5</a:t>
            </a:r>
            <a:r>
              <a:rPr lang="ko-KR" altLang="en-US" sz="2800" dirty="0"/>
              <a:t>위</a:t>
            </a:r>
            <a:r>
              <a:rPr lang="en-US" altLang="ko-KR" sz="2800" dirty="0"/>
              <a:t>..5</a:t>
            </a:r>
            <a:r>
              <a:rPr lang="ko-KR" altLang="en-US" sz="2800" dirty="0" err="1"/>
              <a:t>년후</a:t>
            </a:r>
            <a:r>
              <a:rPr lang="ko-KR" altLang="en-US" sz="2800" dirty="0"/>
              <a:t> 인도에 밀려</a:t>
            </a:r>
            <a:r>
              <a:rPr lang="en-US" altLang="ko-KR" sz="2800" dirty="0"/>
              <a:t>, </a:t>
            </a:r>
            <a:r>
              <a:rPr lang="ko-KR" altLang="en-US" sz="2800" dirty="0"/>
              <a:t>조선일보</a:t>
            </a:r>
            <a:r>
              <a:rPr lang="en-US" altLang="ko-KR" sz="2800" dirty="0"/>
              <a:t>, (2015.12.12),</a:t>
            </a:r>
            <a:endParaRPr lang="ko-KR" altLang="en-US" sz="2800" dirty="0"/>
          </a:p>
          <a:p>
            <a:pPr fontAlgn="base"/>
            <a:r>
              <a:rPr lang="en-US" altLang="ko-KR" sz="3200" dirty="0" smtClean="0"/>
              <a:t>    </a:t>
            </a:r>
            <a:r>
              <a:rPr lang="en-US" altLang="ko-KR" sz="2400" dirty="0" smtClean="0"/>
              <a:t>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news.chosun.com/site/data/html_dir/2015/12/12/2015121200136.html</a:t>
            </a:r>
          </a:p>
          <a:p>
            <a:pPr fontAlgn="base"/>
            <a:r>
              <a:rPr lang="en-US" altLang="ko-KR" sz="2800" dirty="0" smtClean="0"/>
              <a:t>(2) </a:t>
            </a:r>
            <a:r>
              <a:rPr lang="en-US" altLang="ko-KR" sz="2800" dirty="0" err="1" smtClean="0"/>
              <a:t>work&amp;labour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news&amp;research</a:t>
            </a:r>
            <a:r>
              <a:rPr lang="en-US" altLang="ko-KR" sz="2800" dirty="0" smtClean="0"/>
              <a:t>, “The Fourth </a:t>
            </a:r>
            <a:r>
              <a:rPr lang="en-US" altLang="ko-KR" sz="2800" dirty="0"/>
              <a:t>Industrial Revolution</a:t>
            </a:r>
            <a:r>
              <a:rPr lang="en-US" altLang="ko-KR" sz="2800" dirty="0" smtClean="0"/>
              <a:t>”,</a:t>
            </a:r>
            <a:r>
              <a:rPr lang="en-US" altLang="ko-KR" sz="3200" dirty="0"/>
              <a:t> </a:t>
            </a:r>
            <a:r>
              <a:rPr lang="en-US" altLang="ko-KR" sz="2800" dirty="0"/>
              <a:t>(2018. 8. 29</a:t>
            </a:r>
            <a:r>
              <a:rPr lang="en-US" altLang="ko-KR" sz="2800" dirty="0" smtClean="0"/>
              <a:t>)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800" dirty="0"/>
              <a:t>    </a:t>
            </a:r>
            <a:r>
              <a:rPr lang="en-US" altLang="ko-KR" sz="2400" dirty="0"/>
              <a:t>https://</a:t>
            </a:r>
            <a:r>
              <a:rPr lang="en-US" altLang="ko-KR" sz="2400" dirty="0" smtClean="0"/>
              <a:t>worklabournewsresearch.tumblr.com/post/138166639101/the-fourth-industrial-revolution</a:t>
            </a:r>
            <a:endParaRPr lang="ko-KR" alt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6985001" y="11934424"/>
            <a:ext cx="70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04788" y="23937692"/>
            <a:ext cx="126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 smtClean="0"/>
              <a:t>Mecanum</a:t>
            </a:r>
            <a:r>
              <a:rPr lang="en-US" altLang="ko-KR" sz="2800" b="1" dirty="0" smtClean="0"/>
              <a:t> Wheel Robot</a:t>
            </a:r>
            <a:endParaRPr lang="ko-KR" altLang="en-US" sz="2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1902506" y="18902699"/>
            <a:ext cx="126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Water Tank</a:t>
            </a:r>
            <a:endParaRPr lang="ko-KR" alt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62789" y="23759054"/>
            <a:ext cx="126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Robotic Arm</a:t>
            </a:r>
            <a:endParaRPr lang="ko-KR" altLang="en-US" sz="2800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730" y="15993893"/>
            <a:ext cx="5751670" cy="513844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/>
          <a:srcRect r="36505"/>
          <a:stretch/>
        </p:blipFill>
        <p:spPr>
          <a:xfrm>
            <a:off x="10473212" y="17975463"/>
            <a:ext cx="7096965" cy="328529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197625" y="21175401"/>
            <a:ext cx="16000966" cy="6102761"/>
            <a:chOff x="5103951" y="21905192"/>
            <a:chExt cx="16000966" cy="6102761"/>
          </a:xfrm>
        </p:grpSpPr>
        <p:grpSp>
          <p:nvGrpSpPr>
            <p:cNvPr id="72" name="그룹 71"/>
            <p:cNvGrpSpPr/>
            <p:nvPr/>
          </p:nvGrpSpPr>
          <p:grpSpPr>
            <a:xfrm>
              <a:off x="5103951" y="21905192"/>
              <a:ext cx="6012493" cy="2671433"/>
              <a:chOff x="-3595266" y="415694"/>
              <a:chExt cx="6012493" cy="2671433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6277" y="825941"/>
                <a:ext cx="975445" cy="1548518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-3595266" y="415694"/>
                <a:ext cx="6012493" cy="2671433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1026"/>
              <a:stretch/>
            </p:blipFill>
            <p:spPr>
              <a:xfrm>
                <a:off x="-3366933" y="1208635"/>
                <a:ext cx="838218" cy="1068496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10"/>
              <a:srcRect l="30055" t="14928" r="35096" b="43317"/>
              <a:stretch/>
            </p:blipFill>
            <p:spPr>
              <a:xfrm rot="5400000">
                <a:off x="-2709093" y="1429732"/>
                <a:ext cx="1240896" cy="626301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1630285" y="1404148"/>
                <a:ext cx="742753" cy="790100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589019" y="1404148"/>
                <a:ext cx="742753" cy="790100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10"/>
              <a:srcRect l="30055" t="14928" r="35096" b="43317"/>
              <a:stretch/>
            </p:blipFill>
            <p:spPr>
              <a:xfrm rot="5400000">
                <a:off x="-81507" y="1448020"/>
                <a:ext cx="1240896" cy="626301"/>
              </a:xfrm>
              <a:prstGeom prst="rect">
                <a:avLst/>
              </a:prstGeom>
            </p:spPr>
          </p:pic>
        </p:grp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96448" y="26033021"/>
              <a:ext cx="975445" cy="1548518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11938505" y="23052980"/>
              <a:ext cx="1584933" cy="159970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9232574" y="22391512"/>
              <a:ext cx="975443" cy="154851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9314620" y="25993261"/>
              <a:ext cx="975443" cy="1548518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20584678" y="23856631"/>
              <a:ext cx="285524" cy="2855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819393" y="23343286"/>
              <a:ext cx="285524" cy="2855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9167738" y="22679339"/>
              <a:ext cx="285524" cy="28552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3016812" y="23710068"/>
              <a:ext cx="285524" cy="28552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8802202">
              <a:off x="11470427" y="26415637"/>
              <a:ext cx="1584933" cy="1599700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2232473" y="8222035"/>
            <a:ext cx="5040560" cy="572993"/>
          </a:xfrm>
          <a:prstGeom prst="roundRect">
            <a:avLst>
              <a:gd name="adj" fmla="val 261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제조업 경쟁력의 부진</a:t>
            </a:r>
            <a:endParaRPr lang="ko-KR" altLang="en-US" sz="2800" b="1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9505281" y="8222035"/>
            <a:ext cx="5040560" cy="572993"/>
          </a:xfrm>
          <a:prstGeom prst="roundRect">
            <a:avLst>
              <a:gd name="adj" fmla="val 261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산업의 진화과정</a:t>
            </a:r>
            <a:endParaRPr lang="ko-KR" altLang="en-US" sz="28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20669754" y="6692849"/>
            <a:ext cx="6762286" cy="939059"/>
          </a:xfrm>
          <a:prstGeom prst="rect">
            <a:avLst/>
          </a:prstGeom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</a:t>
            </a:r>
            <a:endParaRPr lang="ko-KR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2901691" y="15979326"/>
            <a:ext cx="6762286" cy="939059"/>
          </a:xfrm>
          <a:prstGeom prst="rect">
            <a:avLst/>
          </a:prstGeom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연구내용</a:t>
            </a:r>
            <a:endParaRPr lang="ko-KR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95870" y="27775685"/>
            <a:ext cx="2260196" cy="1914766"/>
          </a:xfrm>
          <a:prstGeom prst="rect">
            <a:avLst/>
          </a:prstGeom>
        </p:spPr>
      </p:pic>
      <p:sp>
        <p:nvSpPr>
          <p:cNvPr id="132" name="모서리가 둥근 직사각형 131"/>
          <p:cNvSpPr/>
          <p:nvPr/>
        </p:nvSpPr>
        <p:spPr>
          <a:xfrm>
            <a:off x="13693716" y="17094951"/>
            <a:ext cx="5040560" cy="572993"/>
          </a:xfrm>
          <a:prstGeom prst="roundRect">
            <a:avLst>
              <a:gd name="adj" fmla="val 261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Smart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Factory Testbed</a:t>
            </a:r>
            <a:endParaRPr lang="ko-KR" altLang="en-US" sz="2800" b="1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11255498" y="23775968"/>
            <a:ext cx="4994761" cy="39530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30" idx="0"/>
          </p:cNvCxnSpPr>
          <p:nvPr/>
        </p:nvCxnSpPr>
        <p:spPr>
          <a:xfrm flipH="1">
            <a:off x="16225968" y="21175402"/>
            <a:ext cx="2678045" cy="66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16269021" y="23265801"/>
            <a:ext cx="3477365" cy="4482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16282834" y="26851748"/>
            <a:ext cx="3595892" cy="8970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91" idx="2"/>
            <a:endCxn id="130" idx="0"/>
          </p:cNvCxnSpPr>
          <p:nvPr/>
        </p:nvCxnSpPr>
        <p:spPr>
          <a:xfrm>
            <a:off x="12938006" y="27034959"/>
            <a:ext cx="3287962" cy="7407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endCxn id="130" idx="0"/>
          </p:cNvCxnSpPr>
          <p:nvPr/>
        </p:nvCxnSpPr>
        <p:spPr>
          <a:xfrm>
            <a:off x="14449100" y="21056577"/>
            <a:ext cx="1776868" cy="6719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endCxn id="130" idx="0"/>
          </p:cNvCxnSpPr>
          <p:nvPr/>
        </p:nvCxnSpPr>
        <p:spPr>
          <a:xfrm>
            <a:off x="12823612" y="21158669"/>
            <a:ext cx="3402356" cy="6617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endCxn id="130" idx="0"/>
          </p:cNvCxnSpPr>
          <p:nvPr/>
        </p:nvCxnSpPr>
        <p:spPr>
          <a:xfrm>
            <a:off x="10473212" y="26868348"/>
            <a:ext cx="5752756" cy="907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81" idx="1"/>
            <a:endCxn id="130" idx="0"/>
          </p:cNvCxnSpPr>
          <p:nvPr/>
        </p:nvCxnSpPr>
        <p:spPr>
          <a:xfrm>
            <a:off x="12824646" y="23915506"/>
            <a:ext cx="3401322" cy="386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3886702" y="22815865"/>
            <a:ext cx="4467991" cy="4510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84399" y="22870216"/>
            <a:ext cx="4395597" cy="4468755"/>
          </a:xfrm>
          <a:prstGeom prst="rect">
            <a:avLst/>
          </a:prstGeom>
        </p:spPr>
      </p:pic>
      <p:cxnSp>
        <p:nvCxnSpPr>
          <p:cNvPr id="141" name="직선 연결선 140"/>
          <p:cNvCxnSpPr/>
          <p:nvPr/>
        </p:nvCxnSpPr>
        <p:spPr>
          <a:xfrm>
            <a:off x="18354693" y="23915506"/>
            <a:ext cx="2315061" cy="0"/>
          </a:xfrm>
          <a:prstGeom prst="line">
            <a:avLst/>
          </a:prstGeom>
          <a:ln w="38100">
            <a:solidFill>
              <a:srgbClr val="848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7721382" y="28369700"/>
            <a:ext cx="126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Industrial Manager</a:t>
            </a:r>
            <a:endParaRPr lang="ko-KR" altLang="en-US" sz="28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21233" y="28779484"/>
            <a:ext cx="1115210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중앙의 컴퓨터를 통해 데이터를 수집하고 제어할 수 있는 </a:t>
            </a:r>
            <a:r>
              <a:rPr lang="en-US" altLang="ko-KR" sz="2800" dirty="0" smtClean="0"/>
              <a:t>GUI</a:t>
            </a:r>
            <a:endParaRPr lang="ko-KR" altLang="en-US" sz="2800" dirty="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8313" y="22973129"/>
            <a:ext cx="1176630" cy="774259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63118" y="23012512"/>
            <a:ext cx="1140051" cy="499915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90872" y="25196714"/>
            <a:ext cx="1140051" cy="499915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8540" y="23062706"/>
            <a:ext cx="1676545" cy="774259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74464" y="23319070"/>
            <a:ext cx="1676545" cy="774259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56671" y="20558110"/>
            <a:ext cx="1676545" cy="768163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01" r="-2032"/>
          <a:stretch/>
        </p:blipFill>
        <p:spPr>
          <a:xfrm>
            <a:off x="17282145" y="17969025"/>
            <a:ext cx="4608512" cy="3285298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69219" y="31190481"/>
            <a:ext cx="4018266" cy="4673513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11118" y="31384674"/>
            <a:ext cx="4174242" cy="4569032"/>
          </a:xfrm>
          <a:prstGeom prst="rect">
            <a:avLst/>
          </a:prstGeom>
        </p:spPr>
      </p:pic>
      <p:sp>
        <p:nvSpPr>
          <p:cNvPr id="183" name="직사각형 182"/>
          <p:cNvSpPr/>
          <p:nvPr/>
        </p:nvSpPr>
        <p:spPr>
          <a:xfrm>
            <a:off x="20715351" y="37081522"/>
            <a:ext cx="6762286" cy="939059"/>
          </a:xfrm>
          <a:prstGeom prst="rect">
            <a:avLst/>
          </a:prstGeom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16202025" y="40740297"/>
            <a:ext cx="16202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모서리가 둥근 직사각형 184"/>
          <p:cNvSpPr/>
          <p:nvPr/>
        </p:nvSpPr>
        <p:spPr>
          <a:xfrm>
            <a:off x="16403949" y="40888608"/>
            <a:ext cx="1847658" cy="572993"/>
          </a:xfrm>
          <a:prstGeom prst="roundRect">
            <a:avLst>
              <a:gd name="adj" fmla="val 261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참조</a:t>
            </a:r>
            <a:endParaRPr lang="ko-KR" altLang="en-US" sz="2800" b="1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37093" y="18103454"/>
            <a:ext cx="877624" cy="933569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307" t="-2013" r="23427" b="58276"/>
          <a:stretch/>
        </p:blipFill>
        <p:spPr>
          <a:xfrm rot="2700291">
            <a:off x="20549641" y="18098967"/>
            <a:ext cx="313431" cy="29602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307" t="-2013" r="23427" b="58276"/>
          <a:stretch/>
        </p:blipFill>
        <p:spPr>
          <a:xfrm rot="2700291">
            <a:off x="7706690" y="21994469"/>
            <a:ext cx="313431" cy="296022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307" t="-2013" r="23427" b="58276"/>
          <a:stretch/>
        </p:blipFill>
        <p:spPr>
          <a:xfrm rot="18398884">
            <a:off x="8127577" y="22002313"/>
            <a:ext cx="313431" cy="296022"/>
          </a:xfrm>
          <a:prstGeom prst="rect">
            <a:avLst/>
          </a:prstGeom>
        </p:spPr>
      </p:pic>
      <p:cxnSp>
        <p:nvCxnSpPr>
          <p:cNvPr id="102" name="직선 화살표 연결선 101"/>
          <p:cNvCxnSpPr/>
          <p:nvPr/>
        </p:nvCxnSpPr>
        <p:spPr>
          <a:xfrm>
            <a:off x="9567633" y="22680966"/>
            <a:ext cx="789970" cy="0"/>
          </a:xfrm>
          <a:prstGeom prst="straightConnector1">
            <a:avLst/>
          </a:prstGeom>
          <a:ln w="50800">
            <a:solidFill>
              <a:srgbClr val="ACAA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8558587" y="22680966"/>
            <a:ext cx="789970" cy="0"/>
          </a:xfrm>
          <a:prstGeom prst="straightConnector1">
            <a:avLst/>
          </a:prstGeom>
          <a:ln w="50800">
            <a:solidFill>
              <a:srgbClr val="ACAA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937051" y="22637756"/>
            <a:ext cx="789970" cy="0"/>
          </a:xfrm>
          <a:prstGeom prst="straightConnector1">
            <a:avLst/>
          </a:prstGeom>
          <a:ln w="50800">
            <a:solidFill>
              <a:srgbClr val="ACAA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5928005" y="22637756"/>
            <a:ext cx="789970" cy="0"/>
          </a:xfrm>
          <a:prstGeom prst="straightConnector1">
            <a:avLst/>
          </a:prstGeom>
          <a:ln w="50800">
            <a:solidFill>
              <a:srgbClr val="ACAA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92279" y="16027141"/>
            <a:ext cx="5480283" cy="237296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504788" y="18570615"/>
            <a:ext cx="1140051" cy="4999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92" y="31351489"/>
            <a:ext cx="10261560" cy="9372707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620422" y="8029059"/>
            <a:ext cx="17635186" cy="72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8395</TotalTime>
  <Words>371</Words>
  <Application>Microsoft Office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맑은 고딕</vt:lpstr>
      <vt:lpstr>Arial</vt:lpstr>
      <vt:lpstr>Cambria Math</vt:lpstr>
      <vt:lpstr>Wingdings</vt:lpstr>
      <vt:lpstr>Office 테마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조 희연</cp:lastModifiedBy>
  <cp:revision>115</cp:revision>
  <cp:lastPrinted>2018-09-04T04:38:50Z</cp:lastPrinted>
  <dcterms:created xsi:type="dcterms:W3CDTF">2011-09-18T21:06:57Z</dcterms:created>
  <dcterms:modified xsi:type="dcterms:W3CDTF">2018-09-04T04:58:43Z</dcterms:modified>
</cp:coreProperties>
</file>