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Playfair Display"/>
      <p:regular r:id="rId31"/>
      <p:bold r:id="rId32"/>
      <p:italic r:id="rId33"/>
      <p:boldItalic r:id="rId34"/>
    </p:embeddedFont>
    <p:embeddedFont>
      <p:font typeface="Lato"/>
      <p:regular r:id="rId35"/>
      <p:bold r:id="rId36"/>
      <p:italic r:id="rId37"/>
      <p:boldItalic r:id="rId38"/>
    </p:embeddedFont>
    <p:embeddedFont>
      <p:font typeface="Century Schoolbook"/>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CenturySchoolbook-bold.fntdata"/><Relationship Id="rId20" Type="http://schemas.openxmlformats.org/officeDocument/2006/relationships/slide" Target="slides/slide15.xml"/><Relationship Id="rId42" Type="http://schemas.openxmlformats.org/officeDocument/2006/relationships/font" Target="fonts/CenturySchoolbook-boldItalic.fntdata"/><Relationship Id="rId41" Type="http://schemas.openxmlformats.org/officeDocument/2006/relationships/font" Target="fonts/CenturySchoolbook-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layfairDisplay-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layfairDisplay-italic.fntdata"/><Relationship Id="rId10" Type="http://schemas.openxmlformats.org/officeDocument/2006/relationships/slide" Target="slides/slide5.xml"/><Relationship Id="rId32" Type="http://schemas.openxmlformats.org/officeDocument/2006/relationships/font" Target="fonts/PlayfairDisplay-bold.fntdata"/><Relationship Id="rId13" Type="http://schemas.openxmlformats.org/officeDocument/2006/relationships/slide" Target="slides/slide8.xml"/><Relationship Id="rId35" Type="http://schemas.openxmlformats.org/officeDocument/2006/relationships/font" Target="fonts/Lato-regular.fntdata"/><Relationship Id="rId12" Type="http://schemas.openxmlformats.org/officeDocument/2006/relationships/slide" Target="slides/slide7.xml"/><Relationship Id="rId34" Type="http://schemas.openxmlformats.org/officeDocument/2006/relationships/font" Target="fonts/PlayfairDisplay-boldItalic.fntdata"/><Relationship Id="rId15" Type="http://schemas.openxmlformats.org/officeDocument/2006/relationships/slide" Target="slides/slide10.xml"/><Relationship Id="rId37" Type="http://schemas.openxmlformats.org/officeDocument/2006/relationships/font" Target="fonts/Lato-italic.fntdata"/><Relationship Id="rId14" Type="http://schemas.openxmlformats.org/officeDocument/2006/relationships/slide" Target="slides/slide9.xml"/><Relationship Id="rId36" Type="http://schemas.openxmlformats.org/officeDocument/2006/relationships/font" Target="fonts/Lato-bold.fntdata"/><Relationship Id="rId17" Type="http://schemas.openxmlformats.org/officeDocument/2006/relationships/slide" Target="slides/slide12.xml"/><Relationship Id="rId39" Type="http://schemas.openxmlformats.org/officeDocument/2006/relationships/font" Target="fonts/CenturySchoolbook-regular.fntdata"/><Relationship Id="rId16" Type="http://schemas.openxmlformats.org/officeDocument/2006/relationships/slide" Target="slides/slide11.xml"/><Relationship Id="rId38" Type="http://schemas.openxmlformats.org/officeDocument/2006/relationships/font" Target="fonts/La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6c15074e27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6c15074e27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6c15074e2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6c15074e2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6c15074e27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6c15074e27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6c15074e27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6c15074e27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6c15074e27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6c15074e27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6c15074e27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c15074e27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6c15074e27_4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6c15074e27_4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6c15074e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6c15074e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6c15074e27_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6c15074e27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6c15074e27_4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6c15074e27_4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6c15074e27_4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6c15074e27_4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6c15074e27_4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6c15074e27_4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6c15074e27_4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6c15074e27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6c15074e27_4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6c15074e27_4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75cbffb142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75cbffb142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6c15074e27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6c15074e27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6c15074e27_4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6c15074e27_4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75cbffb142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5cbffb142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75cbffb142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75cbffb142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6c15074e27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6c15074e27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75cbffb142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75cbffb142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75cbffb142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5cbffb142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6c15074e27_4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6c15074e27_4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6c15074e27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6c15074e27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archive.ics.uci.edu/ml/machine-learning-databases/heart-diseas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132300" y="1166975"/>
            <a:ext cx="2879400" cy="187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Cardiac Data Analysis</a:t>
            </a:r>
            <a:endParaRPr/>
          </a:p>
          <a:p>
            <a:pPr indent="0" lvl="0" marL="0" rtl="0" algn="ctr">
              <a:spcBef>
                <a:spcPts val="0"/>
              </a:spcBef>
              <a:spcAft>
                <a:spcPts val="0"/>
              </a:spcAft>
              <a:buNone/>
            </a:pPr>
            <a:r>
              <a:t/>
            </a:r>
            <a:endParaRPr/>
          </a:p>
        </p:txBody>
      </p:sp>
      <p:sp>
        <p:nvSpPr>
          <p:cNvPr id="60" name="Google Shape;60;p13"/>
          <p:cNvSpPr txBox="1"/>
          <p:nvPr>
            <p:ph idx="1" type="subTitle"/>
          </p:nvPr>
        </p:nvSpPr>
        <p:spPr>
          <a:xfrm>
            <a:off x="3132300" y="2941497"/>
            <a:ext cx="2951400" cy="1159800"/>
          </a:xfrm>
          <a:prstGeom prst="rect">
            <a:avLst/>
          </a:prstGeom>
        </p:spPr>
        <p:txBody>
          <a:bodyPr anchorCtr="0" anchor="b" bIns="91425" lIns="91425" spcFirstLastPara="1" rIns="91425" wrap="square" tIns="91425">
            <a:noAutofit/>
          </a:bodyPr>
          <a:lstStyle/>
          <a:p>
            <a:pPr indent="0" lvl="0" marL="457200" rtl="0" algn="ctr">
              <a:spcBef>
                <a:spcPts val="0"/>
              </a:spcBef>
              <a:spcAft>
                <a:spcPts val="0"/>
              </a:spcAft>
              <a:buNone/>
            </a:pPr>
            <a:r>
              <a:t/>
            </a:r>
            <a:endParaRPr/>
          </a:p>
          <a:p>
            <a:pPr indent="0" lvl="0" marL="457200" rtl="0" algn="ctr">
              <a:spcBef>
                <a:spcPts val="0"/>
              </a:spcBef>
              <a:spcAft>
                <a:spcPts val="0"/>
              </a:spcAft>
              <a:buNone/>
            </a:pPr>
            <a:r>
              <a:t/>
            </a:r>
            <a:endParaRPr/>
          </a:p>
          <a:p>
            <a:pPr indent="0" lvl="0" marL="0" rtl="0" algn="l">
              <a:spcBef>
                <a:spcPts val="0"/>
              </a:spcBef>
              <a:spcAft>
                <a:spcPts val="0"/>
              </a:spcAft>
              <a:buNone/>
            </a:pPr>
            <a:r>
              <a:rPr lang="en-GB"/>
              <a:t>Rohan Desai</a:t>
            </a:r>
            <a:endParaRPr/>
          </a:p>
          <a:p>
            <a:pPr indent="0" lvl="0" marL="0" rtl="0" algn="l">
              <a:spcBef>
                <a:spcPts val="0"/>
              </a:spcBef>
              <a:spcAft>
                <a:spcPts val="0"/>
              </a:spcAft>
              <a:buNone/>
            </a:pPr>
            <a:r>
              <a:rPr lang="en-GB"/>
              <a:t>Tanvi Zunjarao</a:t>
            </a:r>
            <a:endParaRPr/>
          </a:p>
          <a:p>
            <a:pPr indent="0" lvl="0" marL="0" rtl="0" algn="l">
              <a:spcBef>
                <a:spcPts val="0"/>
              </a:spcBef>
              <a:spcAft>
                <a:spcPts val="0"/>
              </a:spcAft>
              <a:buNone/>
            </a:pPr>
            <a:r>
              <a:rPr lang="en-GB"/>
              <a:t>Manee Upadhyaya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Visualization</a:t>
            </a:r>
            <a:endParaRPr/>
          </a:p>
        </p:txBody>
      </p:sp>
      <p:sp>
        <p:nvSpPr>
          <p:cNvPr id="114" name="Google Shape;114;p22"/>
          <p:cNvSpPr txBox="1"/>
          <p:nvPr>
            <p:ph idx="1" type="body"/>
          </p:nvPr>
        </p:nvSpPr>
        <p:spPr>
          <a:xfrm>
            <a:off x="249850" y="1152475"/>
            <a:ext cx="8520600" cy="380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3200">
              <a:solidFill>
                <a:schemeClr val="dk1"/>
              </a:solidFill>
              <a:latin typeface="Playfair Display"/>
              <a:ea typeface="Playfair Display"/>
              <a:cs typeface="Playfair Display"/>
              <a:sym typeface="Playfair Display"/>
            </a:endParaRPr>
          </a:p>
          <a:p>
            <a:pPr indent="0" lvl="0" marL="0" rtl="0" algn="l">
              <a:spcBef>
                <a:spcPts val="1600"/>
              </a:spcBef>
              <a:spcAft>
                <a:spcPts val="0"/>
              </a:spcAft>
              <a:buNone/>
            </a:pPr>
            <a:r>
              <a:t/>
            </a:r>
            <a:endParaRPr b="1" sz="3200">
              <a:solidFill>
                <a:schemeClr val="dk1"/>
              </a:solidFill>
              <a:latin typeface="Playfair Display"/>
              <a:ea typeface="Playfair Display"/>
              <a:cs typeface="Playfair Display"/>
              <a:sym typeface="Playfair Display"/>
            </a:endParaRPr>
          </a:p>
          <a:p>
            <a:pPr indent="0" lvl="0" marL="0" rtl="0" algn="l">
              <a:spcBef>
                <a:spcPts val="1600"/>
              </a:spcBef>
              <a:spcAft>
                <a:spcPts val="0"/>
              </a:spcAft>
              <a:buNone/>
            </a:pPr>
            <a:r>
              <a:t/>
            </a:r>
            <a:endParaRPr b="1" sz="3200">
              <a:solidFill>
                <a:schemeClr val="dk1"/>
              </a:solidFill>
              <a:latin typeface="Playfair Display"/>
              <a:ea typeface="Playfair Display"/>
              <a:cs typeface="Playfair Display"/>
              <a:sym typeface="Playfair Display"/>
            </a:endParaRPr>
          </a:p>
          <a:p>
            <a:pPr indent="0" lvl="0" marL="0" rtl="0" algn="l">
              <a:spcBef>
                <a:spcPts val="1600"/>
              </a:spcBef>
              <a:spcAft>
                <a:spcPts val="0"/>
              </a:spcAft>
              <a:buNone/>
            </a:pPr>
            <a:r>
              <a:t/>
            </a:r>
            <a:endParaRPr b="1" sz="3200">
              <a:solidFill>
                <a:schemeClr val="dk1"/>
              </a:solidFill>
              <a:latin typeface="Playfair Display"/>
              <a:ea typeface="Playfair Display"/>
              <a:cs typeface="Playfair Display"/>
              <a:sym typeface="Playfair Display"/>
            </a:endParaRPr>
          </a:p>
          <a:p>
            <a:pPr indent="0" lvl="0" marL="0" rtl="0" algn="l">
              <a:spcBef>
                <a:spcPts val="1600"/>
              </a:spcBef>
              <a:spcAft>
                <a:spcPts val="1600"/>
              </a:spcAft>
              <a:buNone/>
            </a:pPr>
            <a:r>
              <a:rPr b="1" lang="en-GB" sz="3200">
                <a:solidFill>
                  <a:schemeClr val="dk1"/>
                </a:solidFill>
                <a:latin typeface="Playfair Display"/>
                <a:ea typeface="Playfair Display"/>
                <a:cs typeface="Playfair Display"/>
                <a:sym typeface="Playfair Display"/>
              </a:rPr>
              <a:t> </a:t>
            </a:r>
            <a:endParaRPr b="1" sz="3200">
              <a:solidFill>
                <a:schemeClr val="dk1"/>
              </a:solidFill>
              <a:latin typeface="Playfair Display"/>
              <a:ea typeface="Playfair Display"/>
              <a:cs typeface="Playfair Display"/>
              <a:sym typeface="Playfair Display"/>
            </a:endParaRPr>
          </a:p>
        </p:txBody>
      </p:sp>
      <p:pic>
        <p:nvPicPr>
          <p:cNvPr id="115" name="Google Shape;115;p22"/>
          <p:cNvPicPr preferRelativeResize="0"/>
          <p:nvPr/>
        </p:nvPicPr>
        <p:blipFill>
          <a:blip r:embed="rId3">
            <a:alphaModFix/>
          </a:blip>
          <a:stretch>
            <a:fillRect/>
          </a:stretch>
        </p:blipFill>
        <p:spPr>
          <a:xfrm>
            <a:off x="642375" y="1251175"/>
            <a:ext cx="1872675" cy="1047425"/>
          </a:xfrm>
          <a:prstGeom prst="rect">
            <a:avLst/>
          </a:prstGeom>
          <a:noFill/>
          <a:ln>
            <a:noFill/>
          </a:ln>
        </p:spPr>
      </p:pic>
      <p:pic>
        <p:nvPicPr>
          <p:cNvPr id="116" name="Google Shape;116;p22"/>
          <p:cNvPicPr preferRelativeResize="0"/>
          <p:nvPr/>
        </p:nvPicPr>
        <p:blipFill>
          <a:blip r:embed="rId4">
            <a:alphaModFix/>
          </a:blip>
          <a:stretch>
            <a:fillRect/>
          </a:stretch>
        </p:blipFill>
        <p:spPr>
          <a:xfrm>
            <a:off x="2999500" y="1152475"/>
            <a:ext cx="5514599" cy="3393175"/>
          </a:xfrm>
          <a:prstGeom prst="rect">
            <a:avLst/>
          </a:prstGeom>
          <a:noFill/>
          <a:ln>
            <a:noFill/>
          </a:ln>
        </p:spPr>
      </p:pic>
      <p:sp>
        <p:nvSpPr>
          <p:cNvPr id="117" name="Google Shape;117;p22"/>
          <p:cNvSpPr txBox="1"/>
          <p:nvPr/>
        </p:nvSpPr>
        <p:spPr>
          <a:xfrm>
            <a:off x="3916900" y="3545825"/>
            <a:ext cx="655200" cy="38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Age vs Heart Disease</a:t>
            </a:r>
            <a:endParaRPr/>
          </a:p>
        </p:txBody>
      </p:sp>
      <p:sp>
        <p:nvSpPr>
          <p:cNvPr id="123" name="Google Shape;123;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4" name="Google Shape;124;p23"/>
          <p:cNvPicPr preferRelativeResize="0"/>
          <p:nvPr/>
        </p:nvPicPr>
        <p:blipFill>
          <a:blip r:embed="rId3">
            <a:alphaModFix/>
          </a:blip>
          <a:stretch>
            <a:fillRect/>
          </a:stretch>
        </p:blipFill>
        <p:spPr>
          <a:xfrm>
            <a:off x="311700" y="1152475"/>
            <a:ext cx="8520599" cy="3792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Level of </a:t>
            </a:r>
            <a:r>
              <a:rPr lang="en-GB"/>
              <a:t>Cholesterol</a:t>
            </a:r>
            <a:endParaRPr/>
          </a:p>
        </p:txBody>
      </p:sp>
      <p:sp>
        <p:nvSpPr>
          <p:cNvPr id="130" name="Google Shape;130;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1" name="Google Shape;131;p24"/>
          <p:cNvPicPr preferRelativeResize="0"/>
          <p:nvPr/>
        </p:nvPicPr>
        <p:blipFill>
          <a:blip r:embed="rId3">
            <a:alphaModFix/>
          </a:blip>
          <a:stretch>
            <a:fillRect/>
          </a:stretch>
        </p:blipFill>
        <p:spPr>
          <a:xfrm>
            <a:off x="311700" y="1152475"/>
            <a:ext cx="6022426" cy="3854099"/>
          </a:xfrm>
          <a:prstGeom prst="rect">
            <a:avLst/>
          </a:prstGeom>
          <a:noFill/>
          <a:ln>
            <a:noFill/>
          </a:ln>
        </p:spPr>
      </p:pic>
      <p:pic>
        <p:nvPicPr>
          <p:cNvPr id="132" name="Google Shape;132;p24"/>
          <p:cNvPicPr preferRelativeResize="0"/>
          <p:nvPr/>
        </p:nvPicPr>
        <p:blipFill>
          <a:blip r:embed="rId4">
            <a:alphaModFix/>
          </a:blip>
          <a:stretch>
            <a:fillRect/>
          </a:stretch>
        </p:blipFill>
        <p:spPr>
          <a:xfrm>
            <a:off x="6822800" y="1217387"/>
            <a:ext cx="1160250" cy="3724276"/>
          </a:xfrm>
          <a:prstGeom prst="rect">
            <a:avLst/>
          </a:prstGeom>
          <a:noFill/>
          <a:ln>
            <a:noFill/>
          </a:ln>
        </p:spPr>
      </p:pic>
      <p:pic>
        <p:nvPicPr>
          <p:cNvPr id="133" name="Google Shape;133;p24"/>
          <p:cNvPicPr preferRelativeResize="0"/>
          <p:nvPr/>
        </p:nvPicPr>
        <p:blipFill>
          <a:blip r:embed="rId5">
            <a:alphaModFix/>
          </a:blip>
          <a:stretch>
            <a:fillRect/>
          </a:stretch>
        </p:blipFill>
        <p:spPr>
          <a:xfrm>
            <a:off x="7472375" y="1409700"/>
            <a:ext cx="1319200" cy="838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2400"/>
              <a:t>Relationship </a:t>
            </a:r>
            <a:r>
              <a:rPr lang="en-GB" sz="2400"/>
              <a:t>between</a:t>
            </a:r>
            <a:r>
              <a:rPr lang="en-GB" sz="2400"/>
              <a:t> Chest pain and Heart Disease</a:t>
            </a:r>
            <a:endParaRPr sz="2400"/>
          </a:p>
        </p:txBody>
      </p:sp>
      <p:sp>
        <p:nvSpPr>
          <p:cNvPr id="139" name="Google Shape;139;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0" name="Google Shape;140;p25"/>
          <p:cNvPicPr preferRelativeResize="0"/>
          <p:nvPr/>
        </p:nvPicPr>
        <p:blipFill>
          <a:blip r:embed="rId3">
            <a:alphaModFix/>
          </a:blip>
          <a:stretch>
            <a:fillRect/>
          </a:stretch>
        </p:blipFill>
        <p:spPr>
          <a:xfrm>
            <a:off x="311700" y="1152475"/>
            <a:ext cx="8520600" cy="3702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2400"/>
              <a:t>Relationship between Induced Angina and </a:t>
            </a:r>
            <a:r>
              <a:rPr lang="en-GB" sz="2400"/>
              <a:t>Cholesterol</a:t>
            </a:r>
            <a:endParaRPr sz="2400"/>
          </a:p>
        </p:txBody>
      </p:sp>
      <p:sp>
        <p:nvSpPr>
          <p:cNvPr id="146" name="Google Shape;146;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7" name="Google Shape;147;p26"/>
          <p:cNvPicPr preferRelativeResize="0"/>
          <p:nvPr/>
        </p:nvPicPr>
        <p:blipFill>
          <a:blip r:embed="rId3">
            <a:alphaModFix/>
          </a:blip>
          <a:stretch>
            <a:fillRect/>
          </a:stretch>
        </p:blipFill>
        <p:spPr>
          <a:xfrm>
            <a:off x="311700" y="1152475"/>
            <a:ext cx="8520600" cy="3885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2400"/>
              <a:t>Relationship between Heart disease and H</a:t>
            </a:r>
            <a:r>
              <a:rPr lang="en-GB" sz="2400"/>
              <a:t>eart-rate</a:t>
            </a:r>
            <a:endParaRPr sz="2400"/>
          </a:p>
        </p:txBody>
      </p:sp>
      <p:sp>
        <p:nvSpPr>
          <p:cNvPr id="153" name="Google Shape;153;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4" name="Google Shape;154;p27"/>
          <p:cNvPicPr preferRelativeResize="0"/>
          <p:nvPr/>
        </p:nvPicPr>
        <p:blipFill>
          <a:blip r:embed="rId3">
            <a:alphaModFix/>
          </a:blip>
          <a:stretch>
            <a:fillRect/>
          </a:stretch>
        </p:blipFill>
        <p:spPr>
          <a:xfrm>
            <a:off x="360775" y="1152475"/>
            <a:ext cx="8471526" cy="36714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1009700"/>
            <a:ext cx="8520600" cy="184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Machine Learning Models </a:t>
            </a:r>
            <a:endParaRPr/>
          </a:p>
          <a:p>
            <a:pPr indent="0" lvl="0" marL="0" rtl="0" algn="ctr">
              <a:spcBef>
                <a:spcPts val="0"/>
              </a:spcBef>
              <a:spcAft>
                <a:spcPts val="0"/>
              </a:spcAft>
              <a:buNone/>
            </a:pPr>
            <a:r>
              <a:rPr lang="en-GB"/>
              <a:t>PART-III</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Classification Technique</a:t>
            </a:r>
            <a:endParaRPr/>
          </a:p>
        </p:txBody>
      </p:sp>
      <p:sp>
        <p:nvSpPr>
          <p:cNvPr id="165" name="Google Shape;165;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Arial"/>
              <a:buChar char="●"/>
            </a:pPr>
            <a:r>
              <a:rPr lang="en-GB" sz="2400">
                <a:latin typeface="Arial"/>
                <a:ea typeface="Arial"/>
                <a:cs typeface="Arial"/>
                <a:sym typeface="Arial"/>
              </a:rPr>
              <a:t>We </a:t>
            </a:r>
            <a:r>
              <a:rPr lang="en-GB" sz="2400">
                <a:latin typeface="Arial"/>
                <a:ea typeface="Arial"/>
                <a:cs typeface="Arial"/>
                <a:sym typeface="Arial"/>
              </a:rPr>
              <a:t>used 2 machine learning models for this project.</a:t>
            </a:r>
            <a:endParaRPr sz="2400">
              <a:latin typeface="Arial"/>
              <a:ea typeface="Arial"/>
              <a:cs typeface="Arial"/>
              <a:sym typeface="Arial"/>
            </a:endParaRPr>
          </a:p>
          <a:p>
            <a:pPr indent="-381000" lvl="1" marL="914400" rtl="0" algn="l">
              <a:spcBef>
                <a:spcPts val="0"/>
              </a:spcBef>
              <a:spcAft>
                <a:spcPts val="0"/>
              </a:spcAft>
              <a:buSzPts val="2400"/>
              <a:buFont typeface="Arial"/>
              <a:buChar char="○"/>
            </a:pPr>
            <a:r>
              <a:rPr lang="en-GB" sz="2400">
                <a:latin typeface="Arial"/>
                <a:ea typeface="Arial"/>
                <a:cs typeface="Arial"/>
                <a:sym typeface="Arial"/>
              </a:rPr>
              <a:t>Logistic Regression</a:t>
            </a:r>
            <a:endParaRPr sz="2400">
              <a:latin typeface="Arial"/>
              <a:ea typeface="Arial"/>
              <a:cs typeface="Arial"/>
              <a:sym typeface="Arial"/>
            </a:endParaRPr>
          </a:p>
          <a:p>
            <a:pPr indent="-381000" lvl="1" marL="914400" rtl="0" algn="l">
              <a:spcBef>
                <a:spcPts val="0"/>
              </a:spcBef>
              <a:spcAft>
                <a:spcPts val="0"/>
              </a:spcAft>
              <a:buSzPts val="2400"/>
              <a:buFont typeface="Arial"/>
              <a:buChar char="○"/>
            </a:pPr>
            <a:r>
              <a:rPr lang="en-GB" sz="2400">
                <a:latin typeface="Arial"/>
                <a:ea typeface="Arial"/>
                <a:cs typeface="Arial"/>
                <a:sym typeface="Arial"/>
              </a:rPr>
              <a:t>Support Vector Machine</a:t>
            </a:r>
            <a:endParaRPr sz="2400">
              <a:latin typeface="Arial"/>
              <a:ea typeface="Arial"/>
              <a:cs typeface="Arial"/>
              <a:sym typeface="Arial"/>
            </a:endParaRPr>
          </a:p>
          <a:p>
            <a:pPr indent="0" lvl="0" marL="0" rtl="0" algn="l">
              <a:spcBef>
                <a:spcPts val="1600"/>
              </a:spcBef>
              <a:spcAft>
                <a:spcPts val="0"/>
              </a:spcAft>
              <a:buNone/>
            </a:pPr>
            <a:r>
              <a:t/>
            </a:r>
            <a:endParaRPr sz="2400">
              <a:latin typeface="Arial"/>
              <a:ea typeface="Arial"/>
              <a:cs typeface="Arial"/>
              <a:sym typeface="Arial"/>
            </a:endParaRPr>
          </a:p>
          <a:p>
            <a:pPr indent="0" lvl="0" marL="457200" rtl="0" algn="l">
              <a:spcBef>
                <a:spcPts val="1600"/>
              </a:spcBef>
              <a:spcAft>
                <a:spcPts val="1600"/>
              </a:spcAft>
              <a:buNone/>
            </a:pPr>
            <a:r>
              <a:t/>
            </a:r>
            <a:endParaRPr sz="2400">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Logistic Regression</a:t>
            </a:r>
            <a:endParaRPr/>
          </a:p>
        </p:txBody>
      </p:sp>
      <p:sp>
        <p:nvSpPr>
          <p:cNvPr id="171" name="Google Shape;171;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2" name="Google Shape;172;p30"/>
          <p:cNvPicPr preferRelativeResize="0"/>
          <p:nvPr/>
        </p:nvPicPr>
        <p:blipFill>
          <a:blip r:embed="rId3">
            <a:alphaModFix/>
          </a:blip>
          <a:stretch>
            <a:fillRect/>
          </a:stretch>
        </p:blipFill>
        <p:spPr>
          <a:xfrm>
            <a:off x="311700" y="1236700"/>
            <a:ext cx="8443499" cy="31016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Support Vector Machine</a:t>
            </a:r>
            <a:endParaRPr/>
          </a:p>
          <a:p>
            <a:pPr indent="0" lvl="0" marL="0" rtl="0" algn="ctr">
              <a:spcBef>
                <a:spcPts val="0"/>
              </a:spcBef>
              <a:spcAft>
                <a:spcPts val="0"/>
              </a:spcAft>
              <a:buNone/>
            </a:pPr>
            <a:r>
              <a:t/>
            </a:r>
            <a:endParaRPr/>
          </a:p>
        </p:txBody>
      </p:sp>
      <p:sp>
        <p:nvSpPr>
          <p:cNvPr id="178" name="Google Shape;178;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00000"/>
                </a:solidFill>
                <a:highlight>
                  <a:srgbClr val="FFFFFF"/>
                </a:highlight>
                <a:latin typeface="Arial"/>
                <a:ea typeface="Arial"/>
                <a:cs typeface="Arial"/>
                <a:sym typeface="Arial"/>
              </a:rPr>
              <a:t>A support vector machine (SVM) is machine learning algorithm that analyzes </a:t>
            </a:r>
            <a:r>
              <a:rPr lang="en-GB">
                <a:solidFill>
                  <a:srgbClr val="000000"/>
                </a:solidFill>
                <a:latin typeface="Arial"/>
                <a:ea typeface="Arial"/>
                <a:cs typeface="Arial"/>
                <a:sym typeface="Arial"/>
              </a:rPr>
              <a:t>data</a:t>
            </a:r>
            <a:r>
              <a:rPr lang="en-GB">
                <a:solidFill>
                  <a:srgbClr val="000000"/>
                </a:solidFill>
                <a:highlight>
                  <a:srgbClr val="FFFFFF"/>
                </a:highlight>
                <a:latin typeface="Arial"/>
                <a:ea typeface="Arial"/>
                <a:cs typeface="Arial"/>
                <a:sym typeface="Arial"/>
              </a:rPr>
              <a:t> for classification and regression analysis.</a:t>
            </a:r>
            <a:endParaRPr>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GB">
                <a:solidFill>
                  <a:srgbClr val="000000"/>
                </a:solidFill>
                <a:highlight>
                  <a:srgbClr val="FFFFFF"/>
                </a:highlight>
                <a:latin typeface="Arial"/>
                <a:ea typeface="Arial"/>
                <a:cs typeface="Arial"/>
                <a:sym typeface="Arial"/>
              </a:rPr>
              <a:t>SVM is a supervised learning method that looks at data and sorts it into one of two categories. An SVM outputs a map of the sorted data with the margins between the two as far apart as possible.</a:t>
            </a:r>
            <a:endParaRPr>
              <a:solidFill>
                <a:srgbClr val="000000"/>
              </a:solidFill>
              <a:highlight>
                <a:srgbClr val="FFFFFF"/>
              </a:highlight>
              <a:latin typeface="Arial"/>
              <a:ea typeface="Arial"/>
              <a:cs typeface="Arial"/>
              <a:sym typeface="Arial"/>
            </a:endParaRPr>
          </a:p>
          <a:p>
            <a:pPr indent="0" lvl="0" marL="0" rtl="0" algn="l">
              <a:spcBef>
                <a:spcPts val="1600"/>
              </a:spcBef>
              <a:spcAft>
                <a:spcPts val="1600"/>
              </a:spcAft>
              <a:buNone/>
            </a:pPr>
            <a:r>
              <a:rPr lang="en-GB">
                <a:solidFill>
                  <a:srgbClr val="000000"/>
                </a:solidFill>
                <a:highlight>
                  <a:srgbClr val="FFFFFF"/>
                </a:highlight>
                <a:latin typeface="Arial"/>
                <a:ea typeface="Arial"/>
                <a:cs typeface="Arial"/>
                <a:sym typeface="Arial"/>
              </a:rPr>
              <a:t>SVMs are used in text categorization, image classification, handwriting recognition and in the sciences.</a:t>
            </a:r>
            <a:endParaRPr>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1670200"/>
            <a:ext cx="8520600" cy="137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Introduction </a:t>
            </a:r>
            <a:endParaRPr/>
          </a:p>
          <a:p>
            <a:pPr indent="0" lvl="0" marL="0" rtl="0" algn="ctr">
              <a:spcBef>
                <a:spcPts val="0"/>
              </a:spcBef>
              <a:spcAft>
                <a:spcPts val="0"/>
              </a:spcAft>
              <a:buNone/>
            </a:pPr>
            <a:r>
              <a:rPr lang="en-GB"/>
              <a:t>Part I</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2"/>
          <p:cNvSpPr txBox="1"/>
          <p:nvPr>
            <p:ph type="title"/>
          </p:nvPr>
        </p:nvSpPr>
        <p:spPr>
          <a:xfrm>
            <a:off x="590225" y="433525"/>
            <a:ext cx="31548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Support Vector Machine</a:t>
            </a:r>
            <a:endParaRPr/>
          </a:p>
        </p:txBody>
      </p:sp>
      <p:pic>
        <p:nvPicPr>
          <p:cNvPr id="184" name="Google Shape;184;p32"/>
          <p:cNvPicPr preferRelativeResize="0"/>
          <p:nvPr/>
        </p:nvPicPr>
        <p:blipFill>
          <a:blip r:embed="rId3">
            <a:alphaModFix/>
          </a:blip>
          <a:stretch>
            <a:fillRect/>
          </a:stretch>
        </p:blipFill>
        <p:spPr>
          <a:xfrm>
            <a:off x="4145700" y="395388"/>
            <a:ext cx="4898600" cy="4505125"/>
          </a:xfrm>
          <a:prstGeom prst="rect">
            <a:avLst/>
          </a:prstGeom>
          <a:noFill/>
          <a:ln>
            <a:noFill/>
          </a:ln>
        </p:spPr>
      </p:pic>
      <p:pic>
        <p:nvPicPr>
          <p:cNvPr id="185" name="Google Shape;185;p32"/>
          <p:cNvPicPr preferRelativeResize="0"/>
          <p:nvPr/>
        </p:nvPicPr>
        <p:blipFill>
          <a:blip r:embed="rId4">
            <a:alphaModFix/>
          </a:blip>
          <a:stretch>
            <a:fillRect/>
          </a:stretch>
        </p:blipFill>
        <p:spPr>
          <a:xfrm>
            <a:off x="0" y="2145775"/>
            <a:ext cx="4244100" cy="23231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3"/>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Support Vector </a:t>
            </a:r>
            <a:r>
              <a:rPr lang="en-GB"/>
              <a:t>Machine</a:t>
            </a:r>
            <a:endParaRPr/>
          </a:p>
        </p:txBody>
      </p:sp>
      <p:sp>
        <p:nvSpPr>
          <p:cNvPr id="191" name="Google Shape;191;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2" name="Google Shape;192;p33"/>
          <p:cNvPicPr preferRelativeResize="0"/>
          <p:nvPr/>
        </p:nvPicPr>
        <p:blipFill>
          <a:blip r:embed="rId3">
            <a:alphaModFix/>
          </a:blip>
          <a:stretch>
            <a:fillRect/>
          </a:stretch>
        </p:blipFill>
        <p:spPr>
          <a:xfrm>
            <a:off x="1899613" y="1136650"/>
            <a:ext cx="5553075" cy="34480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4"/>
          <p:cNvSpPr txBox="1"/>
          <p:nvPr>
            <p:ph type="title"/>
          </p:nvPr>
        </p:nvSpPr>
        <p:spPr>
          <a:xfrm>
            <a:off x="255475" y="1417250"/>
            <a:ext cx="8520600" cy="125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Conclusion</a:t>
            </a:r>
            <a:endParaRPr/>
          </a:p>
          <a:p>
            <a:pPr indent="0" lvl="0" marL="0" rtl="0" algn="ctr">
              <a:spcBef>
                <a:spcPts val="0"/>
              </a:spcBef>
              <a:spcAft>
                <a:spcPts val="0"/>
              </a:spcAft>
              <a:buNone/>
            </a:pPr>
            <a:r>
              <a:rPr lang="en-GB"/>
              <a:t>PART-IV</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Conclusion</a:t>
            </a:r>
            <a:endParaRPr/>
          </a:p>
        </p:txBody>
      </p:sp>
      <p:sp>
        <p:nvSpPr>
          <p:cNvPr id="203" name="Google Shape;203;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8000"/>
              </a:lnSpc>
              <a:spcBef>
                <a:spcPts val="1400"/>
              </a:spcBef>
              <a:spcAft>
                <a:spcPts val="0"/>
              </a:spcAft>
              <a:buNone/>
            </a:pPr>
            <a:r>
              <a:rPr lang="en-GB">
                <a:solidFill>
                  <a:srgbClr val="000000"/>
                </a:solidFill>
                <a:highlight>
                  <a:srgbClr val="FFFFFF"/>
                </a:highlight>
                <a:latin typeface="Arial"/>
                <a:ea typeface="Arial"/>
                <a:cs typeface="Arial"/>
                <a:sym typeface="Arial"/>
              </a:rPr>
              <a:t>Heart Disease is one of the major concern for the society today.It is difficult to manually determine the odds of getting heart disease based on risk factors. However, machine learning techniques are useful to predict the output from existing data.</a:t>
            </a:r>
            <a:endParaRPr>
              <a:solidFill>
                <a:srgbClr val="000000"/>
              </a:solidFill>
              <a:latin typeface="Arial"/>
              <a:ea typeface="Arial"/>
              <a:cs typeface="Arial"/>
              <a:sym typeface="Arial"/>
            </a:endParaRPr>
          </a:p>
          <a:p>
            <a:pPr indent="0" lvl="0" marL="0" rtl="0" algn="l">
              <a:spcBef>
                <a:spcPts val="0"/>
              </a:spcBef>
              <a:spcAft>
                <a:spcPts val="1600"/>
              </a:spcAft>
              <a:buNone/>
            </a:pPr>
            <a:r>
              <a:t/>
            </a:r>
            <a:endParaRPr>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Future Scope</a:t>
            </a:r>
            <a:endParaRPr/>
          </a:p>
        </p:txBody>
      </p:sp>
      <p:sp>
        <p:nvSpPr>
          <p:cNvPr id="209" name="Google Shape;209;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rPr lang="en-GB"/>
              <a:t>More Machine Learning Models can be implemented to check on Accuracy of data to fit best Model.</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7"/>
          <p:cNvSpPr txBox="1"/>
          <p:nvPr>
            <p:ph type="title"/>
          </p:nvPr>
        </p:nvSpPr>
        <p:spPr>
          <a:xfrm>
            <a:off x="129000" y="19456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OVERVIEW</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5E696C"/>
              </a:solidFill>
              <a:latin typeface="Arial"/>
              <a:ea typeface="Arial"/>
              <a:cs typeface="Arial"/>
              <a:sym typeface="Arial"/>
            </a:endParaRPr>
          </a:p>
          <a:p>
            <a:pPr indent="-342900" lvl="0" marL="457200" rtl="0" algn="l">
              <a:spcBef>
                <a:spcPts val="1600"/>
              </a:spcBef>
              <a:spcAft>
                <a:spcPts val="0"/>
              </a:spcAft>
              <a:buClr>
                <a:srgbClr val="5E696C"/>
              </a:buClr>
              <a:buSzPts val="1800"/>
              <a:buFont typeface="Arial"/>
              <a:buChar char="●"/>
            </a:pPr>
            <a:r>
              <a:rPr lang="en-GB">
                <a:solidFill>
                  <a:srgbClr val="5E696C"/>
                </a:solidFill>
                <a:latin typeface="Arial"/>
                <a:ea typeface="Arial"/>
                <a:cs typeface="Arial"/>
                <a:sym typeface="Arial"/>
              </a:rPr>
              <a:t>Heart diseases is one of the leading causes of death. </a:t>
            </a:r>
            <a:endParaRPr>
              <a:solidFill>
                <a:srgbClr val="5E696C"/>
              </a:solidFill>
              <a:latin typeface="Arial"/>
              <a:ea typeface="Arial"/>
              <a:cs typeface="Arial"/>
              <a:sym typeface="Arial"/>
            </a:endParaRPr>
          </a:p>
          <a:p>
            <a:pPr indent="-342900" lvl="0" marL="457200" rtl="0" algn="l">
              <a:spcBef>
                <a:spcPts val="0"/>
              </a:spcBef>
              <a:spcAft>
                <a:spcPts val="0"/>
              </a:spcAft>
              <a:buClr>
                <a:srgbClr val="5E696C"/>
              </a:buClr>
              <a:buSzPts val="1800"/>
              <a:buFont typeface="Arial"/>
              <a:buChar char="●"/>
            </a:pPr>
            <a:r>
              <a:rPr lang="en-GB">
                <a:solidFill>
                  <a:srgbClr val="5E696C"/>
                </a:solidFill>
                <a:latin typeface="Arial"/>
                <a:ea typeface="Arial"/>
                <a:cs typeface="Arial"/>
                <a:sym typeface="Arial"/>
              </a:rPr>
              <a:t>Heart diseases are more prevalent in men than women.</a:t>
            </a:r>
            <a:endParaRPr>
              <a:solidFill>
                <a:srgbClr val="5E696C"/>
              </a:solidFill>
              <a:latin typeface="Arial"/>
              <a:ea typeface="Arial"/>
              <a:cs typeface="Arial"/>
              <a:sym typeface="Arial"/>
            </a:endParaRPr>
          </a:p>
          <a:p>
            <a:pPr indent="-342900" lvl="0" marL="457200" rtl="0" algn="l">
              <a:spcBef>
                <a:spcPts val="0"/>
              </a:spcBef>
              <a:spcAft>
                <a:spcPts val="0"/>
              </a:spcAft>
              <a:buClr>
                <a:srgbClr val="5E696C"/>
              </a:buClr>
              <a:buSzPts val="1800"/>
              <a:buFont typeface="Arial"/>
              <a:buChar char="●"/>
            </a:pPr>
            <a:r>
              <a:rPr lang="en-GB">
                <a:solidFill>
                  <a:srgbClr val="5E696C"/>
                </a:solidFill>
                <a:latin typeface="Arial"/>
                <a:ea typeface="Arial"/>
                <a:cs typeface="Arial"/>
                <a:sym typeface="Arial"/>
              </a:rPr>
              <a:t>Various factors such as Age, gender, smoking, family history, cholesterol are considered as risks for heart diseases.</a:t>
            </a:r>
            <a:endParaRPr>
              <a:solidFill>
                <a:srgbClr val="5E696C"/>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DATASOURCE</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latin typeface="Arial"/>
                <a:ea typeface="Arial"/>
                <a:cs typeface="Arial"/>
                <a:sym typeface="Arial"/>
                <a:hlinkClick r:id="rId3"/>
              </a:rPr>
              <a:t>https://archive.ics.uci.edu/ml/machine-learning-databases/heart-disease/</a:t>
            </a:r>
            <a:endParaRPr b="1">
              <a:solidFill>
                <a:srgbClr val="5E696C"/>
              </a:solidFill>
              <a:latin typeface="Arial"/>
              <a:ea typeface="Arial"/>
              <a:cs typeface="Arial"/>
              <a:sym typeface="Arial"/>
            </a:endParaRPr>
          </a:p>
          <a:p>
            <a:pPr indent="0" lvl="0" marL="0" rtl="0" algn="l">
              <a:lnSpc>
                <a:spcPct val="115000"/>
              </a:lnSpc>
              <a:spcBef>
                <a:spcPts val="1600"/>
              </a:spcBef>
              <a:spcAft>
                <a:spcPts val="0"/>
              </a:spcAft>
              <a:buNone/>
            </a:pPr>
            <a:r>
              <a:rPr lang="en-GB">
                <a:solidFill>
                  <a:srgbClr val="5E696C"/>
                </a:solidFill>
                <a:latin typeface="Arial"/>
                <a:ea typeface="Arial"/>
                <a:cs typeface="Arial"/>
                <a:sym typeface="Arial"/>
              </a:rPr>
              <a:t>The dataset has been divided into a training set and a test set, and individual techniques have been trained using the training dataset.</a:t>
            </a:r>
            <a:endParaRPr>
              <a:solidFill>
                <a:srgbClr val="5E696C"/>
              </a:solidFill>
              <a:latin typeface="Arial"/>
              <a:ea typeface="Arial"/>
              <a:cs typeface="Arial"/>
              <a:sym typeface="Arial"/>
            </a:endParaRPr>
          </a:p>
          <a:p>
            <a:pPr indent="0" lvl="0" marL="0" rtl="0" algn="l">
              <a:lnSpc>
                <a:spcPct val="115000"/>
              </a:lnSpc>
              <a:spcBef>
                <a:spcPts val="1600"/>
              </a:spcBef>
              <a:spcAft>
                <a:spcPts val="0"/>
              </a:spcAft>
              <a:buNone/>
            </a:pPr>
            <a:r>
              <a:rPr lang="en-GB">
                <a:solidFill>
                  <a:srgbClr val="5E696C"/>
                </a:solidFill>
                <a:latin typeface="Arial"/>
                <a:ea typeface="Arial"/>
                <a:cs typeface="Arial"/>
                <a:sym typeface="Arial"/>
              </a:rPr>
              <a:t>The efficiency of the technique is tested with the test dataset. The working of the techniques is as follows.</a:t>
            </a:r>
            <a:endParaRPr>
              <a:solidFill>
                <a:srgbClr val="5E696C"/>
              </a:solidFill>
              <a:latin typeface="Arial"/>
              <a:ea typeface="Arial"/>
              <a:cs typeface="Arial"/>
              <a:sym typeface="Arial"/>
            </a:endParaRPr>
          </a:p>
          <a:p>
            <a:pPr indent="0" lvl="0" marL="0" rtl="0" algn="l">
              <a:spcBef>
                <a:spcPts val="1600"/>
              </a:spcBef>
              <a:spcAft>
                <a:spcPts val="0"/>
              </a:spcAft>
              <a:buNone/>
            </a:pPr>
            <a:r>
              <a:t/>
            </a:r>
            <a:endParaRPr b="1">
              <a:solidFill>
                <a:srgbClr val="5E696C"/>
              </a:solidFill>
              <a:latin typeface="Arial"/>
              <a:ea typeface="Arial"/>
              <a:cs typeface="Arial"/>
              <a:sym typeface="Arial"/>
            </a:endParaRPr>
          </a:p>
          <a:p>
            <a:pPr indent="0" lvl="0" marL="0" rtl="0" algn="l">
              <a:spcBef>
                <a:spcPts val="1600"/>
              </a:spcBef>
              <a:spcAft>
                <a:spcPts val="1600"/>
              </a:spcAft>
              <a:buNone/>
            </a:pPr>
            <a:r>
              <a:t/>
            </a:r>
            <a:endParaRPr b="1">
              <a:solidFill>
                <a:srgbClr val="5E696C"/>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solidFill>
                  <a:srgbClr val="E06666"/>
                </a:solidFill>
              </a:rPr>
              <a:t>PROBLEM STATEMENT</a:t>
            </a:r>
            <a:endParaRPr sz="3000">
              <a:solidFill>
                <a:srgbClr val="E06666"/>
              </a:solidFill>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lnSpc>
                <a:spcPct val="110000"/>
              </a:lnSpc>
              <a:spcBef>
                <a:spcPts val="500"/>
              </a:spcBef>
              <a:spcAft>
                <a:spcPts val="0"/>
              </a:spcAft>
              <a:buClr>
                <a:srgbClr val="404040"/>
              </a:buClr>
              <a:buSzPts val="2000"/>
              <a:buFont typeface="Arial"/>
              <a:buChar char="●"/>
            </a:pPr>
            <a:r>
              <a:rPr lang="en-GB" sz="2000">
                <a:solidFill>
                  <a:srgbClr val="404040"/>
                </a:solidFill>
                <a:latin typeface="Arial"/>
                <a:ea typeface="Arial"/>
                <a:cs typeface="Arial"/>
                <a:sym typeface="Arial"/>
              </a:rPr>
              <a:t>Cardiovascular diseases are one the most fatal diseases in the world </a:t>
            </a:r>
            <a:endParaRPr sz="2000">
              <a:solidFill>
                <a:srgbClr val="404040"/>
              </a:solidFill>
              <a:latin typeface="Arial"/>
              <a:ea typeface="Arial"/>
              <a:cs typeface="Arial"/>
              <a:sym typeface="Arial"/>
            </a:endParaRPr>
          </a:p>
          <a:p>
            <a:pPr indent="-355600" lvl="0" marL="457200" rtl="0" algn="l">
              <a:lnSpc>
                <a:spcPct val="110000"/>
              </a:lnSpc>
              <a:spcBef>
                <a:spcPts val="0"/>
              </a:spcBef>
              <a:spcAft>
                <a:spcPts val="0"/>
              </a:spcAft>
              <a:buClr>
                <a:srgbClr val="404040"/>
              </a:buClr>
              <a:buSzPts val="2000"/>
              <a:buFont typeface="Arial"/>
              <a:buChar char="●"/>
            </a:pPr>
            <a:r>
              <a:rPr lang="en-GB" sz="2000">
                <a:solidFill>
                  <a:srgbClr val="404040"/>
                </a:solidFill>
                <a:latin typeface="Arial"/>
                <a:ea typeface="Arial"/>
                <a:cs typeface="Arial"/>
                <a:sym typeface="Arial"/>
              </a:rPr>
              <a:t>This project attempts to solve the problem to make predictions on whether a person is suffering from Heart Disease</a:t>
            </a:r>
            <a:endParaRPr sz="2000">
              <a:solidFill>
                <a:srgbClr val="404040"/>
              </a:solidFill>
              <a:latin typeface="Arial"/>
              <a:ea typeface="Arial"/>
              <a:cs typeface="Arial"/>
              <a:sym typeface="Arial"/>
            </a:endParaRPr>
          </a:p>
          <a:p>
            <a:pPr indent="-355600" lvl="0" marL="457200" rtl="0" algn="l">
              <a:lnSpc>
                <a:spcPct val="110000"/>
              </a:lnSpc>
              <a:spcBef>
                <a:spcPts val="0"/>
              </a:spcBef>
              <a:spcAft>
                <a:spcPts val="0"/>
              </a:spcAft>
              <a:buClr>
                <a:srgbClr val="404040"/>
              </a:buClr>
              <a:buSzPts val="2000"/>
              <a:buFont typeface="Arial"/>
              <a:buChar char="●"/>
            </a:pPr>
            <a:r>
              <a:rPr lang="en-GB" sz="2000">
                <a:solidFill>
                  <a:srgbClr val="404040"/>
                </a:solidFill>
                <a:latin typeface="Arial"/>
                <a:ea typeface="Arial"/>
                <a:cs typeface="Arial"/>
                <a:sym typeface="Arial"/>
              </a:rPr>
              <a:t>Visualization of the obtained results along with the comparison of the models is presented for better representation of the results.</a:t>
            </a:r>
            <a:endParaRPr sz="2000">
              <a:solidFill>
                <a:srgbClr val="404040"/>
              </a:solidFill>
              <a:latin typeface="Arial"/>
              <a:ea typeface="Arial"/>
              <a:cs typeface="Arial"/>
              <a:sym typeface="Arial"/>
            </a:endParaRPr>
          </a:p>
          <a:p>
            <a:pPr indent="-355600" lvl="0" marL="457200" rtl="0" algn="l">
              <a:lnSpc>
                <a:spcPct val="110000"/>
              </a:lnSpc>
              <a:spcBef>
                <a:spcPts val="0"/>
              </a:spcBef>
              <a:spcAft>
                <a:spcPts val="0"/>
              </a:spcAft>
              <a:buClr>
                <a:srgbClr val="404040"/>
              </a:buClr>
              <a:buSzPts val="2000"/>
              <a:buFont typeface="Arial"/>
              <a:buChar char="●"/>
            </a:pPr>
            <a:r>
              <a:rPr lang="en-GB" sz="2000">
                <a:solidFill>
                  <a:srgbClr val="404040"/>
                </a:solidFill>
                <a:latin typeface="Arial"/>
                <a:ea typeface="Arial"/>
                <a:cs typeface="Arial"/>
                <a:sym typeface="Arial"/>
              </a:rPr>
              <a:t>2 </a:t>
            </a:r>
            <a:r>
              <a:rPr lang="en-GB" sz="2000">
                <a:solidFill>
                  <a:srgbClr val="404040"/>
                </a:solidFill>
                <a:latin typeface="Arial"/>
                <a:ea typeface="Arial"/>
                <a:cs typeface="Arial"/>
                <a:sym typeface="Arial"/>
              </a:rPr>
              <a:t>Machine Learning models for this prediction</a:t>
            </a:r>
            <a:endParaRPr sz="2000">
              <a:solidFill>
                <a:srgbClr val="404040"/>
              </a:solidFill>
              <a:latin typeface="Arial"/>
              <a:ea typeface="Arial"/>
              <a:cs typeface="Arial"/>
              <a:sym typeface="Arial"/>
            </a:endParaRPr>
          </a:p>
          <a:p>
            <a:pPr indent="0" lvl="0" marL="0" rtl="0" algn="l">
              <a:lnSpc>
                <a:spcPct val="110000"/>
              </a:lnSpc>
              <a:spcBef>
                <a:spcPts val="600"/>
              </a:spcBef>
              <a:spcAft>
                <a:spcPts val="0"/>
              </a:spcAft>
              <a:buNone/>
            </a:pPr>
            <a:r>
              <a:t/>
            </a:r>
            <a:endParaRPr sz="2000">
              <a:solidFill>
                <a:srgbClr val="404040"/>
              </a:solidFill>
              <a:latin typeface="Arial"/>
              <a:ea typeface="Arial"/>
              <a:cs typeface="Arial"/>
              <a:sym typeface="Arial"/>
            </a:endParaRPr>
          </a:p>
          <a:p>
            <a:pPr indent="0" lvl="0" marL="0" rtl="0" algn="l">
              <a:spcBef>
                <a:spcPts val="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DATASET DESCRIPTION</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10000"/>
              </a:lnSpc>
              <a:spcBef>
                <a:spcPts val="500"/>
              </a:spcBef>
              <a:spcAft>
                <a:spcPts val="0"/>
              </a:spcAft>
              <a:buNone/>
            </a:pPr>
            <a:r>
              <a:rPr lang="en-GB">
                <a:solidFill>
                  <a:srgbClr val="404040"/>
                </a:solidFill>
                <a:latin typeface="Century Schoolbook"/>
                <a:ea typeface="Century Schoolbook"/>
                <a:cs typeface="Century Schoolbook"/>
                <a:sym typeface="Century Schoolbook"/>
              </a:rPr>
              <a:t>The salient features of the dataset are as follows - </a:t>
            </a:r>
            <a:endParaRPr>
              <a:solidFill>
                <a:srgbClr val="404040"/>
              </a:solidFill>
              <a:latin typeface="Century Schoolbook"/>
              <a:ea typeface="Century Schoolbook"/>
              <a:cs typeface="Century Schoolbook"/>
              <a:sym typeface="Century Schoolbook"/>
            </a:endParaRPr>
          </a:p>
          <a:p>
            <a:pPr indent="-342900" lvl="0" marL="457200" rtl="0" algn="l">
              <a:spcBef>
                <a:spcPts val="600"/>
              </a:spcBef>
              <a:spcAft>
                <a:spcPts val="0"/>
              </a:spcAft>
              <a:buClr>
                <a:srgbClr val="404040"/>
              </a:buClr>
              <a:buSzPts val="1800"/>
              <a:buFont typeface="Century Schoolbook"/>
              <a:buChar char="●"/>
            </a:pPr>
            <a:r>
              <a:rPr lang="en-GB">
                <a:solidFill>
                  <a:srgbClr val="404040"/>
                </a:solidFill>
                <a:latin typeface="Century Schoolbook"/>
                <a:ea typeface="Century Schoolbook"/>
                <a:cs typeface="Century Schoolbook"/>
                <a:sym typeface="Century Schoolbook"/>
              </a:rPr>
              <a:t>Age (age in years)</a:t>
            </a:r>
            <a:endParaRPr>
              <a:solidFill>
                <a:srgbClr val="404040"/>
              </a:solidFill>
              <a:latin typeface="Century Schoolbook"/>
              <a:ea typeface="Century Schoolbook"/>
              <a:cs typeface="Century Schoolbook"/>
              <a:sym typeface="Century Schoolbook"/>
            </a:endParaRPr>
          </a:p>
          <a:p>
            <a:pPr indent="-342900" lvl="0" marL="457200" rtl="0" algn="l">
              <a:spcBef>
                <a:spcPts val="0"/>
              </a:spcBef>
              <a:spcAft>
                <a:spcPts val="0"/>
              </a:spcAft>
              <a:buClr>
                <a:srgbClr val="404040"/>
              </a:buClr>
              <a:buSzPts val="1800"/>
              <a:buFont typeface="Century Schoolbook"/>
              <a:buChar char="●"/>
            </a:pPr>
            <a:r>
              <a:rPr lang="en-GB">
                <a:solidFill>
                  <a:srgbClr val="404040"/>
                </a:solidFill>
                <a:latin typeface="Century Schoolbook"/>
                <a:ea typeface="Century Schoolbook"/>
                <a:cs typeface="Century Schoolbook"/>
                <a:sym typeface="Century Schoolbook"/>
              </a:rPr>
              <a:t>Sex (1 = male; 0 = female)</a:t>
            </a:r>
            <a:endParaRPr>
              <a:solidFill>
                <a:srgbClr val="404040"/>
              </a:solidFill>
              <a:latin typeface="Century Schoolbook"/>
              <a:ea typeface="Century Schoolbook"/>
              <a:cs typeface="Century Schoolbook"/>
              <a:sym typeface="Century Schoolbook"/>
            </a:endParaRPr>
          </a:p>
          <a:p>
            <a:pPr indent="-342900" lvl="0" marL="457200" rtl="0" algn="l">
              <a:spcBef>
                <a:spcPts val="0"/>
              </a:spcBef>
              <a:spcAft>
                <a:spcPts val="0"/>
              </a:spcAft>
              <a:buClr>
                <a:srgbClr val="404040"/>
              </a:buClr>
              <a:buSzPts val="1800"/>
              <a:buFont typeface="Century Schoolbook"/>
              <a:buChar char="●"/>
            </a:pPr>
            <a:r>
              <a:rPr lang="en-GB">
                <a:solidFill>
                  <a:srgbClr val="404040"/>
                </a:solidFill>
                <a:latin typeface="Century Schoolbook"/>
                <a:ea typeface="Century Schoolbook"/>
                <a:cs typeface="Century Schoolbook"/>
                <a:sym typeface="Century Schoolbook"/>
              </a:rPr>
              <a:t>CP (chest pain type)</a:t>
            </a:r>
            <a:endParaRPr>
              <a:solidFill>
                <a:srgbClr val="404040"/>
              </a:solidFill>
              <a:latin typeface="Century Schoolbook"/>
              <a:ea typeface="Century Schoolbook"/>
              <a:cs typeface="Century Schoolbook"/>
              <a:sym typeface="Century Schoolbook"/>
            </a:endParaRPr>
          </a:p>
          <a:p>
            <a:pPr indent="-342900" lvl="0" marL="457200" rtl="0" algn="l">
              <a:spcBef>
                <a:spcPts val="0"/>
              </a:spcBef>
              <a:spcAft>
                <a:spcPts val="0"/>
              </a:spcAft>
              <a:buClr>
                <a:srgbClr val="404040"/>
              </a:buClr>
              <a:buSzPts val="1800"/>
              <a:buFont typeface="Century Schoolbook"/>
              <a:buChar char="●"/>
            </a:pPr>
            <a:r>
              <a:rPr lang="en-GB">
                <a:solidFill>
                  <a:srgbClr val="404040"/>
                </a:solidFill>
                <a:latin typeface="Century Schoolbook"/>
                <a:ea typeface="Century Schoolbook"/>
                <a:cs typeface="Century Schoolbook"/>
                <a:sym typeface="Century Schoolbook"/>
              </a:rPr>
              <a:t>TRESTBPS (resting blood pressure (in mm Hg on admission to the hospital))</a:t>
            </a:r>
            <a:endParaRPr>
              <a:solidFill>
                <a:srgbClr val="404040"/>
              </a:solidFill>
              <a:latin typeface="Century Schoolbook"/>
              <a:ea typeface="Century Schoolbook"/>
              <a:cs typeface="Century Schoolbook"/>
              <a:sym typeface="Century Schoolbook"/>
            </a:endParaRPr>
          </a:p>
          <a:p>
            <a:pPr indent="-342900" lvl="0" marL="457200" rtl="0" algn="l">
              <a:spcBef>
                <a:spcPts val="0"/>
              </a:spcBef>
              <a:spcAft>
                <a:spcPts val="0"/>
              </a:spcAft>
              <a:buClr>
                <a:srgbClr val="404040"/>
              </a:buClr>
              <a:buSzPts val="1800"/>
              <a:buFont typeface="Century Schoolbook"/>
              <a:buChar char="●"/>
            </a:pPr>
            <a:r>
              <a:rPr lang="en-GB">
                <a:solidFill>
                  <a:srgbClr val="404040"/>
                </a:solidFill>
                <a:latin typeface="Century Schoolbook"/>
                <a:ea typeface="Century Schoolbook"/>
                <a:cs typeface="Century Schoolbook"/>
                <a:sym typeface="Century Schoolbook"/>
              </a:rPr>
              <a:t>CHOL (serum </a:t>
            </a:r>
            <a:r>
              <a:rPr lang="en-GB">
                <a:solidFill>
                  <a:srgbClr val="404040"/>
                </a:solidFill>
                <a:latin typeface="Century Schoolbook"/>
                <a:ea typeface="Century Schoolbook"/>
                <a:cs typeface="Century Schoolbook"/>
                <a:sym typeface="Century Schoolbook"/>
              </a:rPr>
              <a:t>cholesterol</a:t>
            </a:r>
            <a:r>
              <a:rPr lang="en-GB">
                <a:solidFill>
                  <a:srgbClr val="404040"/>
                </a:solidFill>
                <a:latin typeface="Century Schoolbook"/>
                <a:ea typeface="Century Schoolbook"/>
                <a:cs typeface="Century Schoolbook"/>
                <a:sym typeface="Century Schoolbook"/>
              </a:rPr>
              <a:t> in mg/dl)</a:t>
            </a:r>
            <a:endParaRPr>
              <a:solidFill>
                <a:srgbClr val="404040"/>
              </a:solidFill>
              <a:latin typeface="Century Schoolbook"/>
              <a:ea typeface="Century Schoolbook"/>
              <a:cs typeface="Century Schoolbook"/>
              <a:sym typeface="Century Schoolbook"/>
            </a:endParaRPr>
          </a:p>
          <a:p>
            <a:pPr indent="-342900" lvl="0" marL="457200" rtl="0" algn="l">
              <a:spcBef>
                <a:spcPts val="0"/>
              </a:spcBef>
              <a:spcAft>
                <a:spcPts val="0"/>
              </a:spcAft>
              <a:buClr>
                <a:srgbClr val="404040"/>
              </a:buClr>
              <a:buSzPts val="1800"/>
              <a:buFont typeface="Century Schoolbook"/>
              <a:buChar char="●"/>
            </a:pPr>
            <a:r>
              <a:rPr lang="en-GB">
                <a:solidFill>
                  <a:srgbClr val="404040"/>
                </a:solidFill>
                <a:latin typeface="Century Schoolbook"/>
                <a:ea typeface="Century Schoolbook"/>
                <a:cs typeface="Century Schoolbook"/>
                <a:sym typeface="Century Schoolbook"/>
              </a:rPr>
              <a:t>FPS (fasting blood sugar &gt; 120 mg/dl) (1 = true; 0 = false)</a:t>
            </a:r>
            <a:endParaRPr>
              <a:solidFill>
                <a:srgbClr val="404040"/>
              </a:solidFill>
              <a:latin typeface="Century Schoolbook"/>
              <a:ea typeface="Century Schoolbook"/>
              <a:cs typeface="Century Schoolbook"/>
              <a:sym typeface="Century Schoolbook"/>
            </a:endParaRPr>
          </a:p>
          <a:p>
            <a:pPr indent="-342900" lvl="0" marL="457200" rtl="0" algn="l">
              <a:spcBef>
                <a:spcPts val="0"/>
              </a:spcBef>
              <a:spcAft>
                <a:spcPts val="0"/>
              </a:spcAft>
              <a:buClr>
                <a:srgbClr val="404040"/>
              </a:buClr>
              <a:buSzPts val="1800"/>
              <a:buFont typeface="Century Schoolbook"/>
              <a:buChar char="●"/>
            </a:pPr>
            <a:r>
              <a:rPr lang="en-GB">
                <a:solidFill>
                  <a:srgbClr val="404040"/>
                </a:solidFill>
                <a:latin typeface="Century Schoolbook"/>
                <a:ea typeface="Century Schoolbook"/>
                <a:cs typeface="Century Schoolbook"/>
                <a:sym typeface="Century Schoolbook"/>
              </a:rPr>
              <a:t>RESTECH (resting electrocardiographic results)</a:t>
            </a:r>
            <a:endParaRPr>
              <a:solidFill>
                <a:srgbClr val="404040"/>
              </a:solidFill>
              <a:latin typeface="Century Schoolbook"/>
              <a:ea typeface="Century Schoolbook"/>
              <a:cs typeface="Century Schoolbook"/>
              <a:sym typeface="Century Schoolbook"/>
            </a:endParaRPr>
          </a:p>
          <a:p>
            <a:pPr indent="0" lvl="0" marL="457200" rtl="0" algn="l">
              <a:spcBef>
                <a:spcPts val="600"/>
              </a:spcBef>
              <a:spcAft>
                <a:spcPts val="0"/>
              </a:spcAft>
              <a:buNone/>
            </a:pPr>
            <a:r>
              <a:t/>
            </a:r>
            <a:endParaRPr>
              <a:solidFill>
                <a:srgbClr val="404040"/>
              </a:solidFill>
              <a:latin typeface="Century Schoolbook"/>
              <a:ea typeface="Century Schoolbook"/>
              <a:cs typeface="Century Schoolbook"/>
              <a:sym typeface="Century Schoolbook"/>
            </a:endParaRPr>
          </a:p>
          <a:p>
            <a:pPr indent="0" lvl="0" marL="0" rtl="0" algn="l">
              <a:spcBef>
                <a:spcPts val="600"/>
              </a:spcBef>
              <a:spcAft>
                <a:spcPts val="1600"/>
              </a:spcAft>
              <a:buNone/>
            </a:pPr>
            <a:r>
              <a:t/>
            </a:r>
            <a:endParaRPr>
              <a:latin typeface="Century Schoolbook"/>
              <a:ea typeface="Century Schoolbook"/>
              <a:cs typeface="Century Schoolbook"/>
              <a:sym typeface="Century Schoolbook"/>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DATASET DESCRIPTION</a:t>
            </a:r>
            <a:endParaRPr/>
          </a:p>
          <a:p>
            <a:pPr indent="0" lvl="0" marL="0" rtl="0" algn="l">
              <a:spcBef>
                <a:spcPts val="0"/>
              </a:spcBef>
              <a:spcAft>
                <a:spcPts val="0"/>
              </a:spcAft>
              <a:buNone/>
            </a:pPr>
            <a:r>
              <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404040"/>
              </a:solidFill>
              <a:latin typeface="Arial"/>
              <a:ea typeface="Arial"/>
              <a:cs typeface="Arial"/>
              <a:sym typeface="Arial"/>
            </a:endParaRPr>
          </a:p>
          <a:p>
            <a:pPr indent="-342900" lvl="0" marL="457200" rtl="0" algn="l">
              <a:spcBef>
                <a:spcPts val="600"/>
              </a:spcBef>
              <a:spcAft>
                <a:spcPts val="0"/>
              </a:spcAft>
              <a:buSzPts val="1800"/>
              <a:buFont typeface="Century Schoolbook"/>
              <a:buChar char="●"/>
            </a:pPr>
            <a:r>
              <a:rPr lang="en-GB">
                <a:solidFill>
                  <a:srgbClr val="404040"/>
                </a:solidFill>
                <a:latin typeface="Century Schoolbook"/>
                <a:ea typeface="Century Schoolbook"/>
                <a:cs typeface="Century Schoolbook"/>
                <a:sym typeface="Century Schoolbook"/>
              </a:rPr>
              <a:t>THALACH (maximum heart rate achieved)</a:t>
            </a:r>
            <a:endParaRPr>
              <a:solidFill>
                <a:srgbClr val="404040"/>
              </a:solidFill>
              <a:latin typeface="Century Schoolbook"/>
              <a:ea typeface="Century Schoolbook"/>
              <a:cs typeface="Century Schoolbook"/>
              <a:sym typeface="Century Schoolbook"/>
            </a:endParaRPr>
          </a:p>
          <a:p>
            <a:pPr indent="-342900" lvl="0" marL="457200" rtl="0" algn="l">
              <a:spcBef>
                <a:spcPts val="0"/>
              </a:spcBef>
              <a:spcAft>
                <a:spcPts val="0"/>
              </a:spcAft>
              <a:buSzPts val="1800"/>
              <a:buFont typeface="Century Schoolbook"/>
              <a:buChar char="●"/>
            </a:pPr>
            <a:r>
              <a:rPr lang="en-GB">
                <a:solidFill>
                  <a:srgbClr val="404040"/>
                </a:solidFill>
                <a:latin typeface="Century Schoolbook"/>
                <a:ea typeface="Century Schoolbook"/>
                <a:cs typeface="Century Schoolbook"/>
                <a:sym typeface="Century Schoolbook"/>
              </a:rPr>
              <a:t>EXANG (exercise induced angina (1 = yes; 0 = no))</a:t>
            </a:r>
            <a:endParaRPr>
              <a:solidFill>
                <a:srgbClr val="404040"/>
              </a:solidFill>
              <a:latin typeface="Century Schoolbook"/>
              <a:ea typeface="Century Schoolbook"/>
              <a:cs typeface="Century Schoolbook"/>
              <a:sym typeface="Century Schoolbook"/>
            </a:endParaRPr>
          </a:p>
          <a:p>
            <a:pPr indent="-342900" lvl="0" marL="457200" rtl="0" algn="l">
              <a:spcBef>
                <a:spcPts val="0"/>
              </a:spcBef>
              <a:spcAft>
                <a:spcPts val="0"/>
              </a:spcAft>
              <a:buSzPts val="1800"/>
              <a:buFont typeface="Century Schoolbook"/>
              <a:buChar char="●"/>
            </a:pPr>
            <a:r>
              <a:rPr lang="en-GB">
                <a:solidFill>
                  <a:srgbClr val="404040"/>
                </a:solidFill>
                <a:latin typeface="Century Schoolbook"/>
                <a:ea typeface="Century Schoolbook"/>
                <a:cs typeface="Century Schoolbook"/>
                <a:sym typeface="Century Schoolbook"/>
              </a:rPr>
              <a:t>OLDPEAK (ST depression induced by exercise relative to rest)</a:t>
            </a:r>
            <a:endParaRPr>
              <a:solidFill>
                <a:srgbClr val="404040"/>
              </a:solidFill>
              <a:latin typeface="Century Schoolbook"/>
              <a:ea typeface="Century Schoolbook"/>
              <a:cs typeface="Century Schoolbook"/>
              <a:sym typeface="Century Schoolbook"/>
            </a:endParaRPr>
          </a:p>
          <a:p>
            <a:pPr indent="-342900" lvl="0" marL="457200" rtl="0" algn="l">
              <a:spcBef>
                <a:spcPts val="0"/>
              </a:spcBef>
              <a:spcAft>
                <a:spcPts val="0"/>
              </a:spcAft>
              <a:buClr>
                <a:srgbClr val="404040"/>
              </a:buClr>
              <a:buSzPts val="1800"/>
              <a:buFont typeface="Century Schoolbook"/>
              <a:buChar char="●"/>
            </a:pPr>
            <a:r>
              <a:rPr lang="en-GB">
                <a:solidFill>
                  <a:srgbClr val="404040"/>
                </a:solidFill>
                <a:latin typeface="Century Schoolbook"/>
                <a:ea typeface="Century Schoolbook"/>
                <a:cs typeface="Century Schoolbook"/>
                <a:sym typeface="Century Schoolbook"/>
              </a:rPr>
              <a:t>SLOPE (the slope of the peak exercise ST segment)</a:t>
            </a:r>
            <a:endParaRPr>
              <a:solidFill>
                <a:srgbClr val="404040"/>
              </a:solidFill>
              <a:latin typeface="Century Schoolbook"/>
              <a:ea typeface="Century Schoolbook"/>
              <a:cs typeface="Century Schoolbook"/>
              <a:sym typeface="Century Schoolbook"/>
            </a:endParaRPr>
          </a:p>
          <a:p>
            <a:pPr indent="-342900" lvl="0" marL="457200" rtl="0" algn="l">
              <a:spcBef>
                <a:spcPts val="0"/>
              </a:spcBef>
              <a:spcAft>
                <a:spcPts val="0"/>
              </a:spcAft>
              <a:buClr>
                <a:srgbClr val="404040"/>
              </a:buClr>
              <a:buSzPts val="1800"/>
              <a:buFont typeface="Century Schoolbook"/>
              <a:buChar char="●"/>
            </a:pPr>
            <a:r>
              <a:rPr lang="en-GB">
                <a:solidFill>
                  <a:srgbClr val="404040"/>
                </a:solidFill>
                <a:latin typeface="Century Schoolbook"/>
                <a:ea typeface="Century Schoolbook"/>
                <a:cs typeface="Century Schoolbook"/>
                <a:sym typeface="Century Schoolbook"/>
              </a:rPr>
              <a:t>TARGET (1 or 0)</a:t>
            </a:r>
            <a:endParaRPr>
              <a:solidFill>
                <a:srgbClr val="404040"/>
              </a:solidFill>
              <a:latin typeface="Century Schoolbook"/>
              <a:ea typeface="Century Schoolbook"/>
              <a:cs typeface="Century Schoolbook"/>
              <a:sym typeface="Century Schoolbook"/>
            </a:endParaRPr>
          </a:p>
          <a:p>
            <a:pPr indent="0" lvl="0" marL="0" rtl="0" algn="l">
              <a:spcBef>
                <a:spcPts val="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0"/>
          <p:cNvSpPr txBox="1"/>
          <p:nvPr>
            <p:ph type="title"/>
          </p:nvPr>
        </p:nvSpPr>
        <p:spPr>
          <a:xfrm>
            <a:off x="227375" y="1573975"/>
            <a:ext cx="8520600" cy="143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000">
                <a:latin typeface="Arial"/>
                <a:ea typeface="Arial"/>
                <a:cs typeface="Arial"/>
                <a:sym typeface="Arial"/>
              </a:rPr>
              <a:t>V</a:t>
            </a:r>
            <a:r>
              <a:rPr lang="en-GB" sz="3000">
                <a:latin typeface="Arial"/>
                <a:ea typeface="Arial"/>
                <a:cs typeface="Arial"/>
                <a:sym typeface="Arial"/>
              </a:rPr>
              <a:t>isualisation</a:t>
            </a:r>
            <a:endParaRPr sz="3000">
              <a:latin typeface="Arial"/>
              <a:ea typeface="Arial"/>
              <a:cs typeface="Arial"/>
              <a:sym typeface="Arial"/>
            </a:endParaRPr>
          </a:p>
          <a:p>
            <a:pPr indent="0" lvl="0" marL="0" rtl="0" algn="ctr">
              <a:spcBef>
                <a:spcPts val="0"/>
              </a:spcBef>
              <a:spcAft>
                <a:spcPts val="0"/>
              </a:spcAft>
              <a:buNone/>
            </a:pPr>
            <a:r>
              <a:rPr lang="en-GB" sz="3000">
                <a:latin typeface="Arial"/>
                <a:ea typeface="Arial"/>
                <a:cs typeface="Arial"/>
                <a:sym typeface="Arial"/>
              </a:rPr>
              <a:t>PART - II</a:t>
            </a:r>
            <a:endParaRPr sz="30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Correlation</a:t>
            </a:r>
            <a:r>
              <a:rPr lang="en-GB"/>
              <a:t> Matrix</a:t>
            </a:r>
            <a:endParaRPr/>
          </a:p>
        </p:txBody>
      </p:sp>
      <p:sp>
        <p:nvSpPr>
          <p:cNvPr id="106" name="Google Shape;106;p21"/>
          <p:cNvSpPr txBox="1"/>
          <p:nvPr>
            <p:ph idx="1" type="body"/>
          </p:nvPr>
        </p:nvSpPr>
        <p:spPr>
          <a:xfrm>
            <a:off x="673650" y="8000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7" name="Google Shape;107;p21"/>
          <p:cNvPicPr preferRelativeResize="0"/>
          <p:nvPr/>
        </p:nvPicPr>
        <p:blipFill>
          <a:blip r:embed="rId3">
            <a:alphaModFix/>
          </a:blip>
          <a:stretch>
            <a:fillRect/>
          </a:stretch>
        </p:blipFill>
        <p:spPr>
          <a:xfrm>
            <a:off x="2120000" y="1152475"/>
            <a:ext cx="5111176" cy="3788000"/>
          </a:xfrm>
          <a:prstGeom prst="rect">
            <a:avLst/>
          </a:prstGeom>
          <a:noFill/>
          <a:ln>
            <a:noFill/>
          </a:ln>
        </p:spPr>
      </p:pic>
      <p:sp>
        <p:nvSpPr>
          <p:cNvPr id="108" name="Google Shape;108;p21"/>
          <p:cNvSpPr txBox="1"/>
          <p:nvPr/>
        </p:nvSpPr>
        <p:spPr>
          <a:xfrm>
            <a:off x="4473500" y="1152475"/>
            <a:ext cx="5937300" cy="69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