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nit kolkar" userId="17fb46cd366c1c49" providerId="LiveId" clId="{98BFE0FE-DAB5-400E-988F-7CD66238EFFF}"/>
    <pc:docChg chg="custSel addSld modSld">
      <pc:chgData name="punit kolkar" userId="17fb46cd366c1c49" providerId="LiveId" clId="{98BFE0FE-DAB5-400E-988F-7CD66238EFFF}" dt="2025-05-22T09:18:48.832" v="57" actId="113"/>
      <pc:docMkLst>
        <pc:docMk/>
      </pc:docMkLst>
      <pc:sldChg chg="modSp mod">
        <pc:chgData name="punit kolkar" userId="17fb46cd366c1c49" providerId="LiveId" clId="{98BFE0FE-DAB5-400E-988F-7CD66238EFFF}" dt="2025-05-22T09:18:48.832" v="57" actId="113"/>
        <pc:sldMkLst>
          <pc:docMk/>
          <pc:sldMk cId="0" sldId="259"/>
        </pc:sldMkLst>
        <pc:spChg chg="mod">
          <ac:chgData name="punit kolkar" userId="17fb46cd366c1c49" providerId="LiveId" clId="{98BFE0FE-DAB5-400E-988F-7CD66238EFFF}" dt="2025-05-22T09:18:48.832" v="57" actId="113"/>
          <ac:spMkLst>
            <pc:docMk/>
            <pc:sldMk cId="0" sldId="259"/>
            <ac:spMk id="35" creationId="{00000000-0000-0000-0000-000000000000}"/>
          </ac:spMkLst>
        </pc:spChg>
      </pc:sldChg>
      <pc:sldChg chg="new">
        <pc:chgData name="punit kolkar" userId="17fb46cd366c1c49" providerId="LiveId" clId="{98BFE0FE-DAB5-400E-988F-7CD66238EFFF}" dt="2025-05-22T09:17:31.220" v="0" actId="680"/>
        <pc:sldMkLst>
          <pc:docMk/>
          <pc:sldMk cId="27287103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2126160"/>
            <a:ext cx="10362960" cy="60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/>
          <a:p>
            <a:pPr indent="0">
              <a:buNone/>
            </a:pPr>
            <a:r>
              <a:rPr lang="en-US" sz="4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F80902E-A012-4B99-B2AA-841162A01077}" type="slidenum">
              <a:rPr lang="en-US" sz="1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8720" y="625320"/>
            <a:ext cx="10353960" cy="69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4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59160" y="1706400"/>
            <a:ext cx="11000880" cy="40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sldNum" idx="6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5089318-83AA-4B21-95F2-579D80E2B52D}" type="slidenum">
              <a:rPr lang="en-US" sz="1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8720" y="625320"/>
            <a:ext cx="10353960" cy="69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4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3160" cy="335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Seventh Outline Level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3160" cy="335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Seventh Outline Level</a:t>
            </a:r>
          </a:p>
        </p:txBody>
      </p:sp>
      <p:sp>
        <p:nvSpPr>
          <p:cNvPr id="12" name="PlaceHolder 4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14" name="PlaceHolder 6"/>
          <p:cNvSpPr>
            <a:spLocks noGrp="1"/>
          </p:cNvSpPr>
          <p:nvPr>
            <p:ph type="sldNum" idx="9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273B323-D708-42D6-8DB5-CB65237F748E}" type="slidenum">
              <a:rPr lang="en-US" sz="1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8720" y="625320"/>
            <a:ext cx="10353960" cy="69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4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the title text format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dt" idx="11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sldNum" idx="12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1A5EA33-FF3D-4AE3-B11B-6C3ABA517323}" type="slidenum">
              <a:rPr lang="en-US" sz="1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dt" idx="14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sldNum" idx="15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4B169E2-C849-4C37-946A-823BD8401BDC}" type="slidenum">
              <a:rPr lang="en-US" sz="1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ject 2"/>
          <p:cNvPicPr/>
          <p:nvPr/>
        </p:nvPicPr>
        <p:blipFill>
          <a:blip r:embed="rId2"/>
          <a:stretch/>
        </p:blipFill>
        <p:spPr>
          <a:xfrm>
            <a:off x="4254120" y="1710000"/>
            <a:ext cx="3362400" cy="2820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495960" y="4526280"/>
            <a:ext cx="5105160" cy="103284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sp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6600" b="0" u="none" strike="noStrike">
                <a:solidFill>
                  <a:schemeClr val="dk1"/>
                </a:solidFill>
                <a:effectLst/>
                <a:uFillTx/>
                <a:latin typeface="comic"/>
              </a:rPr>
              <a:t>STS</a:t>
            </a:r>
            <a:r>
              <a:rPr lang="en-US" sz="6600" b="0" u="none" strike="noStrike" spc="-113">
                <a:solidFill>
                  <a:schemeClr val="dk1"/>
                </a:solidFill>
                <a:effectLst/>
                <a:uFillTx/>
                <a:latin typeface="comic"/>
              </a:rPr>
              <a:t> </a:t>
            </a:r>
            <a:r>
              <a:rPr lang="en-US" sz="6600" b="0" u="none" strike="noStrike" spc="-11">
                <a:solidFill>
                  <a:schemeClr val="dk1"/>
                </a:solidFill>
                <a:effectLst/>
                <a:uFillTx/>
                <a:latin typeface="comic"/>
              </a:rPr>
              <a:t>WEBSITE</a:t>
            </a:r>
            <a:endParaRPr lang="en-US" sz="66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8720" y="625320"/>
            <a:ext cx="10353960" cy="695520"/>
          </a:xfrm>
          <a:prstGeom prst="rect">
            <a:avLst/>
          </a:prstGeom>
          <a:noFill/>
          <a:ln w="0">
            <a:noFill/>
          </a:ln>
        </p:spPr>
        <p:txBody>
          <a:bodyPr lIns="0" tIns="14040" rIns="0" bIns="0" anchor="t">
            <a:spAutoFit/>
          </a:bodyPr>
          <a:lstStyle/>
          <a:p>
            <a:pPr marL="12600" indent="0">
              <a:lnSpc>
                <a:spcPct val="100000"/>
              </a:lnSpc>
              <a:spcBef>
                <a:spcPts val="111"/>
              </a:spcBef>
              <a:buNone/>
            </a:pPr>
            <a:r>
              <a:rPr lang="en-US" sz="4000" b="0" u="none" strike="noStrike">
                <a:solidFill>
                  <a:schemeClr val="dk1"/>
                </a:solidFill>
                <a:effectLst/>
                <a:uFillTx/>
                <a:latin typeface="comic"/>
              </a:rPr>
              <a:t>REIMBURSEMENT</a:t>
            </a:r>
            <a:r>
              <a:rPr lang="en-US" sz="4000" b="0" u="none" strike="noStrike" spc="-111">
                <a:solidFill>
                  <a:schemeClr val="dk1"/>
                </a:solidFill>
                <a:effectLst/>
                <a:uFillTx/>
                <a:latin typeface="comic"/>
              </a:rPr>
              <a:t> </a:t>
            </a:r>
            <a:r>
              <a:rPr lang="en-US" sz="4000" b="0" u="none" strike="noStrike" spc="-11">
                <a:solidFill>
                  <a:schemeClr val="dk1"/>
                </a:solidFill>
                <a:effectLst/>
                <a:uFillTx/>
                <a:latin typeface="comic"/>
              </a:rPr>
              <a:t>PAGE(ADMIN/EMPLOYEE)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61" name="object 3"/>
          <p:cNvSpPr/>
          <p:nvPr/>
        </p:nvSpPr>
        <p:spPr>
          <a:xfrm>
            <a:off x="918720" y="1682280"/>
            <a:ext cx="7347960" cy="39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tabLst>
                <a:tab pos="5346000" algn="l"/>
              </a:tabLst>
            </a:pP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ADMIN</a:t>
            </a:r>
            <a:r>
              <a:rPr lang="en-US" sz="2400" b="1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SIDE</a:t>
            </a: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	</a:t>
            </a:r>
            <a:r>
              <a:rPr lang="en-US" sz="2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EMPLOYEE</a:t>
            </a:r>
            <a:r>
              <a:rPr lang="en-US" sz="2400" b="1" u="none" strike="noStrike" spc="-7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SIDE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2" name="object 4"/>
          <p:cNvPicPr/>
          <p:nvPr/>
        </p:nvPicPr>
        <p:blipFill>
          <a:blip r:embed="rId2"/>
          <a:stretch/>
        </p:blipFill>
        <p:spPr>
          <a:xfrm>
            <a:off x="652320" y="2414160"/>
            <a:ext cx="5157000" cy="2029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3" name="object 5"/>
          <p:cNvPicPr/>
          <p:nvPr/>
        </p:nvPicPr>
        <p:blipFill>
          <a:blip r:embed="rId3"/>
          <a:stretch/>
        </p:blipFill>
        <p:spPr>
          <a:xfrm>
            <a:off x="6172200" y="2414160"/>
            <a:ext cx="5184360" cy="196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object 6"/>
          <p:cNvSpPr/>
          <p:nvPr/>
        </p:nvSpPr>
        <p:spPr>
          <a:xfrm>
            <a:off x="731880" y="4981680"/>
            <a:ext cx="4489200" cy="109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 anchor="t">
            <a:spAutoFit/>
          </a:bodyPr>
          <a:lstStyle/>
          <a:p>
            <a:pPr marL="356760" indent="-344160">
              <a:lnSpc>
                <a:spcPct val="100000"/>
              </a:lnSpc>
              <a:spcBef>
                <a:spcPts val="91"/>
              </a:spcBef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View</a:t>
            </a:r>
            <a:r>
              <a:rPr lang="en-US" sz="14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manage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all</a:t>
            </a:r>
            <a:r>
              <a:rPr lang="en-US" sz="1400" b="1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employee</a:t>
            </a:r>
            <a:r>
              <a:rPr lang="en-US" sz="1400" b="1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claims</a:t>
            </a:r>
            <a:r>
              <a:rPr lang="en-US" sz="1400" b="1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in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one</a:t>
            </a:r>
            <a:r>
              <a:rPr lang="en-US" sz="1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place.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 indent="-34416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Filter</a:t>
            </a:r>
            <a:r>
              <a:rPr lang="en-US" sz="1400" b="1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by</a:t>
            </a:r>
            <a:r>
              <a:rPr lang="en-US" sz="1400" b="1" u="none" strike="noStrike" spc="-6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status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(Pending,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Approved,</a:t>
            </a:r>
            <a:r>
              <a:rPr lang="en-US" sz="1400" b="0" u="none" strike="noStrike" spc="-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etc.)</a:t>
            </a:r>
            <a:r>
              <a:rPr lang="en-US" sz="1400" b="0" u="none" strike="noStrike" spc="-79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date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range.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 indent="-34416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Check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claim</a:t>
            </a:r>
            <a:r>
              <a:rPr lang="en-US" sz="1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details</a:t>
            </a:r>
            <a:r>
              <a:rPr lang="en-US" sz="1400" b="1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with</a:t>
            </a:r>
            <a:r>
              <a:rPr lang="en-US" sz="1400" b="0" u="none" strike="noStrike" spc="-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quick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dropdown access.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 indent="-34488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Efficient </a:t>
            </a:r>
            <a:r>
              <a:rPr lang="en-US" sz="1400" b="1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approval</a:t>
            </a:r>
            <a:r>
              <a:rPr lang="en-US" sz="1400" b="1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workflow</a:t>
            </a:r>
            <a:r>
              <a:rPr lang="en-US" sz="1400" b="1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to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track</a:t>
            </a:r>
            <a:r>
              <a:rPr lang="en-US" sz="1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process reimbursements.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object 7"/>
          <p:cNvSpPr/>
          <p:nvPr/>
        </p:nvSpPr>
        <p:spPr>
          <a:xfrm>
            <a:off x="6363000" y="5041080"/>
            <a:ext cx="5250600" cy="109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 anchor="t">
            <a:spAutoFit/>
          </a:bodyPr>
          <a:lstStyle/>
          <a:p>
            <a:pPr marL="356760" indent="-344160">
              <a:lnSpc>
                <a:spcPct val="100000"/>
              </a:lnSpc>
              <a:spcBef>
                <a:spcPts val="91"/>
              </a:spcBef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Submit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new</a:t>
            </a:r>
            <a:r>
              <a:rPr lang="en-US" sz="1400" b="0" u="none" strike="noStrike" spc="-6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reimbursement</a:t>
            </a:r>
            <a:r>
              <a:rPr lang="en-US" sz="1400" b="0" u="none" strike="noStrike" spc="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claims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under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categorized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heads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(Travel,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>
              <a:lnSpc>
                <a:spcPct val="100000"/>
              </a:lnSpc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Meals,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etc.).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 indent="-34416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Attach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proof</a:t>
            </a:r>
            <a:r>
              <a:rPr lang="en-US" sz="1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mention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purpose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for</a:t>
            </a:r>
            <a:r>
              <a:rPr lang="en-US" sz="1400" b="0" u="none" strike="noStrike" spc="-7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each</a:t>
            </a:r>
            <a:r>
              <a:rPr lang="en-US" sz="1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claim.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 indent="-34416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View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claim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history</a:t>
            </a:r>
            <a:r>
              <a:rPr lang="en-US" sz="1400" b="0" u="none" strike="noStrike" spc="-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with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real-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time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status</a:t>
            </a:r>
            <a:r>
              <a:rPr lang="en-US" sz="1400" b="0" u="none" strike="noStrike" spc="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updates.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 indent="-34416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Edit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or</a:t>
            </a:r>
            <a:r>
              <a:rPr lang="en-US" sz="1400" b="0" u="none" strike="noStrike" spc="-79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delete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pending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claims</a:t>
            </a:r>
            <a:r>
              <a:rPr lang="en-US" sz="1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before</a:t>
            </a:r>
            <a:r>
              <a:rPr lang="en-US" sz="1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approval.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4C36-2EB1-50AE-5041-D813A3B4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9BA30-F780-E156-CE57-48BC24505A6E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85680" y="2888640"/>
            <a:ext cx="4927320" cy="1123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sp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7200" b="0" u="none" strike="noStrike">
                <a:solidFill>
                  <a:schemeClr val="dk1"/>
                </a:solidFill>
                <a:effectLst/>
                <a:uFillTx/>
                <a:latin typeface="comic"/>
              </a:rPr>
              <a:t>THANK</a:t>
            </a:r>
            <a:r>
              <a:rPr lang="en-US" sz="7200" b="0" u="none" strike="noStrike" spc="-20">
                <a:solidFill>
                  <a:schemeClr val="dk1"/>
                </a:solidFill>
                <a:effectLst/>
                <a:uFillTx/>
                <a:latin typeface="comic"/>
              </a:rPr>
              <a:t> </a:t>
            </a:r>
            <a:r>
              <a:rPr lang="en-US" sz="7200" b="0" u="none" strike="noStrike" spc="-26">
                <a:solidFill>
                  <a:schemeClr val="dk1"/>
                </a:solidFill>
                <a:effectLst/>
                <a:uFillTx/>
                <a:latin typeface="comic"/>
              </a:rPr>
              <a:t>YOU</a:t>
            </a:r>
            <a:endParaRPr lang="en-US" sz="72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8720" y="625320"/>
            <a:ext cx="10353960" cy="74448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spAutoFit/>
          </a:bodyPr>
          <a:lstStyle/>
          <a:p>
            <a:pPr marL="10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4800" b="0" u="none" strike="noStrike" spc="-11">
                <a:solidFill>
                  <a:schemeClr val="dk1"/>
                </a:solidFill>
                <a:effectLst/>
                <a:uFillTx/>
                <a:latin typeface="comic"/>
              </a:rPr>
              <a:t>INTRODUCTION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59160" y="1706400"/>
            <a:ext cx="11000880" cy="403632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sp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Sukalpa</a:t>
            </a:r>
            <a:r>
              <a:rPr lang="en-US" sz="2400" b="1" u="none" strike="noStrike" spc="-54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1" u="none" strike="noStrike" spc="-40">
                <a:solidFill>
                  <a:schemeClr val="dk1"/>
                </a:solidFill>
                <a:effectLst/>
                <a:uFillTx/>
                <a:latin typeface="Calibri"/>
              </a:rPr>
              <a:t>Tech</a:t>
            </a:r>
            <a:r>
              <a:rPr lang="en-US" sz="2400" b="1" u="none" strike="noStrike" spc="-4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Solutions</a:t>
            </a:r>
            <a:r>
              <a:rPr lang="en-US" sz="2400" b="1" u="none" strike="noStrike" spc="-6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Established</a:t>
            </a:r>
            <a:r>
              <a:rPr lang="en-US" sz="2400" b="0" u="none" strike="noStrike" spc="-9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in</a:t>
            </a:r>
            <a:r>
              <a:rPr lang="en-US" sz="2400" b="0" u="none" strike="noStrike" spc="-5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2018–19,</a:t>
            </a:r>
            <a:r>
              <a:rPr lang="en-US" sz="2400" b="0" u="none" strike="noStrike" spc="-11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Sukalpa</a:t>
            </a:r>
            <a:r>
              <a:rPr lang="en-US" sz="2400" b="0" u="none" strike="noStrike" spc="-51">
                <a:solidFill>
                  <a:schemeClr val="dk1"/>
                </a:solidFill>
                <a:effectLst/>
                <a:uFillTx/>
                <a:latin typeface="Calibri"/>
              </a:rPr>
              <a:t> Tech</a:t>
            </a:r>
            <a:r>
              <a:rPr lang="en-US" sz="2400" b="0" u="none" strike="noStrike" spc="-4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Solutions</a:t>
            </a:r>
            <a:r>
              <a:rPr lang="en-US" sz="2400" b="0" u="none" strike="noStrike" spc="-99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was</a:t>
            </a:r>
            <a:r>
              <a:rPr lang="en-US" sz="2400" b="0" u="none" strike="noStrike" spc="-3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founded</a:t>
            </a:r>
            <a:r>
              <a:rPr lang="en-US" sz="2400" b="0" u="none" strike="noStrike" spc="-79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26">
                <a:solidFill>
                  <a:schemeClr val="dk1"/>
                </a:solidFill>
                <a:effectLst/>
                <a:uFillTx/>
                <a:latin typeface="Calibri"/>
              </a:rPr>
              <a:t>on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the</a:t>
            </a:r>
            <a:r>
              <a:rPr lang="en-US" sz="2400" b="0" u="none" strike="noStrike" spc="-99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philosophy</a:t>
            </a:r>
            <a:r>
              <a:rPr lang="en-US" sz="2400" b="0" u="none" strike="noStrike" spc="-10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of</a:t>
            </a:r>
            <a:r>
              <a:rPr lang="en-US" sz="2400" b="0" u="none" strike="noStrike" spc="-7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i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Support,</a:t>
            </a:r>
            <a:r>
              <a:rPr lang="en-US" sz="2400" b="0" i="1" u="none" strike="noStrike" spc="-14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i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Succeed,</a:t>
            </a:r>
            <a:r>
              <a:rPr lang="en-US" sz="2400" b="0" i="1" u="none" strike="noStrike" spc="-40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i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and</a:t>
            </a:r>
            <a:r>
              <a:rPr lang="en-US" sz="2400" b="0" i="1" u="none" strike="noStrike" spc="-5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i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Grow</a:t>
            </a:r>
            <a:r>
              <a:rPr lang="en-US" sz="2400" b="0" i="1" u="none" strike="noStrike" spc="-7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i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Stronger</a:t>
            </a:r>
            <a:r>
              <a:rPr lang="en-US" sz="2400" b="0" i="1" u="none" strike="noStrike" spc="-5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i="1" u="none" strike="noStrike" spc="-20">
                <a:solidFill>
                  <a:schemeClr val="dk1"/>
                </a:solidFill>
                <a:effectLst/>
                <a:uFillTx/>
                <a:latin typeface="Calibri"/>
              </a:rPr>
              <a:t>Together</a:t>
            </a:r>
            <a:r>
              <a:rPr lang="en-US" sz="2400" b="0" u="none" strike="noStrike" spc="-20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r>
              <a:rPr lang="en-US" sz="2400" b="0" u="none" strike="noStrike" spc="-4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Our</a:t>
            </a:r>
            <a:r>
              <a:rPr lang="en-US" sz="2400" b="0" u="none" strike="noStrike" spc="-79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website</a:t>
            </a:r>
            <a:r>
              <a:rPr lang="en-US" sz="2400" b="0" u="none" strike="noStrike" spc="-96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is</a:t>
            </a:r>
            <a:r>
              <a:rPr lang="en-US" sz="2400" b="0" u="none" strike="noStrike" spc="-7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51">
                <a:solidFill>
                  <a:schemeClr val="dk1"/>
                </a:solidFill>
                <a:effectLst/>
                <a:uFillTx/>
                <a:latin typeface="Calibri"/>
              </a:rPr>
              <a:t>a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comprehensive</a:t>
            </a:r>
            <a:r>
              <a:rPr lang="en-US" sz="2400" b="0" u="none" strike="noStrike" spc="-10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platform</a:t>
            </a:r>
            <a:r>
              <a:rPr lang="en-US" sz="2400" b="0" u="none" strike="noStrike" spc="-12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designed</a:t>
            </a:r>
            <a:r>
              <a:rPr lang="en-US" sz="2400" b="0" u="none" strike="noStrike" spc="-99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to</a:t>
            </a:r>
            <a:r>
              <a:rPr lang="en-US" sz="2400" b="0" u="none" strike="noStrike" spc="-99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introduce</a:t>
            </a:r>
            <a:r>
              <a:rPr lang="en-US" sz="2400" b="0" u="none" strike="noStrike" spc="-54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Sukalpa</a:t>
            </a:r>
            <a:r>
              <a:rPr lang="en-US" sz="2400" b="0" u="none" strike="noStrike" spc="-79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51">
                <a:solidFill>
                  <a:schemeClr val="dk1"/>
                </a:solidFill>
                <a:effectLst/>
                <a:uFillTx/>
                <a:latin typeface="Calibri"/>
              </a:rPr>
              <a:t>Tech</a:t>
            </a:r>
            <a:r>
              <a:rPr lang="en-US" sz="2400" b="0" u="none" strike="noStrike" spc="-74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Solutions,</a:t>
            </a:r>
            <a:r>
              <a:rPr lang="en-US" sz="2400" b="0" u="none" strike="noStrike" spc="-130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showcase</a:t>
            </a:r>
            <a:r>
              <a:rPr lang="en-US" sz="2400" b="0" u="none" strike="noStrike" spc="-79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26">
                <a:solidFill>
                  <a:schemeClr val="dk1"/>
                </a:solidFill>
                <a:effectLst/>
                <a:uFillTx/>
                <a:latin typeface="Calibri"/>
              </a:rPr>
              <a:t>our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core</a:t>
            </a:r>
            <a:r>
              <a:rPr lang="en-US" sz="2400" b="0" u="none" strike="noStrike" spc="-5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services,</a:t>
            </a:r>
            <a:r>
              <a:rPr lang="en-US" sz="2400" b="0" u="none" strike="noStrike" spc="-26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and</a:t>
            </a:r>
            <a:r>
              <a:rPr lang="en-US" sz="2400" b="0" u="none" strike="noStrike" spc="-6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support</a:t>
            </a:r>
            <a:r>
              <a:rPr lang="en-US" sz="2400" b="0" u="none" strike="noStrike" spc="-8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efficient</a:t>
            </a:r>
            <a:r>
              <a:rPr lang="en-US" sz="2400" b="0" u="none" strike="noStrike" spc="-6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internal</a:t>
            </a:r>
            <a:r>
              <a:rPr lang="en-US" sz="2400" b="0" u="none" strike="noStrike" spc="-7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operations.</a:t>
            </a:r>
            <a:r>
              <a:rPr lang="en-US" sz="2400" b="0" u="none" strike="noStrike" spc="-10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It</a:t>
            </a:r>
            <a:r>
              <a:rPr lang="en-US" sz="2400" b="0" u="none" strike="noStrike" spc="-4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20">
                <a:solidFill>
                  <a:schemeClr val="dk1"/>
                </a:solidFill>
                <a:effectLst/>
                <a:uFillTx/>
                <a:latin typeface="Calibri"/>
              </a:rPr>
              <a:t>features</a:t>
            </a:r>
            <a:r>
              <a:rPr lang="en-US" sz="2400" b="0" u="none" strike="noStrike" spc="-74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an</a:t>
            </a:r>
            <a:r>
              <a:rPr lang="en-US" sz="2400" b="0" u="none" strike="noStrike" spc="-40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employee</a:t>
            </a:r>
            <a:r>
              <a:rPr lang="en-US" sz="2400" b="0" u="none" strike="noStrike" spc="-7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portal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with</a:t>
            </a:r>
            <a:r>
              <a:rPr lang="en-US" sz="2400" b="0" u="none" strike="noStrike" spc="-34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functions</a:t>
            </a:r>
            <a:r>
              <a:rPr lang="en-US" sz="2400" b="0" u="none" strike="noStrike" spc="-9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such</a:t>
            </a:r>
            <a:r>
              <a:rPr lang="en-US" sz="2400" b="0" u="none" strike="noStrike" spc="-3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as</a:t>
            </a:r>
            <a:r>
              <a:rPr lang="en-US" sz="2400" b="0" u="none" strike="noStrike" spc="-40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attendance</a:t>
            </a:r>
            <a:r>
              <a:rPr lang="en-US" sz="2400" b="0" u="none" strike="noStrike" spc="-10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tracking</a:t>
            </a:r>
            <a:r>
              <a:rPr lang="en-US" sz="2400" b="0" u="none" strike="noStrike" spc="-40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(including</a:t>
            </a:r>
            <a:r>
              <a:rPr lang="en-US" sz="2400" b="0" u="none" strike="noStrike" spc="-6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punch</a:t>
            </a:r>
            <a:r>
              <a:rPr lang="en-US" sz="2400" b="0" u="none" strike="noStrike" spc="-54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in/out</a:t>
            </a:r>
            <a:r>
              <a:rPr lang="en-US" sz="2400" b="0" u="none" strike="noStrike" spc="-74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and</a:t>
            </a:r>
            <a:r>
              <a:rPr lang="en-US" sz="2400" b="0" u="none" strike="noStrike" spc="-60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location-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based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monitoring),</a:t>
            </a:r>
            <a:r>
              <a:rPr lang="en-US" sz="2400" b="0" u="none" strike="noStrike" spc="-113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leave</a:t>
            </a:r>
            <a:r>
              <a:rPr lang="en-US" sz="2400" b="0" u="none" strike="noStrike" spc="-4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applications,</a:t>
            </a:r>
            <a:r>
              <a:rPr lang="en-US" sz="2400" b="0" u="none" strike="noStrike" spc="-113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reimbursements,</a:t>
            </a:r>
            <a:r>
              <a:rPr lang="en-US" sz="2400" b="0" u="none" strike="noStrike" spc="-11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payroll</a:t>
            </a:r>
            <a:r>
              <a:rPr lang="en-US" sz="2400" b="0" u="none" strike="noStrike" spc="-6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access,</a:t>
            </a:r>
            <a:r>
              <a:rPr lang="en-US" sz="2400" b="0" u="none" strike="noStrike" spc="-7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asset</a:t>
            </a:r>
            <a:r>
              <a:rPr lang="en-US" sz="2400" b="0" u="none" strike="noStrike" spc="-40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requests,</a:t>
            </a:r>
            <a:r>
              <a:rPr lang="en-US" sz="2400" b="0" u="none" strike="noStrike" spc="-11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26">
                <a:solidFill>
                  <a:schemeClr val="dk1"/>
                </a:solidFill>
                <a:effectLst/>
                <a:uFillTx/>
                <a:latin typeface="Calibri"/>
              </a:rPr>
              <a:t>and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direct</a:t>
            </a:r>
            <a:r>
              <a:rPr lang="en-US" sz="2400" b="0" u="none" strike="noStrike" spc="-7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query</a:t>
            </a:r>
            <a:r>
              <a:rPr lang="en-US" sz="2400" b="0" u="none" strike="noStrike" spc="-54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communication</a:t>
            </a:r>
            <a:r>
              <a:rPr lang="en-US" sz="2400" b="0" u="none" strike="noStrike" spc="-79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with</a:t>
            </a:r>
            <a:r>
              <a:rPr lang="en-US" sz="2400" b="0" u="none" strike="noStrike" spc="-4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managers.</a:t>
            </a:r>
            <a:r>
              <a:rPr lang="en-US" sz="2400" b="0" u="none" strike="noStrike" spc="-79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The</a:t>
            </a:r>
            <a:r>
              <a:rPr lang="en-US" sz="2400" b="0" u="none" strike="noStrike" spc="-5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system</a:t>
            </a:r>
            <a:r>
              <a:rPr lang="en-US" sz="2400" b="0" u="none" strike="noStrike" spc="-5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also</a:t>
            </a:r>
            <a:r>
              <a:rPr lang="en-US" sz="2400" b="0" u="none" strike="noStrike" spc="-5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includes</a:t>
            </a:r>
            <a:r>
              <a:rPr lang="en-US" sz="2400" b="0" u="none" strike="noStrike" spc="-7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project</a:t>
            </a:r>
            <a:r>
              <a:rPr lang="en-US" sz="2400" b="0" u="none" strike="noStrike" spc="-4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tracking,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document</a:t>
            </a:r>
            <a:r>
              <a:rPr lang="en-US" sz="2400" b="0" u="none" strike="noStrike" spc="-99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access</a:t>
            </a:r>
            <a:r>
              <a:rPr lang="en-US" sz="2400" b="0" u="none" strike="noStrike" spc="-34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(offer</a:t>
            </a:r>
            <a:r>
              <a:rPr lang="en-US" sz="2400" b="0" u="none" strike="noStrike" spc="-4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and</a:t>
            </a:r>
            <a:r>
              <a:rPr lang="en-US" sz="2400" b="0" u="none" strike="noStrike" spc="-5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relieving</a:t>
            </a:r>
            <a:r>
              <a:rPr lang="en-US" sz="2400" b="0" u="none" strike="noStrike" spc="-79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letters),</a:t>
            </a:r>
            <a:r>
              <a:rPr lang="en-US" sz="2400" b="0" u="none" strike="noStrike" spc="-79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and</a:t>
            </a:r>
            <a:r>
              <a:rPr lang="en-US" sz="2400" b="0" u="none" strike="noStrike" spc="-6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a</a:t>
            </a:r>
            <a:r>
              <a:rPr lang="en-US" sz="2400" b="0" u="none" strike="noStrike" spc="-34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dashboard</a:t>
            </a:r>
            <a:r>
              <a:rPr lang="en-US" sz="2400" b="0" u="none" strike="noStrike" spc="-9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for</a:t>
            </a:r>
            <a:r>
              <a:rPr lang="en-US" sz="2400" b="0" u="none" strike="noStrike" spc="-74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daily</a:t>
            </a:r>
            <a:r>
              <a:rPr lang="en-US" sz="2400" b="0" u="none" strike="noStrike" spc="-54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insights.</a:t>
            </a:r>
            <a:r>
              <a:rPr lang="en-US" sz="2400" b="0" u="none" strike="noStrike" spc="-9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26">
                <a:solidFill>
                  <a:schemeClr val="dk1"/>
                </a:solidFill>
                <a:effectLst/>
                <a:uFillTx/>
                <a:latin typeface="Calibri"/>
              </a:rPr>
              <a:t>The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admin</a:t>
            </a:r>
            <a:r>
              <a:rPr lang="en-US" sz="2400" b="0" u="none" strike="noStrike" spc="-6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panel</a:t>
            </a:r>
            <a:r>
              <a:rPr lang="en-US" sz="2400" b="0" u="none" strike="noStrike" spc="-40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allows</a:t>
            </a:r>
            <a:r>
              <a:rPr lang="en-US" sz="2400" b="0" u="none" strike="noStrike" spc="-74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management</a:t>
            </a:r>
            <a:r>
              <a:rPr lang="en-US" sz="2400" b="0" u="none" strike="noStrike" spc="-54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of</a:t>
            </a:r>
            <a:r>
              <a:rPr lang="en-US" sz="2400" b="0" u="none" strike="noStrike" spc="-54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employees,</a:t>
            </a:r>
            <a:r>
              <a:rPr lang="en-US" sz="2400" b="0" u="none" strike="noStrike" spc="-4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project</a:t>
            </a:r>
            <a:r>
              <a:rPr lang="en-US" sz="2400" b="0" u="none" strike="noStrike" spc="-40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updates,</a:t>
            </a:r>
            <a:r>
              <a:rPr lang="en-US" sz="2400" b="0" u="none" strike="noStrike" spc="-9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attendance</a:t>
            </a:r>
            <a:r>
              <a:rPr lang="en-US" sz="2400" b="0" u="none" strike="noStrike" spc="-8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monitoring,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query</a:t>
            </a:r>
            <a:r>
              <a:rPr lang="en-US" sz="2400" b="0" u="none" strike="noStrike" spc="-60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handling,</a:t>
            </a:r>
            <a:r>
              <a:rPr lang="en-US" sz="2400" b="0" u="none" strike="noStrike" spc="-74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and</a:t>
            </a:r>
            <a:r>
              <a:rPr lang="en-US" sz="2400" b="0" u="none" strike="noStrike" spc="-6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approval</a:t>
            </a:r>
            <a:r>
              <a:rPr lang="en-US" sz="2400" b="0" u="none" strike="noStrike" spc="-7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of</a:t>
            </a:r>
            <a:r>
              <a:rPr lang="en-US" sz="2400" b="0" u="none" strike="noStrike" spc="-34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leaves</a:t>
            </a:r>
            <a:r>
              <a:rPr lang="en-US" sz="2400" b="0" u="none" strike="noStrike" spc="-31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and</a:t>
            </a:r>
            <a:r>
              <a:rPr lang="en-US" sz="2400" b="0" u="none" strike="noStrike" spc="-6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reimbursements—ensuring</a:t>
            </a:r>
            <a:r>
              <a:rPr lang="en-US" sz="2400" b="0" u="none" strike="noStrike" spc="-119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smooth</a:t>
            </a:r>
            <a:r>
              <a:rPr lang="en-US" sz="2400" b="0" u="none" strike="noStrike" spc="-6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26">
                <a:solidFill>
                  <a:schemeClr val="dk1"/>
                </a:solidFill>
                <a:effectLst/>
                <a:uFillTx/>
                <a:latin typeface="Calibri"/>
              </a:rPr>
              <a:t>and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transparent</a:t>
            </a:r>
            <a:r>
              <a:rPr lang="en-US" sz="2400" b="0" u="none" strike="noStrike" spc="-10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operations</a:t>
            </a:r>
            <a:r>
              <a:rPr lang="en-US" sz="2400" b="0" u="none" strike="noStrike" spc="-96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for</a:t>
            </a:r>
            <a:r>
              <a:rPr lang="en-US" sz="2400" b="0" u="none" strike="noStrike" spc="-34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both</a:t>
            </a:r>
            <a:r>
              <a:rPr lang="en-US" sz="2400" b="0" u="none" strike="noStrike" spc="-79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employees</a:t>
            </a:r>
            <a:r>
              <a:rPr lang="en-US" sz="2400" b="0" u="none" strike="noStrike" spc="-45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and</a:t>
            </a:r>
            <a:r>
              <a:rPr lang="en-US" sz="2400" b="0" u="none" strike="noStrike" spc="-40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chemeClr val="dk1"/>
                </a:solidFill>
                <a:effectLst/>
                <a:uFillTx/>
                <a:latin typeface="Calibri"/>
              </a:rPr>
              <a:t>administrators.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8720" y="964800"/>
            <a:ext cx="3696480" cy="454320"/>
          </a:xfrm>
          <a:prstGeom prst="rect">
            <a:avLst/>
          </a:prstGeom>
          <a:noFill/>
          <a:ln w="0">
            <a:noFill/>
          </a:ln>
        </p:spPr>
        <p:txBody>
          <a:bodyPr lIns="0" tIns="14040" rIns="0" bIns="0" anchor="t">
            <a:spAutoFit/>
          </a:bodyPr>
          <a:lstStyle/>
          <a:p>
            <a:pPr marL="12600" indent="0">
              <a:lnSpc>
                <a:spcPct val="100000"/>
              </a:lnSpc>
              <a:spcBef>
                <a:spcPts val="111"/>
              </a:spcBef>
              <a:buNone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omic"/>
              </a:rPr>
              <a:t>Login</a:t>
            </a:r>
            <a:r>
              <a:rPr lang="en-US" sz="2800" b="0" u="none" strike="noStrike" spc="-11">
                <a:solidFill>
                  <a:schemeClr val="dk1"/>
                </a:solidFill>
                <a:effectLst/>
                <a:uFillTx/>
                <a:latin typeface="comic"/>
              </a:rPr>
              <a:t> functionality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pic>
        <p:nvPicPr>
          <p:cNvPr id="28" name="object 3"/>
          <p:cNvPicPr/>
          <p:nvPr/>
        </p:nvPicPr>
        <p:blipFill>
          <a:blip r:embed="rId2"/>
          <a:stretch/>
        </p:blipFill>
        <p:spPr>
          <a:xfrm>
            <a:off x="5431680" y="1612440"/>
            <a:ext cx="5675040" cy="3815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" name="object 4"/>
          <p:cNvSpPr/>
          <p:nvPr/>
        </p:nvSpPr>
        <p:spPr>
          <a:xfrm>
            <a:off x="993600" y="1591200"/>
            <a:ext cx="3691440" cy="401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9680" rIns="0" bIns="0" anchor="t">
            <a:spAutoFit/>
          </a:bodyPr>
          <a:lstStyle/>
          <a:p>
            <a:pPr marL="12600">
              <a:lnSpc>
                <a:spcPct val="90000"/>
              </a:lnSpc>
              <a:spcBef>
                <a:spcPts val="391"/>
              </a:spcBef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After</a:t>
            </a:r>
            <a:r>
              <a:rPr lang="en-US" sz="2400" b="0" u="none" strike="noStrike" spc="-6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opening</a:t>
            </a:r>
            <a:r>
              <a:rPr lang="en-US" sz="2400" b="0" u="none" strike="noStrike" spc="-7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the</a:t>
            </a:r>
            <a:r>
              <a:rPr lang="en-US" sz="2400" b="0" u="none" strike="noStrike" spc="-6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website,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the</a:t>
            </a:r>
            <a:r>
              <a:rPr lang="en-US" sz="2400" b="0" u="none" strike="noStrike" spc="-9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Home</a:t>
            </a:r>
            <a:r>
              <a:rPr lang="en-US" sz="2400" b="1" u="none" strike="noStrike" spc="-7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Page</a:t>
            </a:r>
            <a:r>
              <a:rPr lang="en-US" sz="2400" b="1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displays</a:t>
            </a:r>
            <a:r>
              <a:rPr lang="en-US" sz="2400" b="0" u="none" strike="noStrike" spc="-7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our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company</a:t>
            </a:r>
            <a:r>
              <a:rPr lang="en-US" sz="2400" b="0" u="none" strike="noStrike" spc="-113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overview</a:t>
            </a:r>
            <a:r>
              <a:rPr lang="en-US" sz="2400" b="0" u="none" strike="noStrike" spc="-13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and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services.</a:t>
            </a:r>
            <a:r>
              <a:rPr lang="en-US" sz="2400" b="0" u="none" strike="noStrike" spc="-6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Users</a:t>
            </a:r>
            <a:r>
              <a:rPr lang="en-US" sz="2400" b="0" u="none" strike="noStrike" spc="-6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can</a:t>
            </a:r>
            <a:r>
              <a:rPr lang="en-US" sz="2400" b="0" u="none" strike="noStrike" spc="-6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access</a:t>
            </a:r>
            <a:r>
              <a:rPr lang="en-US" sz="2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the </a:t>
            </a:r>
            <a:r>
              <a:rPr lang="en-US" sz="2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system</a:t>
            </a:r>
            <a:r>
              <a:rPr lang="en-US" sz="2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via</a:t>
            </a:r>
            <a:r>
              <a:rPr lang="en-US" sz="2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the</a:t>
            </a:r>
            <a:r>
              <a:rPr lang="en-US" sz="2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1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"Employee </a:t>
            </a: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Login"</a:t>
            </a:r>
            <a:r>
              <a:rPr lang="en-US" sz="2400" b="1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button.</a:t>
            </a:r>
            <a:r>
              <a:rPr lang="en-US" sz="2400" b="0" u="none" strike="noStrike" spc="-1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After</a:t>
            </a:r>
            <a:r>
              <a:rPr lang="en-US" sz="2400" b="0" u="none" strike="noStrike" spc="-7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entering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their</a:t>
            </a:r>
            <a:r>
              <a:rPr lang="en-US" sz="24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credentials,</a:t>
            </a:r>
            <a:r>
              <a:rPr lang="en-US" sz="2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the</a:t>
            </a:r>
            <a:r>
              <a:rPr lang="en-US" sz="2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system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verifies</a:t>
            </a:r>
            <a:r>
              <a:rPr lang="en-US" sz="2400" b="0" u="none" strike="noStrike" spc="-7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the</a:t>
            </a:r>
            <a:r>
              <a:rPr lang="en-US" sz="2400" b="0" u="none" strike="noStrike" spc="-6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user</a:t>
            </a:r>
            <a:r>
              <a:rPr lang="en-US" sz="2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2400" b="0" u="none" strike="noStrike" spc="60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redirects</a:t>
            </a:r>
            <a:r>
              <a:rPr lang="en-US" sz="2400" b="0" u="none" strike="noStrike" spc="-7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them</a:t>
            </a:r>
            <a:r>
              <a:rPr lang="en-US" sz="2400" b="0" u="none" strike="noStrike" spc="-7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to</a:t>
            </a:r>
            <a:r>
              <a:rPr lang="en-US" sz="2400" b="0" u="none" strike="noStrike" spc="-6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either</a:t>
            </a:r>
            <a:r>
              <a:rPr lang="en-US" sz="2400" b="0" u="none" strike="noStrike" spc="-7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the </a:t>
            </a: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Employee</a:t>
            </a:r>
            <a:r>
              <a:rPr lang="en-US" sz="2400" b="1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or</a:t>
            </a:r>
            <a:r>
              <a:rPr lang="en-US" sz="2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Admin </a:t>
            </a: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Dashboard</a:t>
            </a:r>
            <a:r>
              <a:rPr lang="en-US" sz="2400" b="1" u="none" strike="noStrike" spc="-79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based</a:t>
            </a:r>
            <a:r>
              <a:rPr lang="en-US" sz="2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on</a:t>
            </a:r>
            <a:r>
              <a:rPr lang="en-US" sz="2400" b="0" u="none" strike="noStrike" spc="-7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their </a:t>
            </a:r>
            <a:r>
              <a:rPr lang="en-US" sz="2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role.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18720" y="625320"/>
            <a:ext cx="10353960" cy="74448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sp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4800" b="0" u="none" strike="noStrike" spc="-11">
                <a:solidFill>
                  <a:schemeClr val="dk1"/>
                </a:solidFill>
                <a:effectLst/>
                <a:uFillTx/>
                <a:latin typeface="comic"/>
              </a:rPr>
              <a:t>DASHBOARD(ADMIN/EMPLOYEE)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31" name="object 3"/>
          <p:cNvSpPr/>
          <p:nvPr/>
        </p:nvSpPr>
        <p:spPr>
          <a:xfrm>
            <a:off x="915840" y="1544400"/>
            <a:ext cx="8414640" cy="39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tabLst>
                <a:tab pos="5349240" algn="l"/>
              </a:tabLst>
            </a:pP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ADMIN</a:t>
            </a:r>
            <a:r>
              <a:rPr lang="en-US" sz="2400" b="1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1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DASHBOARD</a:t>
            </a: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	</a:t>
            </a:r>
            <a:r>
              <a:rPr lang="en-US" sz="2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EMPLOYEE</a:t>
            </a:r>
            <a:r>
              <a:rPr lang="en-US" sz="2400" b="1" u="none" strike="noStrike" spc="-7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1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DASHBOARD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2" name="object 4"/>
          <p:cNvPicPr/>
          <p:nvPr/>
        </p:nvPicPr>
        <p:blipFill>
          <a:blip r:embed="rId2"/>
          <a:stretch/>
        </p:blipFill>
        <p:spPr>
          <a:xfrm>
            <a:off x="707040" y="2231280"/>
            <a:ext cx="4632480" cy="2172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" name="object 5"/>
          <p:cNvPicPr/>
          <p:nvPr/>
        </p:nvPicPr>
        <p:blipFill>
          <a:blip r:embed="rId3"/>
          <a:stretch/>
        </p:blipFill>
        <p:spPr>
          <a:xfrm>
            <a:off x="6172200" y="2231280"/>
            <a:ext cx="4818600" cy="217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object 6"/>
          <p:cNvSpPr/>
          <p:nvPr/>
        </p:nvSpPr>
        <p:spPr>
          <a:xfrm>
            <a:off x="688680" y="4873320"/>
            <a:ext cx="5121720" cy="151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The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Admin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Dashboard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opens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with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the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admin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profile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provides</a:t>
            </a:r>
            <a:r>
              <a:rPr lang="en-US" sz="1400" b="0" u="none" strike="noStrike" spc="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a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clear</a:t>
            </a:r>
            <a:r>
              <a:rPr lang="en-US" sz="14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overview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of</a:t>
            </a:r>
            <a:r>
              <a:rPr lang="en-US" sz="1400" b="0" u="none" strike="noStrike" spc="-7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key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metrics.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It</a:t>
            </a:r>
            <a:r>
              <a:rPr lang="en-US" sz="14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includes: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3080" indent="-6984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SzPct val="93000"/>
              <a:buFont typeface="Arial"/>
              <a:buChar char="•"/>
              <a:tabLst>
                <a:tab pos="73080" algn="l"/>
              </a:tabLst>
            </a:pP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Login</a:t>
            </a:r>
            <a:r>
              <a:rPr lang="en-US" sz="1400" b="1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Time</a:t>
            </a:r>
            <a:r>
              <a:rPr lang="en-US" sz="1400" b="1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Tracker</a:t>
            </a:r>
            <a:r>
              <a:rPr lang="en-US" sz="1400" b="1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(Daily,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Weekly,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Monthly)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3080" indent="-69840">
              <a:lnSpc>
                <a:spcPct val="100000"/>
              </a:lnSpc>
              <a:buClr>
                <a:srgbClr val="000000"/>
              </a:buClr>
              <a:buSzPct val="93000"/>
              <a:buFont typeface="Arial"/>
              <a:buChar char="•"/>
              <a:tabLst>
                <a:tab pos="73080" algn="l"/>
              </a:tabLst>
            </a:pPr>
            <a:r>
              <a:rPr lang="en-US" sz="1400" b="1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Employee</a:t>
            </a:r>
            <a:r>
              <a:rPr lang="en-US" sz="1400" b="1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Attendance</a:t>
            </a:r>
            <a:r>
              <a:rPr lang="en-US" sz="1400" b="1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–</a:t>
            </a:r>
            <a:r>
              <a:rPr lang="en-US" sz="1400" b="0" u="none" strike="noStrike" spc="-7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Present,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Absent,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Leave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Requests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3080" indent="-69840">
              <a:lnSpc>
                <a:spcPct val="100000"/>
              </a:lnSpc>
              <a:buClr>
                <a:srgbClr val="000000"/>
              </a:buClr>
              <a:buSzPct val="93000"/>
              <a:buFont typeface="Arial"/>
              <a:buChar char="•"/>
              <a:tabLst>
                <a:tab pos="73080" algn="l"/>
              </a:tabLst>
            </a:pP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Gender</a:t>
            </a:r>
            <a:r>
              <a:rPr lang="en-US" sz="1400" b="1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Distribution</a:t>
            </a:r>
            <a:r>
              <a:rPr lang="en-US" sz="1400" b="1" u="none" strike="noStrike" spc="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Chart</a:t>
            </a:r>
            <a:r>
              <a:rPr lang="en-US" sz="1400" b="1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–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Department-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wise</a:t>
            </a:r>
            <a:r>
              <a:rPr lang="en-US" sz="1400" b="0" u="none" strike="noStrike" spc="6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male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female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count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3080" indent="-69840">
              <a:lnSpc>
                <a:spcPct val="100000"/>
              </a:lnSpc>
              <a:buClr>
                <a:srgbClr val="000000"/>
              </a:buClr>
              <a:buSzPct val="93000"/>
              <a:buFont typeface="Arial"/>
              <a:buChar char="•"/>
              <a:tabLst>
                <a:tab pos="73080" algn="l"/>
              </a:tabLst>
            </a:pP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Salary</a:t>
            </a:r>
            <a:r>
              <a:rPr lang="en-US" sz="1400" b="1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Insights</a:t>
            </a:r>
            <a:r>
              <a:rPr lang="en-US" sz="1400" b="1" u="none" strike="noStrike" spc="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–</a:t>
            </a:r>
            <a:r>
              <a:rPr lang="en-US" sz="1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Pie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chart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of</a:t>
            </a:r>
            <a:r>
              <a:rPr lang="en-US" sz="1400" b="0" u="none" strike="noStrike" spc="-7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salary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breakup,</a:t>
            </a:r>
            <a:r>
              <a:rPr lang="en-US" sz="1400" b="0" u="none" strike="noStrike" spc="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previous month’s</a:t>
            </a:r>
            <a:r>
              <a:rPr lang="en-US" sz="1400" b="0" u="none" strike="noStrike" spc="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total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tabLst>
                <a:tab pos="73080" algn="l"/>
              </a:tabLst>
            </a:pP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payout,</a:t>
            </a:r>
            <a:r>
              <a:rPr lang="en-US" sz="1400" b="0" u="none" strike="noStrike" spc="-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reimbursement</a:t>
            </a:r>
            <a:r>
              <a:rPr lang="en-US" sz="1400" b="0" u="none" strike="noStrike" spc="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claims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object 7"/>
          <p:cNvSpPr/>
          <p:nvPr/>
        </p:nvSpPr>
        <p:spPr>
          <a:xfrm>
            <a:off x="6420600" y="4873320"/>
            <a:ext cx="5242320" cy="151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 anchor="t">
            <a:spAutoFit/>
          </a:bodyPr>
          <a:lstStyle/>
          <a:p>
            <a:pPr marL="73080" indent="-69840">
              <a:lnSpc>
                <a:spcPct val="100000"/>
              </a:lnSpc>
              <a:spcBef>
                <a:spcPts val="91"/>
              </a:spcBef>
              <a:buClr>
                <a:srgbClr val="000000"/>
              </a:buClr>
              <a:buSzPct val="93000"/>
              <a:buFont typeface="Arial"/>
              <a:buChar char="•"/>
              <a:tabLst>
                <a:tab pos="73080" algn="l"/>
              </a:tabLst>
            </a:pPr>
            <a:r>
              <a:rPr lang="en-US" sz="1400" b="0" u="none" strike="noStrike" spc="-11" dirty="0">
                <a:solidFill>
                  <a:srgbClr val="000000"/>
                </a:solidFill>
                <a:effectLst/>
                <a:uFillTx/>
                <a:latin typeface="Calibri"/>
              </a:rPr>
              <a:t>Displays </a:t>
            </a:r>
            <a:r>
              <a:rPr lang="en-US" sz="1400" b="1" u="none" strike="noStrike" spc="-11" dirty="0">
                <a:solidFill>
                  <a:srgbClr val="000000"/>
                </a:solidFill>
                <a:effectLst/>
                <a:uFillTx/>
                <a:latin typeface="Calibri"/>
              </a:rPr>
              <a:t>employee</a:t>
            </a:r>
            <a:r>
              <a:rPr lang="en-US" sz="1400" b="1" u="none" strike="noStrike" spc="-26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profile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,</a:t>
            </a:r>
            <a:r>
              <a:rPr lang="en-US" sz="1400" b="0" u="none" strike="noStrike" spc="-14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20" dirty="0">
                <a:solidFill>
                  <a:srgbClr val="000000"/>
                </a:solidFill>
                <a:effectLst/>
                <a:uFillTx/>
                <a:latin typeface="Calibri"/>
              </a:rPr>
              <a:t>real-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time </a:t>
            </a: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punch</a:t>
            </a:r>
            <a:r>
              <a:rPr lang="en-US" sz="1400" b="1" u="none" strike="noStrike" spc="-26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in/out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,</a:t>
            </a:r>
            <a:r>
              <a:rPr lang="en-US" sz="1400" b="0" u="none" strike="noStrike" spc="-31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51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11" dirty="0">
                <a:solidFill>
                  <a:srgbClr val="000000"/>
                </a:solidFill>
                <a:effectLst/>
                <a:uFillTx/>
                <a:latin typeface="Calibri"/>
              </a:rPr>
              <a:t>location/device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tabLst>
                <a:tab pos="73080" algn="l"/>
              </a:tabLst>
            </a:pPr>
            <a:r>
              <a:rPr lang="en-US" sz="1400" b="0" u="none" strike="noStrike" spc="-20" dirty="0">
                <a:solidFill>
                  <a:srgbClr val="000000"/>
                </a:solidFill>
                <a:effectLst/>
                <a:uFillTx/>
                <a:latin typeface="Calibri"/>
              </a:rPr>
              <a:t>Info using </a:t>
            </a:r>
            <a:r>
              <a:rPr lang="en-US" sz="1400" b="1" u="none" strike="noStrike" spc="-20" dirty="0">
                <a:solidFill>
                  <a:srgbClr val="000000"/>
                </a:solidFill>
                <a:effectLst/>
                <a:uFillTx/>
                <a:latin typeface="Calibri"/>
              </a:rPr>
              <a:t>Face </a:t>
            </a:r>
            <a:r>
              <a:rPr lang="en-US" sz="1400" b="1" u="none" strike="noStrike" spc="-20" dirty="0" err="1">
                <a:solidFill>
                  <a:srgbClr val="000000"/>
                </a:solidFill>
                <a:effectLst/>
                <a:uFillTx/>
                <a:latin typeface="Calibri"/>
              </a:rPr>
              <a:t>Recognization</a:t>
            </a:r>
            <a:r>
              <a:rPr lang="en-US" sz="1400" b="1" u="none" strike="noStrike" spc="-20" dirty="0">
                <a:solidFill>
                  <a:srgbClr val="000000"/>
                </a:solidFill>
                <a:effectLst/>
                <a:uFillTx/>
                <a:latin typeface="Calibri"/>
              </a:rPr>
              <a:t> Feature</a:t>
            </a:r>
            <a:endParaRPr lang="en-US" sz="1400" b="1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3080" indent="-6984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SzPct val="93000"/>
              <a:buFont typeface="Arial"/>
              <a:buChar char="•"/>
              <a:tabLst>
                <a:tab pos="73080" algn="l"/>
              </a:tabLst>
            </a:pPr>
            <a:r>
              <a:rPr lang="en-US" sz="1400" b="0" u="none" strike="noStrike" spc="-20" dirty="0">
                <a:solidFill>
                  <a:srgbClr val="000000"/>
                </a:solidFill>
                <a:effectLst/>
                <a:uFillTx/>
                <a:latin typeface="Calibri"/>
              </a:rPr>
              <a:t>Tracks</a:t>
            </a:r>
            <a:r>
              <a:rPr lang="en-US" sz="1400" b="0" u="none" strike="noStrike" spc="-34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daily</a:t>
            </a:r>
            <a:r>
              <a:rPr lang="en-US" sz="1400" b="1" u="none" strike="noStrike" spc="-54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work</a:t>
            </a:r>
            <a:r>
              <a:rPr lang="en-US" sz="1400" b="1" u="none" strike="noStrike" spc="-65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hours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,</a:t>
            </a:r>
            <a:r>
              <a:rPr lang="en-US" sz="1400" b="0" u="none" strike="noStrike" spc="-40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login</a:t>
            </a:r>
            <a:r>
              <a:rPr lang="en-US" sz="1400" b="1" u="none" strike="noStrike" spc="-34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sessions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,</a:t>
            </a:r>
            <a:r>
              <a:rPr lang="en-US" sz="1400" b="0" u="none" strike="noStrike" spc="-20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34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11" dirty="0">
                <a:solidFill>
                  <a:srgbClr val="000000"/>
                </a:solidFill>
                <a:effectLst/>
                <a:uFillTx/>
                <a:latin typeface="Calibri"/>
              </a:rPr>
              <a:t>attendance</a:t>
            </a:r>
            <a:r>
              <a:rPr lang="en-US" sz="1400" b="1" u="none" strike="noStrike" spc="-34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11" dirty="0">
                <a:solidFill>
                  <a:srgbClr val="000000"/>
                </a:solidFill>
                <a:effectLst/>
                <a:uFillTx/>
                <a:latin typeface="Calibri"/>
              </a:rPr>
              <a:t>status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3080" indent="-69840">
              <a:lnSpc>
                <a:spcPct val="100000"/>
              </a:lnSpc>
              <a:buClr>
                <a:srgbClr val="000000"/>
              </a:buClr>
              <a:buSzPct val="93000"/>
              <a:buFont typeface="Arial"/>
              <a:buChar char="•"/>
              <a:tabLst>
                <a:tab pos="73080" algn="l"/>
              </a:tabLst>
            </a:pP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Shows</a:t>
            </a:r>
            <a:r>
              <a:rPr lang="en-US" sz="1400" b="0" u="none" strike="noStrike" spc="-54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leave</a:t>
            </a:r>
            <a:r>
              <a:rPr lang="en-US" sz="1400" b="1" u="none" strike="noStrike" spc="-34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summary</a:t>
            </a:r>
            <a:r>
              <a:rPr lang="en-US" sz="1400" b="1" u="none" strike="noStrike" spc="-40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60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11" dirty="0">
                <a:solidFill>
                  <a:srgbClr val="000000"/>
                </a:solidFill>
                <a:effectLst/>
                <a:uFillTx/>
                <a:latin typeface="Calibri"/>
              </a:rPr>
              <a:t>reimbursement</a:t>
            </a: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11" dirty="0">
                <a:solidFill>
                  <a:srgbClr val="000000"/>
                </a:solidFill>
                <a:effectLst/>
                <a:uFillTx/>
                <a:latin typeface="Calibri"/>
              </a:rPr>
              <a:t>status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3080" indent="-69840">
              <a:lnSpc>
                <a:spcPct val="100000"/>
              </a:lnSpc>
              <a:buClr>
                <a:srgbClr val="000000"/>
              </a:buClr>
              <a:buSzPct val="93000"/>
              <a:buFont typeface="Arial"/>
              <a:buChar char="•"/>
              <a:tabLst>
                <a:tab pos="73080" algn="l"/>
              </a:tabLst>
            </a:pP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Includes</a:t>
            </a:r>
            <a:r>
              <a:rPr lang="en-US" sz="1400" b="0" u="none" strike="noStrike" spc="-45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visual</a:t>
            </a:r>
            <a:r>
              <a:rPr lang="en-US" sz="1400" b="0" u="none" strike="noStrike" spc="-20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charts</a:t>
            </a:r>
            <a:r>
              <a:rPr lang="en-US" sz="1400" b="0" u="none" strike="noStrike" spc="-11" dirty="0">
                <a:solidFill>
                  <a:srgbClr val="000000"/>
                </a:solidFill>
                <a:effectLst/>
                <a:uFillTx/>
                <a:latin typeface="Calibri"/>
              </a:rPr>
              <a:t> for</a:t>
            </a:r>
            <a:r>
              <a:rPr lang="en-US" sz="1400" b="0" u="none" strike="noStrike" spc="-71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11" dirty="0">
                <a:solidFill>
                  <a:srgbClr val="000000"/>
                </a:solidFill>
                <a:effectLst/>
                <a:uFillTx/>
                <a:latin typeface="Calibri"/>
              </a:rPr>
              <a:t>workdays</a:t>
            </a:r>
            <a:r>
              <a:rPr lang="en-US" sz="1400" b="1" u="none" strike="noStrike" spc="-51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26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daily</a:t>
            </a:r>
            <a:r>
              <a:rPr lang="en-US" sz="1400" b="1" u="none" strike="noStrike" spc="-26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work</a:t>
            </a:r>
            <a:r>
              <a:rPr lang="en-US" sz="1400" b="1" u="none" strike="noStrike" spc="-51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11" dirty="0">
                <a:solidFill>
                  <a:srgbClr val="000000"/>
                </a:solidFill>
                <a:effectLst/>
                <a:uFillTx/>
                <a:latin typeface="Calibri"/>
              </a:rPr>
              <a:t>hours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3080" indent="-69840">
              <a:lnSpc>
                <a:spcPct val="100000"/>
              </a:lnSpc>
              <a:buClr>
                <a:srgbClr val="000000"/>
              </a:buClr>
              <a:buSzPct val="93000"/>
              <a:buFont typeface="Arial"/>
              <a:buChar char="•"/>
              <a:tabLst>
                <a:tab pos="73080" algn="l"/>
              </a:tabLst>
            </a:pP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Sidebar</a:t>
            </a:r>
            <a:r>
              <a:rPr lang="en-US" sz="1400" b="0" u="none" strike="noStrike" spc="-26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menu</a:t>
            </a:r>
            <a:r>
              <a:rPr lang="en-US" sz="1400" b="0" u="none" strike="noStrike" spc="-34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for</a:t>
            </a:r>
            <a:r>
              <a:rPr lang="en-US" sz="1400" b="0" u="none" strike="noStrike" spc="-60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quick</a:t>
            </a:r>
            <a:r>
              <a:rPr lang="en-US" sz="1400" b="0" u="none" strike="noStrike" spc="-26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access</a:t>
            </a:r>
            <a:r>
              <a:rPr lang="en-US" sz="1400" b="0" u="none" strike="noStrike" spc="-74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to</a:t>
            </a:r>
            <a:r>
              <a:rPr lang="en-US" sz="1400" b="0" u="none" strike="noStrike" spc="-74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projects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,</a:t>
            </a:r>
            <a:r>
              <a:rPr lang="en-US" sz="1400" b="0" u="none" strike="noStrike" spc="-11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11" dirty="0">
                <a:solidFill>
                  <a:srgbClr val="000000"/>
                </a:solidFill>
                <a:effectLst/>
                <a:uFillTx/>
                <a:latin typeface="Calibri"/>
              </a:rPr>
              <a:t>leave</a:t>
            </a:r>
            <a:r>
              <a:rPr lang="en-US" sz="1400" b="1" u="none" strike="noStrike" spc="-51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requests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,</a:t>
            </a:r>
            <a:r>
              <a:rPr lang="en-US" sz="1400" b="0" u="none" strike="noStrike" spc="6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11" dirty="0">
                <a:solidFill>
                  <a:srgbClr val="000000"/>
                </a:solidFill>
                <a:effectLst/>
                <a:uFillTx/>
                <a:latin typeface="Calibri"/>
              </a:rPr>
              <a:t>payroll</a:t>
            </a:r>
            <a:r>
              <a:rPr lang="en-US" sz="1400" b="0" u="none" strike="noStrike" spc="-11" dirty="0">
                <a:solidFill>
                  <a:srgbClr val="000000"/>
                </a:solidFill>
                <a:effectLst/>
                <a:uFillTx/>
                <a:latin typeface="Calibri"/>
              </a:rPr>
              <a:t>,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tabLst>
                <a:tab pos="73080" algn="l"/>
              </a:tabLst>
            </a:pP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queries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,</a:t>
            </a:r>
            <a:r>
              <a:rPr lang="en-US" sz="1400" b="0" u="none" strike="noStrike" spc="-31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31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11" dirty="0">
                <a:solidFill>
                  <a:srgbClr val="000000"/>
                </a:solidFill>
                <a:effectLst/>
                <a:uFillTx/>
                <a:latin typeface="Calibri"/>
              </a:rPr>
              <a:t>reimbursements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8720" y="637920"/>
            <a:ext cx="3513240" cy="952200"/>
          </a:xfrm>
          <a:prstGeom prst="rect">
            <a:avLst/>
          </a:prstGeom>
          <a:noFill/>
          <a:ln w="0">
            <a:noFill/>
          </a:ln>
        </p:spPr>
        <p:txBody>
          <a:bodyPr lIns="0" tIns="66600" rIns="0" bIns="0" anchor="t">
            <a:spAutoFit/>
          </a:bodyPr>
          <a:lstStyle/>
          <a:p>
            <a:pPr marL="12600" indent="0">
              <a:lnSpc>
                <a:spcPts val="3461"/>
              </a:lnSpc>
              <a:spcBef>
                <a:spcPts val="524"/>
              </a:spcBef>
              <a:buNone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omic"/>
              </a:rPr>
              <a:t>EMPLYEE</a:t>
            </a:r>
            <a:r>
              <a:rPr lang="en-US" sz="3200" b="0" u="none" strike="noStrike" spc="-156">
                <a:solidFill>
                  <a:schemeClr val="dk1"/>
                </a:solidFill>
                <a:effectLst/>
                <a:uFillTx/>
                <a:latin typeface="comic"/>
              </a:rPr>
              <a:t> </a:t>
            </a:r>
            <a:r>
              <a:rPr lang="en-US" sz="3200" b="0" u="none" strike="noStrike" spc="-11">
                <a:solidFill>
                  <a:schemeClr val="dk1"/>
                </a:solidFill>
                <a:effectLst/>
                <a:uFillTx/>
                <a:latin typeface="comic"/>
              </a:rPr>
              <a:t>DETAILS </a:t>
            </a: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omic"/>
              </a:rPr>
              <a:t>IN</a:t>
            </a:r>
            <a:r>
              <a:rPr lang="en-US" sz="3200" b="0" u="none" strike="noStrike" spc="-74">
                <a:solidFill>
                  <a:schemeClr val="dk1"/>
                </a:solidFill>
                <a:effectLst/>
                <a:uFillTx/>
                <a:latin typeface="comic"/>
              </a:rPr>
              <a:t> </a:t>
            </a: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omic"/>
              </a:rPr>
              <a:t>ADMIN</a:t>
            </a:r>
            <a:r>
              <a:rPr lang="en-US" sz="3200" b="0" u="none" strike="noStrike" spc="-34">
                <a:solidFill>
                  <a:schemeClr val="dk1"/>
                </a:solidFill>
                <a:effectLst/>
                <a:uFillTx/>
                <a:latin typeface="comic"/>
              </a:rPr>
              <a:t> </a:t>
            </a:r>
            <a:r>
              <a:rPr lang="en-US" sz="3200" b="0" u="none" strike="noStrike" spc="-20">
                <a:solidFill>
                  <a:schemeClr val="dk1"/>
                </a:solidFill>
                <a:effectLst/>
                <a:uFillTx/>
                <a:latin typeface="comic"/>
              </a:rPr>
              <a:t>VIEW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pic>
        <p:nvPicPr>
          <p:cNvPr id="37" name="object 3"/>
          <p:cNvPicPr/>
          <p:nvPr/>
        </p:nvPicPr>
        <p:blipFill>
          <a:blip r:embed="rId2"/>
          <a:stretch/>
        </p:blipFill>
        <p:spPr>
          <a:xfrm>
            <a:off x="5178600" y="1978200"/>
            <a:ext cx="6171840" cy="3669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object 4"/>
          <p:cNvSpPr/>
          <p:nvPr/>
        </p:nvSpPr>
        <p:spPr>
          <a:xfrm>
            <a:off x="918720" y="2025000"/>
            <a:ext cx="3460320" cy="386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91440" indent="-88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94000"/>
              <a:buFont typeface="Arial"/>
              <a:buChar char="•"/>
              <a:tabLst>
                <a:tab pos="91440" algn="l"/>
              </a:tabLst>
            </a:pP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Centralized</a:t>
            </a:r>
            <a:r>
              <a:rPr lang="en-US" sz="1800" b="1" u="none" strike="noStrike" spc="-4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Dashboard </a:t>
            </a:r>
            <a:r>
              <a:rPr lang="en-US" sz="1800" b="0" u="none" strike="noStrike" spc="-26">
                <a:solidFill>
                  <a:srgbClr val="000000"/>
                </a:solidFill>
                <a:effectLst/>
                <a:uFillTx/>
                <a:latin typeface="Arial"/>
              </a:rPr>
              <a:t>to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tabLst>
                <a:tab pos="9144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manage</a:t>
            </a:r>
            <a:r>
              <a:rPr lang="en-US" sz="1800" b="0" u="none" strike="noStrike" spc="-45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all</a:t>
            </a:r>
            <a:r>
              <a:rPr lang="en-US" sz="1800" b="0" u="none" strike="noStrike" spc="-2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employee</a:t>
            </a:r>
            <a:r>
              <a:rPr lang="en-US" sz="1800" b="0" u="none" strike="noStrike" spc="-6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0" u="none" strike="noStrike" spc="-11">
                <a:solidFill>
                  <a:srgbClr val="000000"/>
                </a:solidFill>
                <a:effectLst/>
                <a:uFillTx/>
                <a:latin typeface="Arial"/>
              </a:rPr>
              <a:t>records.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" indent="-88920">
              <a:lnSpc>
                <a:spcPct val="100000"/>
              </a:lnSpc>
              <a:buClr>
                <a:srgbClr val="000000"/>
              </a:buClr>
              <a:buSzPct val="94000"/>
              <a:buFont typeface="Arial"/>
              <a:buChar char="•"/>
              <a:tabLst>
                <a:tab pos="9144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Allows</a:t>
            </a:r>
            <a:r>
              <a:rPr lang="en-US" sz="1800" b="0" u="none" strike="noStrike" spc="-31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adding,</a:t>
            </a:r>
            <a:r>
              <a:rPr lang="en-US" sz="1800" b="1" u="none" strike="noStrike" spc="-79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editing,</a:t>
            </a:r>
            <a:r>
              <a:rPr lang="en-US" sz="1800" b="1" u="none" strike="noStrike" spc="-54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1" u="none" strike="noStrike" spc="-11">
                <a:solidFill>
                  <a:srgbClr val="000000"/>
                </a:solidFill>
                <a:effectLst/>
                <a:uFillTx/>
                <a:latin typeface="Arial"/>
              </a:rPr>
              <a:t>deleting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tabLst>
                <a:tab pos="9144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employee</a:t>
            </a:r>
            <a:r>
              <a:rPr lang="en-US" sz="1800" b="0" u="none" strike="noStrike" spc="-51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0" u="none" strike="noStrike" spc="-11">
                <a:solidFill>
                  <a:srgbClr val="000000"/>
                </a:solidFill>
                <a:effectLst/>
                <a:uFillTx/>
                <a:latin typeface="Arial"/>
              </a:rPr>
              <a:t>details.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 indent="-1008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SzPct val="94000"/>
              <a:buFont typeface="Arial"/>
              <a:buChar char="•"/>
              <a:tabLst>
                <a:tab pos="9144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	Quick search</a:t>
            </a:r>
            <a:r>
              <a:rPr lang="en-US" sz="1800" b="0" u="none" strike="noStrike" spc="-6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by</a:t>
            </a:r>
            <a:r>
              <a:rPr lang="en-US" sz="1800" b="0" u="none" strike="noStrike" spc="26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Name,</a:t>
            </a:r>
            <a:r>
              <a:rPr lang="en-US" sz="1800" b="1" u="none" strike="noStrike" spc="-11">
                <a:solidFill>
                  <a:srgbClr val="000000"/>
                </a:solidFill>
                <a:effectLst/>
                <a:uFillTx/>
                <a:latin typeface="Arial"/>
              </a:rPr>
              <a:t> Email, </a:t>
            </a: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Emp</a:t>
            </a:r>
            <a:r>
              <a:rPr lang="en-US" sz="1800" b="1" u="none" strike="noStrike" spc="-26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ID, </a:t>
            </a:r>
            <a:r>
              <a:rPr lang="en-US" sz="1800" b="1" u="none" strike="noStrike" spc="-11">
                <a:solidFill>
                  <a:srgbClr val="000000"/>
                </a:solidFill>
                <a:effectLst/>
                <a:uFillTx/>
                <a:latin typeface="Arial"/>
              </a:rPr>
              <a:t>Department</a:t>
            </a:r>
            <a:r>
              <a:rPr lang="en-US" sz="1800" b="0" u="none" strike="noStrike" spc="-11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 indent="-10080">
              <a:lnSpc>
                <a:spcPct val="100000"/>
              </a:lnSpc>
              <a:buClr>
                <a:srgbClr val="000000"/>
              </a:buClr>
              <a:buSzPct val="94000"/>
              <a:buFont typeface="Arial"/>
              <a:buChar char="•"/>
              <a:tabLst>
                <a:tab pos="9144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	Track</a:t>
            </a:r>
            <a:r>
              <a:rPr lang="en-US" sz="1800" b="0" u="none" strike="noStrike" spc="-45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employee</a:t>
            </a:r>
            <a:r>
              <a:rPr lang="en-US" sz="1800" b="0" u="none" strike="noStrike" spc="-85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1" u="none" strike="noStrike" spc="-11">
                <a:solidFill>
                  <a:srgbClr val="000000"/>
                </a:solidFill>
                <a:effectLst/>
                <a:uFillTx/>
                <a:latin typeface="Arial"/>
              </a:rPr>
              <a:t>status </a:t>
            </a: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(Active/Inactive)</a:t>
            </a:r>
            <a:r>
              <a:rPr lang="en-US" sz="1800" b="1" u="none" strike="noStrike" spc="-4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0" u="none" strike="noStrike" spc="-11">
                <a:solidFill>
                  <a:srgbClr val="000000"/>
                </a:solidFill>
                <a:effectLst/>
                <a:uFillTx/>
                <a:latin typeface="Arial"/>
              </a:rPr>
              <a:t>instantly.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 indent="-10080">
              <a:lnSpc>
                <a:spcPct val="100000"/>
              </a:lnSpc>
              <a:buClr>
                <a:srgbClr val="000000"/>
              </a:buClr>
              <a:buSzPct val="94000"/>
              <a:buFont typeface="Arial"/>
              <a:buChar char="•"/>
              <a:tabLst>
                <a:tab pos="9144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	View</a:t>
            </a:r>
            <a:r>
              <a:rPr lang="en-US" sz="1800" b="0" u="none" strike="noStrike" spc="-31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key</a:t>
            </a:r>
            <a:r>
              <a:rPr lang="en-US" sz="1800" b="0" u="none" strike="noStrike" spc="-34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info</a:t>
            </a:r>
            <a:r>
              <a:rPr lang="en-US" sz="1800" b="0" u="none" strike="noStrike" spc="-14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like</a:t>
            </a:r>
            <a:r>
              <a:rPr lang="en-US" sz="1800" b="0" u="none" strike="noStrike" spc="-14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1" u="none" strike="noStrike" spc="-11">
                <a:solidFill>
                  <a:srgbClr val="000000"/>
                </a:solidFill>
                <a:effectLst/>
                <a:uFillTx/>
                <a:latin typeface="Arial"/>
              </a:rPr>
              <a:t>department, </a:t>
            </a: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designation,</a:t>
            </a:r>
            <a:r>
              <a:rPr lang="en-US" sz="1800" b="1" u="none" strike="noStrike" spc="-74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CTC,</a:t>
            </a:r>
            <a:r>
              <a:rPr lang="en-US" sz="1800" b="1" u="none" strike="noStrike" spc="-6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1" u="none" strike="noStrike" spc="-11">
                <a:solidFill>
                  <a:srgbClr val="000000"/>
                </a:solidFill>
                <a:effectLst/>
                <a:uFillTx/>
                <a:latin typeface="Arial"/>
              </a:rPr>
              <a:t>email, contact</a:t>
            </a:r>
            <a:r>
              <a:rPr lang="en-US" sz="1800" b="0" u="none" strike="noStrike" spc="-11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 indent="-1008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SzPct val="94000"/>
              <a:buFont typeface="Arial"/>
              <a:buChar char="•"/>
              <a:tabLst>
                <a:tab pos="9144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	Simple</a:t>
            </a:r>
            <a:r>
              <a:rPr lang="en-US" sz="1800" b="0" u="none" strike="noStrike" spc="-34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and</a:t>
            </a:r>
            <a:r>
              <a:rPr lang="en-US" sz="1800" b="0" u="none" strike="noStrike" spc="-6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clean</a:t>
            </a:r>
            <a:r>
              <a:rPr lang="en-US" sz="1800" b="0" u="none" strike="noStrike" spc="-11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form</a:t>
            </a:r>
            <a:r>
              <a:rPr lang="en-US" sz="1800" b="1" u="none" strike="noStrike" spc="-6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1" u="none" strike="noStrike" spc="-26">
                <a:solidFill>
                  <a:srgbClr val="000000"/>
                </a:solidFill>
                <a:effectLst/>
                <a:uFillTx/>
                <a:latin typeface="Arial"/>
              </a:rPr>
              <a:t>for </a:t>
            </a: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adding</a:t>
            </a:r>
            <a:r>
              <a:rPr lang="en-US" sz="1800" b="1" u="none" strike="noStrike" spc="-54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new</a:t>
            </a:r>
            <a:r>
              <a:rPr lang="en-US" sz="1800" b="1" u="none" strike="noStrike" spc="-65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employees</a:t>
            </a:r>
            <a:r>
              <a:rPr lang="en-US" sz="1800" b="1" u="none" strike="noStrike" spc="4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with</a:t>
            </a:r>
            <a:r>
              <a:rPr lang="en-US" sz="1800" b="0" u="none" strike="noStrike" spc="-31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0" u="none" strike="noStrike" spc="-26">
                <a:solidFill>
                  <a:srgbClr val="000000"/>
                </a:solidFill>
                <a:effectLst/>
                <a:uFillTx/>
                <a:latin typeface="Arial"/>
              </a:rPr>
              <a:t>all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essential</a:t>
            </a:r>
            <a:r>
              <a:rPr lang="en-US" sz="1800" b="0" u="none" strike="noStrike" spc="-54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en-US" sz="1800" b="0" u="none" strike="noStrike" spc="-11">
                <a:solidFill>
                  <a:srgbClr val="000000"/>
                </a:solidFill>
                <a:effectLst/>
                <a:uFillTx/>
                <a:latin typeface="Arial"/>
              </a:rPr>
              <a:t>fields.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18720" y="1057320"/>
            <a:ext cx="3772080" cy="952200"/>
          </a:xfrm>
          <a:prstGeom prst="rect">
            <a:avLst/>
          </a:prstGeom>
          <a:noFill/>
          <a:ln w="0">
            <a:noFill/>
          </a:ln>
        </p:spPr>
        <p:txBody>
          <a:bodyPr lIns="0" tIns="66600" rIns="0" bIns="0" anchor="t">
            <a:spAutoFit/>
          </a:bodyPr>
          <a:lstStyle/>
          <a:p>
            <a:pPr marL="12600" indent="0">
              <a:lnSpc>
                <a:spcPts val="3461"/>
              </a:lnSpc>
              <a:spcBef>
                <a:spcPts val="524"/>
              </a:spcBef>
              <a:buNone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omic"/>
              </a:rPr>
              <a:t>DEPARTMENT</a:t>
            </a:r>
            <a:r>
              <a:rPr lang="en-US" sz="3200" b="0" u="none" strike="noStrike" spc="-184">
                <a:solidFill>
                  <a:schemeClr val="dk1"/>
                </a:solidFill>
                <a:effectLst/>
                <a:uFillTx/>
                <a:latin typeface="comic"/>
              </a:rPr>
              <a:t> </a:t>
            </a:r>
            <a:r>
              <a:rPr lang="en-US" sz="3200" b="0" u="none" strike="noStrike" spc="-20">
                <a:solidFill>
                  <a:schemeClr val="dk1"/>
                </a:solidFill>
                <a:effectLst/>
                <a:uFillTx/>
                <a:latin typeface="comic"/>
              </a:rPr>
              <a:t>Page </a:t>
            </a: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omic"/>
              </a:rPr>
              <a:t>IN</a:t>
            </a:r>
            <a:r>
              <a:rPr lang="en-US" sz="3200" b="0" u="none" strike="noStrike" spc="-74">
                <a:solidFill>
                  <a:schemeClr val="dk1"/>
                </a:solidFill>
                <a:effectLst/>
                <a:uFillTx/>
                <a:latin typeface="comic"/>
              </a:rPr>
              <a:t> </a:t>
            </a: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omic"/>
              </a:rPr>
              <a:t>ADMIN</a:t>
            </a:r>
            <a:r>
              <a:rPr lang="en-US" sz="3200" b="0" u="none" strike="noStrike" spc="-34">
                <a:solidFill>
                  <a:schemeClr val="dk1"/>
                </a:solidFill>
                <a:effectLst/>
                <a:uFillTx/>
                <a:latin typeface="comic"/>
              </a:rPr>
              <a:t> </a:t>
            </a:r>
            <a:r>
              <a:rPr lang="en-US" sz="3200" b="0" u="none" strike="noStrike" spc="-20">
                <a:solidFill>
                  <a:schemeClr val="dk1"/>
                </a:solidFill>
                <a:effectLst/>
                <a:uFillTx/>
                <a:latin typeface="comic"/>
              </a:rPr>
              <a:t>SIDE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pic>
        <p:nvPicPr>
          <p:cNvPr id="40" name="object 3"/>
          <p:cNvPicPr/>
          <p:nvPr/>
        </p:nvPicPr>
        <p:blipFill>
          <a:blip r:embed="rId2"/>
          <a:stretch/>
        </p:blipFill>
        <p:spPr>
          <a:xfrm>
            <a:off x="5184720" y="2057400"/>
            <a:ext cx="6171840" cy="381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object 4"/>
          <p:cNvSpPr/>
          <p:nvPr/>
        </p:nvSpPr>
        <p:spPr>
          <a:xfrm>
            <a:off x="918720" y="2048400"/>
            <a:ext cx="3759480" cy="30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960" rIns="0" bIns="0" anchor="t">
            <a:spAutoFit/>
          </a:bodyPr>
          <a:lstStyle/>
          <a:p>
            <a:pPr marL="299160" indent="-286920">
              <a:lnSpc>
                <a:spcPct val="90000"/>
              </a:lnSpc>
              <a:spcBef>
                <a:spcPts val="315"/>
              </a:spcBef>
              <a:buClr>
                <a:srgbClr val="000000"/>
              </a:buClr>
              <a:buFont typeface="Arial"/>
              <a:buChar char="•"/>
              <a:tabLst>
                <a:tab pos="299160" algn="l"/>
              </a:tabLst>
            </a:pP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View</a:t>
            </a:r>
            <a:r>
              <a:rPr lang="en-US" sz="18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&amp;</a:t>
            </a:r>
            <a:r>
              <a:rPr lang="en-US" sz="1800" b="1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Manage</a:t>
            </a:r>
            <a:r>
              <a:rPr lang="en-US" sz="1800" b="1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1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Departments: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Admin</a:t>
            </a:r>
            <a:r>
              <a:rPr lang="en-US" sz="18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can</a:t>
            </a:r>
            <a:r>
              <a:rPr lang="en-US" sz="18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view</a:t>
            </a:r>
            <a:r>
              <a:rPr lang="en-US" sz="18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all</a:t>
            </a:r>
            <a:r>
              <a:rPr lang="en-US" sz="18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existing departments</a:t>
            </a:r>
            <a:r>
              <a:rPr lang="en-US" sz="1800" b="0" u="none" strike="noStrike" spc="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in</a:t>
            </a:r>
            <a:r>
              <a:rPr lang="en-US" sz="18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</a:t>
            </a:r>
            <a:r>
              <a:rPr lang="en-US" sz="18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grid</a:t>
            </a:r>
            <a:r>
              <a:rPr lang="en-US" sz="1800" b="0" u="none" strike="noStrike" spc="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layout.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551"/>
              </a:spcBef>
              <a:tabLst>
                <a:tab pos="29916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99160" indent="-286560">
              <a:lnSpc>
                <a:spcPts val="2055"/>
              </a:lnSpc>
              <a:buClr>
                <a:srgbClr val="000000"/>
              </a:buClr>
              <a:buFont typeface="Arial"/>
              <a:buChar char="•"/>
              <a:tabLst>
                <a:tab pos="299160" algn="l"/>
              </a:tabLst>
            </a:pP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Add</a:t>
            </a:r>
            <a:r>
              <a:rPr lang="en-US" sz="1800" b="1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New</a:t>
            </a:r>
            <a:r>
              <a:rPr lang="en-US" sz="1800" b="1" u="none" strike="noStrike" spc="-6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Department:</a:t>
            </a:r>
            <a:r>
              <a:rPr lang="en-US" sz="1800" b="1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</a:t>
            </a:r>
            <a:r>
              <a:rPr lang="en-US" sz="18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"Add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99160">
              <a:lnSpc>
                <a:spcPts val="2055"/>
              </a:lnSpc>
              <a:tabLst>
                <a:tab pos="29916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Department"</a:t>
            </a:r>
            <a:r>
              <a:rPr lang="en-US" sz="1800" b="0" u="none" strike="noStrike" spc="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to</a:t>
            </a:r>
            <a:r>
              <a:rPr lang="en-US" sz="18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open</a:t>
            </a:r>
            <a:r>
              <a:rPr lang="en-US" sz="18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</a:t>
            </a:r>
            <a:r>
              <a:rPr lang="en-US" sz="18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pop-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up</a:t>
            </a:r>
            <a:r>
              <a:rPr lang="en-US" sz="18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form.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99160">
              <a:lnSpc>
                <a:spcPct val="100000"/>
              </a:lnSpc>
              <a:spcBef>
                <a:spcPts val="1738"/>
              </a:spcBef>
              <a:tabLst>
                <a:tab pos="29916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99160" indent="-2869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pos="299160" algn="l"/>
              </a:tabLst>
            </a:pP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Admin</a:t>
            </a:r>
            <a:r>
              <a:rPr lang="en-US" sz="1800" b="1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Access</a:t>
            </a:r>
            <a:r>
              <a:rPr lang="en-US" sz="1800" b="1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Only:</a:t>
            </a:r>
            <a:r>
              <a:rPr lang="en-US" sz="1800" b="1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Department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addition</a:t>
            </a:r>
            <a:r>
              <a:rPr lang="en-US" sz="18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800" b="0" u="none" strike="noStrike" spc="-6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updates</a:t>
            </a:r>
            <a:r>
              <a:rPr lang="en-US" sz="18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are</a:t>
            </a:r>
            <a:r>
              <a:rPr lang="en-US" sz="18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secured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under</a:t>
            </a:r>
            <a:r>
              <a:rPr lang="en-US" sz="18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admin</a:t>
            </a:r>
            <a:r>
              <a:rPr lang="en-US" sz="18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8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role.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18720" y="625320"/>
            <a:ext cx="10353960" cy="695520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spAutoFit/>
          </a:bodyPr>
          <a:lstStyle/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omic"/>
              </a:rPr>
              <a:t>PROJECT</a:t>
            </a:r>
            <a:r>
              <a:rPr lang="en-US" sz="4400" b="0" u="none" strike="noStrike" spc="-176">
                <a:solidFill>
                  <a:schemeClr val="dk1"/>
                </a:solidFill>
                <a:effectLst/>
                <a:uFillTx/>
                <a:latin typeface="comic"/>
              </a:rPr>
              <a:t> </a:t>
            </a:r>
            <a:r>
              <a:rPr lang="en-US" sz="4400" b="0" u="none" strike="noStrike" spc="-11">
                <a:solidFill>
                  <a:schemeClr val="dk1"/>
                </a:solidFill>
                <a:effectLst/>
                <a:uFillTx/>
                <a:latin typeface="comic"/>
              </a:rPr>
              <a:t>PAGE(ADMIN/EMPLOYEE)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43" name="object 3"/>
          <p:cNvSpPr/>
          <p:nvPr/>
        </p:nvSpPr>
        <p:spPr>
          <a:xfrm>
            <a:off x="918720" y="1649160"/>
            <a:ext cx="7347960" cy="39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tabLst>
                <a:tab pos="5346000" algn="l"/>
              </a:tabLst>
            </a:pP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ADMIN</a:t>
            </a:r>
            <a:r>
              <a:rPr lang="en-US" sz="2400" b="1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SIDE</a:t>
            </a: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	</a:t>
            </a:r>
            <a:r>
              <a:rPr lang="en-US" sz="2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EMPLOYEE</a:t>
            </a:r>
            <a:r>
              <a:rPr lang="en-US" sz="2400" b="1" u="none" strike="noStrike" spc="-7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SIDE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4" name="object 4"/>
          <p:cNvPicPr/>
          <p:nvPr/>
        </p:nvPicPr>
        <p:blipFill>
          <a:blip r:embed="rId2"/>
          <a:stretch/>
        </p:blipFill>
        <p:spPr>
          <a:xfrm>
            <a:off x="536400" y="2182320"/>
            <a:ext cx="4830840" cy="2154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5" name="object 5"/>
          <p:cNvPicPr/>
          <p:nvPr/>
        </p:nvPicPr>
        <p:blipFill>
          <a:blip r:embed="rId3"/>
          <a:stretch/>
        </p:blipFill>
        <p:spPr>
          <a:xfrm>
            <a:off x="5897880" y="2182320"/>
            <a:ext cx="5290920" cy="2154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" name="object 6"/>
          <p:cNvSpPr/>
          <p:nvPr/>
        </p:nvSpPr>
        <p:spPr>
          <a:xfrm>
            <a:off x="482040" y="4509720"/>
            <a:ext cx="5096160" cy="21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 anchor="t">
            <a:spAutoFit/>
          </a:bodyPr>
          <a:lstStyle/>
          <a:p>
            <a:pPr marL="356760" indent="-344880">
              <a:lnSpc>
                <a:spcPct val="100000"/>
              </a:lnSpc>
              <a:spcBef>
                <a:spcPts val="91"/>
              </a:spcBef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Centralized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Dashboard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for</a:t>
            </a:r>
            <a:r>
              <a:rPr lang="en-US" sz="1400" b="0" u="none" strike="noStrike" spc="-79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viewing</a:t>
            </a:r>
            <a:r>
              <a:rPr lang="en-US" sz="1400" b="0" u="none" strike="noStrike" spc="-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all</a:t>
            </a:r>
            <a:r>
              <a:rPr lang="en-US" sz="1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projects</a:t>
            </a:r>
            <a:r>
              <a:rPr lang="en-US" sz="1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categorized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as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Current,</a:t>
            </a:r>
            <a:r>
              <a:rPr lang="en-US" sz="1400" b="0" u="none" strike="noStrike" spc="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Completed,</a:t>
            </a:r>
            <a:r>
              <a:rPr lang="en-US" sz="1400" b="0" u="none" strike="noStrike" spc="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or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Pending.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 indent="-34416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Quick</a:t>
            </a:r>
            <a:r>
              <a:rPr lang="en-US" sz="1400" b="0" u="none" strike="noStrike" spc="-7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Access</a:t>
            </a:r>
            <a:r>
              <a:rPr lang="en-US" sz="1400" b="0" u="none" strike="noStrike" spc="-79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to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key</a:t>
            </a:r>
            <a:r>
              <a:rPr lang="en-US" sz="1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project</a:t>
            </a:r>
            <a:r>
              <a:rPr lang="en-US" sz="14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details: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name,</a:t>
            </a:r>
            <a:r>
              <a:rPr lang="en-US" sz="14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timeline,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 client/STS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>
              <a:lnSpc>
                <a:spcPct val="100000"/>
              </a:lnSpc>
              <a:spcBef>
                <a:spcPts val="6"/>
              </a:spcBef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POC,</a:t>
            </a:r>
            <a:r>
              <a:rPr lang="en-US" sz="1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milestone</a:t>
            </a:r>
            <a:r>
              <a:rPr lang="en-US" sz="1400" b="0" u="none" strike="noStrike" spc="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phase.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 indent="-34416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Raise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Invoice</a:t>
            </a:r>
            <a:r>
              <a:rPr lang="en-US" sz="14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button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available</a:t>
            </a:r>
            <a:r>
              <a:rPr lang="en-US" sz="1400" b="0" u="none" strike="noStrike" spc="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directly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under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each</a:t>
            </a:r>
            <a:r>
              <a:rPr lang="en-US" sz="1400" b="0" u="none" strike="noStrike" spc="-7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project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card</a:t>
            </a:r>
            <a:r>
              <a:rPr lang="en-US" sz="1400" b="0" u="none" strike="noStrike" spc="-7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for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>
              <a:lnSpc>
                <a:spcPct val="100000"/>
              </a:lnSpc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fast</a:t>
            </a:r>
            <a:r>
              <a:rPr lang="en-US" sz="1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billing.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 indent="-34488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Effortless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Project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Creation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with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structured</a:t>
            </a:r>
            <a:r>
              <a:rPr lang="en-US" sz="1400" b="0" u="none" strike="noStrike" spc="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step-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by-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step</a:t>
            </a:r>
            <a:r>
              <a:rPr lang="en-US" sz="1400" b="0" u="none" strike="noStrike" spc="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form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(Project</a:t>
            </a:r>
            <a:r>
              <a:rPr lang="en-US" sz="1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Details</a:t>
            </a:r>
            <a:r>
              <a:rPr lang="en-US" sz="1400" b="0" u="none" strike="noStrike" spc="-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→</a:t>
            </a:r>
            <a:r>
              <a:rPr lang="en-US" sz="1400" b="0" u="none" strike="noStrike" spc="-7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STS</a:t>
            </a:r>
            <a:r>
              <a:rPr lang="en-US" sz="1400" b="0" u="none" strike="noStrike" spc="-7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Owners</a:t>
            </a:r>
            <a:r>
              <a:rPr lang="en-US" sz="1400" b="0" u="none" strike="noStrike" spc="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→</a:t>
            </a:r>
            <a:r>
              <a:rPr lang="en-US" sz="1400" b="0" u="none" strike="noStrike" spc="-7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Milestone).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 indent="-34416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Fields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include</a:t>
            </a:r>
            <a:r>
              <a:rPr lang="en-US" sz="1400" b="0" u="none" strike="noStrike" spc="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all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essentials:</a:t>
            </a:r>
            <a:r>
              <a:rPr lang="en-US" sz="1400" b="0" u="none" strike="noStrike" spc="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company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info,</a:t>
            </a:r>
            <a:r>
              <a:rPr lang="en-US" sz="1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project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scope,</a:t>
            </a:r>
            <a:r>
              <a:rPr lang="en-US" sz="1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service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>
              <a:lnSpc>
                <a:spcPct val="100000"/>
              </a:lnSpc>
              <a:spcBef>
                <a:spcPts val="6"/>
              </a:spcBef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location,</a:t>
            </a:r>
            <a:r>
              <a:rPr lang="en-US" sz="1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document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attachment.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object 7"/>
          <p:cNvSpPr/>
          <p:nvPr/>
        </p:nvSpPr>
        <p:spPr>
          <a:xfrm>
            <a:off x="5977080" y="4509720"/>
            <a:ext cx="5263200" cy="194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 anchor="t">
            <a:spAutoFit/>
          </a:bodyPr>
          <a:lstStyle/>
          <a:p>
            <a:pPr marL="356760" indent="-344880">
              <a:lnSpc>
                <a:spcPct val="100000"/>
              </a:lnSpc>
              <a:spcBef>
                <a:spcPts val="91"/>
              </a:spcBef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Displays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 all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projects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assigned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to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the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employee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under</a:t>
            </a:r>
            <a:r>
              <a:rPr lang="en-US" sz="1400" b="0" u="none" strike="noStrike" spc="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i="1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Current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, </a:t>
            </a:r>
            <a:r>
              <a:rPr lang="en-US" sz="1400" b="0" i="1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Completed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,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i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Pending</a:t>
            </a:r>
            <a:r>
              <a:rPr lang="en-US" sz="1400" b="0" i="1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tabs.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 indent="-34416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Key</a:t>
            </a:r>
            <a:r>
              <a:rPr lang="en-US" sz="14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details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shown: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 Project</a:t>
            </a:r>
            <a:r>
              <a:rPr lang="en-US" sz="1400" b="0" u="none" strike="noStrike" spc="-6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Name,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Start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&amp;</a:t>
            </a:r>
            <a:r>
              <a:rPr lang="en-US" sz="14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End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Dates,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Client</a:t>
            </a:r>
            <a:r>
              <a:rPr lang="en-US" sz="1400" b="0" u="none" strike="noStrike" spc="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POC,</a:t>
            </a:r>
            <a:r>
              <a:rPr lang="en-US" sz="14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STS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>
              <a:lnSpc>
                <a:spcPct val="100000"/>
              </a:lnSpc>
              <a:spcBef>
                <a:spcPts val="6"/>
              </a:spcBef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POC,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Milestone</a:t>
            </a:r>
            <a:r>
              <a:rPr lang="en-US" sz="1400" b="0" u="none" strike="noStrike" spc="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Phase.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 indent="-34416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Helps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employees</a:t>
            </a:r>
            <a:r>
              <a:rPr lang="en-US" sz="1400" b="0" u="none" strike="noStrike" spc="-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track</a:t>
            </a:r>
            <a:r>
              <a:rPr lang="en-US" sz="1400" b="1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progress</a:t>
            </a:r>
            <a:r>
              <a:rPr lang="en-US" sz="1400" b="1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stay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updated</a:t>
            </a:r>
            <a:r>
              <a:rPr lang="en-US" sz="1400" b="0" u="none" strike="noStrike" spc="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on</a:t>
            </a:r>
            <a:r>
              <a:rPr lang="en-US" sz="1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their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assigned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>
              <a:lnSpc>
                <a:spcPct val="100000"/>
              </a:lnSpc>
              <a:tabLst>
                <a:tab pos="356760" algn="l"/>
              </a:tabLst>
            </a:pP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projects.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 indent="-34488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Clean</a:t>
            </a:r>
            <a:r>
              <a:rPr lang="en-US" sz="14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card</a:t>
            </a:r>
            <a:r>
              <a:rPr lang="en-US" sz="1400" b="0" u="none" strike="noStrike" spc="-7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layout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ensures</a:t>
            </a:r>
            <a:r>
              <a:rPr lang="en-US" sz="1400" b="0" u="none" strike="noStrike" spc="-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quick</a:t>
            </a:r>
            <a:r>
              <a:rPr lang="en-US" sz="1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visibility</a:t>
            </a:r>
            <a:r>
              <a:rPr lang="en-US" sz="1400" b="1" u="none" strike="noStrike" spc="-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of</a:t>
            </a:r>
            <a:r>
              <a:rPr lang="en-US" sz="1400" b="0" u="none" strike="noStrike" spc="-7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each</a:t>
            </a:r>
            <a:r>
              <a:rPr lang="en-US" sz="1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project’s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status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timelines.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 indent="-34416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Promotes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transparency</a:t>
            </a:r>
            <a:r>
              <a:rPr lang="en-US" sz="1400" b="1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1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accountability</a:t>
            </a:r>
            <a:r>
              <a:rPr lang="en-US" sz="1400" b="1" u="none" strike="noStrike" spc="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within</a:t>
            </a:r>
            <a:r>
              <a:rPr lang="en-US" sz="1400" b="0" u="none" strike="noStrike" spc="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the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team.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8720" y="625320"/>
            <a:ext cx="10353960" cy="695520"/>
          </a:xfrm>
          <a:prstGeom prst="rect">
            <a:avLst/>
          </a:prstGeom>
          <a:noFill/>
          <a:ln w="0">
            <a:noFill/>
          </a:ln>
        </p:spPr>
        <p:txBody>
          <a:bodyPr lIns="0" tIns="14040" rIns="0" bIns="0" anchor="t">
            <a:spAutoFit/>
          </a:bodyPr>
          <a:lstStyle/>
          <a:p>
            <a:pPr marL="12600" indent="0">
              <a:lnSpc>
                <a:spcPct val="100000"/>
              </a:lnSpc>
              <a:spcBef>
                <a:spcPts val="111"/>
              </a:spcBef>
              <a:buNone/>
            </a:pPr>
            <a:r>
              <a:rPr lang="en-US" sz="4000" b="0" u="none" strike="noStrike">
                <a:solidFill>
                  <a:schemeClr val="dk1"/>
                </a:solidFill>
                <a:effectLst/>
                <a:uFillTx/>
                <a:latin typeface="comic"/>
              </a:rPr>
              <a:t>LEAVE</a:t>
            </a:r>
            <a:r>
              <a:rPr lang="en-US" sz="4000" b="0" u="none" strike="noStrike" spc="-65">
                <a:solidFill>
                  <a:schemeClr val="dk1"/>
                </a:solidFill>
                <a:effectLst/>
                <a:uFillTx/>
                <a:latin typeface="comic"/>
              </a:rPr>
              <a:t> </a:t>
            </a:r>
            <a:r>
              <a:rPr lang="en-US" sz="4000" b="0" u="none" strike="noStrike">
                <a:solidFill>
                  <a:schemeClr val="dk1"/>
                </a:solidFill>
                <a:effectLst/>
                <a:uFillTx/>
                <a:latin typeface="comic"/>
              </a:rPr>
              <a:t>REQUEST</a:t>
            </a:r>
            <a:r>
              <a:rPr lang="en-US" sz="4000" b="0" u="none" strike="noStrike" spc="-65">
                <a:solidFill>
                  <a:schemeClr val="dk1"/>
                </a:solidFill>
                <a:effectLst/>
                <a:uFillTx/>
                <a:latin typeface="comic"/>
              </a:rPr>
              <a:t> </a:t>
            </a:r>
            <a:r>
              <a:rPr lang="en-US" sz="4000" b="0" u="none" strike="noStrike" spc="-11">
                <a:solidFill>
                  <a:schemeClr val="dk1"/>
                </a:solidFill>
                <a:effectLst/>
                <a:uFillTx/>
                <a:latin typeface="comic"/>
              </a:rPr>
              <a:t>PAGE(ADMIN/EMPLOYEE)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49" name="object 3"/>
          <p:cNvSpPr/>
          <p:nvPr/>
        </p:nvSpPr>
        <p:spPr>
          <a:xfrm>
            <a:off x="918720" y="1672560"/>
            <a:ext cx="7347960" cy="39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tabLst>
                <a:tab pos="5346000" algn="l"/>
              </a:tabLst>
            </a:pP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ADMIN</a:t>
            </a:r>
            <a:r>
              <a:rPr lang="en-US" sz="2400" b="1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SIDE</a:t>
            </a: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	</a:t>
            </a:r>
            <a:r>
              <a:rPr lang="en-US" sz="2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EMPLOYEE</a:t>
            </a:r>
            <a:r>
              <a:rPr lang="en-US" sz="2400" b="1" u="none" strike="noStrike" spc="-7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SIDE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0" name="object 4"/>
          <p:cNvPicPr/>
          <p:nvPr/>
        </p:nvPicPr>
        <p:blipFill>
          <a:blip r:embed="rId2"/>
          <a:stretch/>
        </p:blipFill>
        <p:spPr>
          <a:xfrm>
            <a:off x="841320" y="2240280"/>
            <a:ext cx="5157000" cy="2145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1" name="object 5"/>
          <p:cNvPicPr/>
          <p:nvPr/>
        </p:nvPicPr>
        <p:blipFill>
          <a:blip r:embed="rId3"/>
          <a:stretch/>
        </p:blipFill>
        <p:spPr>
          <a:xfrm>
            <a:off x="6330600" y="2240280"/>
            <a:ext cx="5181120" cy="2090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object 6"/>
          <p:cNvSpPr/>
          <p:nvPr/>
        </p:nvSpPr>
        <p:spPr>
          <a:xfrm>
            <a:off x="918720" y="4706280"/>
            <a:ext cx="4796280" cy="151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 anchor="t">
            <a:spAutoFit/>
          </a:bodyPr>
          <a:lstStyle/>
          <a:p>
            <a:pPr marL="356760" indent="-344880">
              <a:lnSpc>
                <a:spcPct val="100000"/>
              </a:lnSpc>
              <a:spcBef>
                <a:spcPts val="91"/>
              </a:spcBef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Admin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can</a:t>
            </a:r>
            <a:r>
              <a:rPr lang="en-US" sz="1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view,</a:t>
            </a:r>
            <a:r>
              <a:rPr lang="en-US" sz="1400" b="1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filter,</a:t>
            </a:r>
            <a:r>
              <a:rPr lang="en-US" sz="1400" b="1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1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manage</a:t>
            </a:r>
            <a:r>
              <a:rPr lang="en-US" sz="1400" b="1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all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employee</a:t>
            </a:r>
            <a:r>
              <a:rPr lang="en-US" sz="1400" b="0" u="none" strike="noStrike" spc="-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leave requests.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 indent="-34488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Displays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key</a:t>
            </a:r>
            <a:r>
              <a:rPr lang="en-US" sz="1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info:</a:t>
            </a:r>
            <a:r>
              <a:rPr lang="en-US" sz="1400" b="0" u="none" strike="noStrike" spc="-7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Employee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ID,</a:t>
            </a:r>
            <a:r>
              <a:rPr lang="en-US" sz="1400" b="0" u="none" strike="noStrike" spc="-7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Leave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Type,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Duration,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Reason,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Status.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 indent="-34488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Status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can</a:t>
            </a:r>
            <a:r>
              <a:rPr lang="en-US" sz="1400" b="0" u="none" strike="noStrike" spc="-7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be</a:t>
            </a:r>
            <a:r>
              <a:rPr lang="en-US" sz="1400" b="0" u="none" strike="noStrike" spc="-7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updated</a:t>
            </a:r>
            <a:r>
              <a:rPr lang="en-US" sz="1400" b="0" u="none" strike="noStrike" spc="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directly</a:t>
            </a:r>
            <a:r>
              <a:rPr lang="en-US" sz="1400" b="0" u="none" strike="noStrike" spc="-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(Pending/Approved/Rejected)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with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optional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comments.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 indent="-34416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Includes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search</a:t>
            </a:r>
            <a:r>
              <a:rPr lang="en-US" sz="1400" b="1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1" u="none" strike="noStrike" spc="-7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date</a:t>
            </a:r>
            <a:r>
              <a:rPr lang="en-US" sz="1400" b="1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filter</a:t>
            </a:r>
            <a:r>
              <a:rPr lang="en-US" sz="1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options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for</a:t>
            </a:r>
            <a:r>
              <a:rPr lang="en-US" sz="1400" b="0" u="none" strike="noStrike" spc="-7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easy</a:t>
            </a:r>
            <a:r>
              <a:rPr lang="en-US" sz="1400" b="0" u="none" strike="noStrike" spc="-7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tracking.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object 7"/>
          <p:cNvSpPr/>
          <p:nvPr/>
        </p:nvSpPr>
        <p:spPr>
          <a:xfrm>
            <a:off x="6510600" y="4706280"/>
            <a:ext cx="4820400" cy="151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 anchor="t">
            <a:spAutoFit/>
          </a:bodyPr>
          <a:lstStyle/>
          <a:p>
            <a:pPr marL="356760" indent="-344880">
              <a:lnSpc>
                <a:spcPct val="100000"/>
              </a:lnSpc>
              <a:spcBef>
                <a:spcPts val="91"/>
              </a:spcBef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to</a:t>
            </a:r>
            <a:r>
              <a:rPr lang="en-US" sz="1400" b="0" u="none" strike="noStrike" spc="-79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apply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for</a:t>
            </a:r>
            <a:r>
              <a:rPr lang="en-US" sz="1400" b="0" u="none" strike="noStrike" spc="-79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leave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with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fields</a:t>
            </a:r>
            <a:r>
              <a:rPr lang="en-US" sz="14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like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leave</a:t>
            </a:r>
            <a:r>
              <a:rPr lang="en-US" sz="14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type,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date,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reason,</a:t>
            </a:r>
            <a:r>
              <a:rPr lang="en-US" sz="1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and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duration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(full/half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day).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 indent="-34488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Leave</a:t>
            </a:r>
            <a:r>
              <a:rPr lang="en-US" sz="1400" b="1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History </a:t>
            </a:r>
            <a:r>
              <a:rPr lang="en-US" sz="1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Table</a:t>
            </a:r>
            <a:r>
              <a:rPr lang="en-US" sz="1400" b="1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shows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all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previous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requests</a:t>
            </a:r>
            <a:r>
              <a:rPr lang="en-US" sz="1400" b="0" u="none" strike="noStrike" spc="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with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status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(e.g.,</a:t>
            </a:r>
            <a:r>
              <a:rPr lang="en-US" sz="1400" b="0" u="none" strike="noStrike" spc="-6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pending),</a:t>
            </a:r>
            <a:r>
              <a:rPr lang="en-US" sz="1400" b="0" u="none" strike="noStrike" spc="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reason,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actions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(edit/delete).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 indent="-34416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Filter</a:t>
            </a:r>
            <a:r>
              <a:rPr lang="en-US" sz="1400" b="1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Option</a:t>
            </a:r>
            <a:r>
              <a:rPr lang="en-US" sz="1400" b="1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to</a:t>
            </a:r>
            <a:r>
              <a:rPr lang="en-US" sz="14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search</a:t>
            </a:r>
            <a:r>
              <a:rPr lang="en-US" sz="1400" b="0" u="none" strike="noStrike" spc="-6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leave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records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by</a:t>
            </a:r>
            <a:r>
              <a:rPr lang="en-US" sz="1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date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range.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56760" indent="-34488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356760" algn="l"/>
              </a:tabLst>
            </a:pP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Quick</a:t>
            </a:r>
            <a:r>
              <a:rPr lang="en-US" sz="1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Access</a:t>
            </a:r>
            <a:r>
              <a:rPr lang="en-US" sz="1400" b="1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Buttons</a:t>
            </a:r>
            <a:r>
              <a:rPr lang="en-US" sz="1400" b="1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to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raise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</a:t>
            </a:r>
            <a:r>
              <a:rPr lang="en-US" sz="1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new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request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or</a:t>
            </a:r>
            <a:r>
              <a:rPr lang="en-US" sz="1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edit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existing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ones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with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just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</a:t>
            </a:r>
            <a:r>
              <a:rPr lang="en-US" sz="14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click.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8720" y="625320"/>
            <a:ext cx="10353960" cy="695520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spAutoFit/>
          </a:bodyPr>
          <a:lstStyle/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omic"/>
              </a:rPr>
              <a:t>QUERY</a:t>
            </a:r>
            <a:r>
              <a:rPr lang="en-US" sz="4400" b="0" u="none" strike="noStrike" spc="-139">
                <a:solidFill>
                  <a:schemeClr val="dk1"/>
                </a:solidFill>
                <a:effectLst/>
                <a:uFillTx/>
                <a:latin typeface="comic"/>
              </a:rPr>
              <a:t> </a:t>
            </a:r>
            <a:r>
              <a:rPr lang="en-US" sz="4400" b="0" u="none" strike="noStrike" spc="-11">
                <a:solidFill>
                  <a:schemeClr val="dk1"/>
                </a:solidFill>
                <a:effectLst/>
                <a:uFillTx/>
                <a:latin typeface="comic"/>
              </a:rPr>
              <a:t>PAGE(ADMIN/EMPLOYEE)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55" name="object 3"/>
          <p:cNvSpPr/>
          <p:nvPr/>
        </p:nvSpPr>
        <p:spPr>
          <a:xfrm>
            <a:off x="918720" y="1721520"/>
            <a:ext cx="7347960" cy="39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tabLst>
                <a:tab pos="5346000" algn="l"/>
              </a:tabLst>
            </a:pP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ADMIN</a:t>
            </a:r>
            <a:r>
              <a:rPr lang="en-US" sz="2400" b="1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SIDE</a:t>
            </a: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	</a:t>
            </a:r>
            <a:r>
              <a:rPr lang="en-US" sz="2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EMPLOYEE</a:t>
            </a:r>
            <a:r>
              <a:rPr lang="en-US" sz="2400" b="1" u="none" strike="noStrike" spc="-7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2400" b="1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SIDE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6" name="object 4"/>
          <p:cNvPicPr/>
          <p:nvPr/>
        </p:nvPicPr>
        <p:blipFill>
          <a:blip r:embed="rId2"/>
          <a:stretch/>
        </p:blipFill>
        <p:spPr>
          <a:xfrm>
            <a:off x="652320" y="2325600"/>
            <a:ext cx="5157000" cy="2200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7" name="object 5"/>
          <p:cNvPicPr/>
          <p:nvPr/>
        </p:nvPicPr>
        <p:blipFill>
          <a:blip r:embed="rId3"/>
          <a:stretch/>
        </p:blipFill>
        <p:spPr>
          <a:xfrm>
            <a:off x="6193440" y="2331720"/>
            <a:ext cx="5184360" cy="2194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" name="object 6"/>
          <p:cNvSpPr/>
          <p:nvPr/>
        </p:nvSpPr>
        <p:spPr>
          <a:xfrm>
            <a:off x="619920" y="4892760"/>
            <a:ext cx="5071320" cy="130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All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employee</a:t>
            </a:r>
            <a:r>
              <a:rPr lang="en-US" sz="1400" b="0" u="none" strike="noStrike" spc="-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queries</a:t>
            </a:r>
            <a:r>
              <a:rPr lang="en-US" sz="1400" b="0" u="none" strike="noStrike" spc="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are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organized</a:t>
            </a:r>
            <a:r>
              <a:rPr lang="en-US" sz="1400" b="0" u="none" strike="noStrike" spc="-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in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one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central</a:t>
            </a:r>
            <a:r>
              <a:rPr lang="en-US" sz="1400" b="0" u="none" strike="noStrike" spc="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dashboard</a:t>
            </a:r>
            <a:r>
              <a:rPr lang="en-US" sz="1400" b="0" u="none" strike="noStrike" spc="-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for</a:t>
            </a:r>
            <a:r>
              <a:rPr lang="en-US" sz="1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easy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management.</a:t>
            </a:r>
            <a:r>
              <a:rPr lang="en-US" sz="1400" b="0" u="none" strike="noStrike" spc="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Real-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time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notifications</a:t>
            </a:r>
            <a:r>
              <a:rPr lang="en-US" sz="1400" b="0" u="none" strike="noStrike" spc="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show</a:t>
            </a:r>
            <a:r>
              <a:rPr lang="en-US" sz="14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message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previews,</a:t>
            </a:r>
            <a:r>
              <a:rPr lang="en-US" sz="1400" b="0" u="none" strike="noStrike" spc="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unread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counts,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timestamps</a:t>
            </a:r>
            <a:r>
              <a:rPr lang="en-US" sz="1400" b="0" u="none" strike="noStrike" spc="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so</a:t>
            </a:r>
            <a:r>
              <a:rPr lang="en-US" sz="1400" b="0" u="none" strike="noStrike" spc="-79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you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stay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updated.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Tabs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make</a:t>
            </a:r>
            <a:r>
              <a:rPr lang="en-US" sz="1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it</a:t>
            </a:r>
            <a:r>
              <a:rPr lang="en-US" sz="1400" b="0" u="none" strike="noStrike" spc="-6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easy</a:t>
            </a:r>
            <a:r>
              <a:rPr lang="en-US" sz="1400" b="0" u="none" strike="noStrike" spc="-6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to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switch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between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active,</a:t>
            </a:r>
            <a:r>
              <a:rPr lang="en-US" sz="14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pending,</a:t>
            </a:r>
            <a:r>
              <a:rPr lang="en-US" sz="1400" b="0" u="none" strike="noStrike" spc="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resolved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queries.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The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chat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is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simple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direct,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</a:t>
            </a:r>
            <a:r>
              <a:rPr lang="en-US" sz="1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quick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access</a:t>
            </a:r>
            <a:r>
              <a:rPr lang="en-US" sz="1400" b="0" u="none" strike="noStrike" spc="-7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panel</a:t>
            </a:r>
            <a:r>
              <a:rPr lang="en-US" sz="1400" b="0" u="none" strike="noStrike" spc="-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lets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you</a:t>
            </a:r>
            <a:r>
              <a:rPr lang="en-US" sz="1400" b="0" u="none" strike="noStrike" spc="-7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respond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instantly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 without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leaving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your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screen.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object 7"/>
          <p:cNvSpPr/>
          <p:nvPr/>
        </p:nvSpPr>
        <p:spPr>
          <a:xfrm>
            <a:off x="6461640" y="4953240"/>
            <a:ext cx="4581720" cy="109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It’s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easy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to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ask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track</a:t>
            </a:r>
            <a:r>
              <a:rPr lang="en-US" sz="1400" b="0" u="none" strike="noStrike" spc="-5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questions</a:t>
            </a:r>
            <a:r>
              <a:rPr lang="en-US" sz="1400" b="0" u="none" strike="noStrike" spc="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with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</a:t>
            </a:r>
            <a:r>
              <a:rPr lang="en-US" sz="1400" b="0" u="none" strike="noStrike" spc="-6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simple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interface.</a:t>
            </a:r>
            <a:r>
              <a:rPr lang="en-US" sz="1400" b="0" u="none" strike="noStrike" spc="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Just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use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the</a:t>
            </a:r>
            <a:r>
              <a:rPr lang="en-US" sz="1400" b="0" u="none" strike="noStrike" spc="-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compose</a:t>
            </a:r>
            <a:r>
              <a:rPr lang="en-US" sz="1400" b="0" u="none" strike="noStrike" spc="-7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button</a:t>
            </a:r>
            <a:r>
              <a:rPr lang="en-US" sz="1400" b="0" u="none" strike="noStrike" spc="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to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send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</a:t>
            </a:r>
            <a:r>
              <a:rPr lang="en-US" sz="14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new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query.</a:t>
            </a:r>
            <a:r>
              <a:rPr lang="en-US" sz="1400" b="0" u="none" strike="noStrike" spc="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You’ll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see</a:t>
            </a:r>
            <a:r>
              <a:rPr lang="en-US" sz="1400" b="0" u="none" strike="noStrike" spc="-3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which messages</a:t>
            </a:r>
            <a:r>
              <a:rPr lang="en-US" sz="14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are</a:t>
            </a:r>
            <a:r>
              <a:rPr lang="en-US" sz="1400" b="0" u="none" strike="noStrike" spc="-4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unread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with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clear</a:t>
            </a:r>
            <a:r>
              <a:rPr lang="en-US" sz="1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indicators.</a:t>
            </a:r>
            <a:r>
              <a:rPr lang="en-US" sz="1400" b="0" u="none" strike="noStrike" spc="-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All</a:t>
            </a:r>
            <a:r>
              <a:rPr lang="en-US" sz="1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your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queries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are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saved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under</a:t>
            </a:r>
            <a:r>
              <a:rPr lang="en-US" sz="1400" b="0" u="none" strike="noStrike" spc="-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active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and</a:t>
            </a:r>
            <a:r>
              <a:rPr lang="en-US" sz="1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resolved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tabs.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You</a:t>
            </a:r>
            <a:r>
              <a:rPr lang="en-US" sz="1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can</a:t>
            </a:r>
            <a:r>
              <a:rPr lang="en-US" sz="1400" b="0" u="none" strike="noStrike" spc="-7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also</a:t>
            </a:r>
            <a:r>
              <a:rPr lang="en-US" sz="1400" b="0" u="none" strike="noStrike" spc="-5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chat</a:t>
            </a:r>
            <a:r>
              <a:rPr lang="en-US" sz="1400" b="0" u="none" strike="noStrike" spc="-3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directly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with</a:t>
            </a:r>
            <a:r>
              <a:rPr lang="en-US" sz="1400" b="0" u="none" strike="noStrike" spc="-14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the</a:t>
            </a:r>
            <a:r>
              <a:rPr lang="en-US" sz="1400" b="0" u="none" strike="noStrike" spc="-4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admin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for</a:t>
            </a:r>
            <a:r>
              <a:rPr lang="en-US" sz="1400" b="0" u="none" strike="noStrike" spc="-65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11">
                <a:solidFill>
                  <a:srgbClr val="000000"/>
                </a:solidFill>
                <a:effectLst/>
                <a:uFillTx/>
                <a:latin typeface="Calibri"/>
              </a:rPr>
              <a:t>quicker</a:t>
            </a:r>
            <a:r>
              <a:rPr lang="en-US" sz="1400" b="0" u="none" strike="noStrike" spc="-26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US" sz="1400" b="0" u="none" strike="noStrike" spc="-20">
                <a:solidFill>
                  <a:srgbClr val="000000"/>
                </a:solidFill>
                <a:effectLst/>
                <a:uFillTx/>
                <a:latin typeface="Calibri"/>
              </a:rPr>
              <a:t>help.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1001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comic</vt:lpstr>
      <vt:lpstr>Symbol</vt:lpstr>
      <vt:lpstr>Times New Roman</vt:lpstr>
      <vt:lpstr>Wingdings</vt:lpstr>
      <vt:lpstr>Office Theme</vt:lpstr>
      <vt:lpstr>STS WEBSITE</vt:lpstr>
      <vt:lpstr>INTRODUCTION</vt:lpstr>
      <vt:lpstr>Login functionality</vt:lpstr>
      <vt:lpstr>DASHBOARD(ADMIN/EMPLOYEE)</vt:lpstr>
      <vt:lpstr>EMPLYEE DETAILS IN ADMIN VIEW</vt:lpstr>
      <vt:lpstr>DEPARTMENT Page IN ADMIN SIDE</vt:lpstr>
      <vt:lpstr>PROJECT PAGE(ADMIN/EMPLOYEE)</vt:lpstr>
      <vt:lpstr>LEAVE REQUEST PAGE(ADMIN/EMPLOYEE)</vt:lpstr>
      <vt:lpstr>QUERY PAGE(ADMIN/EMPLOYEE)</vt:lpstr>
      <vt:lpstr>REIMBURSEMENT PAGE(ADMIN/EMPLOYEE)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punit kolkar</cp:lastModifiedBy>
  <cp:revision>1</cp:revision>
  <dcterms:created xsi:type="dcterms:W3CDTF">2025-05-22T09:15:23Z</dcterms:created>
  <dcterms:modified xsi:type="dcterms:W3CDTF">2025-05-22T09:18:57Z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2025-05-22T00:00:00Z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www.ilovepdf.com</vt:lpwstr>
  </property>
</Properties>
</file>