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63" r:id="rId5"/>
    <p:sldId id="265" r:id="rId6"/>
    <p:sldId id="264" r:id="rId7"/>
    <p:sldId id="266" r:id="rId8"/>
    <p:sldId id="267" r:id="rId9"/>
    <p:sldId id="262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309" r:id="rId19"/>
    <p:sldId id="276" r:id="rId20"/>
    <p:sldId id="295" r:id="rId21"/>
    <p:sldId id="294" r:id="rId22"/>
    <p:sldId id="277" r:id="rId23"/>
    <p:sldId id="304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310" r:id="rId33"/>
    <p:sldId id="286" r:id="rId34"/>
    <p:sldId id="287" r:id="rId35"/>
    <p:sldId id="288" r:id="rId36"/>
    <p:sldId id="305" r:id="rId37"/>
    <p:sldId id="297" r:id="rId38"/>
    <p:sldId id="298" r:id="rId39"/>
    <p:sldId id="299" r:id="rId40"/>
    <p:sldId id="306" r:id="rId41"/>
    <p:sldId id="301" r:id="rId42"/>
    <p:sldId id="307" r:id="rId43"/>
    <p:sldId id="311" r:id="rId44"/>
    <p:sldId id="308" r:id="rId45"/>
    <p:sldId id="289" r:id="rId46"/>
    <p:sldId id="290" r:id="rId47"/>
    <p:sldId id="292" r:id="rId48"/>
    <p:sldId id="296" r:id="rId49"/>
    <p:sldId id="29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harsha Rangabhatla" initials="SR" lastIdx="1" clrIdx="0">
    <p:extLst>
      <p:ext uri="{19B8F6BF-5375-455C-9EA6-DF929625EA0E}">
        <p15:presenceInfo xmlns:p15="http://schemas.microsoft.com/office/powerpoint/2012/main" userId="b7cc58416c6376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0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8F12BE-2936-4397-84CD-83B1696D2806}" type="doc">
      <dgm:prSet loTypeId="urn:microsoft.com/office/officeart/2005/8/layout/process1" loCatId="process" qsTypeId="urn:microsoft.com/office/officeart/2005/8/quickstyle/3d3" qsCatId="3D" csTypeId="urn:microsoft.com/office/officeart/2005/8/colors/accent0_3" csCatId="mainScheme" phldr="1"/>
      <dgm:spPr/>
    </dgm:pt>
    <dgm:pt modelId="{CE88BAA8-44A4-4432-80B3-DDE2BBDA9641}">
      <dgm:prSet phldrT="[Text]" custT="1"/>
      <dgm:spPr/>
      <dgm:t>
        <a:bodyPr/>
        <a:lstStyle/>
        <a:p>
          <a:r>
            <a:rPr lang="en-US" sz="1800" u="sng" dirty="0"/>
            <a:t>Pseudo Random Bit Generator:</a:t>
          </a:r>
        </a:p>
        <a:p>
          <a:r>
            <a:rPr lang="en-US" sz="1400" dirty="0"/>
            <a:t>Generates random digital data</a:t>
          </a:r>
          <a:endParaRPr lang="en-IN" sz="1400" dirty="0"/>
        </a:p>
      </dgm:t>
    </dgm:pt>
    <dgm:pt modelId="{2973407D-BA64-4183-B1A1-0BC8DB9DA019}" type="parTrans" cxnId="{70E7724A-0024-4B5F-94EB-B0C94FA03414}">
      <dgm:prSet/>
      <dgm:spPr/>
      <dgm:t>
        <a:bodyPr/>
        <a:lstStyle/>
        <a:p>
          <a:endParaRPr lang="en-IN"/>
        </a:p>
      </dgm:t>
    </dgm:pt>
    <dgm:pt modelId="{D2AE99B3-9B62-44B9-9591-939D9DDC8748}" type="sibTrans" cxnId="{70E7724A-0024-4B5F-94EB-B0C94FA03414}">
      <dgm:prSet/>
      <dgm:spPr/>
      <dgm:t>
        <a:bodyPr/>
        <a:lstStyle/>
        <a:p>
          <a:endParaRPr lang="en-IN" dirty="0"/>
        </a:p>
      </dgm:t>
    </dgm:pt>
    <dgm:pt modelId="{6DEFF1F4-163F-42E7-8D76-879F5DA8A9F4}">
      <dgm:prSet phldrT="[Text]" custT="1"/>
      <dgm:spPr/>
      <dgm:t>
        <a:bodyPr/>
        <a:lstStyle/>
        <a:p>
          <a:r>
            <a:rPr lang="en-US" sz="1600" u="sng" dirty="0"/>
            <a:t>Line Coding:</a:t>
          </a:r>
        </a:p>
        <a:p>
          <a:r>
            <a:rPr lang="en-US" sz="1400" dirty="0"/>
            <a:t>NRZ, RZ are few techniques to convert digital data into electric pulses.</a:t>
          </a:r>
          <a:endParaRPr lang="en-IN" sz="1400" dirty="0"/>
        </a:p>
      </dgm:t>
    </dgm:pt>
    <dgm:pt modelId="{189B4FF2-F88F-4A75-8183-B0BDC58C51E0}" type="parTrans" cxnId="{25FFC40A-225F-47A1-B542-B99F858A54E1}">
      <dgm:prSet/>
      <dgm:spPr/>
      <dgm:t>
        <a:bodyPr/>
        <a:lstStyle/>
        <a:p>
          <a:endParaRPr lang="en-IN"/>
        </a:p>
      </dgm:t>
    </dgm:pt>
    <dgm:pt modelId="{76EF74C4-D684-460F-817B-C7749E41C0EF}" type="sibTrans" cxnId="{25FFC40A-225F-47A1-B542-B99F858A54E1}">
      <dgm:prSet/>
      <dgm:spPr/>
      <dgm:t>
        <a:bodyPr/>
        <a:lstStyle/>
        <a:p>
          <a:endParaRPr lang="en-IN" dirty="0"/>
        </a:p>
      </dgm:t>
    </dgm:pt>
    <dgm:pt modelId="{DE49D512-22D1-43CF-B8A2-FCF4FE6A74A8}">
      <dgm:prSet phldrT="[Text]" custT="1"/>
      <dgm:spPr/>
      <dgm:t>
        <a:bodyPr/>
        <a:lstStyle/>
        <a:p>
          <a:r>
            <a:rPr lang="en-US" sz="1600" u="sng" dirty="0"/>
            <a:t>Mach-Zehnder Modulator:</a:t>
          </a:r>
        </a:p>
        <a:p>
          <a:r>
            <a:rPr lang="en-US" sz="1400" dirty="0"/>
            <a:t>Modulates electric pulse signal over continuous wave light signal and produces modulated light signal.</a:t>
          </a:r>
          <a:endParaRPr lang="en-IN" sz="1400" dirty="0"/>
        </a:p>
      </dgm:t>
    </dgm:pt>
    <dgm:pt modelId="{834D6298-F3CC-400C-AC45-D195335635D5}" type="parTrans" cxnId="{E73698FA-DA4D-4DA5-A86A-101426F7A484}">
      <dgm:prSet/>
      <dgm:spPr/>
      <dgm:t>
        <a:bodyPr/>
        <a:lstStyle/>
        <a:p>
          <a:endParaRPr lang="en-IN"/>
        </a:p>
      </dgm:t>
    </dgm:pt>
    <dgm:pt modelId="{DD531FAE-FA46-453C-91FB-B48D0C2D4FF3}" type="sibTrans" cxnId="{E73698FA-DA4D-4DA5-A86A-101426F7A484}">
      <dgm:prSet/>
      <dgm:spPr/>
      <dgm:t>
        <a:bodyPr/>
        <a:lstStyle/>
        <a:p>
          <a:endParaRPr lang="en-IN"/>
        </a:p>
      </dgm:t>
    </dgm:pt>
    <dgm:pt modelId="{6A1B009A-9E37-419A-ABFF-F0E461ECCF08}" type="pres">
      <dgm:prSet presAssocID="{E28F12BE-2936-4397-84CD-83B1696D2806}" presName="Name0" presStyleCnt="0">
        <dgm:presLayoutVars>
          <dgm:dir/>
          <dgm:resizeHandles val="exact"/>
        </dgm:presLayoutVars>
      </dgm:prSet>
      <dgm:spPr/>
    </dgm:pt>
    <dgm:pt modelId="{11965E5E-3506-4787-A145-E42D53CF13EC}" type="pres">
      <dgm:prSet presAssocID="{CE88BAA8-44A4-4432-80B3-DDE2BBDA9641}" presName="node" presStyleLbl="node1" presStyleIdx="0" presStyleCnt="3" custScaleX="96611" custScaleY="104292">
        <dgm:presLayoutVars>
          <dgm:bulletEnabled val="1"/>
        </dgm:presLayoutVars>
      </dgm:prSet>
      <dgm:spPr/>
    </dgm:pt>
    <dgm:pt modelId="{967BB7AE-04B6-4DB5-ADDE-6B9D0C477166}" type="pres">
      <dgm:prSet presAssocID="{D2AE99B3-9B62-44B9-9591-939D9DDC8748}" presName="sibTrans" presStyleLbl="sibTrans2D1" presStyleIdx="0" presStyleCnt="2"/>
      <dgm:spPr/>
    </dgm:pt>
    <dgm:pt modelId="{74269ACB-116D-4E12-8B95-45E9CBE03E6A}" type="pres">
      <dgm:prSet presAssocID="{D2AE99B3-9B62-44B9-9591-939D9DDC8748}" presName="connectorText" presStyleLbl="sibTrans2D1" presStyleIdx="0" presStyleCnt="2"/>
      <dgm:spPr/>
    </dgm:pt>
    <dgm:pt modelId="{97D9F4B4-F425-4352-BF5E-131B837AC00A}" type="pres">
      <dgm:prSet presAssocID="{6DEFF1F4-163F-42E7-8D76-879F5DA8A9F4}" presName="node" presStyleLbl="node1" presStyleIdx="1" presStyleCnt="3" custScaleX="97487" custScaleY="104292">
        <dgm:presLayoutVars>
          <dgm:bulletEnabled val="1"/>
        </dgm:presLayoutVars>
      </dgm:prSet>
      <dgm:spPr/>
    </dgm:pt>
    <dgm:pt modelId="{410A3607-FA6B-4250-B780-A316F17966AA}" type="pres">
      <dgm:prSet presAssocID="{76EF74C4-D684-460F-817B-C7749E41C0EF}" presName="sibTrans" presStyleLbl="sibTrans2D1" presStyleIdx="1" presStyleCnt="2"/>
      <dgm:spPr/>
    </dgm:pt>
    <dgm:pt modelId="{DB9E40CB-B230-4980-8627-941165A598A8}" type="pres">
      <dgm:prSet presAssocID="{76EF74C4-D684-460F-817B-C7749E41C0EF}" presName="connectorText" presStyleLbl="sibTrans2D1" presStyleIdx="1" presStyleCnt="2"/>
      <dgm:spPr/>
    </dgm:pt>
    <dgm:pt modelId="{6BCE4459-5DC7-4776-8CAD-C21239E5866C}" type="pres">
      <dgm:prSet presAssocID="{DE49D512-22D1-43CF-B8A2-FCF4FE6A74A8}" presName="node" presStyleLbl="node1" presStyleIdx="2" presStyleCnt="3" custScaleX="93522" custScaleY="104292">
        <dgm:presLayoutVars>
          <dgm:bulletEnabled val="1"/>
        </dgm:presLayoutVars>
      </dgm:prSet>
      <dgm:spPr/>
    </dgm:pt>
  </dgm:ptLst>
  <dgm:cxnLst>
    <dgm:cxn modelId="{25FFC40A-225F-47A1-B542-B99F858A54E1}" srcId="{E28F12BE-2936-4397-84CD-83B1696D2806}" destId="{6DEFF1F4-163F-42E7-8D76-879F5DA8A9F4}" srcOrd="1" destOrd="0" parTransId="{189B4FF2-F88F-4A75-8183-B0BDC58C51E0}" sibTransId="{76EF74C4-D684-460F-817B-C7749E41C0EF}"/>
    <dgm:cxn modelId="{7933EA11-4813-4262-92D8-F915441092BB}" type="presOf" srcId="{D2AE99B3-9B62-44B9-9591-939D9DDC8748}" destId="{74269ACB-116D-4E12-8B95-45E9CBE03E6A}" srcOrd="1" destOrd="0" presId="urn:microsoft.com/office/officeart/2005/8/layout/process1"/>
    <dgm:cxn modelId="{70E7724A-0024-4B5F-94EB-B0C94FA03414}" srcId="{E28F12BE-2936-4397-84CD-83B1696D2806}" destId="{CE88BAA8-44A4-4432-80B3-DDE2BBDA9641}" srcOrd="0" destOrd="0" parTransId="{2973407D-BA64-4183-B1A1-0BC8DB9DA019}" sibTransId="{D2AE99B3-9B62-44B9-9591-939D9DDC8748}"/>
    <dgm:cxn modelId="{06BB846B-73A8-4FC9-BD71-98241435A48E}" type="presOf" srcId="{CE88BAA8-44A4-4432-80B3-DDE2BBDA9641}" destId="{11965E5E-3506-4787-A145-E42D53CF13EC}" srcOrd="0" destOrd="0" presId="urn:microsoft.com/office/officeart/2005/8/layout/process1"/>
    <dgm:cxn modelId="{F20DBC70-1EF7-4854-A26C-BC7180927356}" type="presOf" srcId="{76EF74C4-D684-460F-817B-C7749E41C0EF}" destId="{410A3607-FA6B-4250-B780-A316F17966AA}" srcOrd="0" destOrd="0" presId="urn:microsoft.com/office/officeart/2005/8/layout/process1"/>
    <dgm:cxn modelId="{780E7C59-2466-4154-8516-9046E08ED8C4}" type="presOf" srcId="{E28F12BE-2936-4397-84CD-83B1696D2806}" destId="{6A1B009A-9E37-419A-ABFF-F0E461ECCF08}" srcOrd="0" destOrd="0" presId="urn:microsoft.com/office/officeart/2005/8/layout/process1"/>
    <dgm:cxn modelId="{C531E590-067D-4822-B70D-B1E0A016A670}" type="presOf" srcId="{76EF74C4-D684-460F-817B-C7749E41C0EF}" destId="{DB9E40CB-B230-4980-8627-941165A598A8}" srcOrd="1" destOrd="0" presId="urn:microsoft.com/office/officeart/2005/8/layout/process1"/>
    <dgm:cxn modelId="{21B751E1-8996-44E1-83D5-4FEA7979E82F}" type="presOf" srcId="{6DEFF1F4-163F-42E7-8D76-879F5DA8A9F4}" destId="{97D9F4B4-F425-4352-BF5E-131B837AC00A}" srcOrd="0" destOrd="0" presId="urn:microsoft.com/office/officeart/2005/8/layout/process1"/>
    <dgm:cxn modelId="{0B7946EB-BC75-4C75-95FF-26AF091050EB}" type="presOf" srcId="{D2AE99B3-9B62-44B9-9591-939D9DDC8748}" destId="{967BB7AE-04B6-4DB5-ADDE-6B9D0C477166}" srcOrd="0" destOrd="0" presId="urn:microsoft.com/office/officeart/2005/8/layout/process1"/>
    <dgm:cxn modelId="{E73698FA-DA4D-4DA5-A86A-101426F7A484}" srcId="{E28F12BE-2936-4397-84CD-83B1696D2806}" destId="{DE49D512-22D1-43CF-B8A2-FCF4FE6A74A8}" srcOrd="2" destOrd="0" parTransId="{834D6298-F3CC-400C-AC45-D195335635D5}" sibTransId="{DD531FAE-FA46-453C-91FB-B48D0C2D4FF3}"/>
    <dgm:cxn modelId="{85B027FD-97F5-4A0E-9D0D-E928392FD20F}" type="presOf" srcId="{DE49D512-22D1-43CF-B8A2-FCF4FE6A74A8}" destId="{6BCE4459-5DC7-4776-8CAD-C21239E5866C}" srcOrd="0" destOrd="0" presId="urn:microsoft.com/office/officeart/2005/8/layout/process1"/>
    <dgm:cxn modelId="{A517B4A5-7DC3-455A-AD83-CD78AF8F97D9}" type="presParOf" srcId="{6A1B009A-9E37-419A-ABFF-F0E461ECCF08}" destId="{11965E5E-3506-4787-A145-E42D53CF13EC}" srcOrd="0" destOrd="0" presId="urn:microsoft.com/office/officeart/2005/8/layout/process1"/>
    <dgm:cxn modelId="{51312B94-6F98-455F-A805-C22C751D4113}" type="presParOf" srcId="{6A1B009A-9E37-419A-ABFF-F0E461ECCF08}" destId="{967BB7AE-04B6-4DB5-ADDE-6B9D0C477166}" srcOrd="1" destOrd="0" presId="urn:microsoft.com/office/officeart/2005/8/layout/process1"/>
    <dgm:cxn modelId="{5EE9763E-74E1-4B0B-B7CC-AFE13C527DAA}" type="presParOf" srcId="{967BB7AE-04B6-4DB5-ADDE-6B9D0C477166}" destId="{74269ACB-116D-4E12-8B95-45E9CBE03E6A}" srcOrd="0" destOrd="0" presId="urn:microsoft.com/office/officeart/2005/8/layout/process1"/>
    <dgm:cxn modelId="{A3A798A8-E9BC-4EF9-8CC7-478AF4B8349C}" type="presParOf" srcId="{6A1B009A-9E37-419A-ABFF-F0E461ECCF08}" destId="{97D9F4B4-F425-4352-BF5E-131B837AC00A}" srcOrd="2" destOrd="0" presId="urn:microsoft.com/office/officeart/2005/8/layout/process1"/>
    <dgm:cxn modelId="{041A62CC-C7BE-4CAA-8350-1605C15E9145}" type="presParOf" srcId="{6A1B009A-9E37-419A-ABFF-F0E461ECCF08}" destId="{410A3607-FA6B-4250-B780-A316F17966AA}" srcOrd="3" destOrd="0" presId="urn:microsoft.com/office/officeart/2005/8/layout/process1"/>
    <dgm:cxn modelId="{6FE7A263-1761-4B73-922C-3B6A6C57F61A}" type="presParOf" srcId="{410A3607-FA6B-4250-B780-A316F17966AA}" destId="{DB9E40CB-B230-4980-8627-941165A598A8}" srcOrd="0" destOrd="0" presId="urn:microsoft.com/office/officeart/2005/8/layout/process1"/>
    <dgm:cxn modelId="{5FE89A72-79E3-473F-A49E-14BD47D2B61D}" type="presParOf" srcId="{6A1B009A-9E37-419A-ABFF-F0E461ECCF08}" destId="{6BCE4459-5DC7-4776-8CAD-C21239E5866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8F12BE-2936-4397-84CD-83B1696D2806}" type="doc">
      <dgm:prSet loTypeId="urn:microsoft.com/office/officeart/2005/8/layout/process1" loCatId="process" qsTypeId="urn:microsoft.com/office/officeart/2005/8/quickstyle/3d3" qsCatId="3D" csTypeId="urn:microsoft.com/office/officeart/2005/8/colors/accent0_3" csCatId="mainScheme" phldr="1"/>
      <dgm:spPr/>
    </dgm:pt>
    <dgm:pt modelId="{CE88BAA8-44A4-4432-80B3-DDE2BBDA9641}">
      <dgm:prSet phldrT="[Text]" custT="1"/>
      <dgm:spPr/>
      <dgm:t>
        <a:bodyPr/>
        <a:lstStyle/>
        <a:p>
          <a:r>
            <a:rPr lang="en-US" sz="1600" u="sng" dirty="0"/>
            <a:t>Continuous Wave Light Source:</a:t>
          </a:r>
        </a:p>
        <a:p>
          <a:r>
            <a:rPr lang="en-IN" sz="1400" dirty="0"/>
            <a:t>LASER or LED is used as light source to produce continuous light wave</a:t>
          </a:r>
        </a:p>
      </dgm:t>
    </dgm:pt>
    <dgm:pt modelId="{2973407D-BA64-4183-B1A1-0BC8DB9DA019}" type="parTrans" cxnId="{70E7724A-0024-4B5F-94EB-B0C94FA03414}">
      <dgm:prSet/>
      <dgm:spPr/>
      <dgm:t>
        <a:bodyPr/>
        <a:lstStyle/>
        <a:p>
          <a:endParaRPr lang="en-IN"/>
        </a:p>
      </dgm:t>
    </dgm:pt>
    <dgm:pt modelId="{D2AE99B3-9B62-44B9-9591-939D9DDC8748}" type="sibTrans" cxnId="{70E7724A-0024-4B5F-94EB-B0C94FA03414}">
      <dgm:prSet/>
      <dgm:spPr/>
      <dgm:t>
        <a:bodyPr/>
        <a:lstStyle/>
        <a:p>
          <a:endParaRPr lang="en-IN"/>
        </a:p>
      </dgm:t>
    </dgm:pt>
    <dgm:pt modelId="{6A1B009A-9E37-419A-ABFF-F0E461ECCF08}" type="pres">
      <dgm:prSet presAssocID="{E28F12BE-2936-4397-84CD-83B1696D2806}" presName="Name0" presStyleCnt="0">
        <dgm:presLayoutVars>
          <dgm:dir/>
          <dgm:resizeHandles val="exact"/>
        </dgm:presLayoutVars>
      </dgm:prSet>
      <dgm:spPr/>
    </dgm:pt>
    <dgm:pt modelId="{11965E5E-3506-4787-A145-E42D53CF13EC}" type="pres">
      <dgm:prSet presAssocID="{CE88BAA8-44A4-4432-80B3-DDE2BBDA9641}" presName="node" presStyleLbl="node1" presStyleIdx="0" presStyleCnt="1" custScaleX="91304" custScaleY="138438" custLinFactNeighborX="21039" custLinFactNeighborY="-3403">
        <dgm:presLayoutVars>
          <dgm:bulletEnabled val="1"/>
        </dgm:presLayoutVars>
      </dgm:prSet>
      <dgm:spPr/>
    </dgm:pt>
  </dgm:ptLst>
  <dgm:cxnLst>
    <dgm:cxn modelId="{70E7724A-0024-4B5F-94EB-B0C94FA03414}" srcId="{E28F12BE-2936-4397-84CD-83B1696D2806}" destId="{CE88BAA8-44A4-4432-80B3-DDE2BBDA9641}" srcOrd="0" destOrd="0" parTransId="{2973407D-BA64-4183-B1A1-0BC8DB9DA019}" sibTransId="{D2AE99B3-9B62-44B9-9591-939D9DDC8748}"/>
    <dgm:cxn modelId="{06BB846B-73A8-4FC9-BD71-98241435A48E}" type="presOf" srcId="{CE88BAA8-44A4-4432-80B3-DDE2BBDA9641}" destId="{11965E5E-3506-4787-A145-E42D53CF13EC}" srcOrd="0" destOrd="0" presId="urn:microsoft.com/office/officeart/2005/8/layout/process1"/>
    <dgm:cxn modelId="{780E7C59-2466-4154-8516-9046E08ED8C4}" type="presOf" srcId="{E28F12BE-2936-4397-84CD-83B1696D2806}" destId="{6A1B009A-9E37-419A-ABFF-F0E461ECCF08}" srcOrd="0" destOrd="0" presId="urn:microsoft.com/office/officeart/2005/8/layout/process1"/>
    <dgm:cxn modelId="{A517B4A5-7DC3-455A-AD83-CD78AF8F97D9}" type="presParOf" srcId="{6A1B009A-9E37-419A-ABFF-F0E461ECCF08}" destId="{11965E5E-3506-4787-A145-E42D53CF13E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8F12BE-2936-4397-84CD-83B1696D2806}" type="doc">
      <dgm:prSet loTypeId="urn:microsoft.com/office/officeart/2005/8/layout/process1" loCatId="process" qsTypeId="urn:microsoft.com/office/officeart/2005/8/quickstyle/3d3" qsCatId="3D" csTypeId="urn:microsoft.com/office/officeart/2005/8/colors/accent0_3" csCatId="mainScheme" phldr="1"/>
      <dgm:spPr/>
    </dgm:pt>
    <dgm:pt modelId="{CE88BAA8-44A4-4432-80B3-DDE2BBDA9641}">
      <dgm:prSet phldrT="[Text]" custT="1"/>
      <dgm:spPr/>
      <dgm:t>
        <a:bodyPr/>
        <a:lstStyle/>
        <a:p>
          <a:r>
            <a:rPr lang="en-US" sz="1800" u="sng" dirty="0"/>
            <a:t>Channel</a:t>
          </a:r>
        </a:p>
      </dgm:t>
    </dgm:pt>
    <dgm:pt modelId="{2973407D-BA64-4183-B1A1-0BC8DB9DA019}" type="parTrans" cxnId="{70E7724A-0024-4B5F-94EB-B0C94FA03414}">
      <dgm:prSet/>
      <dgm:spPr/>
      <dgm:t>
        <a:bodyPr/>
        <a:lstStyle/>
        <a:p>
          <a:endParaRPr lang="en-IN"/>
        </a:p>
      </dgm:t>
    </dgm:pt>
    <dgm:pt modelId="{D2AE99B3-9B62-44B9-9591-939D9DDC8748}" type="sibTrans" cxnId="{70E7724A-0024-4B5F-94EB-B0C94FA03414}">
      <dgm:prSet/>
      <dgm:spPr/>
      <dgm:t>
        <a:bodyPr/>
        <a:lstStyle/>
        <a:p>
          <a:endParaRPr lang="en-IN" dirty="0"/>
        </a:p>
      </dgm:t>
    </dgm:pt>
    <dgm:pt modelId="{6DEFF1F4-163F-42E7-8D76-879F5DA8A9F4}">
      <dgm:prSet phldrT="[Text]" custT="1"/>
      <dgm:spPr/>
      <dgm:t>
        <a:bodyPr/>
        <a:lstStyle/>
        <a:p>
          <a:r>
            <a:rPr lang="en-US" sz="1600" u="sng" dirty="0"/>
            <a:t>Photodetector:</a:t>
          </a:r>
        </a:p>
        <a:p>
          <a:r>
            <a:rPr lang="en-IN" sz="1400" dirty="0"/>
            <a:t>PIN or APD are photodetectors are used widely.</a:t>
          </a:r>
        </a:p>
      </dgm:t>
    </dgm:pt>
    <dgm:pt modelId="{189B4FF2-F88F-4A75-8183-B0BDC58C51E0}" type="parTrans" cxnId="{25FFC40A-225F-47A1-B542-B99F858A54E1}">
      <dgm:prSet/>
      <dgm:spPr/>
      <dgm:t>
        <a:bodyPr/>
        <a:lstStyle/>
        <a:p>
          <a:endParaRPr lang="en-IN"/>
        </a:p>
      </dgm:t>
    </dgm:pt>
    <dgm:pt modelId="{76EF74C4-D684-460F-817B-C7749E41C0EF}" type="sibTrans" cxnId="{25FFC40A-225F-47A1-B542-B99F858A54E1}">
      <dgm:prSet/>
      <dgm:spPr/>
      <dgm:t>
        <a:bodyPr/>
        <a:lstStyle/>
        <a:p>
          <a:endParaRPr lang="en-IN" dirty="0"/>
        </a:p>
      </dgm:t>
    </dgm:pt>
    <dgm:pt modelId="{DE49D512-22D1-43CF-B8A2-FCF4FE6A74A8}">
      <dgm:prSet phldrT="[Text]" custT="1"/>
      <dgm:spPr/>
      <dgm:t>
        <a:bodyPr/>
        <a:lstStyle/>
        <a:p>
          <a:r>
            <a:rPr lang="en-US" sz="1600" u="sng" dirty="0"/>
            <a:t>Low Pass Filer:</a:t>
          </a:r>
        </a:p>
        <a:p>
          <a:r>
            <a:rPr lang="en-US" sz="1400" dirty="0"/>
            <a:t>Low pass filter has to be used to eliminate high frequency noises added in the channel and sidebands of Carrier frequency.</a:t>
          </a:r>
          <a:endParaRPr lang="en-IN" sz="1400" dirty="0"/>
        </a:p>
      </dgm:t>
    </dgm:pt>
    <dgm:pt modelId="{834D6298-F3CC-400C-AC45-D195335635D5}" type="parTrans" cxnId="{E73698FA-DA4D-4DA5-A86A-101426F7A484}">
      <dgm:prSet/>
      <dgm:spPr/>
      <dgm:t>
        <a:bodyPr/>
        <a:lstStyle/>
        <a:p>
          <a:endParaRPr lang="en-IN"/>
        </a:p>
      </dgm:t>
    </dgm:pt>
    <dgm:pt modelId="{DD531FAE-FA46-453C-91FB-B48D0C2D4FF3}" type="sibTrans" cxnId="{E73698FA-DA4D-4DA5-A86A-101426F7A484}">
      <dgm:prSet/>
      <dgm:spPr/>
      <dgm:t>
        <a:bodyPr/>
        <a:lstStyle/>
        <a:p>
          <a:endParaRPr lang="en-IN"/>
        </a:p>
      </dgm:t>
    </dgm:pt>
    <dgm:pt modelId="{6A1B009A-9E37-419A-ABFF-F0E461ECCF08}" type="pres">
      <dgm:prSet presAssocID="{E28F12BE-2936-4397-84CD-83B1696D2806}" presName="Name0" presStyleCnt="0">
        <dgm:presLayoutVars>
          <dgm:dir/>
          <dgm:resizeHandles val="exact"/>
        </dgm:presLayoutVars>
      </dgm:prSet>
      <dgm:spPr/>
    </dgm:pt>
    <dgm:pt modelId="{11965E5E-3506-4787-A145-E42D53CF13EC}" type="pres">
      <dgm:prSet presAssocID="{CE88BAA8-44A4-4432-80B3-DDE2BBDA9641}" presName="node" presStyleLbl="node1" presStyleIdx="0" presStyleCnt="3" custLinFactNeighborY="0">
        <dgm:presLayoutVars>
          <dgm:bulletEnabled val="1"/>
        </dgm:presLayoutVars>
      </dgm:prSet>
      <dgm:spPr/>
    </dgm:pt>
    <dgm:pt modelId="{967BB7AE-04B6-4DB5-ADDE-6B9D0C477166}" type="pres">
      <dgm:prSet presAssocID="{D2AE99B3-9B62-44B9-9591-939D9DDC8748}" presName="sibTrans" presStyleLbl="sibTrans2D1" presStyleIdx="0" presStyleCnt="2"/>
      <dgm:spPr/>
    </dgm:pt>
    <dgm:pt modelId="{74269ACB-116D-4E12-8B95-45E9CBE03E6A}" type="pres">
      <dgm:prSet presAssocID="{D2AE99B3-9B62-44B9-9591-939D9DDC8748}" presName="connectorText" presStyleLbl="sibTrans2D1" presStyleIdx="0" presStyleCnt="2"/>
      <dgm:spPr/>
    </dgm:pt>
    <dgm:pt modelId="{97D9F4B4-F425-4352-BF5E-131B837AC00A}" type="pres">
      <dgm:prSet presAssocID="{6DEFF1F4-163F-42E7-8D76-879F5DA8A9F4}" presName="node" presStyleLbl="node1" presStyleIdx="1" presStyleCnt="3">
        <dgm:presLayoutVars>
          <dgm:bulletEnabled val="1"/>
        </dgm:presLayoutVars>
      </dgm:prSet>
      <dgm:spPr/>
    </dgm:pt>
    <dgm:pt modelId="{410A3607-FA6B-4250-B780-A316F17966AA}" type="pres">
      <dgm:prSet presAssocID="{76EF74C4-D684-460F-817B-C7749E41C0EF}" presName="sibTrans" presStyleLbl="sibTrans2D1" presStyleIdx="1" presStyleCnt="2"/>
      <dgm:spPr/>
    </dgm:pt>
    <dgm:pt modelId="{DB9E40CB-B230-4980-8627-941165A598A8}" type="pres">
      <dgm:prSet presAssocID="{76EF74C4-D684-460F-817B-C7749E41C0EF}" presName="connectorText" presStyleLbl="sibTrans2D1" presStyleIdx="1" presStyleCnt="2"/>
      <dgm:spPr/>
    </dgm:pt>
    <dgm:pt modelId="{6BCE4459-5DC7-4776-8CAD-C21239E5866C}" type="pres">
      <dgm:prSet presAssocID="{DE49D512-22D1-43CF-B8A2-FCF4FE6A74A8}" presName="node" presStyleLbl="node1" presStyleIdx="2" presStyleCnt="3">
        <dgm:presLayoutVars>
          <dgm:bulletEnabled val="1"/>
        </dgm:presLayoutVars>
      </dgm:prSet>
      <dgm:spPr/>
    </dgm:pt>
  </dgm:ptLst>
  <dgm:cxnLst>
    <dgm:cxn modelId="{25FFC40A-225F-47A1-B542-B99F858A54E1}" srcId="{E28F12BE-2936-4397-84CD-83B1696D2806}" destId="{6DEFF1F4-163F-42E7-8D76-879F5DA8A9F4}" srcOrd="1" destOrd="0" parTransId="{189B4FF2-F88F-4A75-8183-B0BDC58C51E0}" sibTransId="{76EF74C4-D684-460F-817B-C7749E41C0EF}"/>
    <dgm:cxn modelId="{7933EA11-4813-4262-92D8-F915441092BB}" type="presOf" srcId="{D2AE99B3-9B62-44B9-9591-939D9DDC8748}" destId="{74269ACB-116D-4E12-8B95-45E9CBE03E6A}" srcOrd="1" destOrd="0" presId="urn:microsoft.com/office/officeart/2005/8/layout/process1"/>
    <dgm:cxn modelId="{70E7724A-0024-4B5F-94EB-B0C94FA03414}" srcId="{E28F12BE-2936-4397-84CD-83B1696D2806}" destId="{CE88BAA8-44A4-4432-80B3-DDE2BBDA9641}" srcOrd="0" destOrd="0" parTransId="{2973407D-BA64-4183-B1A1-0BC8DB9DA019}" sibTransId="{D2AE99B3-9B62-44B9-9591-939D9DDC8748}"/>
    <dgm:cxn modelId="{06BB846B-73A8-4FC9-BD71-98241435A48E}" type="presOf" srcId="{CE88BAA8-44A4-4432-80B3-DDE2BBDA9641}" destId="{11965E5E-3506-4787-A145-E42D53CF13EC}" srcOrd="0" destOrd="0" presId="urn:microsoft.com/office/officeart/2005/8/layout/process1"/>
    <dgm:cxn modelId="{F20DBC70-1EF7-4854-A26C-BC7180927356}" type="presOf" srcId="{76EF74C4-D684-460F-817B-C7749E41C0EF}" destId="{410A3607-FA6B-4250-B780-A316F17966AA}" srcOrd="0" destOrd="0" presId="urn:microsoft.com/office/officeart/2005/8/layout/process1"/>
    <dgm:cxn modelId="{780E7C59-2466-4154-8516-9046E08ED8C4}" type="presOf" srcId="{E28F12BE-2936-4397-84CD-83B1696D2806}" destId="{6A1B009A-9E37-419A-ABFF-F0E461ECCF08}" srcOrd="0" destOrd="0" presId="urn:microsoft.com/office/officeart/2005/8/layout/process1"/>
    <dgm:cxn modelId="{C531E590-067D-4822-B70D-B1E0A016A670}" type="presOf" srcId="{76EF74C4-D684-460F-817B-C7749E41C0EF}" destId="{DB9E40CB-B230-4980-8627-941165A598A8}" srcOrd="1" destOrd="0" presId="urn:microsoft.com/office/officeart/2005/8/layout/process1"/>
    <dgm:cxn modelId="{21B751E1-8996-44E1-83D5-4FEA7979E82F}" type="presOf" srcId="{6DEFF1F4-163F-42E7-8D76-879F5DA8A9F4}" destId="{97D9F4B4-F425-4352-BF5E-131B837AC00A}" srcOrd="0" destOrd="0" presId="urn:microsoft.com/office/officeart/2005/8/layout/process1"/>
    <dgm:cxn modelId="{0B7946EB-BC75-4C75-95FF-26AF091050EB}" type="presOf" srcId="{D2AE99B3-9B62-44B9-9591-939D9DDC8748}" destId="{967BB7AE-04B6-4DB5-ADDE-6B9D0C477166}" srcOrd="0" destOrd="0" presId="urn:microsoft.com/office/officeart/2005/8/layout/process1"/>
    <dgm:cxn modelId="{E73698FA-DA4D-4DA5-A86A-101426F7A484}" srcId="{E28F12BE-2936-4397-84CD-83B1696D2806}" destId="{DE49D512-22D1-43CF-B8A2-FCF4FE6A74A8}" srcOrd="2" destOrd="0" parTransId="{834D6298-F3CC-400C-AC45-D195335635D5}" sibTransId="{DD531FAE-FA46-453C-91FB-B48D0C2D4FF3}"/>
    <dgm:cxn modelId="{85B027FD-97F5-4A0E-9D0D-E928392FD20F}" type="presOf" srcId="{DE49D512-22D1-43CF-B8A2-FCF4FE6A74A8}" destId="{6BCE4459-5DC7-4776-8CAD-C21239E5866C}" srcOrd="0" destOrd="0" presId="urn:microsoft.com/office/officeart/2005/8/layout/process1"/>
    <dgm:cxn modelId="{A517B4A5-7DC3-455A-AD83-CD78AF8F97D9}" type="presParOf" srcId="{6A1B009A-9E37-419A-ABFF-F0E461ECCF08}" destId="{11965E5E-3506-4787-A145-E42D53CF13EC}" srcOrd="0" destOrd="0" presId="urn:microsoft.com/office/officeart/2005/8/layout/process1"/>
    <dgm:cxn modelId="{51312B94-6F98-455F-A805-C22C751D4113}" type="presParOf" srcId="{6A1B009A-9E37-419A-ABFF-F0E461ECCF08}" destId="{967BB7AE-04B6-4DB5-ADDE-6B9D0C477166}" srcOrd="1" destOrd="0" presId="urn:microsoft.com/office/officeart/2005/8/layout/process1"/>
    <dgm:cxn modelId="{5EE9763E-74E1-4B0B-B7CC-AFE13C527DAA}" type="presParOf" srcId="{967BB7AE-04B6-4DB5-ADDE-6B9D0C477166}" destId="{74269ACB-116D-4E12-8B95-45E9CBE03E6A}" srcOrd="0" destOrd="0" presId="urn:microsoft.com/office/officeart/2005/8/layout/process1"/>
    <dgm:cxn modelId="{A3A798A8-E9BC-4EF9-8CC7-478AF4B8349C}" type="presParOf" srcId="{6A1B009A-9E37-419A-ABFF-F0E461ECCF08}" destId="{97D9F4B4-F425-4352-BF5E-131B837AC00A}" srcOrd="2" destOrd="0" presId="urn:microsoft.com/office/officeart/2005/8/layout/process1"/>
    <dgm:cxn modelId="{041A62CC-C7BE-4CAA-8350-1605C15E9145}" type="presParOf" srcId="{6A1B009A-9E37-419A-ABFF-F0E461ECCF08}" destId="{410A3607-FA6B-4250-B780-A316F17966AA}" srcOrd="3" destOrd="0" presId="urn:microsoft.com/office/officeart/2005/8/layout/process1"/>
    <dgm:cxn modelId="{6FE7A263-1761-4B73-922C-3B6A6C57F61A}" type="presParOf" srcId="{410A3607-FA6B-4250-B780-A316F17966AA}" destId="{DB9E40CB-B230-4980-8627-941165A598A8}" srcOrd="0" destOrd="0" presId="urn:microsoft.com/office/officeart/2005/8/layout/process1"/>
    <dgm:cxn modelId="{5FE89A72-79E3-473F-A49E-14BD47D2B61D}" type="presParOf" srcId="{6A1B009A-9E37-419A-ABFF-F0E461ECCF08}" destId="{6BCE4459-5DC7-4776-8CAD-C21239E5866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65E5E-3506-4787-A145-E42D53CF13EC}">
      <dsp:nvSpPr>
        <dsp:cNvPr id="0" name=""/>
        <dsp:cNvSpPr/>
      </dsp:nvSpPr>
      <dsp:spPr>
        <a:xfrm>
          <a:off x="4208" y="0"/>
          <a:ext cx="1920231" cy="18288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u="sng" kern="1200" dirty="0"/>
            <a:t>Pseudo Random Bit Generator: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Generates random digital data</a:t>
          </a:r>
          <a:endParaRPr lang="en-IN" sz="1400" kern="1200" dirty="0"/>
        </a:p>
      </dsp:txBody>
      <dsp:txXfrm>
        <a:off x="57772" y="53564"/>
        <a:ext cx="1813103" cy="1721672"/>
      </dsp:txXfrm>
    </dsp:sp>
    <dsp:sp modelId="{967BB7AE-04B6-4DB5-ADDE-6B9D0C477166}">
      <dsp:nvSpPr>
        <dsp:cNvPr id="0" name=""/>
        <dsp:cNvSpPr/>
      </dsp:nvSpPr>
      <dsp:spPr>
        <a:xfrm>
          <a:off x="2123199" y="667938"/>
          <a:ext cx="421369" cy="49292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100" kern="1200" dirty="0"/>
        </a:p>
      </dsp:txBody>
      <dsp:txXfrm>
        <a:off x="2123199" y="766522"/>
        <a:ext cx="294958" cy="295754"/>
      </dsp:txXfrm>
    </dsp:sp>
    <dsp:sp modelId="{97D9F4B4-F425-4352-BF5E-131B837AC00A}">
      <dsp:nvSpPr>
        <dsp:cNvPr id="0" name=""/>
        <dsp:cNvSpPr/>
      </dsp:nvSpPr>
      <dsp:spPr>
        <a:xfrm>
          <a:off x="2719476" y="0"/>
          <a:ext cx="1937643" cy="18288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u="sng" kern="1200" dirty="0"/>
            <a:t>Line Coding: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NRZ, RZ are few techniques to convert digital data into electric pulses.</a:t>
          </a:r>
          <a:endParaRPr lang="en-IN" sz="1400" kern="1200" dirty="0"/>
        </a:p>
      </dsp:txBody>
      <dsp:txXfrm>
        <a:off x="2773040" y="53564"/>
        <a:ext cx="1830515" cy="1721672"/>
      </dsp:txXfrm>
    </dsp:sp>
    <dsp:sp modelId="{410A3607-FA6B-4250-B780-A316F17966AA}">
      <dsp:nvSpPr>
        <dsp:cNvPr id="0" name=""/>
        <dsp:cNvSpPr/>
      </dsp:nvSpPr>
      <dsp:spPr>
        <a:xfrm>
          <a:off x="4855879" y="667938"/>
          <a:ext cx="421369" cy="49292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100" kern="1200" dirty="0"/>
        </a:p>
      </dsp:txBody>
      <dsp:txXfrm>
        <a:off x="4855879" y="766522"/>
        <a:ext cx="294958" cy="295754"/>
      </dsp:txXfrm>
    </dsp:sp>
    <dsp:sp modelId="{6BCE4459-5DC7-4776-8CAD-C21239E5866C}">
      <dsp:nvSpPr>
        <dsp:cNvPr id="0" name=""/>
        <dsp:cNvSpPr/>
      </dsp:nvSpPr>
      <dsp:spPr>
        <a:xfrm>
          <a:off x="5452156" y="0"/>
          <a:ext cx="1858835" cy="18288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u="sng" kern="1200" dirty="0"/>
            <a:t>Mach-Zehnder Modulator: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Modulates electric pulse signal over continuous wave light signal and produces modulated light signal.</a:t>
          </a:r>
          <a:endParaRPr lang="en-IN" sz="1400" kern="1200" dirty="0"/>
        </a:p>
      </dsp:txBody>
      <dsp:txXfrm>
        <a:off x="5505720" y="53564"/>
        <a:ext cx="1751707" cy="1721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65E5E-3506-4787-A145-E42D53CF13EC}">
      <dsp:nvSpPr>
        <dsp:cNvPr id="0" name=""/>
        <dsp:cNvSpPr/>
      </dsp:nvSpPr>
      <dsp:spPr>
        <a:xfrm>
          <a:off x="182887" y="0"/>
          <a:ext cx="1920232" cy="182879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u="sng" kern="1200" dirty="0"/>
            <a:t>Continuous Wave Light Source: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LASER or LED is used as light source to produce continuous light wave</a:t>
          </a:r>
        </a:p>
      </dsp:txBody>
      <dsp:txXfrm>
        <a:off x="236451" y="53564"/>
        <a:ext cx="1813104" cy="17216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65E5E-3506-4787-A145-E42D53CF13EC}">
      <dsp:nvSpPr>
        <dsp:cNvPr id="0" name=""/>
        <dsp:cNvSpPr/>
      </dsp:nvSpPr>
      <dsp:spPr>
        <a:xfrm>
          <a:off x="6066" y="16482"/>
          <a:ext cx="1813212" cy="175088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u="sng" kern="1200" dirty="0"/>
            <a:t>Channel</a:t>
          </a:r>
        </a:p>
      </dsp:txBody>
      <dsp:txXfrm>
        <a:off x="57348" y="67764"/>
        <a:ext cx="1710648" cy="1648318"/>
      </dsp:txXfrm>
    </dsp:sp>
    <dsp:sp modelId="{967BB7AE-04B6-4DB5-ADDE-6B9D0C477166}">
      <dsp:nvSpPr>
        <dsp:cNvPr id="0" name=""/>
        <dsp:cNvSpPr/>
      </dsp:nvSpPr>
      <dsp:spPr>
        <a:xfrm>
          <a:off x="2000599" y="667085"/>
          <a:ext cx="384400" cy="44967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 dirty="0"/>
        </a:p>
      </dsp:txBody>
      <dsp:txXfrm>
        <a:off x="2000599" y="757020"/>
        <a:ext cx="269080" cy="269806"/>
      </dsp:txXfrm>
    </dsp:sp>
    <dsp:sp modelId="{97D9F4B4-F425-4352-BF5E-131B837AC00A}">
      <dsp:nvSpPr>
        <dsp:cNvPr id="0" name=""/>
        <dsp:cNvSpPr/>
      </dsp:nvSpPr>
      <dsp:spPr>
        <a:xfrm>
          <a:off x="2544563" y="16482"/>
          <a:ext cx="1813212" cy="175088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u="sng" kern="1200" dirty="0"/>
            <a:t>Photodetector: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PIN or APD are photodetectors are used widely.</a:t>
          </a:r>
        </a:p>
      </dsp:txBody>
      <dsp:txXfrm>
        <a:off x="2595845" y="67764"/>
        <a:ext cx="1710648" cy="1648318"/>
      </dsp:txXfrm>
    </dsp:sp>
    <dsp:sp modelId="{410A3607-FA6B-4250-B780-A316F17966AA}">
      <dsp:nvSpPr>
        <dsp:cNvPr id="0" name=""/>
        <dsp:cNvSpPr/>
      </dsp:nvSpPr>
      <dsp:spPr>
        <a:xfrm>
          <a:off x="4539096" y="667085"/>
          <a:ext cx="384400" cy="44967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 dirty="0"/>
        </a:p>
      </dsp:txBody>
      <dsp:txXfrm>
        <a:off x="4539096" y="757020"/>
        <a:ext cx="269080" cy="269806"/>
      </dsp:txXfrm>
    </dsp:sp>
    <dsp:sp modelId="{6BCE4459-5DC7-4776-8CAD-C21239E5866C}">
      <dsp:nvSpPr>
        <dsp:cNvPr id="0" name=""/>
        <dsp:cNvSpPr/>
      </dsp:nvSpPr>
      <dsp:spPr>
        <a:xfrm>
          <a:off x="5083060" y="16482"/>
          <a:ext cx="1813212" cy="175088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u="sng" kern="1200" dirty="0"/>
            <a:t>Low Pass Filer: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Low pass filter has to be used to eliminate high frequency noises added in the channel and sidebands of Carrier frequency.</a:t>
          </a:r>
          <a:endParaRPr lang="en-IN" sz="1400" kern="1200" dirty="0"/>
        </a:p>
      </dsp:txBody>
      <dsp:txXfrm>
        <a:off x="5134342" y="67764"/>
        <a:ext cx="1710648" cy="16483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8D07-928E-BAB3-A10E-3C360217A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00B88-C8E8-3031-35C6-1918151D6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47671-983D-2223-DF76-A499DC4E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1CFA-BA43-4F76-99F9-0FB00A9B859B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B8645-D04F-0646-9ACC-2E0510196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BC15C-3476-2B24-DE4C-214DE832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6501-E3A1-45C2-8EFE-A850E9215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65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2012-C399-38D3-048A-6C5197037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82E80-5A17-F120-082B-203B6C47A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95C7E-E69D-CB28-5891-3C05F5EAF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1CFA-BA43-4F76-99F9-0FB00A9B859B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DCFB3-779C-30ED-D759-768E73C2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147BB-BE3F-32C6-4AB4-CDF1ECCF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6501-E3A1-45C2-8EFE-A850E9215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643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9D870-6696-895B-BA8C-6F056DE5D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1EBBB-57DE-4971-AF45-4A49A9CA7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411EB-D8CC-4545-70A4-8DDE71334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1CFA-BA43-4F76-99F9-0FB00A9B859B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C1CE0-0C40-A4B6-0648-2F802D5B7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E156E-C427-EBE1-E5D8-0DEDA7BD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6501-E3A1-45C2-8EFE-A850E9215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6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1D78-EB36-374E-CAD3-F3DDDFAAC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4140B-F07D-1D17-24BC-4E7011CC2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2CA43-84EF-DD36-0B3B-55549B446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1CFA-BA43-4F76-99F9-0FB00A9B859B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539C7-2511-918C-8ACA-6750ABC7D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4D9B5-1926-88F6-845B-212E6BC9A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6501-E3A1-45C2-8EFE-A850E9215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12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2568-DC9A-6E95-FB9F-DBECAF89B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56577-2041-FB95-EEEC-13ED385DF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107C4-13BA-AD7E-53D0-349F1BB1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1CFA-BA43-4F76-99F9-0FB00A9B859B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791F8-2B81-DE4E-796A-DAEDDB3A8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8FEFB-36ED-03F9-CB3C-0B990F85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6501-E3A1-45C2-8EFE-A850E9215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08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38F8-6505-C53F-1504-9208B6648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02C60-CA5A-5832-C326-DAE63AF94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5074C-4AC8-C5EB-294D-9DE6048F4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4113A-E399-7F8B-2BE3-4D1DF6A9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1CFA-BA43-4F76-99F9-0FB00A9B859B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D21EB-FA93-BEB1-8B79-DE8727DC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A5808-732E-CA92-C0C7-39D0C0401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6501-E3A1-45C2-8EFE-A850E9215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48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059D4-D6B9-B5DA-458A-F063C418E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740F7-F347-47DD-FE58-D5612F598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11CBE-E5DD-1EC0-B41C-66697BE3F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46BCF-A965-4C84-66EE-B1AC86607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C05169-175B-0979-C05B-DA1858DC7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EEFAFF-6DA5-C66C-8C2D-6E029AED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1CFA-BA43-4F76-99F9-0FB00A9B859B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C2A584-B327-B3DE-342D-F25957C2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693D55-E75A-5716-6832-8B3D42C7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6501-E3A1-45C2-8EFE-A850E9215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39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5A39-03A7-6673-0919-1F304EDE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62F71B-DB6E-6D9F-5A8D-F94016761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1CFA-BA43-4F76-99F9-0FB00A9B859B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85A0A5-DE64-EE92-0C3F-ED94E41E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B80CC-B87A-60D5-193C-105C9699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6501-E3A1-45C2-8EFE-A850E9215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10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B9AE9-E9C9-8C97-7B96-A9F103FAE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1CFA-BA43-4F76-99F9-0FB00A9B859B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B2E8AE-16C9-E7FB-3F91-7F077983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B279C-C71E-9311-FFAC-9565141B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6501-E3A1-45C2-8EFE-A850E9215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25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17E6-A1F5-6138-473A-136EFE670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D634B-0DD9-04A2-4FDA-8D3AF2596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042FD-003C-10A9-9A69-2FDF8C0EB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C707E-DD12-C1F1-9A1C-E5D9D21D7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1CFA-BA43-4F76-99F9-0FB00A9B859B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CB87F-AC74-B3D4-8C82-69DFA948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6BB74-8D09-FD5B-581C-3F6E28B9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6501-E3A1-45C2-8EFE-A850E9215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11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002C3-8497-8C31-B661-BCF60388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469111-AEAA-24B6-A738-83137F8E6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E3FB5-E5F6-F301-49D0-246B244FC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84234-374E-A26D-5C6E-AC3979992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1CFA-BA43-4F76-99F9-0FB00A9B859B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1B760-26A5-B867-C91A-73872B289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A3E88-D85F-B614-8FB7-95022955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6501-E3A1-45C2-8EFE-A850E9215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78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accent1">
                <a:alpha val="90000"/>
                <a:lumMod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1C0D3-E551-E963-B4B9-0A6434B56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4C241-901B-D22D-97DA-4683FD713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7D7E0-EC53-8181-1B16-B230DD861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F1CFA-BA43-4F76-99F9-0FB00A9B859B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8E6A4-518C-6145-7D9E-A64C37B08F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A6D4B-F196-9ACC-ACED-38550F496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86501-E3A1-45C2-8EFE-A850E9215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47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B9758-CA3B-82E4-167D-5B8CBA072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5083"/>
            <a:ext cx="9144000" cy="1566081"/>
          </a:xfrm>
        </p:spPr>
        <p:txBody>
          <a:bodyPr>
            <a:noAutofit/>
          </a:bodyPr>
          <a:lstStyle/>
          <a:p>
            <a:r>
              <a:rPr lang="en-US" sz="4000" dirty="0"/>
              <a:t>Performance analysis of a MIMO Visible Light Communication system under the influence of ambient light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29F23-19D9-BAD3-F11B-1803DD308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2437"/>
            <a:ext cx="4572000" cy="1655762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Presented by:</a:t>
            </a:r>
          </a:p>
          <a:p>
            <a:r>
              <a:rPr lang="en-US" i="1" dirty="0"/>
              <a:t>Rangabhatla Sriteja</a:t>
            </a:r>
          </a:p>
          <a:p>
            <a:r>
              <a:rPr lang="en-US" i="1" dirty="0"/>
              <a:t>20116084</a:t>
            </a:r>
          </a:p>
          <a:p>
            <a:r>
              <a:rPr lang="en-US" i="1" dirty="0"/>
              <a:t>Semester: VII</a:t>
            </a:r>
          </a:p>
          <a:p>
            <a:endParaRPr lang="en-IN" i="1" dirty="0"/>
          </a:p>
          <a:p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D2FC540-B5DE-CD32-5176-15A54072DE20}"/>
              </a:ext>
            </a:extLst>
          </p:cNvPr>
          <p:cNvSpPr txBox="1">
            <a:spLocks/>
          </p:cNvSpPr>
          <p:nvPr/>
        </p:nvSpPr>
        <p:spPr>
          <a:xfrm>
            <a:off x="6096000" y="4222437"/>
            <a:ext cx="4572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Supervised by:</a:t>
            </a:r>
          </a:p>
          <a:p>
            <a:r>
              <a:rPr lang="en-US" i="1" dirty="0"/>
              <a:t>Dr. Bijayananda Patnaik</a:t>
            </a:r>
          </a:p>
          <a:p>
            <a:r>
              <a:rPr lang="en-US" i="1" dirty="0"/>
              <a:t>Associate Professor</a:t>
            </a:r>
          </a:p>
          <a:p>
            <a:endParaRPr lang="en-US" i="1" dirty="0"/>
          </a:p>
          <a:p>
            <a:endParaRPr lang="en-IN" i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92082E-F77D-AF41-0E89-29F7B26C7A90}"/>
              </a:ext>
            </a:extLst>
          </p:cNvPr>
          <p:cNvSpPr txBox="1">
            <a:spLocks/>
          </p:cNvSpPr>
          <p:nvPr/>
        </p:nvSpPr>
        <p:spPr>
          <a:xfrm>
            <a:off x="1524000" y="979801"/>
            <a:ext cx="9144000" cy="12340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National Institute of Technology Raipur</a:t>
            </a:r>
          </a:p>
          <a:p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Department of Electronics and Communication Engineering</a:t>
            </a:r>
            <a:endParaRPr lang="en-IN" sz="32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789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866DC-4231-358F-B82D-B42FCE2D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Photodetectors used in VLC: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D2DA5-BFFC-F732-83A7-96F7D9AEE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 Photodetectors converts light energy into electrical energy.</a:t>
            </a:r>
          </a:p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 p-type/ intrinsic/ n-type PIN diode and Avalanche Photodiode APD are widely used as photodetectors.</a:t>
            </a:r>
          </a:p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Characteristics of PIN and APD are:</a:t>
            </a:r>
          </a:p>
          <a:p>
            <a:pPr marL="0" indent="0">
              <a:buClr>
                <a:schemeClr val="accent5">
                  <a:lumMod val="20000"/>
                  <a:lumOff val="80000"/>
                </a:schemeClr>
              </a:buClr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877788-66AF-BE52-D320-D66AFBCEF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716518"/>
              </p:ext>
            </p:extLst>
          </p:nvPr>
        </p:nvGraphicFramePr>
        <p:xfrm>
          <a:off x="2032000" y="4001294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450995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43368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6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Economic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Costly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841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detection speed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Lower speed of detection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Lower sensitivity, not good for low light situations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High sensitivity, good for low light situations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4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internal gain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Internal gain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87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187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26938-D1F9-2B63-AD8E-D169CC58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Advantages of VLC:        Disadvantages of VLC:</a:t>
            </a:r>
            <a:endParaRPr lang="en-IN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A4331-634E-AB28-2A6E-8E2511CE2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669373"/>
          </a:xfrm>
        </p:spPr>
        <p:txBody>
          <a:bodyPr/>
          <a:lstStyle/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 Secure link establishment due to strict line of sight (LOS).</a:t>
            </a:r>
          </a:p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 When LED is used, it will be energy efficient and can be used for indoor lighting.</a:t>
            </a:r>
          </a:p>
          <a:p>
            <a:pPr marL="0" indent="0">
              <a:buClr>
                <a:schemeClr val="accent5">
                  <a:lumMod val="20000"/>
                  <a:lumOff val="80000"/>
                </a:schemeClr>
              </a:buClr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C95E4-A4DE-EBF6-A53C-F0038DC94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669373"/>
          </a:xfrm>
        </p:spPr>
        <p:txBody>
          <a:bodyPr/>
          <a:lstStyle/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 Obstructions and atmospheric effects LOS, thus quality of link.</a:t>
            </a:r>
          </a:p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 Less range is achieved, due to less power of light sources.</a:t>
            </a:r>
          </a:p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 Interference due to ambient light or outdoor light.</a:t>
            </a:r>
          </a:p>
          <a:p>
            <a:pPr marL="0" indent="0">
              <a:buClr>
                <a:schemeClr val="accent5">
                  <a:lumMod val="20000"/>
                  <a:lumOff val="80000"/>
                </a:schemeClr>
              </a:buCl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930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A8EBB-C1F8-DD8A-5B7A-FF66D54A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Factors effecting VLC: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730C0-BC6E-0964-F030-709322A9C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 Atmospheric conditions like dust, fog impact channel attenuation.</a:t>
            </a:r>
          </a:p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 Light from other sources can effect the performance.</a:t>
            </a:r>
          </a:p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 Light sources should not be transmitted at high power as they are hazardous to living cells, therefore range will reduced.</a:t>
            </a:r>
          </a:p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 As it is a wireless transmission, it will face fading</a:t>
            </a:r>
          </a:p>
        </p:txBody>
      </p:sp>
    </p:spTree>
    <p:extLst>
      <p:ext uri="{BB962C8B-B14F-4D97-AF65-F5344CB8AC3E}">
        <p14:creationId xmlns:p14="http://schemas.microsoft.com/office/powerpoint/2010/main" val="69871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4C490-71B3-D2BA-84E8-4A2CC485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Performance increasing techniques in VLC: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B8BEB-3B45-3FF8-D33F-5CDAA7B2E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 Using in indoor conditions with reduced power will increase its performance . As the atmosphere will spread evenly and presence of fog and dust is less probable.</a:t>
            </a:r>
          </a:p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 To resist effect by ambient is by using filters, changing modulation techniques like PPM or using advanced modulation techniques like QAM, using equalization etc</a:t>
            </a:r>
          </a:p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 To decrease fading there are various techniques like adaptive power control, better coding and modulation techniques, beamforming, spatial multiplexing etc</a:t>
            </a:r>
          </a:p>
          <a:p>
            <a:pPr marL="0" indent="0">
              <a:buClr>
                <a:schemeClr val="accent5">
                  <a:lumMod val="20000"/>
                  <a:lumOff val="80000"/>
                </a:schemeClr>
              </a:buCl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055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6521A-6BC4-3843-E4CC-D0732424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Application of VLC: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0ABA3-95AA-5511-7954-714685702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 As immune to electromagnetic interference and operated at low power, it can be used in hospitals, airports.</a:t>
            </a:r>
          </a:p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93BD11-DD46-19A0-6461-67B5C572E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835275"/>
            <a:ext cx="4876800" cy="3657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ED1AA7-5E01-DF4F-CBA7-928425B67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12" y="3063875"/>
            <a:ext cx="521708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30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E184-D2BD-555A-905B-66C6AA1E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Multiple Input Multiple Output MIMO: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42B75C-9EFA-24A3-55AB-9421866D2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Clr>
                    <a:schemeClr val="accent5">
                      <a:lumMod val="20000"/>
                      <a:lumOff val="80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en-US" dirty="0"/>
                  <a:t> </a:t>
                </a:r>
                <a:r>
                  <a:rPr lang="en-US" i="1" u="sng" dirty="0"/>
                  <a:t>Spatial Multiplexing</a:t>
                </a:r>
                <a:r>
                  <a:rPr lang="en-US" dirty="0"/>
                  <a:t>: Technique used in wireless communication to transmit individual data streams simultaneously using multiple antennas.</a:t>
                </a:r>
              </a:p>
              <a:p>
                <a:pPr>
                  <a:buClr>
                    <a:schemeClr val="accent5">
                      <a:lumMod val="20000"/>
                      <a:lumOff val="80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en-US" dirty="0"/>
                  <a:t> It helps is increasing in </a:t>
                </a:r>
                <a:r>
                  <a:rPr lang="en-US" i="1" u="sng" dirty="0"/>
                  <a:t>Capacity</a:t>
                </a:r>
                <a:r>
                  <a:rPr lang="en-US" dirty="0"/>
                  <a:t> of link without increasing the bandwidth as it increases number of channels.</a:t>
                </a:r>
              </a:p>
              <a:p>
                <a:pPr>
                  <a:buClr>
                    <a:schemeClr val="accent5">
                      <a:lumMod val="20000"/>
                      <a:lumOff val="80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𝑃𝑜𝑤𝑒𝑟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𝑆𝑖𝑔𝑛𝑎𝑙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𝑟𝑒𝑐𝑖𝑒𝑣𝑒𝑑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𝑃𝑜𝑤𝑒𝑟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𝑁𝑜𝑖𝑠𝑒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𝑟𝑒𝑐𝑖𝑒𝑣𝑒𝑑</m:t>
                            </m:r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Clr>
                    <a:schemeClr val="accent5">
                      <a:lumMod val="20000"/>
                      <a:lumOff val="80000"/>
                    </a:schemeClr>
                  </a:buClr>
                  <a:buNone/>
                </a:pPr>
                <a:r>
                  <a:rPr lang="en-IN" i="1" dirty="0"/>
                  <a:t>C</a:t>
                </a:r>
                <a:r>
                  <a:rPr lang="en-IN" dirty="0"/>
                  <a:t> is capacity of link.</a:t>
                </a:r>
              </a:p>
              <a:p>
                <a:pPr marL="0" indent="0">
                  <a:buClr>
                    <a:schemeClr val="accent5">
                      <a:lumMod val="20000"/>
                      <a:lumOff val="80000"/>
                    </a:schemeClr>
                  </a:buClr>
                  <a:buNone/>
                </a:pPr>
                <a:r>
                  <a:rPr lang="en-IN" i="1" dirty="0"/>
                  <a:t>n</a:t>
                </a:r>
                <a:r>
                  <a:rPr lang="en-IN" dirty="0"/>
                  <a:t> is number of channels.</a:t>
                </a:r>
              </a:p>
              <a:p>
                <a:pPr marL="0" indent="0">
                  <a:buClr>
                    <a:schemeClr val="accent5">
                      <a:lumMod val="20000"/>
                      <a:lumOff val="80000"/>
                    </a:schemeClr>
                  </a:buClr>
                  <a:buNone/>
                </a:pPr>
                <a:r>
                  <a:rPr lang="en-IN" i="1" dirty="0"/>
                  <a:t>B</a:t>
                </a:r>
                <a:r>
                  <a:rPr lang="en-IN" dirty="0"/>
                  <a:t> is the bandwidth of each channel.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42B75C-9EFA-24A3-55AB-9421866D2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72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42104-8420-DC93-730B-B8EFC8DA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Simple diagram to understand various kinds of transmissions:</a:t>
            </a:r>
            <a:endParaRPr lang="en-IN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2B2F39-9807-095C-CE29-06A1CE54A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706" y="1690688"/>
            <a:ext cx="4106588" cy="4572000"/>
          </a:xfrm>
        </p:spPr>
      </p:pic>
    </p:spTree>
    <p:extLst>
      <p:ext uri="{BB962C8B-B14F-4D97-AF65-F5344CB8AC3E}">
        <p14:creationId xmlns:p14="http://schemas.microsoft.com/office/powerpoint/2010/main" val="2315416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54F3A-82F5-26EE-5FA2-0A93F5120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24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Advantages                     Disadvantages</a:t>
            </a:r>
            <a:endParaRPr lang="en-IN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21E2D-CFD2-EC2B-487E-4ED740E20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600" dirty="0"/>
              <a:t> </a:t>
            </a:r>
            <a:r>
              <a:rPr lang="en-US" sz="2600" u="sng" dirty="0"/>
              <a:t>Spatial Multiplexing: </a:t>
            </a:r>
            <a:r>
              <a:rPr lang="en-US" sz="2600" dirty="0"/>
              <a:t>allowing multiple data streams to transmit at once, increases system capacity.</a:t>
            </a:r>
          </a:p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600" u="sng" dirty="0"/>
              <a:t> Improves Link Reliability: </a:t>
            </a:r>
            <a:r>
              <a:rPr lang="en-US" sz="2600" dirty="0"/>
              <a:t>MIMO improves link reliability even in the presence of obstacles.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D955C7-B611-B009-1478-EE6F7C74E218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u="sng" dirty="0"/>
              <a:t>Alignment Issues: </a:t>
            </a:r>
            <a:r>
              <a:rPr lang="en-US" dirty="0"/>
              <a:t>sensitive to variations of alignment of antennas.</a:t>
            </a:r>
          </a:p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/>
              <a:t>Pre-requirement of Channel State Information: </a:t>
            </a:r>
            <a:r>
              <a:rPr lang="en-US" dirty="0"/>
              <a:t>receiver needs CSI before hand to decode the received signal accurately, which is difficult in dynamic environment.</a:t>
            </a:r>
          </a:p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/>
              <a:t>Power Consumption: </a:t>
            </a:r>
            <a:r>
              <a:rPr lang="en-US" dirty="0"/>
              <a:t>more power will be used for transmission as individual transmissions increased.</a:t>
            </a:r>
          </a:p>
        </p:txBody>
      </p:sp>
    </p:spTree>
    <p:extLst>
      <p:ext uri="{BB962C8B-B14F-4D97-AF65-F5344CB8AC3E}">
        <p14:creationId xmlns:p14="http://schemas.microsoft.com/office/powerpoint/2010/main" val="2213533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F40B8-C3EF-B8E1-77E0-590E0378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Influence of ambient light:</a:t>
            </a:r>
            <a:endParaRPr lang="en-IN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69C3B-CF0C-A207-39F3-6C2F1A2AE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Ambient light refers to the natural or existing light present in a given environment. It is the general, non-directional illumination that comes from sources such as the sun, moon, or artificial lighting within a space. Ambient light is not focused on a specific object or area but rather contributes to overall visibility and atmosphere.</a:t>
            </a:r>
          </a:p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F0F0F"/>
                </a:solidFill>
                <a:latin typeface="Söhne"/>
              </a:rPr>
              <a:t> It causes Interference, Signal attenuation, Diminished Coverage Range, etc.</a:t>
            </a:r>
          </a:p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F0F0F"/>
                </a:solidFill>
                <a:latin typeface="Söhne"/>
              </a:rPr>
              <a:t> Spatial Multiplexing can reduce the interference caused by ambient light.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8773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F38E-7A25-2965-EF9D-1E3C1FEF8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Literature Review:</a:t>
            </a:r>
            <a:endParaRPr lang="en-IN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F30A725-6672-CB20-BFD4-FFD7C16081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1852923"/>
              </p:ext>
            </p:extLst>
          </p:nvPr>
        </p:nvGraphicFramePr>
        <p:xfrm>
          <a:off x="1444068" y="1598921"/>
          <a:ext cx="9303864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966">
                  <a:extLst>
                    <a:ext uri="{9D8B030D-6E8A-4147-A177-3AD203B41FA5}">
                      <a16:colId xmlns:a16="http://schemas.microsoft.com/office/drawing/2014/main" val="1412742090"/>
                    </a:ext>
                  </a:extLst>
                </a:gridCol>
                <a:gridCol w="2325966">
                  <a:extLst>
                    <a:ext uri="{9D8B030D-6E8A-4147-A177-3AD203B41FA5}">
                      <a16:colId xmlns:a16="http://schemas.microsoft.com/office/drawing/2014/main" val="3183630119"/>
                    </a:ext>
                  </a:extLst>
                </a:gridCol>
                <a:gridCol w="2325966">
                  <a:extLst>
                    <a:ext uri="{9D8B030D-6E8A-4147-A177-3AD203B41FA5}">
                      <a16:colId xmlns:a16="http://schemas.microsoft.com/office/drawing/2014/main" val="240021156"/>
                    </a:ext>
                  </a:extLst>
                </a:gridCol>
                <a:gridCol w="2325966">
                  <a:extLst>
                    <a:ext uri="{9D8B030D-6E8A-4147-A177-3AD203B41FA5}">
                      <a16:colId xmlns:a16="http://schemas.microsoft.com/office/drawing/2014/main" val="664908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Title</a:t>
                      </a:r>
                      <a:endParaRPr lang="en-IN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Publisher</a:t>
                      </a:r>
                      <a:endParaRPr lang="en-IN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Author(s)</a:t>
                      </a:r>
                      <a:endParaRPr lang="en-IN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Year</a:t>
                      </a:r>
                      <a:endParaRPr lang="en-IN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765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Performance Analysis of an Indoor Visible Light Communication System Using </a:t>
                      </a:r>
                      <a:r>
                        <a:rPr lang="en-US" dirty="0" err="1"/>
                        <a:t>Optisystem</a:t>
                      </a:r>
                      <a:r>
                        <a:rPr lang="en-US" dirty="0"/>
                        <a:t> Software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ICAECT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Shivam, C. Sharma, S. Singh R. Kumar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286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Wireless Communication using VLC and MIMO Technology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IJIRMPS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Dr. Gupta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63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Medical healthcare M2M system using the VLC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AIP Conference Proceedings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Aziz, N. </a:t>
                      </a:r>
                    </a:p>
                    <a:p>
                      <a:pPr algn="ctr"/>
                      <a:r>
                        <a:rPr lang="en-IN" dirty="0"/>
                        <a:t> Anuar, M.S. </a:t>
                      </a:r>
                    </a:p>
                    <a:p>
                      <a:pPr algn="ctr"/>
                      <a:r>
                        <a:rPr lang="en-IN" dirty="0"/>
                        <a:t> Rashidi, C.B.M. </a:t>
                      </a:r>
                    </a:p>
                    <a:p>
                      <a:pPr algn="ctr"/>
                      <a:r>
                        <a:rPr lang="en-IN" dirty="0"/>
                        <a:t> </a:t>
                      </a:r>
                      <a:r>
                        <a:rPr lang="en-IN" dirty="0" err="1"/>
                        <a:t>Aljunid</a:t>
                      </a:r>
                      <a:r>
                        <a:rPr lang="en-IN" dirty="0"/>
                        <a:t>, S. </a:t>
                      </a:r>
                    </a:p>
                    <a:p>
                      <a:pPr algn="ctr"/>
                      <a:r>
                        <a:rPr lang="en-IN" dirty="0"/>
                        <a:t> </a:t>
                      </a:r>
                      <a:r>
                        <a:rPr lang="en-IN" dirty="0" err="1"/>
                        <a:t>Endut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Rosdisham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796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59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F0220-EE9F-E05C-7BCC-23E54D0C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9789"/>
          </a:xfrm>
        </p:spPr>
        <p:txBody>
          <a:bodyPr/>
          <a:lstStyle/>
          <a:p>
            <a:r>
              <a:rPr lang="en-US" dirty="0"/>
              <a:t>Contents: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C82F1-94F3-7BB1-3BCB-68C351CE2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914"/>
            <a:ext cx="10515600" cy="4790925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 Introduction.</a:t>
            </a:r>
          </a:p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 Visible Light Communication VLC.</a:t>
            </a:r>
          </a:p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 Multiple Input Multiple Output MIMO.</a:t>
            </a:r>
          </a:p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 Influence of ambient light.</a:t>
            </a:r>
          </a:p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 Literature review.</a:t>
            </a:r>
          </a:p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 Simulation &amp; Outputs.</a:t>
            </a:r>
          </a:p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 Observation.</a:t>
            </a:r>
          </a:p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 Conclusion.</a:t>
            </a:r>
          </a:p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 Future Scope.</a:t>
            </a:r>
          </a:p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 References.</a:t>
            </a:r>
          </a:p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Clr>
                <a:schemeClr val="accent5">
                  <a:lumMod val="20000"/>
                  <a:lumOff val="80000"/>
                </a:schemeClr>
              </a:buCl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731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A534-68B6-E7B5-A172-040D212DC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Literature Review:</a:t>
            </a:r>
            <a:endParaRPr lang="en-IN" dirty="0"/>
          </a:p>
        </p:txBody>
      </p:sp>
      <p:graphicFrame>
        <p:nvGraphicFramePr>
          <p:cNvPr id="3" name="Content Placeholder 6">
            <a:extLst>
              <a:ext uri="{FF2B5EF4-FFF2-40B4-BE49-F238E27FC236}">
                <a16:creationId xmlns:a16="http://schemas.microsoft.com/office/drawing/2014/main" id="{8994B05E-7496-3710-8262-9171EC7E0D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539432"/>
              </p:ext>
            </p:extLst>
          </p:nvPr>
        </p:nvGraphicFramePr>
        <p:xfrm>
          <a:off x="1349828" y="1895961"/>
          <a:ext cx="9492344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3086">
                  <a:extLst>
                    <a:ext uri="{9D8B030D-6E8A-4147-A177-3AD203B41FA5}">
                      <a16:colId xmlns:a16="http://schemas.microsoft.com/office/drawing/2014/main" val="1412742090"/>
                    </a:ext>
                  </a:extLst>
                </a:gridCol>
                <a:gridCol w="2373086">
                  <a:extLst>
                    <a:ext uri="{9D8B030D-6E8A-4147-A177-3AD203B41FA5}">
                      <a16:colId xmlns:a16="http://schemas.microsoft.com/office/drawing/2014/main" val="3183630119"/>
                    </a:ext>
                  </a:extLst>
                </a:gridCol>
                <a:gridCol w="2373086">
                  <a:extLst>
                    <a:ext uri="{9D8B030D-6E8A-4147-A177-3AD203B41FA5}">
                      <a16:colId xmlns:a16="http://schemas.microsoft.com/office/drawing/2014/main" val="240021156"/>
                    </a:ext>
                  </a:extLst>
                </a:gridCol>
                <a:gridCol w="2373086">
                  <a:extLst>
                    <a:ext uri="{9D8B030D-6E8A-4147-A177-3AD203B41FA5}">
                      <a16:colId xmlns:a16="http://schemas.microsoft.com/office/drawing/2014/main" val="664908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Title</a:t>
                      </a:r>
                      <a:endParaRPr lang="en-IN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Publisher</a:t>
                      </a:r>
                      <a:endParaRPr lang="en-IN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Author(s)</a:t>
                      </a:r>
                      <a:endParaRPr lang="en-IN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Year</a:t>
                      </a:r>
                      <a:endParaRPr lang="en-IN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765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Development of a Visible Light Communication (VLC) System with Noise Suppression and Differentiation between Combined Sequences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IBCAST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H. Ali </a:t>
                      </a:r>
                    </a:p>
                    <a:p>
                      <a:pPr algn="ctr"/>
                      <a:r>
                        <a:rPr lang="en-US" dirty="0"/>
                        <a:t> S. Shahid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286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Simulation and Analysis of Indoor Visible Light Communication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ICCSDET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S, Sruthi </a:t>
                      </a:r>
                    </a:p>
                    <a:p>
                      <a:pPr algn="ctr"/>
                      <a:r>
                        <a:rPr lang="en-IN" dirty="0"/>
                        <a:t> C, Unni.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639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856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3A4D-90C5-EF0E-4909-DC74F4F67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Simulation: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18455-5590-55E8-D2F9-0853C6508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325564"/>
          </a:xfrm>
        </p:spPr>
        <p:txBody>
          <a:bodyPr/>
          <a:lstStyle/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/>
              <a:t> Single Input and Single Output SISO and Multiple Inputs and Multiple Outputs transmission systems with different line coding techniques are simulated using </a:t>
            </a:r>
            <a:r>
              <a:rPr lang="en-IN" dirty="0" err="1"/>
              <a:t>OptiSystem</a:t>
            </a:r>
            <a:r>
              <a:rPr lang="en-IN" dirty="0"/>
              <a:t> </a:t>
            </a:r>
            <a:r>
              <a:rPr lang="en-IN" i="1" dirty="0"/>
              <a:t>v21</a:t>
            </a:r>
            <a:r>
              <a:rPr lang="en-IN" dirty="0"/>
              <a:t>.</a:t>
            </a:r>
          </a:p>
          <a:p>
            <a:pPr marL="0" indent="0">
              <a:buClr>
                <a:schemeClr val="accent5">
                  <a:lumMod val="20000"/>
                  <a:lumOff val="80000"/>
                </a:schemeClr>
              </a:buClr>
              <a:buNone/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348A03-6697-8457-FB31-239BFBC68E44}"/>
              </a:ext>
            </a:extLst>
          </p:cNvPr>
          <p:cNvSpPr txBox="1">
            <a:spLocks/>
          </p:cNvSpPr>
          <p:nvPr/>
        </p:nvSpPr>
        <p:spPr>
          <a:xfrm>
            <a:off x="838200" y="3286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>
                <a:solidFill>
                  <a:schemeClr val="accent5">
                    <a:lumMod val="20000"/>
                    <a:lumOff val="80000"/>
                  </a:schemeClr>
                </a:solidFill>
              </a:rPr>
              <a:t>Aim of the project:</a:t>
            </a:r>
            <a:endParaRPr lang="en-IN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92A3D-916B-A78D-3402-995A540A98FC}"/>
              </a:ext>
            </a:extLst>
          </p:cNvPr>
          <p:cNvSpPr txBox="1">
            <a:spLocks/>
          </p:cNvSpPr>
          <p:nvPr/>
        </p:nvSpPr>
        <p:spPr>
          <a:xfrm>
            <a:off x="838200" y="4746629"/>
            <a:ext cx="10515600" cy="1918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/>
              <a:t> Performance analysis of SISO and MIMO with different line coding techniques.</a:t>
            </a:r>
          </a:p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/>
              <a:t> Performance analysis of SISO and MIMO with different line coding techniques under the influence of ambient light.</a:t>
            </a:r>
          </a:p>
        </p:txBody>
      </p:sp>
    </p:spTree>
    <p:extLst>
      <p:ext uri="{BB962C8B-B14F-4D97-AF65-F5344CB8AC3E}">
        <p14:creationId xmlns:p14="http://schemas.microsoft.com/office/powerpoint/2010/main" val="1151663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AF95E-9416-23D1-D531-CC58E782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Outputs:</a:t>
            </a:r>
            <a:endParaRPr lang="en-IN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D88086-C878-46A0-B9C8-CD34817E0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871576"/>
              </p:ext>
            </p:extLst>
          </p:nvPr>
        </p:nvGraphicFramePr>
        <p:xfrm>
          <a:off x="1510097" y="2270656"/>
          <a:ext cx="9171806" cy="445021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85903">
                  <a:extLst>
                    <a:ext uri="{9D8B030D-6E8A-4147-A177-3AD203B41FA5}">
                      <a16:colId xmlns:a16="http://schemas.microsoft.com/office/drawing/2014/main" val="2804142057"/>
                    </a:ext>
                  </a:extLst>
                </a:gridCol>
                <a:gridCol w="4585903">
                  <a:extLst>
                    <a:ext uri="{9D8B030D-6E8A-4147-A177-3AD203B41FA5}">
                      <a16:colId xmlns:a16="http://schemas.microsoft.com/office/drawing/2014/main" val="1450879961"/>
                    </a:ext>
                  </a:extLst>
                </a:gridCol>
              </a:tblGrid>
              <a:tr h="494468">
                <a:tc gridSpan="2">
                  <a:txBody>
                    <a:bodyPr/>
                    <a:lstStyle/>
                    <a:p>
                      <a:pPr algn="ctr">
                        <a:buClr>
                          <a:schemeClr val="accent5">
                            <a:lumMod val="20000"/>
                            <a:lumOff val="80000"/>
                          </a:schemeClr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b="1" dirty="0"/>
                        <a:t>Parameters</a:t>
                      </a:r>
                      <a:endParaRPr lang="en-IN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buClr>
                          <a:schemeClr val="accent5">
                            <a:lumMod val="20000"/>
                            <a:lumOff val="80000"/>
                          </a:schemeClr>
                        </a:buClr>
                        <a:buFont typeface="Wingdings" panose="05000000000000000000" pitchFamily="2" charset="2"/>
                        <a:buNone/>
                      </a:pP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170133"/>
                  </a:ext>
                </a:extLst>
              </a:tr>
              <a:tr h="494468">
                <a:tc>
                  <a:txBody>
                    <a:bodyPr/>
                    <a:lstStyle/>
                    <a:p>
                      <a:pPr algn="ctr">
                        <a:buClr>
                          <a:schemeClr val="accent5">
                            <a:lumMod val="20000"/>
                            <a:lumOff val="80000"/>
                          </a:schemeClr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b="0" dirty="0"/>
                        <a:t>Data rate</a:t>
                      </a:r>
                      <a:endParaRPr lang="en-IN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5">
                            <a:lumMod val="20000"/>
                            <a:lumOff val="80000"/>
                          </a:schemeClr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b="0" dirty="0"/>
                        <a:t>1Gbps</a:t>
                      </a:r>
                      <a:endParaRPr lang="en-IN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7196392"/>
                  </a:ext>
                </a:extLst>
              </a:tr>
              <a:tr h="494468">
                <a:tc>
                  <a:txBody>
                    <a:bodyPr/>
                    <a:lstStyle/>
                    <a:p>
                      <a:pPr algn="ctr">
                        <a:buClr>
                          <a:schemeClr val="accent5">
                            <a:lumMod val="20000"/>
                            <a:lumOff val="80000"/>
                          </a:schemeClr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dirty="0"/>
                        <a:t>Power of LASER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10dBm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775389"/>
                  </a:ext>
                </a:extLst>
              </a:tr>
              <a:tr h="4944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>
                            <a:lumMod val="20000"/>
                            <a:lumOff val="8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dirty="0"/>
                        <a:t>Wavelength of LASER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700nm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779445"/>
                  </a:ext>
                </a:extLst>
              </a:tr>
              <a:tr h="494468">
                <a:tc>
                  <a:txBody>
                    <a:bodyPr/>
                    <a:lstStyle/>
                    <a:p>
                      <a:pPr algn="ctr">
                        <a:buClr>
                          <a:schemeClr val="accent5">
                            <a:lumMod val="20000"/>
                            <a:lumOff val="80000"/>
                          </a:schemeClr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dirty="0"/>
                        <a:t>Frequency of LASER 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428.275 THz, (700nm)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287949"/>
                  </a:ext>
                </a:extLst>
              </a:tr>
              <a:tr h="494468">
                <a:tc>
                  <a:txBody>
                    <a:bodyPr/>
                    <a:lstStyle/>
                    <a:p>
                      <a:pPr algn="ctr">
                        <a:buClr>
                          <a:schemeClr val="accent5">
                            <a:lumMod val="20000"/>
                            <a:lumOff val="80000"/>
                          </a:schemeClr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dirty="0"/>
                        <a:t>Channel attenuation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25dB/km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2246156"/>
                  </a:ext>
                </a:extLst>
              </a:tr>
              <a:tr h="494468">
                <a:tc>
                  <a:txBody>
                    <a:bodyPr/>
                    <a:lstStyle/>
                    <a:p>
                      <a:pPr algn="ctr">
                        <a:buClr>
                          <a:schemeClr val="accent5">
                            <a:lumMod val="20000"/>
                            <a:lumOff val="80000"/>
                          </a:schemeClr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dirty="0"/>
                        <a:t>Optical amplifier gain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20dB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3898129"/>
                  </a:ext>
                </a:extLst>
              </a:tr>
              <a:tr h="4944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Optical amplifier Noise figure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4dB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9493914"/>
                  </a:ext>
                </a:extLst>
              </a:tr>
              <a:tr h="4944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Wavelength of ambient noise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550nm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086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193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E39E-F7F7-02E7-20C9-5C7F2507F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SISO and MIMO Circuits without the interference of ambient light using NRZ, QPSK, RZ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0832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B707C34-07A5-2060-1FE3-5A95389FB2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5" r="6385"/>
          <a:stretch/>
        </p:blipFill>
        <p:spPr>
          <a:xfrm>
            <a:off x="48125" y="-57744"/>
            <a:ext cx="6400800" cy="352498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7146C63-6DEB-F9DA-D465-43E608F30F15}"/>
              </a:ext>
            </a:extLst>
          </p:cNvPr>
          <p:cNvGrpSpPr/>
          <p:nvPr/>
        </p:nvGrpSpPr>
        <p:grpSpPr>
          <a:xfrm flipH="1" flipV="1">
            <a:off x="7640483" y="1182271"/>
            <a:ext cx="2901156" cy="1166479"/>
            <a:chOff x="5060833" y="2117068"/>
            <a:chExt cx="2901156" cy="1166479"/>
          </a:xfrm>
        </p:grpSpPr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EB52FF10-F117-99B8-A353-166B32AD23CF}"/>
                </a:ext>
              </a:extLst>
            </p:cNvPr>
            <p:cNvSpPr/>
            <p:nvPr/>
          </p:nvSpPr>
          <p:spPr>
            <a:xfrm>
              <a:off x="5060833" y="2117068"/>
              <a:ext cx="2901156" cy="1160462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Arrow: Chevron 4">
              <a:extLst>
                <a:ext uri="{FF2B5EF4-FFF2-40B4-BE49-F238E27FC236}">
                  <a16:creationId xmlns:a16="http://schemas.microsoft.com/office/drawing/2014/main" id="{2847BFE1-B2BC-FB14-C317-BAF6688EDDDC}"/>
                </a:ext>
              </a:extLst>
            </p:cNvPr>
            <p:cNvSpPr txBox="1"/>
            <p:nvPr/>
          </p:nvSpPr>
          <p:spPr>
            <a:xfrm rot="10800000">
              <a:off x="5641064" y="2123085"/>
              <a:ext cx="1740694" cy="1160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4026" tIns="68009" rIns="68009" bIns="68009" numCol="1" spcCol="1270" anchor="ctr" anchorCtr="0">
              <a:noAutofit/>
            </a:bodyPr>
            <a:lstStyle/>
            <a:p>
              <a:pPr marL="0" lvl="0" indent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SISO - NRZ</a:t>
              </a:r>
              <a:endParaRPr lang="en-IN" sz="2400" kern="1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F1B02A0-B573-ABCA-F33B-A6298398A346}"/>
              </a:ext>
            </a:extLst>
          </p:cNvPr>
          <p:cNvGrpSpPr/>
          <p:nvPr/>
        </p:nvGrpSpPr>
        <p:grpSpPr>
          <a:xfrm>
            <a:off x="2365100" y="4445753"/>
            <a:ext cx="2901156" cy="1160462"/>
            <a:chOff x="6094809" y="1887661"/>
            <a:chExt cx="2901156" cy="1160462"/>
          </a:xfrm>
        </p:grpSpPr>
        <p:sp>
          <p:nvSpPr>
            <p:cNvPr id="22" name="Arrow: Chevron 21">
              <a:extLst>
                <a:ext uri="{FF2B5EF4-FFF2-40B4-BE49-F238E27FC236}">
                  <a16:creationId xmlns:a16="http://schemas.microsoft.com/office/drawing/2014/main" id="{016B900B-BBF8-E14F-D878-0F487D495DED}"/>
                </a:ext>
              </a:extLst>
            </p:cNvPr>
            <p:cNvSpPr/>
            <p:nvPr/>
          </p:nvSpPr>
          <p:spPr>
            <a:xfrm>
              <a:off x="6094809" y="1887661"/>
              <a:ext cx="2901156" cy="1160462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3" name="Arrow: Chevron 4">
              <a:extLst>
                <a:ext uri="{FF2B5EF4-FFF2-40B4-BE49-F238E27FC236}">
                  <a16:creationId xmlns:a16="http://schemas.microsoft.com/office/drawing/2014/main" id="{FF8A83CF-CC07-36A6-7FF2-55A58004E684}"/>
                </a:ext>
              </a:extLst>
            </p:cNvPr>
            <p:cNvSpPr txBox="1"/>
            <p:nvPr/>
          </p:nvSpPr>
          <p:spPr>
            <a:xfrm>
              <a:off x="6675040" y="1887661"/>
              <a:ext cx="1740694" cy="1160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4026" tIns="68009" rIns="68009" bIns="68009" numCol="1" spcCol="1270" anchor="ctr" anchorCtr="0">
              <a:noAutofit/>
            </a:bodyPr>
            <a:lstStyle/>
            <a:p>
              <a:pPr marL="0" lvl="0" indent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SISO - QPSK</a:t>
              </a:r>
              <a:endParaRPr lang="en-IN" sz="2400" kern="1200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F0F110A-4EC7-0602-3DAB-C4BBDDC1EB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" r="15812"/>
          <a:stretch/>
        </p:blipFill>
        <p:spPr>
          <a:xfrm>
            <a:off x="5798362" y="3193987"/>
            <a:ext cx="6400800" cy="366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3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9113EA-37B6-5CCC-035B-448FDA992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0" y="57750"/>
            <a:ext cx="8616950" cy="3435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0518A0-F103-2D14-157C-A141F51FD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625" y="3774575"/>
            <a:ext cx="8731250" cy="30353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582B202-6B11-4FA2-A452-EA2116D4F66B}"/>
              </a:ext>
            </a:extLst>
          </p:cNvPr>
          <p:cNvGrpSpPr/>
          <p:nvPr/>
        </p:nvGrpSpPr>
        <p:grpSpPr>
          <a:xfrm flipH="1" flipV="1">
            <a:off x="8997645" y="1192185"/>
            <a:ext cx="2901156" cy="1166479"/>
            <a:chOff x="5060833" y="2117068"/>
            <a:chExt cx="2901156" cy="1166479"/>
          </a:xfrm>
        </p:grpSpPr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1F978694-F233-6F34-2252-393805DC56FA}"/>
                </a:ext>
              </a:extLst>
            </p:cNvPr>
            <p:cNvSpPr/>
            <p:nvPr/>
          </p:nvSpPr>
          <p:spPr>
            <a:xfrm>
              <a:off x="5060833" y="2117068"/>
              <a:ext cx="2901156" cy="1160462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8" name="Arrow: Chevron 4">
              <a:extLst>
                <a:ext uri="{FF2B5EF4-FFF2-40B4-BE49-F238E27FC236}">
                  <a16:creationId xmlns:a16="http://schemas.microsoft.com/office/drawing/2014/main" id="{20B974A4-FB1A-525D-4B67-0D6DFA6AA594}"/>
                </a:ext>
              </a:extLst>
            </p:cNvPr>
            <p:cNvSpPr txBox="1"/>
            <p:nvPr/>
          </p:nvSpPr>
          <p:spPr>
            <a:xfrm rot="10800000">
              <a:off x="5641064" y="2123085"/>
              <a:ext cx="1740694" cy="1160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4026" tIns="68009" rIns="68009" bIns="68009" numCol="1" spcCol="1270" anchor="ctr" anchorCtr="0">
              <a:noAutofit/>
            </a:bodyPr>
            <a:lstStyle/>
            <a:p>
              <a:pPr marL="0" lvl="0" indent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MIM</a:t>
              </a:r>
              <a:r>
                <a:rPr lang="en-US" sz="2000" kern="1200" dirty="0"/>
                <a:t>O - NRZ</a:t>
              </a:r>
              <a:endParaRPr lang="en-IN" sz="2000" kern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6D58C67-01C5-5DA0-35A9-750449626A3D}"/>
              </a:ext>
            </a:extLst>
          </p:cNvPr>
          <p:cNvGrpSpPr/>
          <p:nvPr/>
        </p:nvGrpSpPr>
        <p:grpSpPr>
          <a:xfrm>
            <a:off x="237917" y="4711994"/>
            <a:ext cx="2901156" cy="1160462"/>
            <a:chOff x="6094809" y="1887661"/>
            <a:chExt cx="2901156" cy="1160462"/>
          </a:xfrm>
        </p:grpSpPr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26B8A474-74AF-21DE-B2BC-0A26B008EAAA}"/>
                </a:ext>
              </a:extLst>
            </p:cNvPr>
            <p:cNvSpPr/>
            <p:nvPr/>
          </p:nvSpPr>
          <p:spPr>
            <a:xfrm>
              <a:off x="6094809" y="1887661"/>
              <a:ext cx="2901156" cy="1160462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Arrow: Chevron 4">
              <a:extLst>
                <a:ext uri="{FF2B5EF4-FFF2-40B4-BE49-F238E27FC236}">
                  <a16:creationId xmlns:a16="http://schemas.microsoft.com/office/drawing/2014/main" id="{37A9A89F-5DC2-9A6C-A93C-1FE582499548}"/>
                </a:ext>
              </a:extLst>
            </p:cNvPr>
            <p:cNvSpPr txBox="1"/>
            <p:nvPr/>
          </p:nvSpPr>
          <p:spPr>
            <a:xfrm>
              <a:off x="6675040" y="1887661"/>
              <a:ext cx="1740694" cy="1160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4026" tIns="68009" rIns="68009" bIns="68009" numCol="1" spcCol="1270" anchor="ctr" anchorCtr="0">
              <a:noAutofit/>
            </a:bodyPr>
            <a:lstStyle/>
            <a:p>
              <a:pPr marL="0" lvl="0" indent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MIM</a:t>
              </a:r>
              <a:r>
                <a:rPr lang="en-US" sz="2000" kern="1200" dirty="0"/>
                <a:t>O - QPSK</a:t>
              </a:r>
              <a:endParaRPr lang="en-IN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21597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864368-00A3-E4E4-429A-F705BADF5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5" y="48125"/>
            <a:ext cx="8064500" cy="3340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7F476F-963B-0938-2237-1DC0CEF6D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300" y="3276000"/>
            <a:ext cx="6711950" cy="352425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1D3AF2-B8FC-411F-6710-7035F5272E1D}"/>
              </a:ext>
            </a:extLst>
          </p:cNvPr>
          <p:cNvGrpSpPr/>
          <p:nvPr/>
        </p:nvGrpSpPr>
        <p:grpSpPr>
          <a:xfrm>
            <a:off x="1179219" y="4457894"/>
            <a:ext cx="2901156" cy="1160462"/>
            <a:chOff x="6094809" y="1887661"/>
            <a:chExt cx="2901156" cy="1160462"/>
          </a:xfrm>
        </p:grpSpPr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5432B24E-408F-EE8C-0C2A-B8B72D1121BC}"/>
                </a:ext>
              </a:extLst>
            </p:cNvPr>
            <p:cNvSpPr/>
            <p:nvPr/>
          </p:nvSpPr>
          <p:spPr>
            <a:xfrm>
              <a:off x="6094809" y="1887661"/>
              <a:ext cx="2901156" cy="1160462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8" name="Arrow: Chevron 4">
              <a:extLst>
                <a:ext uri="{FF2B5EF4-FFF2-40B4-BE49-F238E27FC236}">
                  <a16:creationId xmlns:a16="http://schemas.microsoft.com/office/drawing/2014/main" id="{7ABFC1E5-B5F5-9BA9-76F4-B30DB1AA70D7}"/>
                </a:ext>
              </a:extLst>
            </p:cNvPr>
            <p:cNvSpPr txBox="1"/>
            <p:nvPr/>
          </p:nvSpPr>
          <p:spPr>
            <a:xfrm>
              <a:off x="6675040" y="1887661"/>
              <a:ext cx="1740694" cy="1160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4026" tIns="68009" rIns="68009" bIns="68009" numCol="1" spcCol="1270" anchor="ctr" anchorCtr="0">
              <a:noAutofit/>
            </a:bodyPr>
            <a:lstStyle/>
            <a:p>
              <a:pPr marL="0" lvl="0" indent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SISO - RZ</a:t>
              </a:r>
              <a:endParaRPr lang="en-IN" sz="2800" kern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B3514A0-C3B9-B00E-0800-E93213D87898}"/>
              </a:ext>
            </a:extLst>
          </p:cNvPr>
          <p:cNvGrpSpPr/>
          <p:nvPr/>
        </p:nvGrpSpPr>
        <p:grpSpPr>
          <a:xfrm flipH="1" flipV="1">
            <a:off x="8778275" y="1134935"/>
            <a:ext cx="2901156" cy="1166479"/>
            <a:chOff x="5060833" y="2117068"/>
            <a:chExt cx="2901156" cy="1166479"/>
          </a:xfrm>
        </p:grpSpPr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C6DD89CB-9335-97F9-DCFC-C45369F58D96}"/>
                </a:ext>
              </a:extLst>
            </p:cNvPr>
            <p:cNvSpPr/>
            <p:nvPr/>
          </p:nvSpPr>
          <p:spPr>
            <a:xfrm>
              <a:off x="5060833" y="2117068"/>
              <a:ext cx="2901156" cy="1160462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Arrow: Chevron 4">
              <a:extLst>
                <a:ext uri="{FF2B5EF4-FFF2-40B4-BE49-F238E27FC236}">
                  <a16:creationId xmlns:a16="http://schemas.microsoft.com/office/drawing/2014/main" id="{665FAD99-53F2-43B6-A151-DFCD800775EC}"/>
                </a:ext>
              </a:extLst>
            </p:cNvPr>
            <p:cNvSpPr txBox="1"/>
            <p:nvPr/>
          </p:nvSpPr>
          <p:spPr>
            <a:xfrm rot="10800000">
              <a:off x="5641064" y="2123085"/>
              <a:ext cx="1740694" cy="1160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4026" tIns="68009" rIns="68009" bIns="68009" numCol="1" spcCol="1270" anchor="ctr" anchorCtr="0">
              <a:noAutofit/>
            </a:bodyPr>
            <a:lstStyle/>
            <a:p>
              <a:pPr marL="0" lvl="0" indent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MIM</a:t>
              </a:r>
              <a:r>
                <a:rPr lang="en-US" sz="2000" kern="1200" dirty="0"/>
                <a:t>O - RZ</a:t>
              </a:r>
              <a:endParaRPr lang="en-IN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899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B0C1DC8-C6B9-8453-F552-DE6585C93F51}"/>
              </a:ext>
            </a:extLst>
          </p:cNvPr>
          <p:cNvSpPr txBox="1">
            <a:spLocks/>
          </p:cNvSpPr>
          <p:nvPr/>
        </p:nvSpPr>
        <p:spPr>
          <a:xfrm>
            <a:off x="826570" y="4533499"/>
            <a:ext cx="10538861" cy="17012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600" dirty="0"/>
              <a:t> Left side figure depicts distance Vs log10(</a:t>
            </a:r>
            <a:r>
              <a:rPr lang="en-US" sz="2600" dirty="0" err="1"/>
              <a:t>min.BER</a:t>
            </a:r>
            <a:r>
              <a:rPr lang="en-US" sz="2600" dirty="0"/>
              <a:t>) for SISO system.</a:t>
            </a:r>
          </a:p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600" dirty="0"/>
              <a:t> Right side figure depicts distance Vs Q-factor for SISO system.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986D34-A2B4-A6A3-1D1C-C9C4FF9EE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26" y="192500"/>
            <a:ext cx="5486400" cy="411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6C36E1-CB0C-E7E3-DD56-8268277B9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474" y="192500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CD5373-378E-5EB7-E2EF-D724CFB1174C}"/>
              </a:ext>
            </a:extLst>
          </p:cNvPr>
          <p:cNvSpPr txBox="1">
            <a:spLocks/>
          </p:cNvSpPr>
          <p:nvPr/>
        </p:nvSpPr>
        <p:spPr>
          <a:xfrm>
            <a:off x="1581751" y="4913996"/>
            <a:ext cx="9028497" cy="12076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600" dirty="0"/>
              <a:t> Figure above depicts the power received to the receiver circuit of SISO system.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2B47A-6D95-C2EE-3B99-A03932F06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9" y="350191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396433-E8A8-2B4D-1DEE-62943880CE3E}"/>
              </a:ext>
            </a:extLst>
          </p:cNvPr>
          <p:cNvSpPr txBox="1">
            <a:spLocks/>
          </p:cNvSpPr>
          <p:nvPr/>
        </p:nvSpPr>
        <p:spPr>
          <a:xfrm>
            <a:off x="826569" y="4697129"/>
            <a:ext cx="10538861" cy="17012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600" dirty="0"/>
              <a:t> Left side figure depicts distance Vs log10(</a:t>
            </a:r>
            <a:r>
              <a:rPr lang="en-US" sz="2600" dirty="0" err="1"/>
              <a:t>min.BER</a:t>
            </a:r>
            <a:r>
              <a:rPr lang="en-US" sz="2600" dirty="0"/>
              <a:t>) for MIMO system.</a:t>
            </a:r>
          </a:p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600" dirty="0"/>
              <a:t> Right side figure depicts distance Vs Q-factor for MIMO system.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1E3162-FA18-6CC1-D60D-BFB29A4CB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77" y="202125"/>
            <a:ext cx="5486400" cy="411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CC251C-7495-701E-96A0-EE98974EE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223" y="202125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1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5231-D6F7-1396-A0E4-3F3148B02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Introduction:</a:t>
            </a:r>
            <a:endParaRPr lang="en-IN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64F04-2A79-EAC6-4E83-36032E8C3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0240"/>
            <a:ext cx="6611754" cy="2207360"/>
          </a:xfrm>
        </p:spPr>
        <p:txBody>
          <a:bodyPr>
            <a:normAutofit/>
          </a:bodyPr>
          <a:lstStyle/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0" i="0" dirty="0">
                <a:effectLst/>
                <a:latin typeface="Söhne"/>
              </a:rPr>
              <a:t>Modulation is a process used in communication systems to transmit information by varying properties of a high frequency carrier signal in accordance with the information being transmitted. </a:t>
            </a:r>
          </a:p>
          <a:p>
            <a:pPr marL="0" indent="0">
              <a:buClr>
                <a:schemeClr val="accent5">
                  <a:lumMod val="20000"/>
                  <a:lumOff val="80000"/>
                </a:schemeClr>
              </a:buClr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CCCC7-A5B6-5792-DF53-8BB3CF815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102" y="1218783"/>
            <a:ext cx="3835698" cy="215758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1FBBB5E-7235-51FF-C902-6A031C830DF4}"/>
              </a:ext>
            </a:extLst>
          </p:cNvPr>
          <p:cNvSpPr txBox="1">
            <a:spLocks/>
          </p:cNvSpPr>
          <p:nvPr/>
        </p:nvSpPr>
        <p:spPr>
          <a:xfrm>
            <a:off x="838201" y="3939500"/>
            <a:ext cx="6679901" cy="192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 If high frequency continuous light wave is used as carrier then such communication system is called </a:t>
            </a:r>
            <a:r>
              <a:rPr lang="en-US" i="1" u="sng" dirty="0"/>
              <a:t>Optical Communication Systems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49B007BE-D553-28BE-B853-2F7D158DBC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22" b="50000"/>
          <a:stretch/>
        </p:blipFill>
        <p:spPr>
          <a:xfrm>
            <a:off x="7518102" y="3895058"/>
            <a:ext cx="3424217" cy="253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99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45258D-443D-3FBD-C2ED-D9006A9AC4D0}"/>
              </a:ext>
            </a:extLst>
          </p:cNvPr>
          <p:cNvSpPr txBox="1">
            <a:spLocks/>
          </p:cNvSpPr>
          <p:nvPr/>
        </p:nvSpPr>
        <p:spPr>
          <a:xfrm>
            <a:off x="1581751" y="4933246"/>
            <a:ext cx="9028497" cy="12076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600" dirty="0"/>
              <a:t> Figure above depicts the power received to the receiver circuit of MIMO system.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925C0-0AE7-3761-8C54-1E4562663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9" y="490149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8476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7A024A-E5E5-A9FC-BA4C-5B640644C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200" y="428400"/>
            <a:ext cx="8001600" cy="60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537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440A1-EC63-8232-9641-17144E0BD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Achievable distance link without ambient Light:</a:t>
            </a:r>
            <a:endParaRPr lang="en-IN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8636CB-A06D-58F1-5D3F-DAD8E49187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6406635"/>
              </p:ext>
            </p:extLst>
          </p:nvPr>
        </p:nvGraphicFramePr>
        <p:xfrm>
          <a:off x="746449" y="2501900"/>
          <a:ext cx="5257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3511747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948054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SISO</a:t>
                      </a:r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06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 Coding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in meters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413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NRZ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&gt;1250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868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RZ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&lt;1250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70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QPSK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&gt;1250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3826600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3D31BC6E-7B72-5B51-309A-B5F5AFC5DB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3895547"/>
              </p:ext>
            </p:extLst>
          </p:nvPr>
        </p:nvGraphicFramePr>
        <p:xfrm>
          <a:off x="6187751" y="2501900"/>
          <a:ext cx="5257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3511747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948054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MIMO</a:t>
                      </a:r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06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 Coding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in meters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413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NRZ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~1450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868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RZ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~1425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70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QPSK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~1425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3826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8370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DEA65D-0FBD-F516-09BB-59A9C31AF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200" y="428400"/>
            <a:ext cx="8001600" cy="60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17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B07042-A007-2453-163E-8178F1C28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200" y="428400"/>
            <a:ext cx="8001600" cy="60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786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E14FB-107E-7935-7A7A-81387858D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Observation:</a:t>
            </a:r>
            <a:endParaRPr lang="en-IN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570A3-0C0E-F340-AE80-CE170EE02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 QPSK almost outperforms NRZ and RZ in SISO and MIMO in all parameters.</a:t>
            </a:r>
          </a:p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 MIMO can transfer farther than SISO.</a:t>
            </a:r>
          </a:p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 RZ has very bad performance compared to NRZ and QPSK.</a:t>
            </a:r>
          </a:p>
        </p:txBody>
      </p:sp>
    </p:spTree>
    <p:extLst>
      <p:ext uri="{BB962C8B-B14F-4D97-AF65-F5344CB8AC3E}">
        <p14:creationId xmlns:p14="http://schemas.microsoft.com/office/powerpoint/2010/main" val="5808980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E39E-F7F7-02E7-20C9-5C7F2507F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SISO and MIMO Circuits with the interference of ambient light using NRZ, QPSK, RZ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32834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7146C63-6DEB-F9DA-D465-43E608F30F15}"/>
              </a:ext>
            </a:extLst>
          </p:cNvPr>
          <p:cNvGrpSpPr/>
          <p:nvPr/>
        </p:nvGrpSpPr>
        <p:grpSpPr>
          <a:xfrm flipH="1" flipV="1">
            <a:off x="8788151" y="1182271"/>
            <a:ext cx="2901156" cy="1166479"/>
            <a:chOff x="5060833" y="2117068"/>
            <a:chExt cx="2901156" cy="1166479"/>
          </a:xfrm>
        </p:grpSpPr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EB52FF10-F117-99B8-A353-166B32AD23CF}"/>
                </a:ext>
              </a:extLst>
            </p:cNvPr>
            <p:cNvSpPr/>
            <p:nvPr/>
          </p:nvSpPr>
          <p:spPr>
            <a:xfrm>
              <a:off x="5060833" y="2117068"/>
              <a:ext cx="2901156" cy="1160462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Arrow: Chevron 4">
              <a:extLst>
                <a:ext uri="{FF2B5EF4-FFF2-40B4-BE49-F238E27FC236}">
                  <a16:creationId xmlns:a16="http://schemas.microsoft.com/office/drawing/2014/main" id="{2847BFE1-B2BC-FB14-C317-BAF6688EDDDC}"/>
                </a:ext>
              </a:extLst>
            </p:cNvPr>
            <p:cNvSpPr txBox="1"/>
            <p:nvPr/>
          </p:nvSpPr>
          <p:spPr>
            <a:xfrm rot="10800000">
              <a:off x="5641064" y="2123085"/>
              <a:ext cx="1740694" cy="1160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4026" tIns="68009" rIns="68009" bIns="68009" numCol="1" spcCol="1270" anchor="ctr" anchorCtr="0">
              <a:noAutofit/>
            </a:bodyPr>
            <a:lstStyle/>
            <a:p>
              <a:pPr marL="0" lvl="0" indent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SISO - NRZ</a:t>
              </a:r>
              <a:endParaRPr lang="en-IN" sz="2400" kern="1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F1B02A0-B573-ABCA-F33B-A6298398A346}"/>
              </a:ext>
            </a:extLst>
          </p:cNvPr>
          <p:cNvGrpSpPr/>
          <p:nvPr/>
        </p:nvGrpSpPr>
        <p:grpSpPr>
          <a:xfrm>
            <a:off x="657598" y="4445753"/>
            <a:ext cx="2901156" cy="1160462"/>
            <a:chOff x="6094809" y="1887661"/>
            <a:chExt cx="2901156" cy="1160462"/>
          </a:xfrm>
        </p:grpSpPr>
        <p:sp>
          <p:nvSpPr>
            <p:cNvPr id="22" name="Arrow: Chevron 21">
              <a:extLst>
                <a:ext uri="{FF2B5EF4-FFF2-40B4-BE49-F238E27FC236}">
                  <a16:creationId xmlns:a16="http://schemas.microsoft.com/office/drawing/2014/main" id="{016B900B-BBF8-E14F-D878-0F487D495DED}"/>
                </a:ext>
              </a:extLst>
            </p:cNvPr>
            <p:cNvSpPr/>
            <p:nvPr/>
          </p:nvSpPr>
          <p:spPr>
            <a:xfrm>
              <a:off x="6094809" y="1887661"/>
              <a:ext cx="2901156" cy="1160462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3" name="Arrow: Chevron 4">
              <a:extLst>
                <a:ext uri="{FF2B5EF4-FFF2-40B4-BE49-F238E27FC236}">
                  <a16:creationId xmlns:a16="http://schemas.microsoft.com/office/drawing/2014/main" id="{FF8A83CF-CC07-36A6-7FF2-55A58004E684}"/>
                </a:ext>
              </a:extLst>
            </p:cNvPr>
            <p:cNvSpPr txBox="1"/>
            <p:nvPr/>
          </p:nvSpPr>
          <p:spPr>
            <a:xfrm>
              <a:off x="6675040" y="1887661"/>
              <a:ext cx="1740694" cy="1160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4026" tIns="68009" rIns="68009" bIns="68009" numCol="1" spcCol="1270" anchor="ctr" anchorCtr="0">
              <a:noAutofit/>
            </a:bodyPr>
            <a:lstStyle/>
            <a:p>
              <a:pPr marL="0" lvl="0" indent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SISO - QPSK</a:t>
              </a:r>
              <a:endParaRPr lang="en-IN" sz="2400" kern="1200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DA9061B-3580-0ECF-F403-234149703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5" y="142502"/>
            <a:ext cx="8460700" cy="324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F0DB11-063F-188C-18C8-2CEE1895E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330" y="3405984"/>
            <a:ext cx="7974891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539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582B202-6B11-4FA2-A452-EA2116D4F66B}"/>
              </a:ext>
            </a:extLst>
          </p:cNvPr>
          <p:cNvGrpSpPr/>
          <p:nvPr/>
        </p:nvGrpSpPr>
        <p:grpSpPr>
          <a:xfrm flipH="1" flipV="1">
            <a:off x="8997645" y="1192185"/>
            <a:ext cx="2901156" cy="1166479"/>
            <a:chOff x="5060833" y="2117068"/>
            <a:chExt cx="2901156" cy="1166479"/>
          </a:xfrm>
        </p:grpSpPr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1F978694-F233-6F34-2252-393805DC56FA}"/>
                </a:ext>
              </a:extLst>
            </p:cNvPr>
            <p:cNvSpPr/>
            <p:nvPr/>
          </p:nvSpPr>
          <p:spPr>
            <a:xfrm>
              <a:off x="5060833" y="2117068"/>
              <a:ext cx="2901156" cy="1160462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8" name="Arrow: Chevron 4">
              <a:extLst>
                <a:ext uri="{FF2B5EF4-FFF2-40B4-BE49-F238E27FC236}">
                  <a16:creationId xmlns:a16="http://schemas.microsoft.com/office/drawing/2014/main" id="{20B974A4-FB1A-525D-4B67-0D6DFA6AA594}"/>
                </a:ext>
              </a:extLst>
            </p:cNvPr>
            <p:cNvSpPr txBox="1"/>
            <p:nvPr/>
          </p:nvSpPr>
          <p:spPr>
            <a:xfrm rot="10800000">
              <a:off x="5641064" y="2123085"/>
              <a:ext cx="1740694" cy="1160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4026" tIns="68009" rIns="68009" bIns="68009" numCol="1" spcCol="1270" anchor="ctr" anchorCtr="0">
              <a:noAutofit/>
            </a:bodyPr>
            <a:lstStyle/>
            <a:p>
              <a:pPr marL="0" lvl="0" indent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MIM</a:t>
              </a:r>
              <a:r>
                <a:rPr lang="en-US" sz="2000" kern="1200" dirty="0"/>
                <a:t>O - NRZ</a:t>
              </a:r>
              <a:endParaRPr lang="en-IN" sz="2000" kern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6D58C67-01C5-5DA0-35A9-750449626A3D}"/>
              </a:ext>
            </a:extLst>
          </p:cNvPr>
          <p:cNvGrpSpPr/>
          <p:nvPr/>
        </p:nvGrpSpPr>
        <p:grpSpPr>
          <a:xfrm>
            <a:off x="237917" y="4711994"/>
            <a:ext cx="2901156" cy="1160462"/>
            <a:chOff x="6094809" y="1887661"/>
            <a:chExt cx="2901156" cy="1160462"/>
          </a:xfrm>
        </p:grpSpPr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26B8A474-74AF-21DE-B2BC-0A26B008EAAA}"/>
                </a:ext>
              </a:extLst>
            </p:cNvPr>
            <p:cNvSpPr/>
            <p:nvPr/>
          </p:nvSpPr>
          <p:spPr>
            <a:xfrm>
              <a:off x="6094809" y="1887661"/>
              <a:ext cx="2901156" cy="1160462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Arrow: Chevron 4">
              <a:extLst>
                <a:ext uri="{FF2B5EF4-FFF2-40B4-BE49-F238E27FC236}">
                  <a16:creationId xmlns:a16="http://schemas.microsoft.com/office/drawing/2014/main" id="{37A9A89F-5DC2-9A6C-A93C-1FE582499548}"/>
                </a:ext>
              </a:extLst>
            </p:cNvPr>
            <p:cNvSpPr txBox="1"/>
            <p:nvPr/>
          </p:nvSpPr>
          <p:spPr>
            <a:xfrm>
              <a:off x="6675040" y="1887661"/>
              <a:ext cx="1740694" cy="1160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4026" tIns="68009" rIns="68009" bIns="68009" numCol="1" spcCol="1270" anchor="ctr" anchorCtr="0">
              <a:noAutofit/>
            </a:bodyPr>
            <a:lstStyle/>
            <a:p>
              <a:pPr marL="0" lvl="0" indent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MIM</a:t>
              </a:r>
              <a:r>
                <a:rPr lang="en-US" sz="2000" kern="1200" dirty="0"/>
                <a:t>O - QPSK</a:t>
              </a:r>
              <a:endParaRPr lang="en-IN" sz="2000" kern="1200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32348AE-CA23-6B15-CE75-9CD9AFC5B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125"/>
            <a:ext cx="8811593" cy="360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5F7602-65B2-2DCA-B46C-BEEB4771C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373" y="3124904"/>
            <a:ext cx="794914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964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91D3AF2-B8FC-411F-6710-7035F5272E1D}"/>
              </a:ext>
            </a:extLst>
          </p:cNvPr>
          <p:cNvGrpSpPr/>
          <p:nvPr/>
        </p:nvGrpSpPr>
        <p:grpSpPr>
          <a:xfrm>
            <a:off x="-1" y="4422710"/>
            <a:ext cx="2736759" cy="1195646"/>
            <a:chOff x="6094809" y="1887661"/>
            <a:chExt cx="2901156" cy="1160462"/>
          </a:xfrm>
        </p:grpSpPr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5432B24E-408F-EE8C-0C2A-B8B72D1121BC}"/>
                </a:ext>
              </a:extLst>
            </p:cNvPr>
            <p:cNvSpPr/>
            <p:nvPr/>
          </p:nvSpPr>
          <p:spPr>
            <a:xfrm>
              <a:off x="6094809" y="1887661"/>
              <a:ext cx="2901156" cy="1160462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8" name="Arrow: Chevron 4">
              <a:extLst>
                <a:ext uri="{FF2B5EF4-FFF2-40B4-BE49-F238E27FC236}">
                  <a16:creationId xmlns:a16="http://schemas.microsoft.com/office/drawing/2014/main" id="{7ABFC1E5-B5F5-9BA9-76F4-B30DB1AA70D7}"/>
                </a:ext>
              </a:extLst>
            </p:cNvPr>
            <p:cNvSpPr txBox="1"/>
            <p:nvPr/>
          </p:nvSpPr>
          <p:spPr>
            <a:xfrm>
              <a:off x="6675040" y="1887661"/>
              <a:ext cx="1740694" cy="1160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4026" tIns="68009" rIns="68009" bIns="68009" numCol="1" spcCol="1270" anchor="ctr" anchorCtr="0">
              <a:noAutofit/>
            </a:bodyPr>
            <a:lstStyle/>
            <a:p>
              <a:pPr marL="0" lvl="0" indent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SISO - RZ</a:t>
              </a:r>
              <a:endParaRPr lang="en-IN" sz="2800" kern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B3514A0-C3B9-B00E-0800-E93213D87898}"/>
              </a:ext>
            </a:extLst>
          </p:cNvPr>
          <p:cNvGrpSpPr/>
          <p:nvPr/>
        </p:nvGrpSpPr>
        <p:grpSpPr>
          <a:xfrm flipH="1" flipV="1">
            <a:off x="8778275" y="1134935"/>
            <a:ext cx="2901156" cy="1166479"/>
            <a:chOff x="5060833" y="2117068"/>
            <a:chExt cx="2901156" cy="1166479"/>
          </a:xfrm>
        </p:grpSpPr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C6DD89CB-9335-97F9-DCFC-C45369F58D96}"/>
                </a:ext>
              </a:extLst>
            </p:cNvPr>
            <p:cNvSpPr/>
            <p:nvPr/>
          </p:nvSpPr>
          <p:spPr>
            <a:xfrm>
              <a:off x="5060833" y="2117068"/>
              <a:ext cx="2901156" cy="1160462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Arrow: Chevron 4">
              <a:extLst>
                <a:ext uri="{FF2B5EF4-FFF2-40B4-BE49-F238E27FC236}">
                  <a16:creationId xmlns:a16="http://schemas.microsoft.com/office/drawing/2014/main" id="{665FAD99-53F2-43B6-A151-DFCD800775EC}"/>
                </a:ext>
              </a:extLst>
            </p:cNvPr>
            <p:cNvSpPr txBox="1"/>
            <p:nvPr/>
          </p:nvSpPr>
          <p:spPr>
            <a:xfrm rot="10800000">
              <a:off x="5641064" y="2123085"/>
              <a:ext cx="1740694" cy="1160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4026" tIns="68009" rIns="68009" bIns="68009" numCol="1" spcCol="1270" anchor="ctr" anchorCtr="0">
              <a:noAutofit/>
            </a:bodyPr>
            <a:lstStyle/>
            <a:p>
              <a:pPr marL="0" lvl="0" indent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MIM</a:t>
              </a:r>
              <a:r>
                <a:rPr lang="en-US" sz="2000" kern="1200" dirty="0"/>
                <a:t>O - RZ</a:t>
              </a:r>
              <a:endParaRPr lang="en-IN" sz="2000" kern="1200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37205AF-3B77-EDB6-E984-284BFD16B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72350" cy="360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2EE2A8-D33A-EE5A-D0F9-124DFD364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75" y="3274523"/>
            <a:ext cx="943602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2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61EA-6D5B-0A30-93A4-C3C02E1AE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2810"/>
            <a:ext cx="10515600" cy="777878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Advantages:</a:t>
            </a:r>
            <a:endParaRPr lang="en-IN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CEB0C-FE26-3EF6-DFFE-59273B132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023452"/>
          </a:xfrm>
        </p:spPr>
        <p:txBody>
          <a:bodyPr/>
          <a:lstStyle/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 Higher bandwidth due to high frequency carrier signal.</a:t>
            </a:r>
          </a:p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 Immunity to Electromagnetic Interference.</a:t>
            </a:r>
          </a:p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Clr>
                <a:schemeClr val="accent5">
                  <a:lumMod val="20000"/>
                  <a:lumOff val="80000"/>
                </a:schemeClr>
              </a:buClr>
              <a:buNone/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117606-A8AE-D62C-D9AA-24F4AD552ACA}"/>
              </a:ext>
            </a:extLst>
          </p:cNvPr>
          <p:cNvSpPr txBox="1">
            <a:spLocks/>
          </p:cNvSpPr>
          <p:nvPr/>
        </p:nvSpPr>
        <p:spPr>
          <a:xfrm>
            <a:off x="838200" y="2849078"/>
            <a:ext cx="10515600" cy="912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Disadvantages:</a:t>
            </a:r>
            <a:endParaRPr lang="en-IN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ED7E41E-ACF5-B8CF-E540-F82CD0C7100D}"/>
              </a:ext>
            </a:extLst>
          </p:cNvPr>
          <p:cNvSpPr txBox="1">
            <a:spLocks/>
          </p:cNvSpPr>
          <p:nvPr/>
        </p:nvSpPr>
        <p:spPr>
          <a:xfrm>
            <a:off x="838200" y="3761893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 Installation, maintenance and equipment are costly.</a:t>
            </a:r>
          </a:p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 Detection and amplification is difficult.</a:t>
            </a:r>
          </a:p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 Mobility is difficult.</a:t>
            </a:r>
          </a:p>
          <a:p>
            <a:pPr marL="0" indent="0">
              <a:buClr>
                <a:schemeClr val="accent5">
                  <a:lumMod val="20000"/>
                  <a:lumOff val="80000"/>
                </a:schemeClr>
              </a:buClr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4429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CD5373-378E-5EB7-E2EF-D724CFB1174C}"/>
              </a:ext>
            </a:extLst>
          </p:cNvPr>
          <p:cNvSpPr txBox="1">
            <a:spLocks/>
          </p:cNvSpPr>
          <p:nvPr/>
        </p:nvSpPr>
        <p:spPr>
          <a:xfrm>
            <a:off x="1581751" y="4913996"/>
            <a:ext cx="9028497" cy="12076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600" dirty="0"/>
              <a:t> Figure above depicts the Bit Error Rates of SISO system under the influence of ambient light interference with different line coding techniques.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88A5FE-BC8D-7D12-40BC-BF1174594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999" y="593996"/>
            <a:ext cx="57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700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CD5373-378E-5EB7-E2EF-D724CFB1174C}"/>
              </a:ext>
            </a:extLst>
          </p:cNvPr>
          <p:cNvSpPr txBox="1">
            <a:spLocks/>
          </p:cNvSpPr>
          <p:nvPr/>
        </p:nvSpPr>
        <p:spPr>
          <a:xfrm>
            <a:off x="1581751" y="4913996"/>
            <a:ext cx="9028497" cy="12076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600" dirty="0"/>
              <a:t> Figure above depicts the power received to the receiver circuit of SISO system under the influence of ambient light interference with different line coding techniques.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018A3C-98E7-239F-91BD-F9CC0CDA8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999" y="593996"/>
            <a:ext cx="57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717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CD5373-378E-5EB7-E2EF-D724CFB1174C}"/>
              </a:ext>
            </a:extLst>
          </p:cNvPr>
          <p:cNvSpPr txBox="1">
            <a:spLocks/>
          </p:cNvSpPr>
          <p:nvPr/>
        </p:nvSpPr>
        <p:spPr>
          <a:xfrm>
            <a:off x="1581751" y="4913996"/>
            <a:ext cx="9028497" cy="12076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600" dirty="0"/>
              <a:t> Figure above depicts the Bit Error Rates to the receiver circuit of MIMO system under the influence of ambient light interference with different line coding techniques.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9F80B2-E64A-61BA-D597-4AE54E1D6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999" y="593996"/>
            <a:ext cx="57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031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440A1-EC63-8232-9641-17144E0BD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Achievable distance link in presence of ambient Light:</a:t>
            </a:r>
            <a:endParaRPr lang="en-IN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8636CB-A06D-58F1-5D3F-DAD8E49187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6784404"/>
              </p:ext>
            </p:extLst>
          </p:nvPr>
        </p:nvGraphicFramePr>
        <p:xfrm>
          <a:off x="746449" y="2501900"/>
          <a:ext cx="5257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3511747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948054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SISO</a:t>
                      </a:r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06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 Coding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in meters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413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NRZ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~1150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868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RZ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~1125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70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QPSK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~1150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3826600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3D31BC6E-7B72-5B51-309A-B5F5AFC5DB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7886442"/>
              </p:ext>
            </p:extLst>
          </p:nvPr>
        </p:nvGraphicFramePr>
        <p:xfrm>
          <a:off x="6187751" y="2501900"/>
          <a:ext cx="5257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3511747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948054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MIMO</a:t>
                      </a:r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06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 Coding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in meters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413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NRZ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~1250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868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RZ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~1225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70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QPSK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~1250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3826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8887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CD5373-378E-5EB7-E2EF-D724CFB1174C}"/>
              </a:ext>
            </a:extLst>
          </p:cNvPr>
          <p:cNvSpPr txBox="1">
            <a:spLocks/>
          </p:cNvSpPr>
          <p:nvPr/>
        </p:nvSpPr>
        <p:spPr>
          <a:xfrm>
            <a:off x="1581751" y="4913996"/>
            <a:ext cx="9028497" cy="12076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600" dirty="0"/>
              <a:t> Figure above depicts the power received to the receiver circuit of MIMO system under the influence of ambient light interference.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C2AAED-C398-141E-96B2-3A3DEC7CE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999" y="593996"/>
            <a:ext cx="57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515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5D971-36BC-5342-0704-0A4125C3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Conclusion:</a:t>
            </a:r>
            <a:endParaRPr lang="en-IN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0A6FE-106C-651E-1AF1-86E4B7282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 Higher modulation technique QPSK performs better in MIMO-VLC.</a:t>
            </a:r>
          </a:p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 MIMO efficiently transmits longer distance, in terms of received power, q-factor and minimum BER.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51934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4DDA7-0DC0-A609-176E-7228E50E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Future Scope:</a:t>
            </a:r>
            <a:endParaRPr lang="en-IN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A9350-2833-79BA-6A7C-7E419F938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 Verify the performance at higher data rates and higher modulation techniques.</a:t>
            </a:r>
          </a:p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 Adopt both line of sight and non-line of sight links in SISO and MIMO systems.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03259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42A63-92C7-419D-F07E-8F349A418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References:</a:t>
            </a:r>
            <a:endParaRPr lang="en-IN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226AC-F522-0D91-B6F8-4FF67423B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IN" dirty="0"/>
              <a:t>Shivam, C. Sharma, S. Singh and R. Kumar, ”Performance Analysis of an Indoor Visible Light Communication System Using </a:t>
            </a:r>
            <a:r>
              <a:rPr lang="en-IN" dirty="0" err="1"/>
              <a:t>Optisystem</a:t>
            </a:r>
            <a:r>
              <a:rPr lang="en-IN" dirty="0"/>
              <a:t> Software,” 2023 Third International Conference on Advances in Electrical, Computing, Communication and Sustainable Technologies (ICAECT), </a:t>
            </a:r>
            <a:r>
              <a:rPr lang="en-IN" dirty="0" err="1"/>
              <a:t>Bhilai</a:t>
            </a:r>
            <a:r>
              <a:rPr lang="en-IN" dirty="0"/>
              <a:t>, India, 2023, pp. 1-6, </a:t>
            </a:r>
            <a:r>
              <a:rPr lang="en-IN" dirty="0" err="1"/>
              <a:t>doi</a:t>
            </a:r>
            <a:r>
              <a:rPr lang="en-IN" dirty="0"/>
              <a:t>: 10.1109/ICAECT57570.2023.10117680</a:t>
            </a:r>
          </a:p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IN" dirty="0"/>
              <a:t>Gupta, </a:t>
            </a:r>
            <a:r>
              <a:rPr lang="en-IN" dirty="0" err="1"/>
              <a:t>Dr.</a:t>
            </a:r>
            <a:r>
              <a:rPr lang="en-IN" dirty="0"/>
              <a:t> (2020). Wireless Communication using VLC and MIMO Technology. International Journal of Innovative Research in Engineering &amp; Multidisciplinary Physical Sciences.8.114-119.10.37082/IJIRMPS. 2020.v08i06.012</a:t>
            </a:r>
          </a:p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/>
              <a:t>, N. &amp; Anuar, M.S. &amp; Rashidi, C.B.M. &amp; </a:t>
            </a:r>
            <a:r>
              <a:rPr lang="en-IN" dirty="0" err="1"/>
              <a:t>Aljunid</a:t>
            </a:r>
            <a:r>
              <a:rPr lang="en-IN" dirty="0"/>
              <a:t>, S. &amp; </a:t>
            </a:r>
            <a:r>
              <a:rPr lang="en-IN" dirty="0" err="1"/>
              <a:t>Endut</a:t>
            </a:r>
            <a:r>
              <a:rPr lang="en-IN" dirty="0"/>
              <a:t>, </a:t>
            </a:r>
            <a:r>
              <a:rPr lang="en-IN" dirty="0" err="1"/>
              <a:t>Rosdisham</a:t>
            </a:r>
            <a:r>
              <a:rPr lang="en-IN" dirty="0"/>
              <a:t>. (2020). Medical healthcare M2M system using the VLC system. AIP Conference Proceedings. 2203. 020058. 10.1063/1.5142150. </a:t>
            </a:r>
          </a:p>
        </p:txBody>
      </p:sp>
    </p:spTree>
    <p:extLst>
      <p:ext uri="{BB962C8B-B14F-4D97-AF65-F5344CB8AC3E}">
        <p14:creationId xmlns:p14="http://schemas.microsoft.com/office/powerpoint/2010/main" val="24169219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F6BB-166B-F9CD-8D55-A31FC6D9E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References: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269AD-8CEC-91C5-2731-B9BDE7D23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H. Ali and S. Shahid, ”Development of a Visible Light Communication (VLC) System with Noise Suppression and Differentiation between Combined Sequences,” 2022 19th International </a:t>
            </a:r>
            <a:r>
              <a:rPr lang="en-US" sz="2400" dirty="0" err="1"/>
              <a:t>Bhurban</a:t>
            </a:r>
            <a:r>
              <a:rPr lang="en-US" sz="2400" dirty="0"/>
              <a:t> Conference on Applied Sciences and Technology (IBCAST), Islamabad, Pakistan, 2022, pp. 1031-1035, </a:t>
            </a:r>
            <a:r>
              <a:rPr lang="en-US" sz="2400" dirty="0" err="1"/>
              <a:t>doi</a:t>
            </a:r>
            <a:r>
              <a:rPr lang="en-US" sz="2400" dirty="0"/>
              <a:t>: 10.1109/IBCAST54850.2022.9990534.  </a:t>
            </a:r>
            <a:r>
              <a:rPr lang="en-IN" sz="2400" dirty="0"/>
              <a:t>Gupta, </a:t>
            </a:r>
            <a:r>
              <a:rPr lang="en-IN" sz="2400" dirty="0" err="1"/>
              <a:t>Dr.</a:t>
            </a:r>
            <a:r>
              <a:rPr lang="en-IN" sz="2400" dirty="0"/>
              <a:t> (2020). Wireless Communication using VLC and MIMO Technology. International Journal of Innovative Research in Engineering &amp; Multidisciplinary Physical Sciences.8.114-119.10.37082/IJIRMPS. 2020.v08i06.012</a:t>
            </a:r>
          </a:p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endParaRPr lang="en-IN" sz="2400" dirty="0"/>
          </a:p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400" dirty="0"/>
              <a:t> </a:t>
            </a:r>
            <a:r>
              <a:rPr lang="en-US" sz="2400" dirty="0"/>
              <a:t>S, Sruthi &amp; C, Unni. (2018). Simulation and Analysis of Indoor Visible Light Communication System. 1-4. 10.1109/ICCSDET.2018.8821097.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18690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DCB6E5-9B17-1BCC-84A8-925D5A95F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28600"/>
            <a:ext cx="8534400" cy="640080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4379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C218-7B58-D334-6372-FDF93D14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Introduction: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A187A-9DC4-17D0-7338-84B0CF141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 Depending on the medium of transmission Optical Communication is divided in to two types. </a:t>
            </a:r>
          </a:p>
          <a:p>
            <a:pPr marL="0" indent="0">
              <a:buClr>
                <a:schemeClr val="accent5">
                  <a:lumMod val="20000"/>
                  <a:lumOff val="80000"/>
                </a:schemeClr>
              </a:buClr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094B8F-C681-6DE8-CC7C-D448D5D53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811" y="2679817"/>
            <a:ext cx="4791456" cy="3000026"/>
          </a:xfrm>
          <a:prstGeom prst="rect">
            <a:avLst/>
          </a:prstGeom>
        </p:spPr>
      </p:pic>
      <p:pic>
        <p:nvPicPr>
          <p:cNvPr id="5" name="Picture 4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2C87CF8B-1D4F-2E24-BDF5-81271DF91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12" y="2721134"/>
            <a:ext cx="4789388" cy="2560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C1F8A8-F5F7-FF2A-45F3-F2C7AAEFF653}"/>
              </a:ext>
            </a:extLst>
          </p:cNvPr>
          <p:cNvSpPr txBox="1"/>
          <p:nvPr/>
        </p:nvSpPr>
        <p:spPr>
          <a:xfrm>
            <a:off x="1162812" y="5776853"/>
            <a:ext cx="478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1. </a:t>
            </a:r>
            <a:r>
              <a:rPr lang="en-US" sz="2000" i="1" dirty="0"/>
              <a:t>Optical Wireless Communication OWC</a:t>
            </a:r>
            <a:endParaRPr lang="en-IN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2FA422-C911-CCB5-5FE6-4AF8772F06E9}"/>
              </a:ext>
            </a:extLst>
          </p:cNvPr>
          <p:cNvSpPr txBox="1"/>
          <p:nvPr/>
        </p:nvSpPr>
        <p:spPr>
          <a:xfrm>
            <a:off x="6096000" y="5776853"/>
            <a:ext cx="478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2. Fiber </a:t>
            </a:r>
            <a:r>
              <a:rPr lang="en-US" sz="2000" i="1" dirty="0"/>
              <a:t>Optical Communication FOC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750150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58F0-B53A-82DB-2ABC-5CE98C83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Visible Light Communication VLC: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E314F-0BC9-C500-BFBE-A63418615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 It is a wireless mode of communication in which a light source, of visible region 380nm to 700nm (or 400THz to 750THz)is used as carrier wave in modulation.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A38D3C-5B52-49E5-24E8-6C6FB96D5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137" y="3429000"/>
            <a:ext cx="825572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87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5F600-35F1-E6B4-E3E8-882FC307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Transmitter circuit of VLC:</a:t>
            </a:r>
            <a:endParaRPr lang="en-IN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BE5C2E11-F9F5-9BBD-5797-B7808AB6F4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086079"/>
              </p:ext>
            </p:extLst>
          </p:nvPr>
        </p:nvGraphicFramePr>
        <p:xfrm>
          <a:off x="838200" y="1825626"/>
          <a:ext cx="73152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6F73BE27-1F96-177D-90F2-FD66E9D3B493}"/>
              </a:ext>
            </a:extLst>
          </p:cNvPr>
          <p:cNvGrpSpPr/>
          <p:nvPr/>
        </p:nvGrpSpPr>
        <p:grpSpPr>
          <a:xfrm rot="16200000">
            <a:off x="7033586" y="3768501"/>
            <a:ext cx="434892" cy="508742"/>
            <a:chOff x="5135316" y="847480"/>
            <a:chExt cx="434892" cy="508742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77BFC6C5-F8FF-113E-8B99-9A08743FA81D}"/>
                </a:ext>
              </a:extLst>
            </p:cNvPr>
            <p:cNvSpPr/>
            <p:nvPr/>
          </p:nvSpPr>
          <p:spPr>
            <a:xfrm>
              <a:off x="5135316" y="847480"/>
              <a:ext cx="434892" cy="508742"/>
            </a:xfrm>
            <a:prstGeom prst="rightArrow">
              <a:avLst>
                <a:gd name="adj1" fmla="val 60000"/>
                <a:gd name="adj2" fmla="val 50000"/>
              </a:avLst>
            </a:prstGeom>
            <a:sp3d z="-182000" contourW="19050" prstMaterial="metal">
              <a:bevelT w="88900" h="203200"/>
              <a:bevelB w="165100" h="254000"/>
            </a:sp3d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19" name="Arrow: Right 4">
              <a:extLst>
                <a:ext uri="{FF2B5EF4-FFF2-40B4-BE49-F238E27FC236}">
                  <a16:creationId xmlns:a16="http://schemas.microsoft.com/office/drawing/2014/main" id="{761E7043-3056-F0CA-8090-F9E3D8F561B5}"/>
                </a:ext>
              </a:extLst>
            </p:cNvPr>
            <p:cNvSpPr txBox="1"/>
            <p:nvPr/>
          </p:nvSpPr>
          <p:spPr>
            <a:xfrm>
              <a:off x="5135316" y="949228"/>
              <a:ext cx="304424" cy="305246"/>
            </a:xfrm>
            <a:prstGeom prst="rect">
              <a:avLst/>
            </a:prstGeom>
            <a:sp3d z="-182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300" kern="1200" dirty="0"/>
            </a:p>
          </p:txBody>
        </p:sp>
      </p:grpSp>
      <p:graphicFrame>
        <p:nvGraphicFramePr>
          <p:cNvPr id="20" name="Content Placeholder 10">
            <a:extLst>
              <a:ext uri="{FF2B5EF4-FFF2-40B4-BE49-F238E27FC236}">
                <a16:creationId xmlns:a16="http://schemas.microsoft.com/office/drawing/2014/main" id="{22254C47-65B5-F87A-833D-C0113B00A5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5395058"/>
              </p:ext>
            </p:extLst>
          </p:nvPr>
        </p:nvGraphicFramePr>
        <p:xfrm>
          <a:off x="6050280" y="4391317"/>
          <a:ext cx="210312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DEFF0ED9-8E5B-4393-D0D3-6517312AD5E1}"/>
              </a:ext>
            </a:extLst>
          </p:cNvPr>
          <p:cNvGrpSpPr/>
          <p:nvPr/>
        </p:nvGrpSpPr>
        <p:grpSpPr>
          <a:xfrm>
            <a:off x="8377679" y="2492931"/>
            <a:ext cx="384025" cy="449237"/>
            <a:chOff x="4538034" y="667305"/>
            <a:chExt cx="384025" cy="449237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573630F9-2520-85FF-FDD4-3B997F62F653}"/>
                </a:ext>
              </a:extLst>
            </p:cNvPr>
            <p:cNvSpPr/>
            <p:nvPr/>
          </p:nvSpPr>
          <p:spPr>
            <a:xfrm>
              <a:off x="4538034" y="667305"/>
              <a:ext cx="384025" cy="449237"/>
            </a:xfrm>
            <a:prstGeom prst="rightArrow">
              <a:avLst>
                <a:gd name="adj1" fmla="val 60000"/>
                <a:gd name="adj2" fmla="val 50000"/>
              </a:avLst>
            </a:prstGeom>
            <a:sp3d z="-182000" contourW="19050" prstMaterial="metal">
              <a:bevelT w="88900" h="203200"/>
              <a:bevelB w="165100" h="254000"/>
            </a:sp3d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23" name="Arrow: Right 4">
              <a:extLst>
                <a:ext uri="{FF2B5EF4-FFF2-40B4-BE49-F238E27FC236}">
                  <a16:creationId xmlns:a16="http://schemas.microsoft.com/office/drawing/2014/main" id="{5A163047-5BFE-FB20-979D-E354F7CE3180}"/>
                </a:ext>
              </a:extLst>
            </p:cNvPr>
            <p:cNvSpPr txBox="1"/>
            <p:nvPr/>
          </p:nvSpPr>
          <p:spPr>
            <a:xfrm>
              <a:off x="4538034" y="757152"/>
              <a:ext cx="268818" cy="269543"/>
            </a:xfrm>
            <a:prstGeom prst="rect">
              <a:avLst/>
            </a:prstGeom>
            <a:sp3d z="-182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900" kern="12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21FC62F-C48A-0F40-6568-850ECF155205}"/>
              </a:ext>
            </a:extLst>
          </p:cNvPr>
          <p:cNvGrpSpPr/>
          <p:nvPr/>
        </p:nvGrpSpPr>
        <p:grpSpPr>
          <a:xfrm>
            <a:off x="9033085" y="1825626"/>
            <a:ext cx="1828800" cy="1828800"/>
            <a:chOff x="5081466" y="0"/>
            <a:chExt cx="1811441" cy="1783848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ACC9A0B3-A4C8-537E-88F5-C42C205FCFD9}"/>
                </a:ext>
              </a:extLst>
            </p:cNvPr>
            <p:cNvSpPr/>
            <p:nvPr/>
          </p:nvSpPr>
          <p:spPr>
            <a:xfrm>
              <a:off x="5081466" y="0"/>
              <a:ext cx="1811441" cy="1783848"/>
            </a:xfrm>
            <a:prstGeom prst="roundRect">
              <a:avLst>
                <a:gd name="adj" fmla="val 10000"/>
              </a:avLst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26" name="Rectangle: Rounded Corners 4">
              <a:extLst>
                <a:ext uri="{FF2B5EF4-FFF2-40B4-BE49-F238E27FC236}">
                  <a16:creationId xmlns:a16="http://schemas.microsoft.com/office/drawing/2014/main" id="{3BDCEC6E-59D1-1291-B8CC-2E35FB3CDD4E}"/>
                </a:ext>
              </a:extLst>
            </p:cNvPr>
            <p:cNvSpPr txBox="1"/>
            <p:nvPr/>
          </p:nvSpPr>
          <p:spPr>
            <a:xfrm>
              <a:off x="5133713" y="52247"/>
              <a:ext cx="1706947" cy="167935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u="sng" kern="1200" dirty="0"/>
                <a:t>Channel:</a:t>
              </a: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kern="1200" dirty="0"/>
                <a:t>As we are considering VLC, channel will be wireless.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4439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6B4F9-B369-8E50-2F4A-4F9662CA2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Receiver circuit of VLC:</a:t>
            </a:r>
            <a:endParaRPr lang="en-IN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5" name="Content Placeholder 10">
            <a:extLst>
              <a:ext uri="{FF2B5EF4-FFF2-40B4-BE49-F238E27FC236}">
                <a16:creationId xmlns:a16="http://schemas.microsoft.com/office/drawing/2014/main" id="{34DB13B1-3711-A514-C02A-ECDC340FB8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446986"/>
              </p:ext>
            </p:extLst>
          </p:nvPr>
        </p:nvGraphicFramePr>
        <p:xfrm>
          <a:off x="1422422" y="2537076"/>
          <a:ext cx="6902339" cy="1783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0B9E2B93-6075-8BDD-E3B4-4CEE20C2E0D0}"/>
              </a:ext>
            </a:extLst>
          </p:cNvPr>
          <p:cNvGrpSpPr/>
          <p:nvPr/>
        </p:nvGrpSpPr>
        <p:grpSpPr>
          <a:xfrm>
            <a:off x="8512247" y="3204162"/>
            <a:ext cx="384400" cy="449676"/>
            <a:chOff x="2000599" y="667085"/>
            <a:chExt cx="384400" cy="449676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F34F53C4-B4A0-476A-64CE-6B6D2DA98411}"/>
                </a:ext>
              </a:extLst>
            </p:cNvPr>
            <p:cNvSpPr/>
            <p:nvPr/>
          </p:nvSpPr>
          <p:spPr>
            <a:xfrm>
              <a:off x="2000599" y="667085"/>
              <a:ext cx="384400" cy="449676"/>
            </a:xfrm>
            <a:prstGeom prst="rightArrow">
              <a:avLst>
                <a:gd name="adj1" fmla="val 60000"/>
                <a:gd name="adj2" fmla="val 50000"/>
              </a:avLst>
            </a:prstGeom>
            <a:sp3d z="-182000" contourW="19050" prstMaterial="metal">
              <a:bevelT w="88900" h="203200"/>
              <a:bevelB w="165100" h="254000"/>
            </a:sp3d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6" name="Arrow: Right 4">
              <a:extLst>
                <a:ext uri="{FF2B5EF4-FFF2-40B4-BE49-F238E27FC236}">
                  <a16:creationId xmlns:a16="http://schemas.microsoft.com/office/drawing/2014/main" id="{56FD0F6B-800D-C9E8-792A-6DFF86FB1474}"/>
                </a:ext>
              </a:extLst>
            </p:cNvPr>
            <p:cNvSpPr txBox="1"/>
            <p:nvPr/>
          </p:nvSpPr>
          <p:spPr>
            <a:xfrm>
              <a:off x="2000599" y="757020"/>
              <a:ext cx="269080" cy="269806"/>
            </a:xfrm>
            <a:prstGeom prst="rect">
              <a:avLst/>
            </a:prstGeom>
            <a:sp3d z="-182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9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C90FBDA-E515-85AE-662E-5CC01267CFB6}"/>
              </a:ext>
            </a:extLst>
          </p:cNvPr>
          <p:cNvGrpSpPr/>
          <p:nvPr/>
        </p:nvGrpSpPr>
        <p:grpSpPr>
          <a:xfrm>
            <a:off x="9084133" y="2570042"/>
            <a:ext cx="1813212" cy="1750882"/>
            <a:chOff x="6066" y="16482"/>
            <a:chExt cx="1813212" cy="1750882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5477324-CCB6-5B5E-9E08-E491AB7A774B}"/>
                </a:ext>
              </a:extLst>
            </p:cNvPr>
            <p:cNvSpPr/>
            <p:nvPr/>
          </p:nvSpPr>
          <p:spPr>
            <a:xfrm>
              <a:off x="6066" y="16482"/>
              <a:ext cx="1813212" cy="1750882"/>
            </a:xfrm>
            <a:prstGeom prst="roundRect">
              <a:avLst>
                <a:gd name="adj" fmla="val 10000"/>
              </a:avLst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CCE3DCF5-0EFA-5766-D49F-A6ADF4F3D97A}"/>
                </a:ext>
              </a:extLst>
            </p:cNvPr>
            <p:cNvSpPr txBox="1"/>
            <p:nvPr/>
          </p:nvSpPr>
          <p:spPr>
            <a:xfrm>
              <a:off x="57348" y="67764"/>
              <a:ext cx="1710648" cy="164831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u="sng" kern="1200" dirty="0"/>
                <a:t>Output devices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447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8391-2A36-11F5-04E5-9740F33D4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24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Light Sources used in VLC:</a:t>
            </a:r>
            <a:endParaRPr lang="en-IN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91844-8305-43C3-47EF-8663A2945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 Light sources converts electric energy into light energy.</a:t>
            </a:r>
          </a:p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LASERs and LEDs produces light in the range of visible light, hence they can be used as light sources in VLC.</a:t>
            </a:r>
          </a:p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 Characteristics of LED and LASER are:</a:t>
            </a:r>
          </a:p>
          <a:p>
            <a:pPr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01DA93-D5E6-D119-CE93-A0D85B0EF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154186"/>
              </p:ext>
            </p:extLst>
          </p:nvPr>
        </p:nvGraphicFramePr>
        <p:xfrm>
          <a:off x="1812223" y="3792354"/>
          <a:ext cx="8567554" cy="2868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777">
                  <a:extLst>
                    <a:ext uri="{9D8B030D-6E8A-4147-A177-3AD203B41FA5}">
                      <a16:colId xmlns:a16="http://schemas.microsoft.com/office/drawing/2014/main" val="3394794539"/>
                    </a:ext>
                  </a:extLst>
                </a:gridCol>
                <a:gridCol w="4283777">
                  <a:extLst>
                    <a:ext uri="{9D8B030D-6E8A-4147-A177-3AD203B41FA5}">
                      <a16:colId xmlns:a16="http://schemas.microsoft.com/office/drawing/2014/main" val="4104386708"/>
                    </a:ext>
                  </a:extLst>
                </a:gridCol>
              </a:tblGrid>
              <a:tr h="4716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LED (Light Emitting Diode)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LASER (Light Amplification by Stimulated Emission Radiation)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700648"/>
                  </a:ext>
                </a:extLst>
              </a:tr>
              <a:tr h="4716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Economic and Easily available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Costly and Hazardous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813424"/>
                  </a:ext>
                </a:extLst>
              </a:tr>
              <a:tr h="4716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Limited range due to less power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Longer range due to high power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168631"/>
                  </a:ext>
                </a:extLst>
              </a:tr>
              <a:tr h="4716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Lower data rate due to less frequency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Higer data rate due to higher frequency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068366"/>
                  </a:ext>
                </a:extLst>
              </a:tr>
              <a:tr h="8140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Efficient situation to use: Indoor for both communication and lighting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Efficient situation to use: Point-to-Point link needed situation.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615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501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2033</Words>
  <Application>Microsoft Office PowerPoint</Application>
  <PresentationFormat>Widescreen</PresentationFormat>
  <Paragraphs>259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Söhne</vt:lpstr>
      <vt:lpstr>Wingdings</vt:lpstr>
      <vt:lpstr>Office Theme</vt:lpstr>
      <vt:lpstr>Performance analysis of a MIMO Visible Light Communication system under the influence of ambient light</vt:lpstr>
      <vt:lpstr>Contents:</vt:lpstr>
      <vt:lpstr>Introduction:</vt:lpstr>
      <vt:lpstr>Advantages:</vt:lpstr>
      <vt:lpstr>Introduction:</vt:lpstr>
      <vt:lpstr>Visible Light Communication VLC:</vt:lpstr>
      <vt:lpstr>Transmitter circuit of VLC:</vt:lpstr>
      <vt:lpstr>Receiver circuit of VLC:</vt:lpstr>
      <vt:lpstr>Light Sources used in VLC:</vt:lpstr>
      <vt:lpstr>Photodetectors used in VLC:</vt:lpstr>
      <vt:lpstr>Advantages of VLC:        Disadvantages of VLC:</vt:lpstr>
      <vt:lpstr>Factors effecting VLC:</vt:lpstr>
      <vt:lpstr>Performance increasing techniques in VLC:</vt:lpstr>
      <vt:lpstr>Application of VLC:</vt:lpstr>
      <vt:lpstr>Multiple Input Multiple Output MIMO:</vt:lpstr>
      <vt:lpstr>Simple diagram to understand various kinds of transmissions:</vt:lpstr>
      <vt:lpstr>Advantages                     Disadvantages</vt:lpstr>
      <vt:lpstr>Influence of ambient light:</vt:lpstr>
      <vt:lpstr>Literature Review:</vt:lpstr>
      <vt:lpstr>Literature Review:</vt:lpstr>
      <vt:lpstr>Simulation:</vt:lpstr>
      <vt:lpstr>Outputs:</vt:lpstr>
      <vt:lpstr>SISO and MIMO Circuits without the interference of ambient light using NRZ, QPSK, RZ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Achievable distance link without ambient Light:</vt:lpstr>
      <vt:lpstr>PowerPoint Presentation</vt:lpstr>
      <vt:lpstr>PowerPoint Presentation</vt:lpstr>
      <vt:lpstr>Observation:</vt:lpstr>
      <vt:lpstr>SISO and MIMO Circuits with the interference of ambient light using NRZ, QPSK, RZ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Achievable distance link in presence of ambient Light:</vt:lpstr>
      <vt:lpstr>PowerPoint Presentation</vt:lpstr>
      <vt:lpstr>Conclusion:</vt:lpstr>
      <vt:lpstr>Future Scope:</vt:lpstr>
      <vt:lpstr>References:</vt:lpstr>
      <vt:lpstr>References: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analysis of Visible Light Communication between SISO and MIMO</dc:title>
  <dc:creator>Sriharsha Rangabhatla</dc:creator>
  <cp:lastModifiedBy>Sriteja Rangabhatla</cp:lastModifiedBy>
  <cp:revision>5</cp:revision>
  <dcterms:created xsi:type="dcterms:W3CDTF">2023-10-14T12:14:20Z</dcterms:created>
  <dcterms:modified xsi:type="dcterms:W3CDTF">2023-11-27T20:10:19Z</dcterms:modified>
</cp:coreProperties>
</file>