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3" r:id="rId2"/>
    <p:sldId id="269" r:id="rId3"/>
    <p:sldId id="270" r:id="rId4"/>
    <p:sldId id="272" r:id="rId5"/>
    <p:sldId id="271" r:id="rId6"/>
    <p:sldId id="273"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9639C-7264-6F48-9427-CF4053625F2A}" type="datetimeFigureOut">
              <a:rPr lang="en-US" smtClean="0"/>
              <a:t>12/22/2024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E4203-4E50-CC4C-A23A-AB63F7860C3C}" type="slidenum">
              <a:rPr lang="en-US" smtClean="0"/>
              <a:t>‹#›</a:t>
            </a:fld>
            <a:endParaRPr lang="en-US"/>
          </a:p>
        </p:txBody>
      </p:sp>
    </p:spTree>
    <p:extLst>
      <p:ext uri="{BB962C8B-B14F-4D97-AF65-F5344CB8AC3E}">
        <p14:creationId xmlns:p14="http://schemas.microsoft.com/office/powerpoint/2010/main" val="496656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Primary Memory is the main memory of the computer which is attached to the motherboard </a:t>
            </a:r>
          </a:p>
        </p:txBody>
      </p:sp>
      <p:sp>
        <p:nvSpPr>
          <p:cNvPr id="4" name="Slide Number Placeholder 3"/>
          <p:cNvSpPr>
            <a:spLocks noGrp="1"/>
          </p:cNvSpPr>
          <p:nvPr>
            <p:ph type="sldNum" sz="quarter" idx="5"/>
          </p:nvPr>
        </p:nvSpPr>
        <p:spPr/>
        <p:txBody>
          <a:bodyPr/>
          <a:lstStyle/>
          <a:p>
            <a:fld id="{70FE4203-4E50-CC4C-A23A-AB63F7860C3C}" type="slidenum">
              <a:rPr lang="en-US" smtClean="0"/>
              <a:t>2</a:t>
            </a:fld>
            <a:endParaRPr lang="en-US"/>
          </a:p>
        </p:txBody>
      </p:sp>
    </p:spTree>
    <p:extLst>
      <p:ext uri="{BB962C8B-B14F-4D97-AF65-F5344CB8AC3E}">
        <p14:creationId xmlns:p14="http://schemas.microsoft.com/office/powerpoint/2010/main" val="353626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12/22/2024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1396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12/22/2024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094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12/22/2024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9895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12/22/2024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87622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12/22/2024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2537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12/22/2024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3132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12/22/2024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2480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12/22/2024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0979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12/22/2024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4929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12/22/2024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79582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12/22/2024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6018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12/22/2024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19306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A0064D7E-06DA-49C2-98D1-4C063EBE9E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5D1B7231-4CA0-4EF0-A0F6-BBC5D2289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16C7D2-2C2B-45A2-B877-AD7F29D21D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E4B7AF-75AF-445E-9C56-25B6004E36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A02B0-84CC-4983-8CA2-DA39E73F2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AB12A9E-E8F5-4BB6-9FAC-B7528DB78E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E08A66-700A-4A93-8C53-51D5607B8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E4E565-75A8-4E72-8D5F-0B62E6B49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1FD7EC-834D-4087-9B69-7793E1A5B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E4853CF-E211-4741-8BB6-936918F201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08328EE-5DD9-49DB-AD4B-4F0A76A052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404B81F-9DCC-4C62-8962-2B6C36255C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41ED921-643C-4B5B-86E6-99E818479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D09725-F1B5-4342-A3A6-25BDC7261C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C5251DB-B92C-4E4E-9BAE-B3EB8A9A31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389C50-96FA-4F8E-A890-EE4967379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497D116-7C85-4317-8284-E647BAFC35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6ED932-F3DD-4BB6-8FC3-6E205965D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850A286-F068-43D3-8DEA-272E28F30A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F3A2DA1-C0E2-44DE-AAA4-D2F262CB3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D8CC984-8A5C-4205-9CE0-218DA79F12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12901BA-B376-4054-8C31-BE75DF480E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2BA8E1-2C05-43A7-AABF-8D614E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D58E52-4C85-48FF-ADA3-F8F66B9957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C61787A-32B8-440E-B1A5-1CAEC9D1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9D651FB-65B3-4DBD-9428-084075111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34A6116-8F7B-4C9A-9B9D-EF25C8BFA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4CC776F-EA3D-4898-9730-88C6605FDB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81A3030-F8B6-4D5E-8A8F-7CE0C81E9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49129F1-E775-4904-9569-F08FA175DF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93E5BB-B3BE-4416-A1B2-5A2CDA8B02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FD179A-45E8-4D8F-8F75-6E4A266F84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84846" y="189803"/>
            <a:ext cx="6397329" cy="4690837"/>
          </a:xfrm>
        </p:spPr>
        <p:txBody>
          <a:bodyPr anchor="ctr">
            <a:normAutofit/>
          </a:bodyPr>
          <a:lstStyle/>
          <a:p>
            <a:r>
              <a:rPr lang="en-US" dirty="0"/>
              <a:t>Primary Memory </a:t>
            </a:r>
            <a:endParaRPr dirty="0"/>
          </a:p>
        </p:txBody>
      </p:sp>
      <p:sp>
        <p:nvSpPr>
          <p:cNvPr id="45" name="Right Triangle 44">
            <a:extLst>
              <a:ext uri="{FF2B5EF4-FFF2-40B4-BE49-F238E27FC236}">
                <a16:creationId xmlns:a16="http://schemas.microsoft.com/office/drawing/2014/main" id="{729E7B49-E1D9-4EAE-8B30-D958A9580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3144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D2BA0570-7BB5-4FB7-B41A-048CE0327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316" y="-3109"/>
            <a:ext cx="6098262" cy="6861109"/>
          </a:xfrm>
          <a:custGeom>
            <a:avLst/>
            <a:gdLst>
              <a:gd name="connsiteX0" fmla="*/ 2247706 w 6098262"/>
              <a:gd name="connsiteY0" fmla="*/ 0 h 6861109"/>
              <a:gd name="connsiteX1" fmla="*/ 6098262 w 6098262"/>
              <a:gd name="connsiteY1" fmla="*/ 0 h 6861109"/>
              <a:gd name="connsiteX2" fmla="*/ 6098262 w 6098262"/>
              <a:gd name="connsiteY2" fmla="*/ 6861109 h 6861109"/>
              <a:gd name="connsiteX3" fmla="*/ 2247706 w 6098262"/>
              <a:gd name="connsiteY3" fmla="*/ 6861109 h 6861109"/>
              <a:gd name="connsiteX4" fmla="*/ 2247706 w 6098262"/>
              <a:gd name="connsiteY4" fmla="*/ 6857999 h 6861109"/>
              <a:gd name="connsiteX5" fmla="*/ 274850 w 6098262"/>
              <a:gd name="connsiteY5" fmla="*/ 6857999 h 6861109"/>
              <a:gd name="connsiteX6" fmla="*/ 954409 w 6098262"/>
              <a:gd name="connsiteY6" fmla="*/ 1 h 6861109"/>
              <a:gd name="connsiteX7" fmla="*/ 2247706 w 6098262"/>
              <a:gd name="connsiteY7" fmla="*/ 1 h 686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2" h="6861109">
                <a:moveTo>
                  <a:pt x="2247706" y="0"/>
                </a:moveTo>
                <a:lnTo>
                  <a:pt x="6098262" y="0"/>
                </a:lnTo>
                <a:lnTo>
                  <a:pt x="6098262" y="6861109"/>
                </a:lnTo>
                <a:lnTo>
                  <a:pt x="2247706" y="6861109"/>
                </a:lnTo>
                <a:lnTo>
                  <a:pt x="2247706" y="6857999"/>
                </a:lnTo>
                <a:lnTo>
                  <a:pt x="274850" y="6857999"/>
                </a:lnTo>
                <a:cubicBezTo>
                  <a:pt x="-619306" y="3429000"/>
                  <a:pt x="954409" y="3429000"/>
                  <a:pt x="954409" y="1"/>
                </a:cubicBezTo>
                <a:lnTo>
                  <a:pt x="2247706" y="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olourful liquid art">
            <a:extLst>
              <a:ext uri="{FF2B5EF4-FFF2-40B4-BE49-F238E27FC236}">
                <a16:creationId xmlns:a16="http://schemas.microsoft.com/office/drawing/2014/main" id="{765A45A5-E7A2-0B35-A686-249B5FB5EF51}"/>
              </a:ext>
            </a:extLst>
          </p:cNvPr>
          <p:cNvPicPr>
            <a:picLocks noChangeAspect="1"/>
          </p:cNvPicPr>
          <p:nvPr/>
        </p:nvPicPr>
        <p:blipFill>
          <a:blip r:embed="rId2">
            <a:alphaModFix amt="80000"/>
          </a:blip>
          <a:srcRect l="19193" r="18578" b="8"/>
          <a:stretch/>
        </p:blipFill>
        <p:spPr>
          <a:xfrm>
            <a:off x="6097316" y="-3108"/>
            <a:ext cx="6098262" cy="6861108"/>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14612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691079" y="-652227"/>
            <a:ext cx="4927425" cy="1938525"/>
          </a:xfrm>
        </p:spPr>
        <p:txBody>
          <a:bodyPr>
            <a:normAutofit/>
          </a:bodyPr>
          <a:lstStyle/>
          <a:p>
            <a:r>
              <a:rPr lang="en-US" dirty="0"/>
              <a:t>Primary Memory </a:t>
            </a:r>
          </a:p>
        </p:txBody>
      </p:sp>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p:cNvSpPr>
            <a:spLocks noGrp="1"/>
          </p:cNvSpPr>
          <p:nvPr>
            <p:ph idx="1"/>
          </p:nvPr>
        </p:nvSpPr>
        <p:spPr>
          <a:xfrm>
            <a:off x="702888" y="1468284"/>
            <a:ext cx="4927425" cy="4503407"/>
          </a:xfrm>
        </p:spPr>
        <p:txBody>
          <a:bodyPr>
            <a:normAutofit/>
          </a:bodyPr>
          <a:lstStyle/>
          <a:p>
            <a:r>
              <a:rPr lang="en-US" dirty="0">
                <a:solidFill>
                  <a:schemeClr val="tx1"/>
                </a:solidFill>
              </a:rPr>
              <a:t>Primary Memory is the main memory of the computer which is attached to the motherboard. It is fast in computer operation. Primary Memory holds only those data and instructions on which computer is currently working. It is more expensive than Secondary Memory. There are two types of Primary Memory they are:</a:t>
            </a:r>
          </a:p>
          <a:p>
            <a:pPr marL="457200" indent="-457200">
              <a:buFont typeface="+mj-lt"/>
              <a:buAutoNum type="arabicPeriod"/>
            </a:pPr>
            <a:r>
              <a:rPr lang="en-US" dirty="0">
                <a:solidFill>
                  <a:schemeClr val="tx1"/>
                </a:solidFill>
              </a:rPr>
              <a:t>Random Access Memory (RAM)</a:t>
            </a:r>
          </a:p>
          <a:p>
            <a:pPr marL="457200" indent="-457200">
              <a:buFont typeface="+mj-lt"/>
              <a:buAutoNum type="arabicPeriod"/>
            </a:pPr>
            <a:r>
              <a:rPr lang="en-US" dirty="0">
                <a:solidFill>
                  <a:schemeClr val="tx1"/>
                </a:solidFill>
              </a:rPr>
              <a:t>Read Only Memory (ROM)</a:t>
            </a:r>
          </a:p>
        </p:txBody>
      </p:sp>
      <p:pic>
        <p:nvPicPr>
          <p:cNvPr id="6" name="Picture 5" descr="Craft alphabet on a black surface">
            <a:extLst>
              <a:ext uri="{FF2B5EF4-FFF2-40B4-BE49-F238E27FC236}">
                <a16:creationId xmlns:a16="http://schemas.microsoft.com/office/drawing/2014/main" id="{C85808F1-56CD-5D4B-C1B2-A35E90CA8C49}"/>
              </a:ext>
            </a:extLst>
          </p:cNvPr>
          <p:cNvPicPr>
            <a:picLocks noChangeAspect="1"/>
          </p:cNvPicPr>
          <p:nvPr/>
        </p:nvPicPr>
        <p:blipFill>
          <a:blip r:embed="rId3"/>
          <a:srcRect l="20835" r="21784" b="2"/>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00455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582260" y="-69083"/>
            <a:ext cx="4927425" cy="1938525"/>
          </a:xfrm>
        </p:spPr>
        <p:txBody>
          <a:bodyPr>
            <a:normAutofit/>
          </a:bodyPr>
          <a:lstStyle/>
          <a:p>
            <a:r>
              <a:rPr lang="en-US" dirty="0"/>
              <a:t>Random Access Memory (RAM)</a:t>
            </a:r>
          </a:p>
        </p:txBody>
      </p:sp>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p:cNvSpPr>
            <a:spLocks noGrp="1"/>
          </p:cNvSpPr>
          <p:nvPr>
            <p:ph idx="1"/>
          </p:nvPr>
        </p:nvSpPr>
        <p:spPr>
          <a:xfrm>
            <a:off x="582260" y="2343240"/>
            <a:ext cx="5188627" cy="5178605"/>
          </a:xfrm>
        </p:spPr>
        <p:txBody>
          <a:bodyPr>
            <a:normAutofit/>
          </a:bodyPr>
          <a:lstStyle/>
          <a:p>
            <a:r>
              <a:rPr lang="en-US" dirty="0"/>
              <a:t>RAM stands for Random Access Memory. When we boot the computer, it starts to load system file of operating system into the RAM. It holds only those data and instructions which the computer is currently working on. It is called volatile and temporary memory because it’s data is lost when computer is off. It is of two types they are:</a:t>
            </a:r>
          </a:p>
          <a:p>
            <a:pPr marL="457200" indent="-457200">
              <a:buFont typeface="+mj-lt"/>
              <a:buAutoNum type="arabicPeriod"/>
            </a:pPr>
            <a:r>
              <a:rPr lang="en-US" dirty="0"/>
              <a:t>Static RAM (SRAM)</a:t>
            </a:r>
          </a:p>
          <a:p>
            <a:pPr marL="457200" indent="-457200">
              <a:buFont typeface="+mj-lt"/>
              <a:buAutoNum type="arabicPeriod"/>
            </a:pPr>
            <a:r>
              <a:rPr lang="en-US" dirty="0"/>
              <a:t>Dynamic RAM (DRAM)</a:t>
            </a:r>
          </a:p>
          <a:p>
            <a:pPr marL="0" indent="0">
              <a:buNone/>
            </a:pPr>
            <a:endParaRPr lang="en-US" dirty="0"/>
          </a:p>
        </p:txBody>
      </p:sp>
      <p:pic>
        <p:nvPicPr>
          <p:cNvPr id="6" name="Picture 5" descr="Electronic circuit board">
            <a:extLst>
              <a:ext uri="{FF2B5EF4-FFF2-40B4-BE49-F238E27FC236}">
                <a16:creationId xmlns:a16="http://schemas.microsoft.com/office/drawing/2014/main" id="{B3ABF853-2D13-A6E0-50A8-C86B0BE09265}"/>
              </a:ext>
            </a:extLst>
          </p:cNvPr>
          <p:cNvPicPr>
            <a:picLocks noChangeAspect="1"/>
          </p:cNvPicPr>
          <p:nvPr/>
        </p:nvPicPr>
        <p:blipFill>
          <a:blip r:embed="rId2"/>
          <a:srcRect l="39738" r="2961" b="-5"/>
          <a:stretch/>
        </p:blipFill>
        <p:spPr>
          <a:xfrm>
            <a:off x="6362251" y="-47160"/>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8255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61F00-6625-A9E3-762B-7861E53E884B}"/>
              </a:ext>
            </a:extLst>
          </p:cNvPr>
          <p:cNvSpPr>
            <a:spLocks noGrp="1"/>
          </p:cNvSpPr>
          <p:nvPr>
            <p:ph idx="1"/>
          </p:nvPr>
        </p:nvSpPr>
        <p:spPr>
          <a:xfrm>
            <a:off x="931332" y="1064381"/>
            <a:ext cx="9867031" cy="5890380"/>
          </a:xfrm>
        </p:spPr>
        <p:txBody>
          <a:bodyPr/>
          <a:lstStyle/>
          <a:p>
            <a:r>
              <a:rPr lang="en-US" dirty="0"/>
              <a:t>Static RAM (SRAM)</a:t>
            </a:r>
          </a:p>
          <a:p>
            <a:r>
              <a:rPr lang="en-US" dirty="0"/>
              <a:t>SRAM stands for static RAM. It is expensive than DRAM. It is used in cache memory. It is faster than DRAM. It’s structure is complex. SRAM don’t needs to refreshed the memory cell. Transistor are used to store information in SRAM.</a:t>
            </a:r>
          </a:p>
          <a:p>
            <a:r>
              <a:rPr lang="en-US" dirty="0"/>
              <a:t>Dynamic RAM (DRAM)</a:t>
            </a:r>
          </a:p>
          <a:p>
            <a:r>
              <a:rPr lang="en-US" dirty="0"/>
              <a:t>DRAM stands for dynamic RAM. It is cheaper than SRAM. It is slower than SRAM. It’s structure is simple. It needs more refreshed the memory cell. Capacitors are used to store information in DRAM.</a:t>
            </a:r>
          </a:p>
        </p:txBody>
      </p:sp>
    </p:spTree>
    <p:extLst>
      <p:ext uri="{BB962C8B-B14F-4D97-AF65-F5344CB8AC3E}">
        <p14:creationId xmlns:p14="http://schemas.microsoft.com/office/powerpoint/2010/main" val="203700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883337" y="0"/>
            <a:ext cx="4927425" cy="1938525"/>
          </a:xfrm>
        </p:spPr>
        <p:txBody>
          <a:bodyPr>
            <a:normAutofit/>
          </a:bodyPr>
          <a:lstStyle/>
          <a:p>
            <a:r>
              <a:rPr lang="en-US" dirty="0"/>
              <a:t>Read Only Memory (ROM)</a:t>
            </a:r>
          </a:p>
        </p:txBody>
      </p:sp>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p:cNvSpPr>
            <a:spLocks noGrp="1"/>
          </p:cNvSpPr>
          <p:nvPr>
            <p:ph idx="1"/>
          </p:nvPr>
        </p:nvSpPr>
        <p:spPr>
          <a:xfrm>
            <a:off x="787319" y="2085665"/>
            <a:ext cx="4927425" cy="4053501"/>
          </a:xfrm>
        </p:spPr>
        <p:txBody>
          <a:bodyPr>
            <a:normAutofit lnSpcReduction="10000"/>
          </a:bodyPr>
          <a:lstStyle/>
          <a:p>
            <a:r>
              <a:rPr lang="en-US" dirty="0"/>
              <a:t>ROM stands for Read Only Memory. The data stored on the ROM are permanent and non-volatile. The data remains the same when computer is turned off. It is of three types they are:</a:t>
            </a:r>
          </a:p>
          <a:p>
            <a:pPr marL="457200" indent="-457200">
              <a:buFont typeface="+mj-lt"/>
              <a:buAutoNum type="arabicPeriod"/>
            </a:pPr>
            <a:r>
              <a:rPr lang="en-US" dirty="0"/>
              <a:t>PROM ( Programmable Read Only Memory)</a:t>
            </a:r>
          </a:p>
          <a:p>
            <a:pPr marL="457200" indent="-457200">
              <a:buFont typeface="+mj-lt"/>
              <a:buAutoNum type="arabicPeriod"/>
            </a:pPr>
            <a:r>
              <a:rPr lang="en-US" dirty="0"/>
              <a:t>EPROM (Erasable Programmable Read Only Memory)</a:t>
            </a:r>
          </a:p>
          <a:p>
            <a:pPr marL="457200" indent="-457200">
              <a:buFont typeface="+mj-lt"/>
              <a:buAutoNum type="arabicPeriod"/>
            </a:pPr>
            <a:r>
              <a:rPr lang="en-US" dirty="0"/>
              <a:t>EPROM (Electrically Erasable Programmable Read Only Memory)</a:t>
            </a:r>
          </a:p>
        </p:txBody>
      </p:sp>
      <p:pic>
        <p:nvPicPr>
          <p:cNvPr id="6" name="Picture 5" descr="Two music sheets folded to form a heart shape">
            <a:extLst>
              <a:ext uri="{FF2B5EF4-FFF2-40B4-BE49-F238E27FC236}">
                <a16:creationId xmlns:a16="http://schemas.microsoft.com/office/drawing/2014/main" id="{844A128D-F87D-DBA0-F812-7B71A52652EE}"/>
              </a:ext>
            </a:extLst>
          </p:cNvPr>
          <p:cNvPicPr>
            <a:picLocks noChangeAspect="1"/>
          </p:cNvPicPr>
          <p:nvPr/>
        </p:nvPicPr>
        <p:blipFill>
          <a:blip r:embed="rId2"/>
          <a:srcRect l="30455" r="12245" b="-5"/>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402328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FC1C8-768C-CF82-1FE8-ED0895110460}"/>
              </a:ext>
            </a:extLst>
          </p:cNvPr>
          <p:cNvSpPr>
            <a:spLocks noGrp="1"/>
          </p:cNvSpPr>
          <p:nvPr>
            <p:ph idx="1"/>
          </p:nvPr>
        </p:nvSpPr>
        <p:spPr>
          <a:xfrm>
            <a:off x="933500" y="1717524"/>
            <a:ext cx="10325000" cy="2515810"/>
          </a:xfrm>
        </p:spPr>
        <p:txBody>
          <a:bodyPr/>
          <a:lstStyle/>
          <a:p>
            <a:r>
              <a:rPr lang="en-US" dirty="0"/>
              <a:t>PROM: It is memory chip stored  on which we store a program. But once the PROM has been used, we cannot wipe it clean and use it to store something else.</a:t>
            </a:r>
          </a:p>
          <a:p>
            <a:r>
              <a:rPr lang="en-US" dirty="0"/>
              <a:t>EPROM: We can erase its stored program by exposing it to ultraviolet light. They are cheap, reliable and widely used.</a:t>
            </a:r>
          </a:p>
          <a:p>
            <a:r>
              <a:rPr lang="en-US" dirty="0"/>
              <a:t>EPROM: The program written on it can be erased using electrical signals.</a:t>
            </a:r>
          </a:p>
        </p:txBody>
      </p:sp>
    </p:spTree>
    <p:extLst>
      <p:ext uri="{BB962C8B-B14F-4D97-AF65-F5344CB8AC3E}">
        <p14:creationId xmlns:p14="http://schemas.microsoft.com/office/powerpoint/2010/main" val="317181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358F45-4D90-359E-DF5B-A4C1AD8BFD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48" y="-1354667"/>
            <a:ext cx="12712096" cy="9095620"/>
          </a:xfrm>
        </p:spPr>
      </p:pic>
    </p:spTree>
    <p:extLst>
      <p:ext uri="{BB962C8B-B14F-4D97-AF65-F5344CB8AC3E}">
        <p14:creationId xmlns:p14="http://schemas.microsoft.com/office/powerpoint/2010/main" val="1827735183"/>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1C2031"/>
      </a:dk2>
      <a:lt2>
        <a:srgbClr val="F0F3F2"/>
      </a:lt2>
      <a:accent1>
        <a:srgbClr val="CA458E"/>
      </a:accent1>
      <a:accent2>
        <a:srgbClr val="B934B4"/>
      </a:accent2>
      <a:accent3>
        <a:srgbClr val="9845CA"/>
      </a:accent3>
      <a:accent4>
        <a:srgbClr val="5238BA"/>
      </a:accent4>
      <a:accent5>
        <a:srgbClr val="4562CA"/>
      </a:accent5>
      <a:accent6>
        <a:srgbClr val="3488B9"/>
      </a:accent6>
      <a:hlink>
        <a:srgbClr val="3F45B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CosineVTI</vt:lpstr>
      <vt:lpstr>Primary Memory </vt:lpstr>
      <vt:lpstr>Primary Memory </vt:lpstr>
      <vt:lpstr>Random Access Memory (RAM)</vt:lpstr>
      <vt:lpstr>PowerPoint Presentation</vt:lpstr>
      <vt:lpstr>Read Only Memory (ROM)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Primary Memory </dc:title>
  <dc:creator>laxmikhadka1982@gmail.com</dc:creator>
  <cp:lastModifiedBy>laxmikhadka1982@gmail.com</cp:lastModifiedBy>
  <cp:revision>3</cp:revision>
  <dcterms:created xsi:type="dcterms:W3CDTF">2024-12-21T12:38:16Z</dcterms:created>
  <dcterms:modified xsi:type="dcterms:W3CDTF">2024-12-22T03:53:45Z</dcterms:modified>
</cp:coreProperties>
</file>