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6" r:id="rId9"/>
    <p:sldId id="265" r:id="rId10"/>
    <p:sldId id="264" r:id="rId11"/>
    <p:sldId id="263" r:id="rId12"/>
    <p:sldId id="269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E3FAB-99F5-4DBD-82B6-DC418F38AA5E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BA5DD-AF54-48D7-9D9E-AFDA3939E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7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5781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950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334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884700" y="1525667"/>
            <a:ext cx="7718400" cy="6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74700" y="3687067"/>
            <a:ext cx="82704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384967" y="2349067"/>
            <a:ext cx="77184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51569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445633" y="1748567"/>
            <a:ext cx="8505600" cy="13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2072300" y="3315900"/>
            <a:ext cx="8918800" cy="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>
                <a:solidFill>
                  <a:schemeClr val="accent3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14207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9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6" name="Google Shape;186;p13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947267" y="1915617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3110067" y="2366817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3110067" y="1915633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3800167" y="3226483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4962967" y="3673951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4962967" y="3226467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5657167" y="4533616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6819967" y="4984791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6819967" y="4533600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459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3" name="Google Shape;213;p14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2337267" y="4006800"/>
            <a:ext cx="8145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2337267" y="2353200"/>
            <a:ext cx="8145600" cy="1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814507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2" name="Google Shape;232;p15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4591667" y="4828359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4068333" y="3517800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4068333" y="3107233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3499633" y="2207267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3499633" y="1796700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4591667" y="4417800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4555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6" name="Google Shape;256;p16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7461641" y="2356739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3326300" y="2356744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3326300" y="1852884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7461633" y="1852884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8040041" y="4495105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3904700" y="4495111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3904700" y="3991251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8040033" y="3991251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625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2" name="Google Shape;282;p17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2239233" y="2116859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2239233" y="1693200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3381713" y="4721801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3381715" y="4295267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6658800" y="2103568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6658800" y="1677033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799967" y="341933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799967" y="2992784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7219533" y="341933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7219533" y="2992784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7795647" y="473509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7795648" y="4311433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9073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512267" y="915000"/>
            <a:ext cx="7121600" cy="8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2219300" y="1765000"/>
            <a:ext cx="6414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801167" y="2688233"/>
            <a:ext cx="6808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801167" y="3341821"/>
            <a:ext cx="68080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801167" y="4018612"/>
            <a:ext cx="6808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801167" y="4672200"/>
            <a:ext cx="68080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2910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35" name="Google Shape;335;p19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4408267" y="2970117"/>
            <a:ext cx="62592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788267" y="3163017"/>
            <a:ext cx="1620000" cy="6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4986133" y="4219233"/>
            <a:ext cx="62592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3366133" y="4412233"/>
            <a:ext cx="1620000" cy="6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2229600" y="1660200"/>
            <a:ext cx="7896000" cy="7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4141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58" name="Google Shape;358;p20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2223008" y="3141100"/>
            <a:ext cx="3854800" cy="2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495833" y="1578560"/>
            <a:ext cx="38548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88166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739551" y="782633"/>
            <a:ext cx="2456400" cy="1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33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3474384" y="2462164"/>
            <a:ext cx="7169600" cy="7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4051151" y="3264167"/>
            <a:ext cx="52812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36410223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7" name="Google Shape;377;p21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78" name="Google Shape;378;p21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787333" y="2608800"/>
            <a:ext cx="6815200" cy="2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667">
                <a:solidFill>
                  <a:schemeClr val="accent3"/>
                </a:solidFill>
              </a:defRPr>
            </a:lvl1pPr>
            <a:lvl2pPr marL="1219170" lvl="1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600">
                <a:solidFill>
                  <a:schemeClr val="accent3"/>
                </a:solidFill>
              </a:defRPr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2235967" y="1746467"/>
            <a:ext cx="72676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67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82793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518833" y="776075"/>
            <a:ext cx="40860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753100" y="2260967"/>
            <a:ext cx="49608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2094100" y="1681367"/>
            <a:ext cx="60960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3883233" y="4116351"/>
            <a:ext cx="5890800" cy="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6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u="sng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100161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18" name="Google Shape;418;p23"/>
          <p:cNvSpPr/>
          <p:nvPr/>
        </p:nvSpPr>
        <p:spPr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19" name="Google Shape;419;p23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718643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ackground  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436" name="Google Shape;436;p24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87345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0" name="Google Shape;50;p4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952333" y="1417567"/>
            <a:ext cx="92928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333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423151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9" name="Google Shape;69;p5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986867" y="4191103"/>
            <a:ext cx="6850000" cy="10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986867" y="1535920"/>
            <a:ext cx="6850000" cy="10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524333" y="3483500"/>
            <a:ext cx="5409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524333" y="828320"/>
            <a:ext cx="5409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328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0" name="Google Shape;90;p6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91" name="Google Shape;91;p6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26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8" name="Google Shape;108;p7"/>
          <p:cNvSpPr/>
          <p:nvPr/>
        </p:nvSpPr>
        <p:spPr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2232667" y="3648733"/>
            <a:ext cx="4836800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539033" y="1516933"/>
            <a:ext cx="5293200" cy="18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81581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3564467" y="1592200"/>
            <a:ext cx="5708400" cy="21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421774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508667" y="828333"/>
            <a:ext cx="5393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2124467" y="2099267"/>
            <a:ext cx="7385600" cy="18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sz="2400" dirty="0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8905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946833" y="723433"/>
            <a:ext cx="5149200" cy="1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834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60777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2228833" y="1591433"/>
            <a:ext cx="7718400" cy="69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Class </a:t>
            </a:r>
            <a:r>
              <a:rPr lang="en" dirty="0">
                <a:solidFill>
                  <a:schemeClr val="accent2"/>
                </a:solidFill>
              </a:rPr>
              <a:t>mouseEvents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974700" y="3687067"/>
            <a:ext cx="8270400" cy="61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/* Keep Learnig, Keep Exploring*/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946833" y="6259633"/>
            <a:ext cx="64868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867" dirty="0"/>
              <a:t>JAVA Programming Language</a:t>
            </a:r>
            <a:endParaRPr sz="1867" dirty="0"/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3040034" y="2471524"/>
            <a:ext cx="8515260" cy="133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3733" dirty="0">
                <a:solidFill>
                  <a:schemeClr val="accent1"/>
                </a:solidFill>
              </a:rPr>
              <a:t>String By =</a:t>
            </a:r>
            <a:r>
              <a:rPr lang="en" sz="3733" dirty="0">
                <a:solidFill>
                  <a:schemeClr val="lt1"/>
                </a:solidFill>
              </a:rPr>
              <a:t> “</a:t>
            </a:r>
            <a:r>
              <a:rPr lang="en" sz="3733" dirty="0">
                <a:solidFill>
                  <a:schemeClr val="lt2"/>
                </a:solidFill>
              </a:rPr>
              <a:t>Sujan Tamang”;</a:t>
            </a:r>
            <a:r>
              <a:rPr lang="en" sz="3733" dirty="0">
                <a:solidFill>
                  <a:schemeClr val="accent6"/>
                </a:solidFill>
              </a:rPr>
              <a:t> </a:t>
            </a:r>
            <a:endParaRPr sz="3733"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2069634" y="2346533"/>
            <a:ext cx="1023783" cy="2689034"/>
            <a:chOff x="1552225" y="1759900"/>
            <a:chExt cx="767837" cy="2016775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813962" y="3130375"/>
              <a:ext cx="5061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defTabSz="1219170">
                <a:buClr>
                  <a:srgbClr val="000000"/>
                </a:buClr>
              </a:pPr>
              <a:r>
                <a:rPr lang="en" sz="4000" kern="0" dirty="0">
                  <a:solidFill>
                    <a:srgbClr val="E7E7E7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4000" kern="0" dirty="0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7967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sz="1867" dirty="0"/>
              <a:t>sujanTamang.java</a:t>
            </a:r>
            <a:endParaRPr sz="1867" dirty="0"/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6096000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sz="1867" dirty="0"/>
              <a:t>sujanTamang.class</a:t>
            </a:r>
            <a:endParaRPr sz="1867" dirty="0"/>
          </a:p>
        </p:txBody>
      </p:sp>
      <p:grpSp>
        <p:nvGrpSpPr>
          <p:cNvPr id="11" name="Google Shape;618;p33">
            <a:extLst>
              <a:ext uri="{FF2B5EF4-FFF2-40B4-BE49-F238E27FC236}">
                <a16:creationId xmlns:a16="http://schemas.microsoft.com/office/drawing/2014/main" id="{DEA5AE8F-5276-25EA-70C1-90D724082308}"/>
              </a:ext>
            </a:extLst>
          </p:cNvPr>
          <p:cNvGrpSpPr/>
          <p:nvPr/>
        </p:nvGrpSpPr>
        <p:grpSpPr>
          <a:xfrm>
            <a:off x="7572584" y="1936433"/>
            <a:ext cx="308391" cy="487640"/>
            <a:chOff x="1461488" y="3250125"/>
            <a:chExt cx="394900" cy="624325"/>
          </a:xfrm>
        </p:grpSpPr>
        <p:sp>
          <p:nvSpPr>
            <p:cNvPr id="12" name="Google Shape;619;p33">
              <a:extLst>
                <a:ext uri="{FF2B5EF4-FFF2-40B4-BE49-F238E27FC236}">
                  <a16:creationId xmlns:a16="http://schemas.microsoft.com/office/drawing/2014/main" id="{56585640-3A9C-D0B4-9E25-CBAA513E2017}"/>
                </a:ext>
              </a:extLst>
            </p:cNvPr>
            <p:cNvSpPr/>
            <p:nvPr/>
          </p:nvSpPr>
          <p:spPr>
            <a:xfrm>
              <a:off x="1474763" y="3313650"/>
              <a:ext cx="370725" cy="548950"/>
            </a:xfrm>
            <a:custGeom>
              <a:avLst/>
              <a:gdLst/>
              <a:ahLst/>
              <a:cxnLst/>
              <a:rect l="l" t="t" r="r" b="b"/>
              <a:pathLst>
                <a:path w="14829" h="21958" extrusionOk="0">
                  <a:moveTo>
                    <a:pt x="4589" y="1"/>
                  </a:moveTo>
                  <a:cubicBezTo>
                    <a:pt x="3774" y="1"/>
                    <a:pt x="3129" y="645"/>
                    <a:pt x="3129" y="1461"/>
                  </a:cubicBezTo>
                  <a:lnTo>
                    <a:pt x="3129" y="8704"/>
                  </a:lnTo>
                  <a:lnTo>
                    <a:pt x="1593" y="9747"/>
                  </a:lnTo>
                  <a:cubicBezTo>
                    <a:pt x="513" y="10448"/>
                    <a:pt x="1" y="11757"/>
                    <a:pt x="285" y="13008"/>
                  </a:cubicBezTo>
                  <a:cubicBezTo>
                    <a:pt x="892" y="15568"/>
                    <a:pt x="2219" y="17900"/>
                    <a:pt x="4096" y="19720"/>
                  </a:cubicBezTo>
                  <a:lnTo>
                    <a:pt x="4096" y="21958"/>
                  </a:lnTo>
                  <a:lnTo>
                    <a:pt x="12838" y="21958"/>
                  </a:lnTo>
                  <a:lnTo>
                    <a:pt x="12838" y="19720"/>
                  </a:lnTo>
                  <a:cubicBezTo>
                    <a:pt x="14108" y="17824"/>
                    <a:pt x="14791" y="15587"/>
                    <a:pt x="14791" y="13312"/>
                  </a:cubicBezTo>
                  <a:lnTo>
                    <a:pt x="14791" y="9519"/>
                  </a:lnTo>
                  <a:cubicBezTo>
                    <a:pt x="14829" y="8685"/>
                    <a:pt x="14165" y="8002"/>
                    <a:pt x="13331" y="8002"/>
                  </a:cubicBezTo>
                  <a:cubicBezTo>
                    <a:pt x="12542" y="8002"/>
                    <a:pt x="11906" y="8612"/>
                    <a:pt x="11871" y="9384"/>
                  </a:cubicBezTo>
                  <a:lnTo>
                    <a:pt x="11871" y="9384"/>
                  </a:lnTo>
                  <a:lnTo>
                    <a:pt x="11871" y="8552"/>
                  </a:lnTo>
                  <a:cubicBezTo>
                    <a:pt x="11871" y="7737"/>
                    <a:pt x="11226" y="7092"/>
                    <a:pt x="10411" y="7092"/>
                  </a:cubicBezTo>
                  <a:cubicBezTo>
                    <a:pt x="9614" y="7092"/>
                    <a:pt x="8951" y="7737"/>
                    <a:pt x="8951" y="8552"/>
                  </a:cubicBezTo>
                  <a:lnTo>
                    <a:pt x="8951" y="7566"/>
                  </a:lnTo>
                  <a:cubicBezTo>
                    <a:pt x="8951" y="6770"/>
                    <a:pt x="8306" y="6106"/>
                    <a:pt x="7509" y="6106"/>
                  </a:cubicBezTo>
                  <a:cubicBezTo>
                    <a:pt x="6694" y="6106"/>
                    <a:pt x="6049" y="6770"/>
                    <a:pt x="6049" y="7566"/>
                  </a:cubicBezTo>
                  <a:lnTo>
                    <a:pt x="6049" y="1461"/>
                  </a:lnTo>
                  <a:cubicBezTo>
                    <a:pt x="6049" y="645"/>
                    <a:pt x="5386" y="1"/>
                    <a:pt x="4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620;p33">
              <a:extLst>
                <a:ext uri="{FF2B5EF4-FFF2-40B4-BE49-F238E27FC236}">
                  <a16:creationId xmlns:a16="http://schemas.microsoft.com/office/drawing/2014/main" id="{DB650FE2-E3FC-9BBC-F4CB-C1E6934ADD05}"/>
                </a:ext>
              </a:extLst>
            </p:cNvPr>
            <p:cNvSpPr/>
            <p:nvPr/>
          </p:nvSpPr>
          <p:spPr>
            <a:xfrm>
              <a:off x="1783838" y="3624350"/>
              <a:ext cx="28475" cy="24475"/>
            </a:xfrm>
            <a:custGeom>
              <a:avLst/>
              <a:gdLst/>
              <a:ahLst/>
              <a:cxnLst/>
              <a:rect l="l" t="t" r="r" b="b"/>
              <a:pathLst>
                <a:path w="1139" h="979" extrusionOk="0">
                  <a:moveTo>
                    <a:pt x="492" y="1"/>
                  </a:moveTo>
                  <a:cubicBezTo>
                    <a:pt x="242" y="1"/>
                    <a:pt x="1" y="191"/>
                    <a:pt x="1" y="485"/>
                  </a:cubicBezTo>
                  <a:cubicBezTo>
                    <a:pt x="1" y="751"/>
                    <a:pt x="209" y="978"/>
                    <a:pt x="475" y="978"/>
                  </a:cubicBezTo>
                  <a:cubicBezTo>
                    <a:pt x="911" y="978"/>
                    <a:pt x="1138" y="466"/>
                    <a:pt x="835" y="144"/>
                  </a:cubicBezTo>
                  <a:cubicBezTo>
                    <a:pt x="736" y="45"/>
                    <a:pt x="61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621;p33">
              <a:extLst>
                <a:ext uri="{FF2B5EF4-FFF2-40B4-BE49-F238E27FC236}">
                  <a16:creationId xmlns:a16="http://schemas.microsoft.com/office/drawing/2014/main" id="{C4ABB315-67BB-B018-B13F-D61F99AA814D}"/>
                </a:ext>
              </a:extLst>
            </p:cNvPr>
            <p:cNvSpPr/>
            <p:nvPr/>
          </p:nvSpPr>
          <p:spPr>
            <a:xfrm>
              <a:off x="1461488" y="3301325"/>
              <a:ext cx="394900" cy="573125"/>
            </a:xfrm>
            <a:custGeom>
              <a:avLst/>
              <a:gdLst/>
              <a:ahLst/>
              <a:cxnLst/>
              <a:rect l="l" t="t" r="r" b="b"/>
              <a:pathLst>
                <a:path w="15796" h="22925" extrusionOk="0">
                  <a:moveTo>
                    <a:pt x="5120" y="972"/>
                  </a:moveTo>
                  <a:cubicBezTo>
                    <a:pt x="5604" y="972"/>
                    <a:pt x="6087" y="1299"/>
                    <a:pt x="6087" y="1954"/>
                  </a:cubicBezTo>
                  <a:lnTo>
                    <a:pt x="6087" y="11472"/>
                  </a:lnTo>
                  <a:cubicBezTo>
                    <a:pt x="6087" y="11795"/>
                    <a:pt x="6334" y="11956"/>
                    <a:pt x="6580" y="11956"/>
                  </a:cubicBezTo>
                  <a:cubicBezTo>
                    <a:pt x="6827" y="11956"/>
                    <a:pt x="7073" y="11795"/>
                    <a:pt x="7073" y="11472"/>
                  </a:cubicBezTo>
                  <a:lnTo>
                    <a:pt x="7073" y="8059"/>
                  </a:lnTo>
                  <a:cubicBezTo>
                    <a:pt x="7073" y="7415"/>
                    <a:pt x="7557" y="7092"/>
                    <a:pt x="8040" y="7092"/>
                  </a:cubicBezTo>
                  <a:cubicBezTo>
                    <a:pt x="8524" y="7092"/>
                    <a:pt x="9008" y="7415"/>
                    <a:pt x="9008" y="8059"/>
                  </a:cubicBezTo>
                  <a:lnTo>
                    <a:pt x="9008" y="11472"/>
                  </a:lnTo>
                  <a:cubicBezTo>
                    <a:pt x="9008" y="11795"/>
                    <a:pt x="9249" y="11956"/>
                    <a:pt x="9491" y="11956"/>
                  </a:cubicBezTo>
                  <a:cubicBezTo>
                    <a:pt x="9733" y="11956"/>
                    <a:pt x="9975" y="11795"/>
                    <a:pt x="9975" y="11472"/>
                  </a:cubicBezTo>
                  <a:lnTo>
                    <a:pt x="9975" y="9045"/>
                  </a:lnTo>
                  <a:cubicBezTo>
                    <a:pt x="9975" y="8391"/>
                    <a:pt x="10463" y="8064"/>
                    <a:pt x="10951" y="8064"/>
                  </a:cubicBezTo>
                  <a:cubicBezTo>
                    <a:pt x="11439" y="8064"/>
                    <a:pt x="11928" y="8391"/>
                    <a:pt x="11928" y="9045"/>
                  </a:cubicBezTo>
                  <a:lnTo>
                    <a:pt x="11928" y="11472"/>
                  </a:lnTo>
                  <a:cubicBezTo>
                    <a:pt x="11928" y="11795"/>
                    <a:pt x="12169" y="11956"/>
                    <a:pt x="12411" y="11956"/>
                  </a:cubicBezTo>
                  <a:cubicBezTo>
                    <a:pt x="12653" y="11956"/>
                    <a:pt x="12895" y="11795"/>
                    <a:pt x="12895" y="11472"/>
                  </a:cubicBezTo>
                  <a:lnTo>
                    <a:pt x="12895" y="10012"/>
                  </a:lnTo>
                  <a:cubicBezTo>
                    <a:pt x="12857" y="9330"/>
                    <a:pt x="13359" y="8988"/>
                    <a:pt x="13862" y="8988"/>
                  </a:cubicBezTo>
                  <a:cubicBezTo>
                    <a:pt x="14364" y="8988"/>
                    <a:pt x="14867" y="9330"/>
                    <a:pt x="14829" y="10012"/>
                  </a:cubicBezTo>
                  <a:lnTo>
                    <a:pt x="14829" y="13805"/>
                  </a:lnTo>
                  <a:cubicBezTo>
                    <a:pt x="14829" y="15985"/>
                    <a:pt x="14184" y="18128"/>
                    <a:pt x="12970" y="19948"/>
                  </a:cubicBezTo>
                  <a:cubicBezTo>
                    <a:pt x="12914" y="20024"/>
                    <a:pt x="12895" y="20119"/>
                    <a:pt x="12895" y="20213"/>
                  </a:cubicBezTo>
                  <a:lnTo>
                    <a:pt x="12895" y="21977"/>
                  </a:lnTo>
                  <a:lnTo>
                    <a:pt x="5120" y="21977"/>
                  </a:lnTo>
                  <a:lnTo>
                    <a:pt x="5120" y="20213"/>
                  </a:lnTo>
                  <a:cubicBezTo>
                    <a:pt x="5120" y="20081"/>
                    <a:pt x="5064" y="19967"/>
                    <a:pt x="4969" y="19872"/>
                  </a:cubicBezTo>
                  <a:cubicBezTo>
                    <a:pt x="4040" y="18962"/>
                    <a:pt x="3243" y="17938"/>
                    <a:pt x="2617" y="16800"/>
                  </a:cubicBezTo>
                  <a:cubicBezTo>
                    <a:pt x="2011" y="15720"/>
                    <a:pt x="1575" y="14582"/>
                    <a:pt x="1290" y="13387"/>
                  </a:cubicBezTo>
                  <a:cubicBezTo>
                    <a:pt x="1044" y="12326"/>
                    <a:pt x="1480" y="11226"/>
                    <a:pt x="2390" y="10638"/>
                  </a:cubicBezTo>
                  <a:lnTo>
                    <a:pt x="3186" y="10107"/>
                  </a:lnTo>
                  <a:lnTo>
                    <a:pt x="3186" y="13406"/>
                  </a:lnTo>
                  <a:cubicBezTo>
                    <a:pt x="3186" y="13729"/>
                    <a:pt x="3428" y="13890"/>
                    <a:pt x="3670" y="13890"/>
                  </a:cubicBezTo>
                  <a:cubicBezTo>
                    <a:pt x="3912" y="13890"/>
                    <a:pt x="4153" y="13729"/>
                    <a:pt x="4153" y="13406"/>
                  </a:cubicBezTo>
                  <a:lnTo>
                    <a:pt x="4153" y="1954"/>
                  </a:lnTo>
                  <a:cubicBezTo>
                    <a:pt x="4153" y="1299"/>
                    <a:pt x="4637" y="972"/>
                    <a:pt x="5120" y="972"/>
                  </a:cubicBezTo>
                  <a:close/>
                  <a:moveTo>
                    <a:pt x="5101" y="1"/>
                  </a:moveTo>
                  <a:cubicBezTo>
                    <a:pt x="4040" y="1"/>
                    <a:pt x="3167" y="873"/>
                    <a:pt x="3167" y="1954"/>
                  </a:cubicBezTo>
                  <a:lnTo>
                    <a:pt x="3167" y="8931"/>
                  </a:lnTo>
                  <a:lnTo>
                    <a:pt x="1840" y="9823"/>
                  </a:lnTo>
                  <a:cubicBezTo>
                    <a:pt x="589" y="10657"/>
                    <a:pt x="1" y="12155"/>
                    <a:pt x="342" y="13615"/>
                  </a:cubicBezTo>
                  <a:lnTo>
                    <a:pt x="361" y="13615"/>
                  </a:lnTo>
                  <a:cubicBezTo>
                    <a:pt x="949" y="16175"/>
                    <a:pt x="2257" y="18526"/>
                    <a:pt x="4134" y="20403"/>
                  </a:cubicBezTo>
                  <a:lnTo>
                    <a:pt x="4153" y="20403"/>
                  </a:lnTo>
                  <a:lnTo>
                    <a:pt x="4153" y="22451"/>
                  </a:lnTo>
                  <a:cubicBezTo>
                    <a:pt x="4153" y="22716"/>
                    <a:pt x="4362" y="22925"/>
                    <a:pt x="4627" y="22925"/>
                  </a:cubicBezTo>
                  <a:lnTo>
                    <a:pt x="13369" y="22925"/>
                  </a:lnTo>
                  <a:cubicBezTo>
                    <a:pt x="13634" y="22925"/>
                    <a:pt x="13862" y="22716"/>
                    <a:pt x="13843" y="22451"/>
                  </a:cubicBezTo>
                  <a:lnTo>
                    <a:pt x="13843" y="20346"/>
                  </a:lnTo>
                  <a:cubicBezTo>
                    <a:pt x="15113" y="18393"/>
                    <a:pt x="15796" y="16118"/>
                    <a:pt x="15796" y="13786"/>
                  </a:cubicBezTo>
                  <a:lnTo>
                    <a:pt x="15796" y="9993"/>
                  </a:lnTo>
                  <a:cubicBezTo>
                    <a:pt x="15796" y="8851"/>
                    <a:pt x="14853" y="8046"/>
                    <a:pt x="13842" y="8046"/>
                  </a:cubicBezTo>
                  <a:cubicBezTo>
                    <a:pt x="13477" y="8046"/>
                    <a:pt x="13104" y="8150"/>
                    <a:pt x="12762" y="8382"/>
                  </a:cubicBezTo>
                  <a:cubicBezTo>
                    <a:pt x="12496" y="7604"/>
                    <a:pt x="11757" y="7092"/>
                    <a:pt x="10942" y="7092"/>
                  </a:cubicBezTo>
                  <a:cubicBezTo>
                    <a:pt x="10913" y="7091"/>
                    <a:pt x="10885" y="7090"/>
                    <a:pt x="10856" y="7090"/>
                  </a:cubicBezTo>
                  <a:cubicBezTo>
                    <a:pt x="10489" y="7090"/>
                    <a:pt x="10142" y="7203"/>
                    <a:pt x="9861" y="7415"/>
                  </a:cubicBezTo>
                  <a:cubicBezTo>
                    <a:pt x="9566" y="6597"/>
                    <a:pt x="8806" y="6111"/>
                    <a:pt x="8018" y="6111"/>
                  </a:cubicBezTo>
                  <a:cubicBezTo>
                    <a:pt x="7691" y="6111"/>
                    <a:pt x="7360" y="6194"/>
                    <a:pt x="7054" y="6372"/>
                  </a:cubicBezTo>
                  <a:lnTo>
                    <a:pt x="7054" y="1954"/>
                  </a:lnTo>
                  <a:cubicBezTo>
                    <a:pt x="7054" y="873"/>
                    <a:pt x="6182" y="1"/>
                    <a:pt x="5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622;p33">
              <a:extLst>
                <a:ext uri="{FF2B5EF4-FFF2-40B4-BE49-F238E27FC236}">
                  <a16:creationId xmlns:a16="http://schemas.microsoft.com/office/drawing/2014/main" id="{97477B42-0402-FB3B-AE73-156DF4EEBD7D}"/>
                </a:ext>
              </a:extLst>
            </p:cNvPr>
            <p:cNvSpPr/>
            <p:nvPr/>
          </p:nvSpPr>
          <p:spPr>
            <a:xfrm>
              <a:off x="1741663" y="3674550"/>
              <a:ext cx="63050" cy="117175"/>
            </a:xfrm>
            <a:custGeom>
              <a:avLst/>
              <a:gdLst/>
              <a:ahLst/>
              <a:cxnLst/>
              <a:rect l="l" t="t" r="r" b="b"/>
              <a:pathLst>
                <a:path w="2522" h="4687" extrusionOk="0">
                  <a:moveTo>
                    <a:pt x="2023" y="1"/>
                  </a:moveTo>
                  <a:cubicBezTo>
                    <a:pt x="1835" y="1"/>
                    <a:pt x="1648" y="106"/>
                    <a:pt x="1574" y="336"/>
                  </a:cubicBezTo>
                  <a:cubicBezTo>
                    <a:pt x="1365" y="1625"/>
                    <a:pt x="872" y="2857"/>
                    <a:pt x="152" y="3938"/>
                  </a:cubicBezTo>
                  <a:cubicBezTo>
                    <a:pt x="0" y="4147"/>
                    <a:pt x="57" y="4469"/>
                    <a:pt x="284" y="4602"/>
                  </a:cubicBezTo>
                  <a:cubicBezTo>
                    <a:pt x="370" y="4659"/>
                    <a:pt x="464" y="4687"/>
                    <a:pt x="556" y="4687"/>
                  </a:cubicBezTo>
                  <a:cubicBezTo>
                    <a:pt x="707" y="4687"/>
                    <a:pt x="854" y="4611"/>
                    <a:pt x="948" y="4469"/>
                  </a:cubicBezTo>
                  <a:cubicBezTo>
                    <a:pt x="1763" y="3275"/>
                    <a:pt x="2294" y="1909"/>
                    <a:pt x="2522" y="506"/>
                  </a:cubicBezTo>
                  <a:cubicBezTo>
                    <a:pt x="2522" y="183"/>
                    <a:pt x="2271" y="1"/>
                    <a:pt x="2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623;p33">
              <a:extLst>
                <a:ext uri="{FF2B5EF4-FFF2-40B4-BE49-F238E27FC236}">
                  <a16:creationId xmlns:a16="http://schemas.microsoft.com/office/drawing/2014/main" id="{F86A7901-2372-BC9C-9BFB-B74B4D4A08B4}"/>
                </a:ext>
              </a:extLst>
            </p:cNvPr>
            <p:cNvSpPr/>
            <p:nvPr/>
          </p:nvSpPr>
          <p:spPr>
            <a:xfrm>
              <a:off x="1490888" y="3250125"/>
              <a:ext cx="196750" cy="112150"/>
            </a:xfrm>
            <a:custGeom>
              <a:avLst/>
              <a:gdLst/>
              <a:ahLst/>
              <a:cxnLst/>
              <a:rect l="l" t="t" r="r" b="b"/>
              <a:pathLst>
                <a:path w="7870" h="4486" extrusionOk="0">
                  <a:moveTo>
                    <a:pt x="3925" y="1"/>
                  </a:moveTo>
                  <a:cubicBezTo>
                    <a:pt x="1745" y="1"/>
                    <a:pt x="0" y="1802"/>
                    <a:pt x="38" y="4002"/>
                  </a:cubicBezTo>
                  <a:cubicBezTo>
                    <a:pt x="38" y="4267"/>
                    <a:pt x="247" y="4476"/>
                    <a:pt x="512" y="4476"/>
                  </a:cubicBezTo>
                  <a:lnTo>
                    <a:pt x="550" y="4476"/>
                  </a:lnTo>
                  <a:cubicBezTo>
                    <a:pt x="816" y="4476"/>
                    <a:pt x="1024" y="4267"/>
                    <a:pt x="1024" y="4002"/>
                  </a:cubicBezTo>
                  <a:cubicBezTo>
                    <a:pt x="1024" y="2390"/>
                    <a:pt x="2314" y="1082"/>
                    <a:pt x="3925" y="1082"/>
                  </a:cubicBezTo>
                  <a:cubicBezTo>
                    <a:pt x="5537" y="1082"/>
                    <a:pt x="6846" y="2390"/>
                    <a:pt x="6846" y="4002"/>
                  </a:cubicBezTo>
                  <a:cubicBezTo>
                    <a:pt x="6846" y="4324"/>
                    <a:pt x="7087" y="4485"/>
                    <a:pt x="7329" y="4485"/>
                  </a:cubicBezTo>
                  <a:cubicBezTo>
                    <a:pt x="7571" y="4485"/>
                    <a:pt x="7813" y="4324"/>
                    <a:pt x="7813" y="4002"/>
                  </a:cubicBezTo>
                  <a:cubicBezTo>
                    <a:pt x="7869" y="1802"/>
                    <a:pt x="6125" y="1"/>
                    <a:pt x="3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783833" y="906238"/>
            <a:ext cx="6244059" cy="70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000" dirty="0"/>
              <a:t>i</a:t>
            </a:r>
            <a:r>
              <a:rPr lang="en" sz="2000" dirty="0"/>
              <a:t>nterface mouseMotionListeners</a:t>
            </a:r>
            <a:r>
              <a:rPr lang="en" sz="3200" dirty="0">
                <a:solidFill>
                  <a:schemeClr val="accent6"/>
                </a:solidFill>
              </a:rPr>
              <a:t>{</a:t>
            </a:r>
            <a:endParaRPr sz="2000"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2121233" y="1613838"/>
            <a:ext cx="9189450" cy="378098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1700" dirty="0">
                <a:solidFill>
                  <a:schemeClr val="accent6"/>
                </a:solidFill>
              </a:rPr>
              <a:t>/*</a:t>
            </a:r>
          </a:p>
          <a:p>
            <a:pPr marL="0" indent="0"/>
            <a:r>
              <a:rPr lang="en-US" sz="1600" dirty="0">
                <a:solidFill>
                  <a:schemeClr val="accent6"/>
                </a:solidFill>
              </a:rPr>
              <a:t>Mouse Motion Listener is also an interface in java.awt.event package.</a:t>
            </a:r>
          </a:p>
          <a:p>
            <a:pPr marL="0" indent="0"/>
            <a:r>
              <a:rPr lang="en-US" sz="1600" dirty="0">
                <a:solidFill>
                  <a:schemeClr val="accent6"/>
                </a:solidFill>
              </a:rPr>
              <a:t>Mouse Motion Listener handles the events when mouse is in motion.</a:t>
            </a:r>
          </a:p>
          <a:p>
            <a:pPr marL="0" indent="0"/>
            <a:r>
              <a:rPr lang="en" sz="1700" dirty="0">
                <a:solidFill>
                  <a:schemeClr val="accent6"/>
                </a:solidFill>
              </a:rPr>
              <a:t>*/</a:t>
            </a:r>
          </a:p>
          <a:p>
            <a:pPr marL="0" indent="0"/>
            <a:endParaRPr lang="en" sz="1700" dirty="0">
              <a:solidFill>
                <a:schemeClr val="accent6"/>
              </a:solidFill>
            </a:endParaRPr>
          </a:p>
          <a:p>
            <a:pPr marL="0" indent="0"/>
            <a:r>
              <a:rPr lang="en-US" sz="1600" dirty="0">
                <a:solidFill>
                  <a:schemeClr val="accent2"/>
                </a:solidFill>
              </a:rPr>
              <a:t>void</a:t>
            </a:r>
            <a:r>
              <a:rPr lang="en-US" sz="1600" b="1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mouseDragged</a:t>
            </a:r>
            <a:r>
              <a:rPr lang="en-US" sz="1600" dirty="0">
                <a:solidFill>
                  <a:schemeClr val="accent1"/>
                </a:solidFill>
              </a:rPr>
              <a:t>(</a:t>
            </a:r>
            <a:r>
              <a:rPr lang="en-US" sz="1600" dirty="0" err="1">
                <a:solidFill>
                  <a:schemeClr val="accent1"/>
                </a:solidFill>
              </a:rPr>
              <a:t>MouseEvent</a:t>
            </a:r>
            <a:r>
              <a:rPr lang="en-US" sz="1600" dirty="0">
                <a:solidFill>
                  <a:schemeClr val="accent1"/>
                </a:solidFill>
              </a:rPr>
              <a:t> e)</a:t>
            </a:r>
          </a:p>
          <a:p>
            <a:pPr marL="0" indent="0"/>
            <a:r>
              <a:rPr lang="en" sz="1700" dirty="0">
                <a:solidFill>
                  <a:schemeClr val="accent6"/>
                </a:solidFill>
              </a:rPr>
              <a:t>/*</a:t>
            </a:r>
          </a:p>
          <a:p>
            <a:pPr marL="0" indent="0"/>
            <a:r>
              <a:rPr lang="en-US" sz="1400" dirty="0">
                <a:solidFill>
                  <a:schemeClr val="accent6"/>
                </a:solidFill>
              </a:rPr>
              <a:t>Invoked when a mouse button is pressed in the component and dragged. Events are passed until the user releases the mouse button.</a:t>
            </a:r>
            <a:r>
              <a:rPr lang="en" sz="1700" dirty="0">
                <a:solidFill>
                  <a:schemeClr val="accent6"/>
                </a:solidFill>
              </a:rPr>
              <a:t>*/</a:t>
            </a:r>
          </a:p>
          <a:p>
            <a:pPr marL="0" indent="0"/>
            <a:endParaRPr lang="en-US" sz="1600" dirty="0">
              <a:solidFill>
                <a:schemeClr val="accent1"/>
              </a:solidFill>
            </a:endParaRPr>
          </a:p>
          <a:p>
            <a:pPr marL="0" indent="0"/>
            <a:r>
              <a:rPr lang="en-US" sz="1600" dirty="0">
                <a:solidFill>
                  <a:schemeClr val="accent2"/>
                </a:solidFill>
              </a:rPr>
              <a:t>void</a:t>
            </a:r>
            <a:r>
              <a:rPr lang="en-US" sz="1600" b="1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</a:rPr>
              <a:t>mouseMoved</a:t>
            </a:r>
            <a:r>
              <a:rPr lang="en-US" sz="1600" dirty="0">
                <a:solidFill>
                  <a:schemeClr val="accent1"/>
                </a:solidFill>
              </a:rPr>
              <a:t>(</a:t>
            </a:r>
            <a:r>
              <a:rPr lang="en-US" sz="1600" dirty="0" err="1">
                <a:solidFill>
                  <a:schemeClr val="accent1"/>
                </a:solidFill>
              </a:rPr>
              <a:t>MouseEvent</a:t>
            </a:r>
            <a:r>
              <a:rPr lang="en-US" sz="1600" dirty="0">
                <a:solidFill>
                  <a:schemeClr val="accent1"/>
                </a:solidFill>
              </a:rPr>
              <a:t> e)</a:t>
            </a: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/*</a:t>
            </a:r>
            <a:endParaRPr lang="en-US" sz="1400" dirty="0">
              <a:effectLst/>
            </a:endParaRPr>
          </a:p>
          <a:p>
            <a:pPr marL="0" indent="0"/>
            <a:r>
              <a:rPr lang="en-US" sz="1400" dirty="0">
                <a:solidFill>
                  <a:schemeClr val="accent6"/>
                </a:solidFill>
              </a:rPr>
              <a:t>invoked when the mouse cursor is moved from one point to another within the component, without pressing any mouse buttons.</a:t>
            </a:r>
          </a:p>
          <a:p>
            <a:pPr marL="0" marR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FFFFFF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*/</a:t>
            </a:r>
            <a:endParaRPr lang="en-US" sz="1400" dirty="0">
              <a:effectLst/>
            </a:endParaRPr>
          </a:p>
          <a:p>
            <a:pPr marL="0" indent="0"/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446433" y="1558600"/>
            <a:ext cx="674800" cy="4291287"/>
            <a:chOff x="1084825" y="1168950"/>
            <a:chExt cx="506100" cy="3624878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4273900"/>
              <a:ext cx="506100" cy="519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kern="0" dirty="0">
                  <a:solidFill>
                    <a:srgbClr val="FFFFFF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400" kern="0" dirty="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946833" y="6259633"/>
            <a:ext cx="64868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accent3"/>
                </a:solidFill>
              </a:rPr>
              <a:t>JAVA Programming Language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7967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3"/>
                </a:solidFill>
              </a:rPr>
              <a:t>mouseMotionListeners.java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6096000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3"/>
                </a:solidFill>
              </a:rPr>
              <a:t>mouseMotionListeners.class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40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886861" y="1494559"/>
            <a:ext cx="9720800" cy="51286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000" dirty="0"/>
              <a:t>public class </a:t>
            </a:r>
            <a:r>
              <a:rPr lang="en-US" sz="2000" dirty="0" err="1"/>
              <a:t>MouseEvents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446433" y="1538300"/>
            <a:ext cx="674800" cy="3312275"/>
            <a:chOff x="1084825" y="1153725"/>
            <a:chExt cx="506100" cy="3231509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430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133" kern="0" dirty="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946833" y="6259633"/>
            <a:ext cx="64868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accent3"/>
                </a:solidFill>
              </a:rPr>
              <a:t>JAVA Programming Language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7967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ExampleTime.java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6096000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ExampleTime.class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62" name="Google Shape;660;p35">
            <a:extLst>
              <a:ext uri="{FF2B5EF4-FFF2-40B4-BE49-F238E27FC236}">
                <a16:creationId xmlns:a16="http://schemas.microsoft.com/office/drawing/2014/main" id="{98B3C9FD-EECF-08B2-B2DD-47F0082BAD89}"/>
              </a:ext>
            </a:extLst>
          </p:cNvPr>
          <p:cNvSpPr txBox="1">
            <a:spLocks/>
          </p:cNvSpPr>
          <p:nvPr/>
        </p:nvSpPr>
        <p:spPr>
          <a:xfrm>
            <a:off x="2129486" y="2392469"/>
            <a:ext cx="7014514" cy="2048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2000" dirty="0"/>
              <a:t>public static </a:t>
            </a:r>
            <a:r>
              <a:rPr lang="en-US" sz="2000" kern="0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 kern="0" dirty="0"/>
              <a:t> </a:t>
            </a:r>
            <a:r>
              <a:rPr lang="en-US" sz="2000" kern="0" dirty="0">
                <a:solidFill>
                  <a:schemeClr val="accent1">
                    <a:lumMod val="75000"/>
                  </a:schemeClr>
                </a:solidFill>
              </a:rPr>
              <a:t>main</a:t>
            </a:r>
            <a:r>
              <a:rPr lang="en-US" sz="2000" kern="0" dirty="0">
                <a:solidFill>
                  <a:schemeClr val="accent6"/>
                </a:solidFill>
              </a:rPr>
              <a:t>(</a:t>
            </a:r>
            <a:r>
              <a:rPr lang="en-US" sz="2000" kern="0" dirty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000" kern="0" dirty="0">
                <a:solidFill>
                  <a:schemeClr val="accent6"/>
                </a:solidFill>
              </a:rPr>
              <a:t>[]</a:t>
            </a:r>
            <a:r>
              <a:rPr lang="en-US" sz="2000" kern="0" dirty="0"/>
              <a:t> </a:t>
            </a:r>
            <a:r>
              <a:rPr lang="en-US" sz="2000" kern="0" dirty="0" err="1">
                <a:solidFill>
                  <a:schemeClr val="tx2">
                    <a:lumMod val="75000"/>
                  </a:schemeClr>
                </a:solidFill>
              </a:rPr>
              <a:t>args</a:t>
            </a:r>
            <a:r>
              <a:rPr lang="en-US" sz="2000" kern="0" dirty="0">
                <a:solidFill>
                  <a:schemeClr val="accent6"/>
                </a:solidFill>
              </a:rPr>
              <a:t>){</a:t>
            </a:r>
          </a:p>
          <a:p>
            <a:r>
              <a:rPr lang="en-US" sz="2000" kern="0" dirty="0"/>
              <a:t>	</a:t>
            </a:r>
          </a:p>
          <a:p>
            <a:r>
              <a:rPr lang="en-US" sz="2000" kern="0" dirty="0"/>
              <a:t>	new </a:t>
            </a:r>
            <a:r>
              <a:rPr lang="en-US" sz="2000" kern="0" dirty="0" err="1">
                <a:solidFill>
                  <a:schemeClr val="accent1">
                    <a:lumMod val="75000"/>
                  </a:schemeClr>
                </a:solidFill>
              </a:rPr>
              <a:t>ExampleTime</a:t>
            </a:r>
            <a:r>
              <a:rPr lang="en-US" sz="2000" kern="0" dirty="0">
                <a:solidFill>
                  <a:schemeClr val="accent6"/>
                </a:solidFill>
              </a:rPr>
              <a:t>()</a:t>
            </a:r>
            <a:r>
              <a:rPr lang="en-US" sz="2000" kern="0" dirty="0"/>
              <a:t>;</a:t>
            </a:r>
          </a:p>
          <a:p>
            <a:endParaRPr lang="en-US" sz="2000" kern="0" dirty="0"/>
          </a:p>
          <a:p>
            <a:r>
              <a:rPr lang="en-US" sz="2000" kern="0" dirty="0">
                <a:solidFill>
                  <a:schemeClr val="accent6"/>
                </a:solidFill>
              </a:rPr>
              <a:t>}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1439830" y="1035198"/>
            <a:ext cx="10904569" cy="30346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/>
              <a:t>C</a:t>
            </a:r>
            <a:r>
              <a:rPr lang="en" sz="2400" dirty="0"/>
              <a:t>lass Quote</a:t>
            </a:r>
            <a:r>
              <a:rPr lang="en" sz="800" dirty="0"/>
              <a:t> </a:t>
            </a:r>
            <a:r>
              <a:rPr lang="en" sz="2800" dirty="0">
                <a:solidFill>
                  <a:schemeClr val="accent6"/>
                </a:solidFill>
              </a:rPr>
              <a:t>{</a:t>
            </a:r>
            <a:br>
              <a:rPr lang="en" sz="2800" dirty="0">
                <a:solidFill>
                  <a:schemeClr val="accent6"/>
                </a:solidFill>
              </a:rPr>
            </a:br>
            <a:br>
              <a:rPr lang="en" sz="6667" dirty="0">
                <a:solidFill>
                  <a:schemeClr val="accent6"/>
                </a:solidFill>
              </a:rPr>
            </a:br>
            <a:r>
              <a:rPr lang="en" sz="2400" dirty="0">
                <a:solidFill>
                  <a:schemeClr val="accent6"/>
                </a:solidFill>
              </a:rPr>
              <a:t> 	 String = </a:t>
            </a:r>
            <a:r>
              <a:rPr lang="en-US" sz="2400" dirty="0">
                <a:solidFill>
                  <a:schemeClr val="accent2"/>
                </a:solidFill>
              </a:rPr>
              <a:t>“With great codes often 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                 	comes great confusion”</a:t>
            </a:r>
            <a:endParaRPr sz="6667" dirty="0">
              <a:solidFill>
                <a:schemeClr val="accent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946833" y="6259633"/>
            <a:ext cx="64868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accent3"/>
                </a:solidFill>
              </a:rPr>
              <a:t>JAVA Programming Language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7967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Quotes.java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2139080" y="4506588"/>
            <a:ext cx="674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32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2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/>
          <p:cNvCxnSpPr>
            <a:endCxn id="824" idx="0"/>
          </p:cNvCxnSpPr>
          <p:nvPr/>
        </p:nvCxnSpPr>
        <p:spPr>
          <a:xfrm>
            <a:off x="2476480" y="3787788"/>
            <a:ext cx="0" cy="71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6096000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Quotes.class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454900" y="1799216"/>
            <a:ext cx="4899009" cy="149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i</a:t>
            </a:r>
            <a:r>
              <a:rPr lang="en" dirty="0">
                <a:solidFill>
                  <a:schemeClr val="lt1"/>
                </a:solidFill>
              </a:rPr>
              <a:t>terface ThatsMyTime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977005" y="2630004"/>
            <a:ext cx="3854800" cy="208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void </a:t>
            </a:r>
            <a:r>
              <a:rPr lang="en-US" dirty="0" err="1"/>
              <a:t>thankYou</a:t>
            </a:r>
            <a:r>
              <a:rPr lang="en-US" dirty="0"/>
              <a:t>();</a:t>
            </a:r>
          </a:p>
          <a:p>
            <a:pPr marL="0" indent="0"/>
            <a:r>
              <a:rPr lang="en-US" dirty="0"/>
              <a:t>void </a:t>
            </a:r>
            <a:r>
              <a:rPr lang="en-US" dirty="0" err="1"/>
              <a:t>feedBacks</a:t>
            </a:r>
            <a:r>
              <a:rPr lang="en-US" dirty="0"/>
              <a:t>();</a:t>
            </a:r>
          </a:p>
          <a:p>
            <a:pPr marL="0" indent="0"/>
            <a:r>
              <a:rPr lang="en-US" dirty="0"/>
              <a:t>void </a:t>
            </a:r>
            <a:r>
              <a:rPr lang="en-US" dirty="0" err="1"/>
              <a:t>anyQuestions</a:t>
            </a:r>
            <a:r>
              <a:rPr lang="en-US" dirty="0"/>
              <a:t>(); </a:t>
            </a:r>
            <a:endParaRPr dirty="0"/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946833" y="6259633"/>
            <a:ext cx="64868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accent3"/>
                </a:solidFill>
              </a:rPr>
              <a:t>JAVA Programming Language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7967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thatsMyTime.java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513784" y="3182343"/>
            <a:ext cx="674800" cy="1496401"/>
            <a:chOff x="1084825" y="2246100"/>
            <a:chExt cx="506100" cy="2667286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9589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6096000" y="122033"/>
            <a:ext cx="6096000" cy="63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thatsMyTime.class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/>
          <p:cNvGrpSpPr/>
          <p:nvPr/>
        </p:nvGrpSpPr>
        <p:grpSpPr>
          <a:xfrm>
            <a:off x="6659571" y="1564503"/>
            <a:ext cx="4585595" cy="3701071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 dirty="0"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 dirty="0"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628C630-B732-D61F-4AD0-0E831898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681" y="1761960"/>
            <a:ext cx="4041757" cy="2352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952333" y="1635803"/>
            <a:ext cx="9720800" cy="7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/>
              <a:t>System.out.println(</a:t>
            </a:r>
            <a:r>
              <a:rPr lang="en" sz="2400" dirty="0">
                <a:solidFill>
                  <a:schemeClr val="accent2"/>
                </a:solidFill>
              </a:rPr>
              <a:t>“Topic’s Today”);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1952333" y="2357403"/>
            <a:ext cx="9292800" cy="237980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-US" sz="2133" dirty="0">
                <a:solidFill>
                  <a:schemeClr val="lt1"/>
                </a:solidFill>
              </a:rPr>
              <a:t>public void </a:t>
            </a:r>
            <a:r>
              <a:rPr lang="en-US" sz="2133" dirty="0">
                <a:solidFill>
                  <a:schemeClr val="accent2"/>
                </a:solidFill>
              </a:rPr>
              <a:t>Topics(String getMotivated) </a:t>
            </a:r>
            <a:r>
              <a:rPr lang="en-US" sz="2133" dirty="0">
                <a:solidFill>
                  <a:schemeClr val="lt1"/>
                </a:solidFill>
              </a:rPr>
              <a:t>{</a:t>
            </a:r>
            <a:endParaRPr lang="en" sz="2133" dirty="0">
              <a:solidFill>
                <a:schemeClr val="lt1"/>
              </a:solidFill>
            </a:endParaRPr>
          </a:p>
          <a:p>
            <a:pPr marL="0" indent="0">
              <a:buNone/>
            </a:pPr>
            <a:r>
              <a:rPr lang="en" sz="1467" dirty="0">
                <a:solidFill>
                  <a:schemeClr val="accent3"/>
                </a:solidFill>
              </a:rPr>
              <a:t>        /*</a:t>
            </a:r>
          </a:p>
          <a:p>
            <a:pPr marL="0" indent="0">
              <a:buNone/>
            </a:pPr>
            <a:r>
              <a:rPr lang="en" sz="1467" dirty="0">
                <a:solidFill>
                  <a:schemeClr val="accent3"/>
                </a:solidFill>
              </a:rPr>
              <a:t>	Here’s what you’ll find in this presentation: </a:t>
            </a:r>
            <a:endParaRPr sz="1467" dirty="0">
              <a:solidFill>
                <a:schemeClr val="accent3"/>
              </a:solidFill>
            </a:endParaRPr>
          </a:p>
          <a:p>
            <a:pPr lvl="1" indent="-389457">
              <a:buClr>
                <a:schemeClr val="accent3"/>
              </a:buClr>
              <a:buSzPts val="1000"/>
              <a:buChar char="∗"/>
            </a:pPr>
            <a:r>
              <a:rPr lang="en" sz="1600" dirty="0">
                <a:solidFill>
                  <a:schemeClr val="accent3"/>
                </a:solidFill>
              </a:rPr>
              <a:t>What is Events in Java?</a:t>
            </a:r>
            <a:endParaRPr sz="1600" dirty="0">
              <a:solidFill>
                <a:schemeClr val="accent3"/>
              </a:solidFill>
            </a:endParaRPr>
          </a:p>
          <a:p>
            <a:pPr lvl="1" indent="-389457">
              <a:buClr>
                <a:schemeClr val="accent3"/>
              </a:buClr>
              <a:buSzPts val="1000"/>
              <a:buChar char="∗"/>
            </a:pPr>
            <a:r>
              <a:rPr lang="en" sz="1600" dirty="0">
                <a:solidFill>
                  <a:schemeClr val="accent3"/>
                </a:solidFill>
                <a:uFill>
                  <a:noFill/>
                </a:uFill>
              </a:rPr>
              <a:t>What are </a:t>
            </a:r>
            <a:r>
              <a:rPr lang="en" sz="1600" b="1" dirty="0">
                <a:solidFill>
                  <a:schemeClr val="accent1"/>
                </a:solidFill>
                <a:uFill>
                  <a:noFill/>
                </a:uFill>
              </a:rPr>
              <a:t>MouseEvents</a:t>
            </a:r>
            <a:r>
              <a:rPr lang="en" sz="1600" b="1" dirty="0">
                <a:solidFill>
                  <a:schemeClr val="accent3"/>
                </a:solidFill>
                <a:uFill>
                  <a:noFill/>
                </a:uFill>
              </a:rPr>
              <a:t>?</a:t>
            </a:r>
          </a:p>
          <a:p>
            <a:pPr lvl="1" indent="-389457">
              <a:buClr>
                <a:schemeClr val="accent3"/>
              </a:buClr>
              <a:buSzPts val="1000"/>
              <a:buChar char="∗"/>
            </a:pPr>
            <a:r>
              <a:rPr lang="en" sz="1600" dirty="0">
                <a:solidFill>
                  <a:schemeClr val="accent3"/>
                </a:solidFill>
                <a:uFill>
                  <a:noFill/>
                </a:uFill>
              </a:rPr>
              <a:t>What are </a:t>
            </a:r>
            <a:r>
              <a:rPr lang="en" sz="1600" b="1" dirty="0">
                <a:solidFill>
                  <a:schemeClr val="accent1"/>
                </a:solidFill>
                <a:uFill>
                  <a:noFill/>
                </a:uFill>
              </a:rPr>
              <a:t>MouseMotionListeners</a:t>
            </a:r>
            <a:r>
              <a:rPr lang="en" sz="1600" dirty="0">
                <a:solidFill>
                  <a:schemeClr val="accent3"/>
                </a:solidFill>
                <a:uFill>
                  <a:noFill/>
                </a:uFill>
              </a:rPr>
              <a:t> and </a:t>
            </a:r>
            <a:r>
              <a:rPr lang="en" sz="1600" b="1" dirty="0">
                <a:solidFill>
                  <a:schemeClr val="accent1"/>
                </a:solidFill>
                <a:uFill>
                  <a:noFill/>
                </a:uFill>
              </a:rPr>
              <a:t>MouseListeners</a:t>
            </a:r>
            <a:r>
              <a:rPr lang="en" sz="1600" dirty="0">
                <a:solidFill>
                  <a:schemeClr val="accent3"/>
                </a:solidFill>
                <a:uFill>
                  <a:noFill/>
                </a:uFill>
              </a:rPr>
              <a:t>?</a:t>
            </a:r>
          </a:p>
          <a:p>
            <a:pPr marL="829713" lvl="1" indent="0">
              <a:buClr>
                <a:schemeClr val="accent3"/>
              </a:buClr>
              <a:buSzPts val="1000"/>
              <a:buNone/>
            </a:pPr>
            <a:r>
              <a:rPr lang="en" sz="1600" dirty="0">
                <a:solidFill>
                  <a:schemeClr val="accent3"/>
                </a:solidFill>
                <a:uFill>
                  <a:noFill/>
                </a:uFill>
              </a:rPr>
              <a:t>*/</a:t>
            </a:r>
          </a:p>
          <a:p>
            <a:pPr marL="829713" lvl="1" indent="0">
              <a:buClr>
                <a:schemeClr val="accent3"/>
              </a:buClr>
              <a:buSzPts val="1000"/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	System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.out</a:t>
            </a:r>
            <a:r>
              <a:rPr lang="en-US" sz="1600" dirty="0">
                <a:solidFill>
                  <a:schemeClr val="lt1"/>
                </a:solidFill>
              </a:rPr>
              <a:t>.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println</a:t>
            </a:r>
            <a:r>
              <a:rPr lang="en-US" sz="1600" dirty="0">
                <a:solidFill>
                  <a:schemeClr val="lt1"/>
                </a:solidFill>
              </a:rPr>
              <a:t>(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getMotivated);</a:t>
            </a:r>
            <a:endParaRPr lang="en" sz="1600" dirty="0">
              <a:solidFill>
                <a:schemeClr val="bg2">
                  <a:lumMod val="75000"/>
                </a:schemeClr>
              </a:solidFill>
            </a:endParaRPr>
          </a:p>
          <a:p>
            <a:pPr marL="829713" lvl="1" indent="0">
              <a:buClr>
                <a:schemeClr val="accent3"/>
              </a:buClr>
              <a:buSzPts val="1000"/>
              <a:buNone/>
            </a:pPr>
            <a:r>
              <a:rPr lang="en" sz="2133" dirty="0">
                <a:solidFill>
                  <a:schemeClr val="lt1"/>
                </a:solidFill>
              </a:rPr>
              <a:t>}</a:t>
            </a: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946833" y="6259633"/>
            <a:ext cx="64868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accent3"/>
                </a:solidFill>
              </a:rPr>
              <a:t>JAVA Programming Language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7967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whatWeWillCover.java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75" name="Google Shape;475;p28"/>
          <p:cNvSpPr txBox="1">
            <a:spLocks noGrp="1"/>
          </p:cNvSpPr>
          <p:nvPr>
            <p:ph type="subTitle" idx="4294967295"/>
          </p:nvPr>
        </p:nvSpPr>
        <p:spPr>
          <a:xfrm>
            <a:off x="6096000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whatWeWillCover</a:t>
            </a:r>
            <a:r>
              <a:rPr lang="en" dirty="0">
                <a:solidFill>
                  <a:schemeClr val="accent3"/>
                </a:solidFill>
              </a:rPr>
              <a:t>.class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2121233" y="1929632"/>
            <a:ext cx="1162800" cy="4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3110067" y="2366817"/>
            <a:ext cx="4172000" cy="65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/* Change in the state of object or source. */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3110067" y="1915633"/>
            <a:ext cx="4172000" cy="4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What are Events?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3800167" y="3226483"/>
            <a:ext cx="1162800" cy="4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02</a:t>
            </a:r>
            <a:endParaRPr dirty="0"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5305823" y="3709948"/>
            <a:ext cx="4172000" cy="65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/* A mechanism which controls events.*/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4962966" y="3226467"/>
            <a:ext cx="4514857" cy="4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What is Event Handling?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5657167" y="4533616"/>
            <a:ext cx="1162800" cy="4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03</a:t>
            </a:r>
            <a:endParaRPr dirty="0"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6819967" y="4984791"/>
            <a:ext cx="4172000" cy="65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/* Sub-divided as Source and listener */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6819966" y="4533600"/>
            <a:ext cx="4283460" cy="4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Delegation Event Model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783833" y="1286235"/>
            <a:ext cx="9720800" cy="615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133" dirty="0"/>
              <a:t>public void </a:t>
            </a:r>
            <a:r>
              <a:rPr lang="en-US" sz="2133" dirty="0">
                <a:solidFill>
                  <a:schemeClr val="accent2"/>
                </a:solidFill>
              </a:rPr>
              <a:t>Intro() </a:t>
            </a:r>
            <a:r>
              <a:rPr lang="en-US" sz="2133" dirty="0"/>
              <a:t>{</a:t>
            </a:r>
            <a:endParaRPr lang="en" sz="2133" dirty="0"/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626037" y="1558600"/>
            <a:ext cx="674800" cy="4480690"/>
            <a:chOff x="1219528" y="1168950"/>
            <a:chExt cx="506100" cy="3360518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219528" y="4098659"/>
              <a:ext cx="506100" cy="430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5858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133" kern="0" dirty="0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>
              <a:cxnSpLocks/>
            </p:cNvCxnSpPr>
            <p:nvPr/>
          </p:nvCxnSpPr>
          <p:spPr>
            <a:xfrm>
              <a:off x="1337875" y="1168950"/>
              <a:ext cx="0" cy="3145137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946833" y="6259633"/>
            <a:ext cx="64868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JAVA Programming Language</a:t>
            </a:r>
            <a:endParaRPr dirty="0"/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7967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dirty="0"/>
              <a:t>Introduction.java</a:t>
            </a:r>
            <a:endParaRPr dirty="0"/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6096000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dirty="0"/>
              <a:t>Introduction.java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3040034" y="1180767"/>
            <a:ext cx="3763593" cy="7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dirty="0"/>
              <a:t>Class Events </a:t>
            </a:r>
            <a:r>
              <a:rPr lang="en" sz="3733" dirty="0">
                <a:solidFill>
                  <a:schemeClr val="accent6"/>
                </a:solidFill>
              </a:rPr>
              <a:t>{</a:t>
            </a:r>
            <a:endParaRPr sz="3733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3848833" y="2049732"/>
            <a:ext cx="7169600" cy="37318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dirty="0">
                <a:solidFill>
                  <a:schemeClr val="accent6"/>
                </a:solidFill>
              </a:rPr>
              <a:t>String = “</a:t>
            </a:r>
            <a:r>
              <a:rPr lang="en" sz="2133" dirty="0">
                <a:solidFill>
                  <a:schemeClr val="accent1"/>
                </a:solidFill>
              </a:rPr>
              <a:t>Events</a:t>
            </a:r>
            <a:r>
              <a:rPr lang="en" sz="2133" dirty="0">
                <a:solidFill>
                  <a:schemeClr val="accent6"/>
                </a:solidFill>
              </a:rPr>
              <a:t>”</a:t>
            </a:r>
            <a:r>
              <a:rPr lang="en" sz="2133" dirty="0">
                <a:solidFill>
                  <a:schemeClr val="accent1"/>
                </a:solidFill>
              </a:rPr>
              <a:t> </a:t>
            </a:r>
            <a:endParaRPr sz="2133"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923587" y="4698191"/>
            <a:ext cx="6748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733" kern="0" dirty="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733" kern="0" dirty="0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3260987" y="1887391"/>
            <a:ext cx="0" cy="2810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946833" y="6259633"/>
            <a:ext cx="64868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accent3"/>
                </a:solidFill>
              </a:rPr>
              <a:t>JAVA Programming Language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7967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Events.java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6096000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</a:pPr>
            <a:r>
              <a:rPr lang="en" dirty="0">
                <a:solidFill>
                  <a:schemeClr val="accent3"/>
                </a:solidFill>
              </a:rPr>
              <a:t>Events.class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" name="Google Shape;481;p29">
            <a:extLst>
              <a:ext uri="{FF2B5EF4-FFF2-40B4-BE49-F238E27FC236}">
                <a16:creationId xmlns:a16="http://schemas.microsoft.com/office/drawing/2014/main" id="{C023CF54-3B0C-ACC6-8630-F05265EBAEA8}"/>
              </a:ext>
            </a:extLst>
          </p:cNvPr>
          <p:cNvSpPr txBox="1">
            <a:spLocks/>
          </p:cNvSpPr>
          <p:nvPr/>
        </p:nvSpPr>
        <p:spPr>
          <a:xfrm>
            <a:off x="3848833" y="2354729"/>
            <a:ext cx="6136995" cy="242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defTabSz="1219170">
              <a:buClr>
                <a:srgbClr val="72D9F0"/>
              </a:buClr>
            </a:pPr>
            <a:r>
              <a:rPr lang="en-US" sz="1600" kern="0" dirty="0">
                <a:solidFill>
                  <a:srgbClr val="E7E7E7"/>
                </a:solidFill>
              </a:rPr>
              <a:t>/* </a:t>
            </a:r>
          </a:p>
          <a:p>
            <a:pPr marL="0" indent="0" defTabSz="1219170">
              <a:buClr>
                <a:srgbClr val="72D9F0"/>
              </a:buClr>
            </a:pPr>
            <a:r>
              <a:rPr lang="en-US" sz="1600" kern="0" dirty="0">
                <a:solidFill>
                  <a:srgbClr val="E7E7E7"/>
                </a:solidFill>
              </a:rPr>
              <a:t>An event is a change in the state of an object triggered by some action such as Clicking a button, Moving the cursor, Pressing a key on the keyboard, Scrolling a page, etc.</a:t>
            </a:r>
          </a:p>
          <a:p>
            <a:pPr marL="0" indent="0" defTabSz="1219170">
              <a:buClr>
                <a:srgbClr val="72D9F0"/>
              </a:buClr>
            </a:pPr>
            <a:endParaRPr lang="en-US" sz="1600" kern="0" dirty="0">
              <a:solidFill>
                <a:srgbClr val="E7E7E7"/>
              </a:solidFill>
            </a:endParaRPr>
          </a:p>
          <a:p>
            <a:pPr marL="0" indent="0" defTabSz="1219170">
              <a:buClr>
                <a:srgbClr val="72D9F0"/>
              </a:buClr>
            </a:pPr>
            <a:r>
              <a:rPr lang="en-US" sz="1600" kern="0" dirty="0">
                <a:solidFill>
                  <a:srgbClr val="E7E7E7"/>
                </a:solidFill>
              </a:rPr>
              <a:t>In Java, the java.awt.event package provides various event classes to handle these actions.</a:t>
            </a:r>
          </a:p>
          <a:p>
            <a:pPr marL="0" indent="0" defTabSz="1219170">
              <a:buClr>
                <a:srgbClr val="72D9F0"/>
              </a:buClr>
            </a:pPr>
            <a:r>
              <a:rPr lang="en-US" sz="1600" kern="0" dirty="0">
                <a:solidFill>
                  <a:srgbClr val="E7E7E7"/>
                </a:solidFill>
              </a:rPr>
              <a:t>*/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986866" y="1535919"/>
            <a:ext cx="7550500" cy="127290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/* </a:t>
            </a:r>
            <a:r>
              <a:rPr lang="en-US" dirty="0"/>
              <a:t>Event handling is a mechanism that allows programs to control events and define what should happen when an event occurs. </a:t>
            </a:r>
            <a:r>
              <a:rPr lang="en" dirty="0"/>
              <a:t>*/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986866" y="4191103"/>
            <a:ext cx="7884332" cy="160621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/* </a:t>
            </a:r>
            <a:r>
              <a:rPr lang="en-US" dirty="0"/>
              <a:t>Java uses the Delegation Event Model to handle events. This model consists of two main components: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" dirty="0"/>
              <a:t>Source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" dirty="0"/>
              <a:t>Listeners</a:t>
            </a:r>
          </a:p>
          <a:p>
            <a:pPr marL="0" indent="0"/>
            <a:r>
              <a:rPr lang="en" dirty="0"/>
              <a:t>*/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533999" y="3486052"/>
            <a:ext cx="4554035" cy="70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sz="2133" dirty="0">
                <a:solidFill>
                  <a:schemeClr val="accent2"/>
                </a:solidFill>
              </a:rPr>
              <a:t>public void eventModel()</a:t>
            </a:r>
            <a:r>
              <a:rPr lang="en" sz="2133" dirty="0">
                <a:solidFill>
                  <a:schemeClr val="accent6"/>
                </a:solidFill>
              </a:rPr>
              <a:t>{</a:t>
            </a:r>
            <a:endParaRPr sz="2133"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524333" y="1060687"/>
            <a:ext cx="5161904" cy="48375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133" dirty="0"/>
              <a:t>p</a:t>
            </a:r>
            <a:r>
              <a:rPr lang="en" sz="2133" dirty="0"/>
              <a:t>ublic void eventHandling() </a:t>
            </a:r>
            <a:r>
              <a:rPr lang="en" sz="2133" dirty="0">
                <a:solidFill>
                  <a:schemeClr val="accent6"/>
                </a:solidFill>
              </a:rPr>
              <a:t>{</a:t>
            </a:r>
            <a:r>
              <a:rPr lang="en" sz="2133" dirty="0"/>
              <a:t> </a:t>
            </a:r>
            <a:endParaRPr sz="2133"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2277179" y="1890268"/>
            <a:ext cx="426768" cy="426768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2277171" y="4592681"/>
            <a:ext cx="426784" cy="347576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946833" y="6259633"/>
            <a:ext cx="64868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JAVA Programming Language</a:t>
            </a:r>
            <a:endParaRPr dirty="0"/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7967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dirty="0"/>
              <a:t>Events.java</a:t>
            </a:r>
            <a:endParaRPr dirty="0"/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6096000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dirty="0"/>
              <a:t>Events.class</a:t>
            </a:r>
            <a:endParaRPr dirty="0"/>
          </a:p>
        </p:txBody>
      </p:sp>
      <p:grpSp>
        <p:nvGrpSpPr>
          <p:cNvPr id="545" name="Google Shape;545;p31"/>
          <p:cNvGrpSpPr/>
          <p:nvPr/>
        </p:nvGrpSpPr>
        <p:grpSpPr>
          <a:xfrm>
            <a:off x="2153168" y="1819246"/>
            <a:ext cx="674789" cy="568815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2153168" y="4482062"/>
            <a:ext cx="674789" cy="568815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446433" y="4270884"/>
            <a:ext cx="674800" cy="1822316"/>
            <a:chOff x="1084825" y="3203163"/>
            <a:chExt cx="506100" cy="1366737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3733" kern="0">
                  <a:solidFill>
                    <a:srgbClr val="FFFFFF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733" kern="0" dirty="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446433" y="1610732"/>
            <a:ext cx="674800" cy="1576094"/>
            <a:chOff x="1084825" y="3203163"/>
            <a:chExt cx="506100" cy="1182071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430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133" kern="0" dirty="0">
                  <a:solidFill>
                    <a:srgbClr val="FFFFFF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133" kern="0" dirty="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783833" y="1455331"/>
            <a:ext cx="5139480" cy="70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/>
              <a:t>P</a:t>
            </a:r>
            <a:r>
              <a:rPr lang="en" sz="2400" dirty="0"/>
              <a:t>ublic void mouseEvents()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2280892" y="1911366"/>
            <a:ext cx="9189450" cy="293640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accent6"/>
                </a:solidFill>
              </a:rPr>
              <a:t>/*</a:t>
            </a:r>
          </a:p>
          <a:p>
            <a:pPr marL="0" indent="0"/>
            <a:r>
              <a:rPr lang="en-US" dirty="0">
                <a:solidFill>
                  <a:schemeClr val="accent6"/>
                </a:solidFill>
              </a:rPr>
              <a:t>An event which indicates that a mouse action occurred in a component.</a:t>
            </a:r>
            <a:r>
              <a:rPr lang="en" dirty="0">
                <a:solidFill>
                  <a:schemeClr val="accent6"/>
                </a:solidFill>
              </a:rPr>
              <a:t> mouseEvent is a class and there are so many methods here are some :</a:t>
            </a:r>
          </a:p>
          <a:p>
            <a:pPr marL="0" indent="0"/>
            <a:r>
              <a:rPr lang="en" dirty="0">
                <a:solidFill>
                  <a:schemeClr val="accent6"/>
                </a:solidFill>
              </a:rPr>
              <a:t>*/</a:t>
            </a:r>
          </a:p>
          <a:p>
            <a:pPr marL="0" indent="0"/>
            <a:endParaRPr lang="en" dirty="0">
              <a:solidFill>
                <a:schemeClr val="accent6"/>
              </a:solidFill>
            </a:endParaRPr>
          </a:p>
          <a:p>
            <a:pPr marL="0" indent="0"/>
            <a:r>
              <a:rPr lang="en-US" dirty="0">
                <a:solidFill>
                  <a:schemeClr val="accent2"/>
                </a:solidFill>
              </a:rPr>
              <a:t>int </a:t>
            </a:r>
            <a:r>
              <a:rPr lang="en" dirty="0">
                <a:solidFill>
                  <a:schemeClr val="accent1"/>
                </a:solidFill>
              </a:rPr>
              <a:t>getX(); </a:t>
            </a:r>
            <a:r>
              <a:rPr lang="en" sz="1600" dirty="0">
                <a:solidFill>
                  <a:schemeClr val="accent6"/>
                </a:solidFill>
              </a:rPr>
              <a:t>//returns position of mouse vertically</a:t>
            </a:r>
          </a:p>
          <a:p>
            <a:pPr marL="0" indent="0"/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" dirty="0">
                <a:solidFill>
                  <a:schemeClr val="accent2"/>
                </a:solidFill>
              </a:rPr>
              <a:t>nt </a:t>
            </a:r>
            <a:r>
              <a:rPr lang="en" dirty="0">
                <a:solidFill>
                  <a:schemeClr val="accent1"/>
                </a:solidFill>
              </a:rPr>
              <a:t>getY(); </a:t>
            </a:r>
            <a:r>
              <a:rPr lang="en" sz="1600" dirty="0">
                <a:solidFill>
                  <a:schemeClr val="accent6"/>
                </a:solidFill>
              </a:rPr>
              <a:t>//returns position of mouse horizontally</a:t>
            </a:r>
          </a:p>
          <a:p>
            <a:pPr marL="0" indent="0"/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lang="en" dirty="0">
                <a:solidFill>
                  <a:schemeClr val="accent2"/>
                </a:solidFill>
              </a:rPr>
              <a:t>nt </a:t>
            </a:r>
            <a:r>
              <a:rPr lang="en" dirty="0">
                <a:solidFill>
                  <a:schemeClr val="accent1"/>
                </a:solidFill>
              </a:rPr>
              <a:t>getClickCount(); </a:t>
            </a:r>
            <a:r>
              <a:rPr lang="en" sz="1600" dirty="0">
                <a:solidFill>
                  <a:schemeClr val="accent6"/>
                </a:solidFill>
              </a:rPr>
              <a:t>//counts how many times mouse is being clicked. </a:t>
            </a:r>
            <a:endParaRPr sz="1600" dirty="0">
              <a:solidFill>
                <a:schemeClr val="accent6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446433" y="1558600"/>
            <a:ext cx="674800" cy="3913079"/>
            <a:chOff x="1084825" y="1168950"/>
            <a:chExt cx="506100" cy="3305403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519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kern="0" dirty="0">
                  <a:solidFill>
                    <a:srgbClr val="FFFFFF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400" kern="0" dirty="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946833" y="6259633"/>
            <a:ext cx="64868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accent3"/>
                </a:solidFill>
              </a:rPr>
              <a:t>JAVA Programming Language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7967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3"/>
                </a:solidFill>
              </a:rPr>
              <a:t>mouseEvents.java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6096000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3"/>
                </a:solidFill>
              </a:rPr>
              <a:t>mouseEvents.class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793311" y="1153242"/>
            <a:ext cx="3935255" cy="47516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 dirty="0"/>
              <a:t>p</a:t>
            </a:r>
            <a:r>
              <a:rPr lang="en" sz="1600" dirty="0"/>
              <a:t>ublic void mouseEventWeHave()</a:t>
            </a:r>
            <a:endParaRPr sz="1600" dirty="0">
              <a:solidFill>
                <a:schemeClr val="accent6"/>
              </a:solidFill>
            </a:endParaRPr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367566" y="1717123"/>
            <a:ext cx="2820745" cy="40781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1400" dirty="0" err="1"/>
              <a:t>mouseClicked</a:t>
            </a:r>
            <a:r>
              <a:rPr lang="en-US" sz="1400" dirty="0"/>
              <a:t>();</a:t>
            </a:r>
            <a:endParaRPr sz="1400"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446433" y="1538300"/>
            <a:ext cx="606832" cy="4411336"/>
            <a:chOff x="1084825" y="1153725"/>
            <a:chExt cx="455124" cy="3308502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6"/>
              <a:ext cx="455124" cy="507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6" name="Google Shape;696;p35"/>
          <p:cNvGrpSpPr/>
          <p:nvPr/>
        </p:nvGrpSpPr>
        <p:grpSpPr>
          <a:xfrm>
            <a:off x="2084152" y="4329608"/>
            <a:ext cx="259934" cy="233115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946833" y="6259633"/>
            <a:ext cx="64868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JAVA Programming Language</a:t>
            </a:r>
            <a:endParaRPr dirty="0"/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7967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dirty="0"/>
              <a:t>mouseEventWeHave.java</a:t>
            </a:r>
            <a:endParaRPr dirty="0"/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6096000" y="194334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dirty="0"/>
              <a:t>mouseEventWeHave.class</a:t>
            </a:r>
            <a:endParaRPr dirty="0"/>
          </a:p>
        </p:txBody>
      </p:sp>
      <p:grpSp>
        <p:nvGrpSpPr>
          <p:cNvPr id="50" name="Google Shape;696;p35">
            <a:extLst>
              <a:ext uri="{FF2B5EF4-FFF2-40B4-BE49-F238E27FC236}">
                <a16:creationId xmlns:a16="http://schemas.microsoft.com/office/drawing/2014/main" id="{F578A3B3-03E2-C6A3-C95C-3678A0E0B692}"/>
              </a:ext>
            </a:extLst>
          </p:cNvPr>
          <p:cNvGrpSpPr/>
          <p:nvPr/>
        </p:nvGrpSpPr>
        <p:grpSpPr>
          <a:xfrm>
            <a:off x="2097599" y="2334347"/>
            <a:ext cx="259934" cy="233115"/>
            <a:chOff x="4764875" y="1706700"/>
            <a:chExt cx="578325" cy="487500"/>
          </a:xfrm>
        </p:grpSpPr>
        <p:sp>
          <p:nvSpPr>
            <p:cNvPr id="51" name="Google Shape;697;p35">
              <a:extLst>
                <a:ext uri="{FF2B5EF4-FFF2-40B4-BE49-F238E27FC236}">
                  <a16:creationId xmlns:a16="http://schemas.microsoft.com/office/drawing/2014/main" id="{78F1E895-20DE-FAAD-CAF6-90B7E843960F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2" name="Google Shape;698;p35">
              <a:extLst>
                <a:ext uri="{FF2B5EF4-FFF2-40B4-BE49-F238E27FC236}">
                  <a16:creationId xmlns:a16="http://schemas.microsoft.com/office/drawing/2014/main" id="{AF4D3925-0096-3047-724B-1DBEA6F4667C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3" name="Google Shape;696;p35">
            <a:extLst>
              <a:ext uri="{FF2B5EF4-FFF2-40B4-BE49-F238E27FC236}">
                <a16:creationId xmlns:a16="http://schemas.microsoft.com/office/drawing/2014/main" id="{09E8318E-4874-D1A1-9A8F-786E9DF994D7}"/>
              </a:ext>
            </a:extLst>
          </p:cNvPr>
          <p:cNvGrpSpPr/>
          <p:nvPr/>
        </p:nvGrpSpPr>
        <p:grpSpPr>
          <a:xfrm>
            <a:off x="2105452" y="2785926"/>
            <a:ext cx="259934" cy="233115"/>
            <a:chOff x="4764875" y="1706700"/>
            <a:chExt cx="578325" cy="487500"/>
          </a:xfrm>
        </p:grpSpPr>
        <p:sp>
          <p:nvSpPr>
            <p:cNvPr id="54" name="Google Shape;697;p35">
              <a:extLst>
                <a:ext uri="{FF2B5EF4-FFF2-40B4-BE49-F238E27FC236}">
                  <a16:creationId xmlns:a16="http://schemas.microsoft.com/office/drawing/2014/main" id="{009E2E5B-A0D7-87A6-B582-78A61D8BCD2C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5" name="Google Shape;698;p35">
              <a:extLst>
                <a:ext uri="{FF2B5EF4-FFF2-40B4-BE49-F238E27FC236}">
                  <a16:creationId xmlns:a16="http://schemas.microsoft.com/office/drawing/2014/main" id="{AAD6D9C9-A628-FCB0-6F88-1CEEB246726C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6" name="Google Shape;696;p35">
            <a:extLst>
              <a:ext uri="{FF2B5EF4-FFF2-40B4-BE49-F238E27FC236}">
                <a16:creationId xmlns:a16="http://schemas.microsoft.com/office/drawing/2014/main" id="{D5DE9BE3-63DE-3712-E3B4-8D135256D1DA}"/>
              </a:ext>
            </a:extLst>
          </p:cNvPr>
          <p:cNvGrpSpPr/>
          <p:nvPr/>
        </p:nvGrpSpPr>
        <p:grpSpPr>
          <a:xfrm>
            <a:off x="2112881" y="3270390"/>
            <a:ext cx="259934" cy="233115"/>
            <a:chOff x="4764875" y="1706700"/>
            <a:chExt cx="578325" cy="487500"/>
          </a:xfrm>
        </p:grpSpPr>
        <p:sp>
          <p:nvSpPr>
            <p:cNvPr id="57" name="Google Shape;697;p35">
              <a:extLst>
                <a:ext uri="{FF2B5EF4-FFF2-40B4-BE49-F238E27FC236}">
                  <a16:creationId xmlns:a16="http://schemas.microsoft.com/office/drawing/2014/main" id="{B3B8796D-D749-8A12-4814-A60E573560FC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8" name="Google Shape;698;p35">
              <a:extLst>
                <a:ext uri="{FF2B5EF4-FFF2-40B4-BE49-F238E27FC236}">
                  <a16:creationId xmlns:a16="http://schemas.microsoft.com/office/drawing/2014/main" id="{C4A450FD-52E6-CB01-36C2-946269F60558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9" name="Google Shape;696;p35">
            <a:extLst>
              <a:ext uri="{FF2B5EF4-FFF2-40B4-BE49-F238E27FC236}">
                <a16:creationId xmlns:a16="http://schemas.microsoft.com/office/drawing/2014/main" id="{7AA2523D-F202-1A6D-3ECF-DB3053CBD4D5}"/>
              </a:ext>
            </a:extLst>
          </p:cNvPr>
          <p:cNvGrpSpPr/>
          <p:nvPr/>
        </p:nvGrpSpPr>
        <p:grpSpPr>
          <a:xfrm>
            <a:off x="2100015" y="3803457"/>
            <a:ext cx="259934" cy="233115"/>
            <a:chOff x="4764875" y="1706700"/>
            <a:chExt cx="578325" cy="487500"/>
          </a:xfrm>
        </p:grpSpPr>
        <p:sp>
          <p:nvSpPr>
            <p:cNvPr id="60" name="Google Shape;697;p35">
              <a:extLst>
                <a:ext uri="{FF2B5EF4-FFF2-40B4-BE49-F238E27FC236}">
                  <a16:creationId xmlns:a16="http://schemas.microsoft.com/office/drawing/2014/main" id="{E3FA2A7E-DF84-7E37-FA80-CCBE1FA8E7B2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1" name="Google Shape;698;p35">
              <a:extLst>
                <a:ext uri="{FF2B5EF4-FFF2-40B4-BE49-F238E27FC236}">
                  <a16:creationId xmlns:a16="http://schemas.microsoft.com/office/drawing/2014/main" id="{3B34C4AB-2088-F6DF-6678-4CF9540D5B07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2" name="Google Shape;696;p35">
            <a:extLst>
              <a:ext uri="{FF2B5EF4-FFF2-40B4-BE49-F238E27FC236}">
                <a16:creationId xmlns:a16="http://schemas.microsoft.com/office/drawing/2014/main" id="{75AB45A9-1E80-D55F-E004-FD31D2E32D16}"/>
              </a:ext>
            </a:extLst>
          </p:cNvPr>
          <p:cNvGrpSpPr/>
          <p:nvPr/>
        </p:nvGrpSpPr>
        <p:grpSpPr>
          <a:xfrm>
            <a:off x="2090013" y="4912817"/>
            <a:ext cx="259934" cy="233115"/>
            <a:chOff x="4764875" y="1706700"/>
            <a:chExt cx="578325" cy="487500"/>
          </a:xfrm>
        </p:grpSpPr>
        <p:sp>
          <p:nvSpPr>
            <p:cNvPr id="63" name="Google Shape;697;p35">
              <a:extLst>
                <a:ext uri="{FF2B5EF4-FFF2-40B4-BE49-F238E27FC236}">
                  <a16:creationId xmlns:a16="http://schemas.microsoft.com/office/drawing/2014/main" id="{C2C146B4-35E4-D7C4-8DD1-1A223189125A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4" name="Google Shape;698;p35">
              <a:extLst>
                <a:ext uri="{FF2B5EF4-FFF2-40B4-BE49-F238E27FC236}">
                  <a16:creationId xmlns:a16="http://schemas.microsoft.com/office/drawing/2014/main" id="{E0427AC1-17B4-2999-1FA3-180B61B6818B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5" name="Google Shape;696;p35">
            <a:extLst>
              <a:ext uri="{FF2B5EF4-FFF2-40B4-BE49-F238E27FC236}">
                <a16:creationId xmlns:a16="http://schemas.microsoft.com/office/drawing/2014/main" id="{33501777-A8CD-1056-1F6D-DEB21EEC92E8}"/>
              </a:ext>
            </a:extLst>
          </p:cNvPr>
          <p:cNvGrpSpPr/>
          <p:nvPr/>
        </p:nvGrpSpPr>
        <p:grpSpPr>
          <a:xfrm>
            <a:off x="2097442" y="1801280"/>
            <a:ext cx="259934" cy="233115"/>
            <a:chOff x="4764875" y="1706700"/>
            <a:chExt cx="578325" cy="487500"/>
          </a:xfrm>
        </p:grpSpPr>
        <p:sp>
          <p:nvSpPr>
            <p:cNvPr id="66" name="Google Shape;697;p35">
              <a:extLst>
                <a:ext uri="{FF2B5EF4-FFF2-40B4-BE49-F238E27FC236}">
                  <a16:creationId xmlns:a16="http://schemas.microsoft.com/office/drawing/2014/main" id="{C8F572AF-159E-BAE2-2B06-6D389E846B07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7" name="Google Shape;698;p35">
              <a:extLst>
                <a:ext uri="{FF2B5EF4-FFF2-40B4-BE49-F238E27FC236}">
                  <a16:creationId xmlns:a16="http://schemas.microsoft.com/office/drawing/2014/main" id="{5C6819FB-7A79-9C4F-C5C8-2BAACEE27F82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78" name="Google Shape;664;p35">
            <a:extLst>
              <a:ext uri="{FF2B5EF4-FFF2-40B4-BE49-F238E27FC236}">
                <a16:creationId xmlns:a16="http://schemas.microsoft.com/office/drawing/2014/main" id="{0ED56E20-16AF-771B-2BF5-412BD4DEFCB8}"/>
              </a:ext>
            </a:extLst>
          </p:cNvPr>
          <p:cNvSpPr txBox="1">
            <a:spLocks/>
          </p:cNvSpPr>
          <p:nvPr/>
        </p:nvSpPr>
        <p:spPr>
          <a:xfrm>
            <a:off x="2372815" y="2240415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400" kern="0" dirty="0" err="1"/>
              <a:t>mouseEntered</a:t>
            </a:r>
            <a:r>
              <a:rPr lang="en-US" sz="1400" kern="0" dirty="0"/>
              <a:t>();</a:t>
            </a:r>
          </a:p>
        </p:txBody>
      </p:sp>
      <p:sp>
        <p:nvSpPr>
          <p:cNvPr id="79" name="Google Shape;664;p35">
            <a:extLst>
              <a:ext uri="{FF2B5EF4-FFF2-40B4-BE49-F238E27FC236}">
                <a16:creationId xmlns:a16="http://schemas.microsoft.com/office/drawing/2014/main" id="{6B76F072-E9A4-80D6-BE84-B6A898A79461}"/>
              </a:ext>
            </a:extLst>
          </p:cNvPr>
          <p:cNvSpPr txBox="1">
            <a:spLocks/>
          </p:cNvSpPr>
          <p:nvPr/>
        </p:nvSpPr>
        <p:spPr>
          <a:xfrm>
            <a:off x="2385463" y="2698575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400" kern="0" dirty="0" err="1"/>
              <a:t>mouseExited</a:t>
            </a:r>
            <a:r>
              <a:rPr lang="en-US" sz="1400" kern="0" dirty="0"/>
              <a:t>();</a:t>
            </a:r>
          </a:p>
        </p:txBody>
      </p:sp>
      <p:sp>
        <p:nvSpPr>
          <p:cNvPr id="80" name="Google Shape;664;p35">
            <a:extLst>
              <a:ext uri="{FF2B5EF4-FFF2-40B4-BE49-F238E27FC236}">
                <a16:creationId xmlns:a16="http://schemas.microsoft.com/office/drawing/2014/main" id="{66BA4D01-BE23-49CF-B55D-E84E4DE09973}"/>
              </a:ext>
            </a:extLst>
          </p:cNvPr>
          <p:cNvSpPr txBox="1">
            <a:spLocks/>
          </p:cNvSpPr>
          <p:nvPr/>
        </p:nvSpPr>
        <p:spPr>
          <a:xfrm>
            <a:off x="2385463" y="3205431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400" kern="0" dirty="0" err="1"/>
              <a:t>mousePressed</a:t>
            </a:r>
            <a:r>
              <a:rPr lang="en-US" sz="1400" kern="0" dirty="0"/>
              <a:t>();</a:t>
            </a:r>
          </a:p>
        </p:txBody>
      </p:sp>
      <p:sp>
        <p:nvSpPr>
          <p:cNvPr id="81" name="Google Shape;664;p35">
            <a:extLst>
              <a:ext uri="{FF2B5EF4-FFF2-40B4-BE49-F238E27FC236}">
                <a16:creationId xmlns:a16="http://schemas.microsoft.com/office/drawing/2014/main" id="{7F5C823E-7289-0618-E09A-5225EF2DCFD0}"/>
              </a:ext>
            </a:extLst>
          </p:cNvPr>
          <p:cNvSpPr txBox="1">
            <a:spLocks/>
          </p:cNvSpPr>
          <p:nvPr/>
        </p:nvSpPr>
        <p:spPr>
          <a:xfrm>
            <a:off x="2372815" y="3699145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400" kern="0" dirty="0" err="1"/>
              <a:t>mouseReleased</a:t>
            </a:r>
            <a:r>
              <a:rPr lang="en-US" sz="1400" kern="0" dirty="0"/>
              <a:t>();</a:t>
            </a:r>
          </a:p>
        </p:txBody>
      </p:sp>
      <p:sp>
        <p:nvSpPr>
          <p:cNvPr id="82" name="Google Shape;664;p35">
            <a:extLst>
              <a:ext uri="{FF2B5EF4-FFF2-40B4-BE49-F238E27FC236}">
                <a16:creationId xmlns:a16="http://schemas.microsoft.com/office/drawing/2014/main" id="{62FD87B5-2757-C338-C108-56945B9000D4}"/>
              </a:ext>
            </a:extLst>
          </p:cNvPr>
          <p:cNvSpPr txBox="1">
            <a:spLocks/>
          </p:cNvSpPr>
          <p:nvPr/>
        </p:nvSpPr>
        <p:spPr>
          <a:xfrm>
            <a:off x="2372815" y="4248545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400" kern="0" dirty="0" err="1"/>
              <a:t>mouseMoved</a:t>
            </a:r>
            <a:r>
              <a:rPr lang="en-US" sz="1400" kern="0" dirty="0"/>
              <a:t>();</a:t>
            </a:r>
          </a:p>
        </p:txBody>
      </p:sp>
      <p:sp>
        <p:nvSpPr>
          <p:cNvPr id="83" name="Google Shape;664;p35">
            <a:extLst>
              <a:ext uri="{FF2B5EF4-FFF2-40B4-BE49-F238E27FC236}">
                <a16:creationId xmlns:a16="http://schemas.microsoft.com/office/drawing/2014/main" id="{8FC65E43-3A25-DC8B-F690-BB17257EB6F1}"/>
              </a:ext>
            </a:extLst>
          </p:cNvPr>
          <p:cNvSpPr txBox="1">
            <a:spLocks/>
          </p:cNvSpPr>
          <p:nvPr/>
        </p:nvSpPr>
        <p:spPr>
          <a:xfrm>
            <a:off x="2385463" y="4799454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400" kern="0" dirty="0" err="1"/>
              <a:t>mouseDragged</a:t>
            </a:r>
            <a:r>
              <a:rPr lang="en-US" sz="1400" kern="0" dirty="0"/>
              <a:t>();</a:t>
            </a:r>
          </a:p>
        </p:txBody>
      </p:sp>
      <p:sp>
        <p:nvSpPr>
          <p:cNvPr id="41" name="Google Shape;668;p35">
            <a:extLst>
              <a:ext uri="{FF2B5EF4-FFF2-40B4-BE49-F238E27FC236}">
                <a16:creationId xmlns:a16="http://schemas.microsoft.com/office/drawing/2014/main" id="{E00DF739-37F9-EF87-D15A-261A72588111}"/>
              </a:ext>
            </a:extLst>
          </p:cNvPr>
          <p:cNvSpPr txBox="1"/>
          <p:nvPr/>
        </p:nvSpPr>
        <p:spPr>
          <a:xfrm>
            <a:off x="5468627" y="1052291"/>
            <a:ext cx="60683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18897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793311" y="1153242"/>
            <a:ext cx="4182279" cy="47516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1600" dirty="0"/>
              <a:t>p</a:t>
            </a:r>
            <a:r>
              <a:rPr lang="en" sz="1600" dirty="0"/>
              <a:t>ublic void mouseEventWeHave()</a:t>
            </a:r>
            <a:endParaRPr sz="1600" dirty="0">
              <a:solidFill>
                <a:schemeClr val="accent6"/>
              </a:solidFill>
            </a:endParaRPr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367566" y="1717123"/>
            <a:ext cx="2820745" cy="40781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1400" dirty="0" err="1"/>
              <a:t>mouseClicked</a:t>
            </a:r>
            <a:r>
              <a:rPr lang="en-US" sz="1400" dirty="0"/>
              <a:t>();</a:t>
            </a:r>
            <a:endParaRPr sz="1400"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783833" y="1538300"/>
            <a:ext cx="2936071" cy="3706400"/>
            <a:chOff x="1337875" y="1153725"/>
            <a:chExt cx="2202053" cy="27798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3084804" y="3208016"/>
              <a:ext cx="455124" cy="692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44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44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6" name="Google Shape;696;p35"/>
          <p:cNvGrpSpPr/>
          <p:nvPr/>
        </p:nvGrpSpPr>
        <p:grpSpPr>
          <a:xfrm>
            <a:off x="2084152" y="4329608"/>
            <a:ext cx="259934" cy="233115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946833" y="6259633"/>
            <a:ext cx="64868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JAVA Programming Language</a:t>
            </a:r>
            <a:endParaRPr dirty="0"/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7967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dirty="0"/>
              <a:t>mouseEventWeHave.java</a:t>
            </a:r>
            <a:endParaRPr dirty="0"/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6096000" y="194334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dirty="0"/>
              <a:t>mouseEventWeHave.class</a:t>
            </a:r>
            <a:endParaRPr dirty="0"/>
          </a:p>
        </p:txBody>
      </p:sp>
      <p:grpSp>
        <p:nvGrpSpPr>
          <p:cNvPr id="50" name="Google Shape;696;p35">
            <a:extLst>
              <a:ext uri="{FF2B5EF4-FFF2-40B4-BE49-F238E27FC236}">
                <a16:creationId xmlns:a16="http://schemas.microsoft.com/office/drawing/2014/main" id="{F578A3B3-03E2-C6A3-C95C-3678A0E0B692}"/>
              </a:ext>
            </a:extLst>
          </p:cNvPr>
          <p:cNvGrpSpPr/>
          <p:nvPr/>
        </p:nvGrpSpPr>
        <p:grpSpPr>
          <a:xfrm>
            <a:off x="2097599" y="2334347"/>
            <a:ext cx="259934" cy="233115"/>
            <a:chOff x="4764875" y="1706700"/>
            <a:chExt cx="578325" cy="487500"/>
          </a:xfrm>
        </p:grpSpPr>
        <p:sp>
          <p:nvSpPr>
            <p:cNvPr id="51" name="Google Shape;697;p35">
              <a:extLst>
                <a:ext uri="{FF2B5EF4-FFF2-40B4-BE49-F238E27FC236}">
                  <a16:creationId xmlns:a16="http://schemas.microsoft.com/office/drawing/2014/main" id="{78F1E895-20DE-FAAD-CAF6-90B7E843960F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2" name="Google Shape;698;p35">
              <a:extLst>
                <a:ext uri="{FF2B5EF4-FFF2-40B4-BE49-F238E27FC236}">
                  <a16:creationId xmlns:a16="http://schemas.microsoft.com/office/drawing/2014/main" id="{AF4D3925-0096-3047-724B-1DBEA6F4667C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3" name="Google Shape;696;p35">
            <a:extLst>
              <a:ext uri="{FF2B5EF4-FFF2-40B4-BE49-F238E27FC236}">
                <a16:creationId xmlns:a16="http://schemas.microsoft.com/office/drawing/2014/main" id="{09E8318E-4874-D1A1-9A8F-786E9DF994D7}"/>
              </a:ext>
            </a:extLst>
          </p:cNvPr>
          <p:cNvGrpSpPr/>
          <p:nvPr/>
        </p:nvGrpSpPr>
        <p:grpSpPr>
          <a:xfrm>
            <a:off x="2105452" y="2785926"/>
            <a:ext cx="259934" cy="233115"/>
            <a:chOff x="4764875" y="1706700"/>
            <a:chExt cx="578325" cy="487500"/>
          </a:xfrm>
        </p:grpSpPr>
        <p:sp>
          <p:nvSpPr>
            <p:cNvPr id="54" name="Google Shape;697;p35">
              <a:extLst>
                <a:ext uri="{FF2B5EF4-FFF2-40B4-BE49-F238E27FC236}">
                  <a16:creationId xmlns:a16="http://schemas.microsoft.com/office/drawing/2014/main" id="{009E2E5B-A0D7-87A6-B582-78A61D8BCD2C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5" name="Google Shape;698;p35">
              <a:extLst>
                <a:ext uri="{FF2B5EF4-FFF2-40B4-BE49-F238E27FC236}">
                  <a16:creationId xmlns:a16="http://schemas.microsoft.com/office/drawing/2014/main" id="{AAD6D9C9-A628-FCB0-6F88-1CEEB246726C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6" name="Google Shape;696;p35">
            <a:extLst>
              <a:ext uri="{FF2B5EF4-FFF2-40B4-BE49-F238E27FC236}">
                <a16:creationId xmlns:a16="http://schemas.microsoft.com/office/drawing/2014/main" id="{D5DE9BE3-63DE-3712-E3B4-8D135256D1DA}"/>
              </a:ext>
            </a:extLst>
          </p:cNvPr>
          <p:cNvGrpSpPr/>
          <p:nvPr/>
        </p:nvGrpSpPr>
        <p:grpSpPr>
          <a:xfrm>
            <a:off x="2112881" y="3270390"/>
            <a:ext cx="259934" cy="233115"/>
            <a:chOff x="4764875" y="1706700"/>
            <a:chExt cx="578325" cy="487500"/>
          </a:xfrm>
        </p:grpSpPr>
        <p:sp>
          <p:nvSpPr>
            <p:cNvPr id="57" name="Google Shape;697;p35">
              <a:extLst>
                <a:ext uri="{FF2B5EF4-FFF2-40B4-BE49-F238E27FC236}">
                  <a16:creationId xmlns:a16="http://schemas.microsoft.com/office/drawing/2014/main" id="{B3B8796D-D749-8A12-4814-A60E573560FC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8" name="Google Shape;698;p35">
              <a:extLst>
                <a:ext uri="{FF2B5EF4-FFF2-40B4-BE49-F238E27FC236}">
                  <a16:creationId xmlns:a16="http://schemas.microsoft.com/office/drawing/2014/main" id="{C4A450FD-52E6-CB01-36C2-946269F60558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59" name="Google Shape;696;p35">
            <a:extLst>
              <a:ext uri="{FF2B5EF4-FFF2-40B4-BE49-F238E27FC236}">
                <a16:creationId xmlns:a16="http://schemas.microsoft.com/office/drawing/2014/main" id="{7AA2523D-F202-1A6D-3ECF-DB3053CBD4D5}"/>
              </a:ext>
            </a:extLst>
          </p:cNvPr>
          <p:cNvGrpSpPr/>
          <p:nvPr/>
        </p:nvGrpSpPr>
        <p:grpSpPr>
          <a:xfrm>
            <a:off x="2100015" y="3803457"/>
            <a:ext cx="259934" cy="233115"/>
            <a:chOff x="4764875" y="1706700"/>
            <a:chExt cx="578325" cy="487500"/>
          </a:xfrm>
        </p:grpSpPr>
        <p:sp>
          <p:nvSpPr>
            <p:cNvPr id="60" name="Google Shape;697;p35">
              <a:extLst>
                <a:ext uri="{FF2B5EF4-FFF2-40B4-BE49-F238E27FC236}">
                  <a16:creationId xmlns:a16="http://schemas.microsoft.com/office/drawing/2014/main" id="{E3FA2A7E-DF84-7E37-FA80-CCBE1FA8E7B2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1" name="Google Shape;698;p35">
              <a:extLst>
                <a:ext uri="{FF2B5EF4-FFF2-40B4-BE49-F238E27FC236}">
                  <a16:creationId xmlns:a16="http://schemas.microsoft.com/office/drawing/2014/main" id="{3B34C4AB-2088-F6DF-6678-4CF9540D5B07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2" name="Google Shape;696;p35">
            <a:extLst>
              <a:ext uri="{FF2B5EF4-FFF2-40B4-BE49-F238E27FC236}">
                <a16:creationId xmlns:a16="http://schemas.microsoft.com/office/drawing/2014/main" id="{75AB45A9-1E80-D55F-E004-FD31D2E32D16}"/>
              </a:ext>
            </a:extLst>
          </p:cNvPr>
          <p:cNvGrpSpPr/>
          <p:nvPr/>
        </p:nvGrpSpPr>
        <p:grpSpPr>
          <a:xfrm>
            <a:off x="2090013" y="4912817"/>
            <a:ext cx="259934" cy="233115"/>
            <a:chOff x="4764875" y="1706700"/>
            <a:chExt cx="578325" cy="487500"/>
          </a:xfrm>
        </p:grpSpPr>
        <p:sp>
          <p:nvSpPr>
            <p:cNvPr id="63" name="Google Shape;697;p35">
              <a:extLst>
                <a:ext uri="{FF2B5EF4-FFF2-40B4-BE49-F238E27FC236}">
                  <a16:creationId xmlns:a16="http://schemas.microsoft.com/office/drawing/2014/main" id="{C2C146B4-35E4-D7C4-8DD1-1A223189125A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4" name="Google Shape;698;p35">
              <a:extLst>
                <a:ext uri="{FF2B5EF4-FFF2-40B4-BE49-F238E27FC236}">
                  <a16:creationId xmlns:a16="http://schemas.microsoft.com/office/drawing/2014/main" id="{E0427AC1-17B4-2999-1FA3-180B61B6818B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grpSp>
        <p:nvGrpSpPr>
          <p:cNvPr id="65" name="Google Shape;696;p35">
            <a:extLst>
              <a:ext uri="{FF2B5EF4-FFF2-40B4-BE49-F238E27FC236}">
                <a16:creationId xmlns:a16="http://schemas.microsoft.com/office/drawing/2014/main" id="{33501777-A8CD-1056-1F6D-DEB21EEC92E8}"/>
              </a:ext>
            </a:extLst>
          </p:cNvPr>
          <p:cNvGrpSpPr/>
          <p:nvPr/>
        </p:nvGrpSpPr>
        <p:grpSpPr>
          <a:xfrm>
            <a:off x="2097442" y="1801280"/>
            <a:ext cx="259934" cy="233115"/>
            <a:chOff x="4764875" y="1706700"/>
            <a:chExt cx="578325" cy="487500"/>
          </a:xfrm>
        </p:grpSpPr>
        <p:sp>
          <p:nvSpPr>
            <p:cNvPr id="66" name="Google Shape;697;p35">
              <a:extLst>
                <a:ext uri="{FF2B5EF4-FFF2-40B4-BE49-F238E27FC236}">
                  <a16:creationId xmlns:a16="http://schemas.microsoft.com/office/drawing/2014/main" id="{C8F572AF-159E-BAE2-2B06-6D389E846B07}"/>
                </a:ext>
              </a:extLst>
            </p:cNvPr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7" name="Google Shape;698;p35">
              <a:extLst>
                <a:ext uri="{FF2B5EF4-FFF2-40B4-BE49-F238E27FC236}">
                  <a16:creationId xmlns:a16="http://schemas.microsoft.com/office/drawing/2014/main" id="{5C6819FB-7A79-9C4F-C5C8-2BAACEE27F82}"/>
                </a:ext>
              </a:extLst>
            </p:cNvPr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78" name="Google Shape;664;p35">
            <a:extLst>
              <a:ext uri="{FF2B5EF4-FFF2-40B4-BE49-F238E27FC236}">
                <a16:creationId xmlns:a16="http://schemas.microsoft.com/office/drawing/2014/main" id="{0ED56E20-16AF-771B-2BF5-412BD4DEFCB8}"/>
              </a:ext>
            </a:extLst>
          </p:cNvPr>
          <p:cNvSpPr txBox="1">
            <a:spLocks/>
          </p:cNvSpPr>
          <p:nvPr/>
        </p:nvSpPr>
        <p:spPr>
          <a:xfrm>
            <a:off x="2372815" y="2240415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400" kern="0" dirty="0" err="1"/>
              <a:t>mouseEntered</a:t>
            </a:r>
            <a:r>
              <a:rPr lang="en-US" sz="1400" kern="0" dirty="0"/>
              <a:t>();</a:t>
            </a:r>
          </a:p>
        </p:txBody>
      </p:sp>
      <p:sp>
        <p:nvSpPr>
          <p:cNvPr id="79" name="Google Shape;664;p35">
            <a:extLst>
              <a:ext uri="{FF2B5EF4-FFF2-40B4-BE49-F238E27FC236}">
                <a16:creationId xmlns:a16="http://schemas.microsoft.com/office/drawing/2014/main" id="{6B76F072-E9A4-80D6-BE84-B6A898A79461}"/>
              </a:ext>
            </a:extLst>
          </p:cNvPr>
          <p:cNvSpPr txBox="1">
            <a:spLocks/>
          </p:cNvSpPr>
          <p:nvPr/>
        </p:nvSpPr>
        <p:spPr>
          <a:xfrm>
            <a:off x="2385463" y="2698575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400" kern="0" dirty="0" err="1"/>
              <a:t>mouseExited</a:t>
            </a:r>
            <a:r>
              <a:rPr lang="en-US" sz="1400" kern="0" dirty="0"/>
              <a:t>();</a:t>
            </a:r>
          </a:p>
        </p:txBody>
      </p:sp>
      <p:sp>
        <p:nvSpPr>
          <p:cNvPr id="80" name="Google Shape;664;p35">
            <a:extLst>
              <a:ext uri="{FF2B5EF4-FFF2-40B4-BE49-F238E27FC236}">
                <a16:creationId xmlns:a16="http://schemas.microsoft.com/office/drawing/2014/main" id="{66BA4D01-BE23-49CF-B55D-E84E4DE09973}"/>
              </a:ext>
            </a:extLst>
          </p:cNvPr>
          <p:cNvSpPr txBox="1">
            <a:spLocks/>
          </p:cNvSpPr>
          <p:nvPr/>
        </p:nvSpPr>
        <p:spPr>
          <a:xfrm>
            <a:off x="2424919" y="3217482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400" kern="0" dirty="0" err="1"/>
              <a:t>mousePressed</a:t>
            </a:r>
            <a:r>
              <a:rPr lang="en-US" sz="1400" kern="0" dirty="0"/>
              <a:t>();</a:t>
            </a:r>
          </a:p>
        </p:txBody>
      </p:sp>
      <p:sp>
        <p:nvSpPr>
          <p:cNvPr id="81" name="Google Shape;664;p35">
            <a:extLst>
              <a:ext uri="{FF2B5EF4-FFF2-40B4-BE49-F238E27FC236}">
                <a16:creationId xmlns:a16="http://schemas.microsoft.com/office/drawing/2014/main" id="{7F5C823E-7289-0618-E09A-5225EF2DCFD0}"/>
              </a:ext>
            </a:extLst>
          </p:cNvPr>
          <p:cNvSpPr txBox="1">
            <a:spLocks/>
          </p:cNvSpPr>
          <p:nvPr/>
        </p:nvSpPr>
        <p:spPr>
          <a:xfrm>
            <a:off x="2372815" y="3699145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400" kern="0" dirty="0" err="1"/>
              <a:t>mouseReleased</a:t>
            </a:r>
            <a:r>
              <a:rPr lang="en-US" sz="1400" kern="0" dirty="0"/>
              <a:t>();</a:t>
            </a:r>
          </a:p>
        </p:txBody>
      </p:sp>
      <p:sp>
        <p:nvSpPr>
          <p:cNvPr id="82" name="Google Shape;664;p35">
            <a:extLst>
              <a:ext uri="{FF2B5EF4-FFF2-40B4-BE49-F238E27FC236}">
                <a16:creationId xmlns:a16="http://schemas.microsoft.com/office/drawing/2014/main" id="{62FD87B5-2757-C338-C108-56945B9000D4}"/>
              </a:ext>
            </a:extLst>
          </p:cNvPr>
          <p:cNvSpPr txBox="1">
            <a:spLocks/>
          </p:cNvSpPr>
          <p:nvPr/>
        </p:nvSpPr>
        <p:spPr>
          <a:xfrm>
            <a:off x="2342535" y="4235621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400" kern="0" dirty="0" err="1"/>
              <a:t>mouseMoved</a:t>
            </a:r>
            <a:r>
              <a:rPr lang="en-US" sz="1400" kern="0" dirty="0"/>
              <a:t>();</a:t>
            </a:r>
          </a:p>
        </p:txBody>
      </p:sp>
      <p:sp>
        <p:nvSpPr>
          <p:cNvPr id="83" name="Google Shape;664;p35">
            <a:extLst>
              <a:ext uri="{FF2B5EF4-FFF2-40B4-BE49-F238E27FC236}">
                <a16:creationId xmlns:a16="http://schemas.microsoft.com/office/drawing/2014/main" id="{8FC65E43-3A25-DC8B-F690-BB17257EB6F1}"/>
              </a:ext>
            </a:extLst>
          </p:cNvPr>
          <p:cNvSpPr txBox="1">
            <a:spLocks/>
          </p:cNvSpPr>
          <p:nvPr/>
        </p:nvSpPr>
        <p:spPr>
          <a:xfrm>
            <a:off x="2385463" y="4799454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400" kern="0" dirty="0" err="1"/>
              <a:t>mouseDragged</a:t>
            </a:r>
            <a:r>
              <a:rPr lang="en-US" sz="1400" kern="0" dirty="0"/>
              <a:t>();</a:t>
            </a:r>
          </a:p>
        </p:txBody>
      </p:sp>
      <p:sp>
        <p:nvSpPr>
          <p:cNvPr id="86" name="Google Shape;583;p33">
            <a:extLst>
              <a:ext uri="{FF2B5EF4-FFF2-40B4-BE49-F238E27FC236}">
                <a16:creationId xmlns:a16="http://schemas.microsoft.com/office/drawing/2014/main" id="{8EEBCB3C-D47D-A1F5-C613-1EF966E21731}"/>
              </a:ext>
            </a:extLst>
          </p:cNvPr>
          <p:cNvSpPr txBox="1"/>
          <p:nvPr/>
        </p:nvSpPr>
        <p:spPr>
          <a:xfrm>
            <a:off x="5098137" y="2764298"/>
            <a:ext cx="4708400" cy="35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000" kern="0" dirty="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mouseListeners</a:t>
            </a:r>
            <a:endParaRPr sz="2000" kern="0" dirty="0">
              <a:solidFill>
                <a:srgbClr val="DBA0D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583;p33">
            <a:extLst>
              <a:ext uri="{FF2B5EF4-FFF2-40B4-BE49-F238E27FC236}">
                <a16:creationId xmlns:a16="http://schemas.microsoft.com/office/drawing/2014/main" id="{7CA5830E-DD82-1305-0EF2-167F1FE27682}"/>
              </a:ext>
            </a:extLst>
          </p:cNvPr>
          <p:cNvSpPr txBox="1"/>
          <p:nvPr/>
        </p:nvSpPr>
        <p:spPr>
          <a:xfrm>
            <a:off x="5057796" y="4477343"/>
            <a:ext cx="4708400" cy="35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000" kern="0" dirty="0">
                <a:solidFill>
                  <a:srgbClr val="DBA0DB"/>
                </a:solidFill>
                <a:latin typeface="Fira Code"/>
                <a:ea typeface="Fira Code"/>
                <a:cs typeface="Fira Code"/>
                <a:sym typeface="Fira Code"/>
              </a:rPr>
              <a:t>mouseMotionListeners</a:t>
            </a:r>
            <a:endParaRPr sz="2000" kern="0" dirty="0">
              <a:solidFill>
                <a:srgbClr val="DBA0DB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668;p35">
            <a:extLst>
              <a:ext uri="{FF2B5EF4-FFF2-40B4-BE49-F238E27FC236}">
                <a16:creationId xmlns:a16="http://schemas.microsoft.com/office/drawing/2014/main" id="{5960D798-D5E1-F34C-EBE8-D46CE5AE179A}"/>
              </a:ext>
            </a:extLst>
          </p:cNvPr>
          <p:cNvSpPr txBox="1"/>
          <p:nvPr/>
        </p:nvSpPr>
        <p:spPr>
          <a:xfrm rot="10800000">
            <a:off x="4289995" y="1421131"/>
            <a:ext cx="606832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66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{</a:t>
            </a:r>
            <a:endParaRPr sz="166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783833" y="1455331"/>
            <a:ext cx="5139480" cy="70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400" dirty="0"/>
              <a:t>i</a:t>
            </a:r>
            <a:r>
              <a:rPr lang="en" sz="2400" dirty="0"/>
              <a:t>nterface mouseListeners</a:t>
            </a:r>
            <a:r>
              <a:rPr lang="en" sz="36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2121233" y="2041345"/>
            <a:ext cx="9189450" cy="306853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accent6"/>
                </a:solidFill>
              </a:rPr>
              <a:t>/*</a:t>
            </a:r>
          </a:p>
          <a:p>
            <a:pPr marL="0" indent="0"/>
            <a:r>
              <a:rPr lang="en-US" sz="1800" dirty="0">
                <a:solidFill>
                  <a:schemeClr val="accent6"/>
                </a:solidFill>
              </a:rPr>
              <a:t>Mouse Listener is an interface in java.awt.event package.</a:t>
            </a:r>
          </a:p>
          <a:p>
            <a:pPr marL="0" indent="0"/>
            <a:r>
              <a:rPr lang="en-US" sz="1800" dirty="0">
                <a:solidFill>
                  <a:schemeClr val="accent6"/>
                </a:solidFill>
              </a:rPr>
              <a:t>Mouse Listener handles the events when the mouse is not in motion</a:t>
            </a:r>
            <a:r>
              <a:rPr lang="en-US" dirty="0">
                <a:solidFill>
                  <a:schemeClr val="accent6"/>
                </a:solidFill>
              </a:rPr>
              <a:t>. </a:t>
            </a:r>
            <a:r>
              <a:rPr lang="en" dirty="0">
                <a:solidFill>
                  <a:schemeClr val="accent6"/>
                </a:solidFill>
              </a:rPr>
              <a:t>*/</a:t>
            </a:r>
          </a:p>
          <a:p>
            <a:pPr marL="0" indent="0"/>
            <a:endParaRPr lang="en" dirty="0">
              <a:solidFill>
                <a:schemeClr val="accent6"/>
              </a:solidFill>
            </a:endParaRPr>
          </a:p>
          <a:p>
            <a:pPr marL="0" indent="0"/>
            <a:r>
              <a:rPr lang="en-US" sz="1600" dirty="0">
                <a:solidFill>
                  <a:schemeClr val="accent2"/>
                </a:solidFill>
              </a:rPr>
              <a:t>void </a:t>
            </a:r>
            <a:r>
              <a:rPr lang="en-US" sz="1600" dirty="0" err="1">
                <a:solidFill>
                  <a:schemeClr val="accent1"/>
                </a:solidFill>
              </a:rPr>
              <a:t>mouseReleased</a:t>
            </a:r>
            <a:r>
              <a:rPr lang="en-US" sz="1600" dirty="0">
                <a:solidFill>
                  <a:schemeClr val="accent1"/>
                </a:solidFill>
              </a:rPr>
              <a:t>(</a:t>
            </a:r>
            <a:r>
              <a:rPr lang="en-US" sz="1600" dirty="0" err="1">
                <a:solidFill>
                  <a:schemeClr val="accent1"/>
                </a:solidFill>
              </a:rPr>
              <a:t>MouseEvent</a:t>
            </a:r>
            <a:r>
              <a:rPr lang="en-US" sz="1600" dirty="0">
                <a:solidFill>
                  <a:schemeClr val="accent1"/>
                </a:solidFill>
              </a:rPr>
              <a:t> e) </a:t>
            </a:r>
            <a:r>
              <a:rPr lang="en-US" sz="1400" dirty="0">
                <a:solidFill>
                  <a:schemeClr val="accent6"/>
                </a:solidFill>
              </a:rPr>
              <a:t>// Mouse key is released</a:t>
            </a:r>
          </a:p>
          <a:p>
            <a:pPr marL="0" indent="0"/>
            <a:r>
              <a:rPr lang="en-US" sz="1600" dirty="0">
                <a:solidFill>
                  <a:schemeClr val="accent2"/>
                </a:solidFill>
              </a:rPr>
              <a:t>void </a:t>
            </a:r>
            <a:r>
              <a:rPr lang="en-US" sz="1600" dirty="0" err="1">
                <a:solidFill>
                  <a:schemeClr val="accent1"/>
                </a:solidFill>
              </a:rPr>
              <a:t>mouseClicked</a:t>
            </a:r>
            <a:r>
              <a:rPr lang="en-US" sz="1600" dirty="0">
                <a:solidFill>
                  <a:schemeClr val="accent1"/>
                </a:solidFill>
              </a:rPr>
              <a:t>(</a:t>
            </a:r>
            <a:r>
              <a:rPr lang="en-US" sz="1600" dirty="0" err="1">
                <a:solidFill>
                  <a:schemeClr val="accent1"/>
                </a:solidFill>
              </a:rPr>
              <a:t>MouseEvent</a:t>
            </a:r>
            <a:r>
              <a:rPr lang="en-US" sz="1600" dirty="0">
                <a:solidFill>
                  <a:schemeClr val="accent1"/>
                </a:solidFill>
              </a:rPr>
              <a:t> e)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>
                <a:solidFill>
                  <a:schemeClr val="accent6"/>
                </a:solidFill>
              </a:rPr>
              <a:t>// Mouse key is pressed/released</a:t>
            </a:r>
          </a:p>
          <a:p>
            <a:pPr marL="0" indent="0"/>
            <a:r>
              <a:rPr lang="en-US" sz="1600" dirty="0">
                <a:solidFill>
                  <a:schemeClr val="accent2"/>
                </a:solidFill>
              </a:rPr>
              <a:t>void </a:t>
            </a:r>
            <a:r>
              <a:rPr lang="en-US" sz="1600" dirty="0" err="1">
                <a:solidFill>
                  <a:schemeClr val="accent1"/>
                </a:solidFill>
              </a:rPr>
              <a:t>mouseExited</a:t>
            </a:r>
            <a:r>
              <a:rPr lang="en-US" sz="1600" dirty="0">
                <a:solidFill>
                  <a:schemeClr val="accent1"/>
                </a:solidFill>
              </a:rPr>
              <a:t>(</a:t>
            </a:r>
            <a:r>
              <a:rPr lang="en-US" sz="1600" dirty="0" err="1">
                <a:solidFill>
                  <a:schemeClr val="accent1"/>
                </a:solidFill>
              </a:rPr>
              <a:t>MouseEvent</a:t>
            </a:r>
            <a:r>
              <a:rPr lang="en-US" sz="1600" dirty="0">
                <a:solidFill>
                  <a:schemeClr val="accent1"/>
                </a:solidFill>
              </a:rPr>
              <a:t> e) </a:t>
            </a:r>
            <a:r>
              <a:rPr lang="en-US" sz="1400" dirty="0">
                <a:solidFill>
                  <a:schemeClr val="accent6"/>
                </a:solidFill>
              </a:rPr>
              <a:t>// Mouse exited the component</a:t>
            </a:r>
          </a:p>
          <a:p>
            <a:pPr marL="0" indent="0"/>
            <a:r>
              <a:rPr lang="en-US" sz="1600" dirty="0">
                <a:solidFill>
                  <a:schemeClr val="accent2"/>
                </a:solidFill>
              </a:rPr>
              <a:t>void </a:t>
            </a:r>
            <a:r>
              <a:rPr lang="en-US" sz="1600" dirty="0" err="1">
                <a:solidFill>
                  <a:schemeClr val="accent1"/>
                </a:solidFill>
              </a:rPr>
              <a:t>mouseEntered</a:t>
            </a:r>
            <a:r>
              <a:rPr lang="en-US" sz="1600" dirty="0">
                <a:solidFill>
                  <a:schemeClr val="accent1"/>
                </a:solidFill>
              </a:rPr>
              <a:t>(</a:t>
            </a:r>
            <a:r>
              <a:rPr lang="en-US" sz="1600" dirty="0" err="1">
                <a:solidFill>
                  <a:schemeClr val="accent1"/>
                </a:solidFill>
              </a:rPr>
              <a:t>MouseEvent</a:t>
            </a:r>
            <a:r>
              <a:rPr lang="en-US" sz="1600" dirty="0">
                <a:solidFill>
                  <a:schemeClr val="accent1"/>
                </a:solidFill>
              </a:rPr>
              <a:t> e) </a:t>
            </a:r>
            <a:r>
              <a:rPr lang="en-US" sz="1400" dirty="0">
                <a:solidFill>
                  <a:schemeClr val="accent6"/>
                </a:solidFill>
              </a:rPr>
              <a:t>// Mouse entered the component</a:t>
            </a:r>
          </a:p>
          <a:p>
            <a:pPr marL="0" indent="0"/>
            <a:r>
              <a:rPr lang="en-US" sz="1600" dirty="0">
                <a:solidFill>
                  <a:schemeClr val="accent2"/>
                </a:solidFill>
              </a:rPr>
              <a:t>void </a:t>
            </a:r>
            <a:r>
              <a:rPr lang="en-US" sz="1600" dirty="0" err="1">
                <a:solidFill>
                  <a:schemeClr val="accent1"/>
                </a:solidFill>
              </a:rPr>
              <a:t>mousepressed</a:t>
            </a:r>
            <a:r>
              <a:rPr lang="en-US" sz="1600" dirty="0">
                <a:solidFill>
                  <a:schemeClr val="accent1"/>
                </a:solidFill>
              </a:rPr>
              <a:t>(</a:t>
            </a:r>
            <a:r>
              <a:rPr lang="en-US" sz="1600" dirty="0" err="1">
                <a:solidFill>
                  <a:schemeClr val="accent1"/>
                </a:solidFill>
              </a:rPr>
              <a:t>MouseEvent</a:t>
            </a:r>
            <a:r>
              <a:rPr lang="en-US" sz="1600" dirty="0">
                <a:solidFill>
                  <a:schemeClr val="accent1"/>
                </a:solidFill>
              </a:rPr>
              <a:t> e) </a:t>
            </a:r>
            <a:r>
              <a:rPr lang="en-US" sz="1400" dirty="0">
                <a:solidFill>
                  <a:schemeClr val="accent6"/>
                </a:solidFill>
              </a:rPr>
              <a:t>// Mouse key is pressed</a:t>
            </a: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446433" y="1558600"/>
            <a:ext cx="674800" cy="3913079"/>
            <a:chOff x="1084825" y="1168950"/>
            <a:chExt cx="506100" cy="3305403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519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2400" kern="0" dirty="0">
                  <a:solidFill>
                    <a:srgbClr val="FFFFFF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400" kern="0" dirty="0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946833" y="6259633"/>
            <a:ext cx="64868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>
                <a:solidFill>
                  <a:schemeClr val="accent3"/>
                </a:solidFill>
              </a:rPr>
              <a:t>JAVA Programming Language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7967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3"/>
                </a:solidFill>
              </a:rPr>
              <a:t>mouseListeners.java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6096000" y="122033"/>
            <a:ext cx="6096000" cy="4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3"/>
                </a:solidFill>
              </a:rPr>
              <a:t>mouseListeners.class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832743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717</Words>
  <Application>Microsoft Office PowerPoint</Application>
  <PresentationFormat>Widescreen</PresentationFormat>
  <Paragraphs>152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Fira Code</vt:lpstr>
      <vt:lpstr>Montserrat</vt:lpstr>
      <vt:lpstr>Nunito</vt:lpstr>
      <vt:lpstr>Programming Language Workshop for Beginners by Slidesgo</vt:lpstr>
      <vt:lpstr>Class mouseEvents {</vt:lpstr>
      <vt:lpstr>System.out.println(“Topic’s Today”);</vt:lpstr>
      <vt:lpstr>01</vt:lpstr>
      <vt:lpstr>Class Events {</vt:lpstr>
      <vt:lpstr>public void eventHandling() { </vt:lpstr>
      <vt:lpstr>Public void mouseEvents(){</vt:lpstr>
      <vt:lpstr>public void mouseEventWeHave()</vt:lpstr>
      <vt:lpstr>public void mouseEventWeHave()</vt:lpstr>
      <vt:lpstr>interface mouseListeners{</vt:lpstr>
      <vt:lpstr>interface mouseMotionListeners{</vt:lpstr>
      <vt:lpstr>public class MouseEvents{</vt:lpstr>
      <vt:lpstr>Class Quote {     String = “With great codes often                    comes great confusion”</vt:lpstr>
      <vt:lpstr>iterface ThatsMyTime{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mouseEvents {</dc:title>
  <dc:creator>Sujan Tamang</dc:creator>
  <cp:lastModifiedBy>Sujan Tamang</cp:lastModifiedBy>
  <cp:revision>11</cp:revision>
  <dcterms:created xsi:type="dcterms:W3CDTF">2025-05-03T16:33:47Z</dcterms:created>
  <dcterms:modified xsi:type="dcterms:W3CDTF">2025-05-04T02:48:02Z</dcterms:modified>
</cp:coreProperties>
</file>