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8" r:id="rId4"/>
    <p:sldId id="273" r:id="rId5"/>
    <p:sldId id="274" r:id="rId6"/>
    <p:sldId id="269" r:id="rId7"/>
    <p:sldId id="270" r:id="rId8"/>
    <p:sldId id="271" r:id="rId9"/>
    <p:sldId id="267" r:id="rId10"/>
  </p:sldIdLst>
  <p:sldSz cx="9144000" cy="5143500" type="screen16x9"/>
  <p:notesSz cx="6858000" cy="9144000"/>
  <p:embeddedFontLst>
    <p:embeddedFont>
      <p:font typeface="Old Standard TT" pitchFamily="2" charset="77"/>
      <p:regular r:id="rId12"/>
      <p:bold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8"/>
  </p:normalViewPr>
  <p:slideViewPr>
    <p:cSldViewPr snapToGrid="0">
      <p:cViewPr varScale="1">
        <p:scale>
          <a:sx n="146" d="100"/>
          <a:sy n="146" d="100"/>
        </p:scale>
        <p:origin x="5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1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52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07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02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36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a3663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a3663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19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ервісу</a:t>
            </a:r>
            <a:r>
              <a:rPr lang="ru-RU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обміну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відео</a:t>
            </a:r>
            <a:r>
              <a:rPr lang="uk-UA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Photogram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Виконав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групи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ПІ-59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Глазков</a:t>
            </a:r>
            <a:r>
              <a:rPr lang="en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Олексій</a:t>
            </a:r>
            <a:endParaRPr lang="en"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Керівник: Кузьменко О. В.</a:t>
            </a:r>
            <a:endParaRPr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67475" y="183400"/>
            <a:ext cx="889814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Кваліфікаційна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робота</a:t>
            </a:r>
          </a:p>
          <a:p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освітнього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ступеня</a:t>
            </a:r>
            <a:r>
              <a:rPr lang="ru-RU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 «бакалавр» на тему </a:t>
            </a:r>
            <a:r>
              <a:rPr lang="en" sz="3200" b="1" dirty="0">
                <a:solidFill>
                  <a:schemeClr val="bg1"/>
                </a:solidFill>
              </a:rPr>
              <a:t>:</a:t>
            </a:r>
            <a:endParaRPr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624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Соціальні мережі в сьогоденні являються невід’ємною складовою життя більше ніж 70% молодого населення.</a:t>
            </a:r>
            <a:b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Соціальні мережі надають наступні можливості:</a:t>
            </a:r>
            <a:endParaRPr sz="2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Актуальність теми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343F2716-D834-4442-A25F-44AFE6004DDD}"/>
              </a:ext>
            </a:extLst>
          </p:cNvPr>
          <p:cNvSpPr txBox="1">
            <a:spLocks/>
          </p:cNvSpPr>
          <p:nvPr/>
        </p:nvSpPr>
        <p:spPr>
          <a:xfrm>
            <a:off x="512700" y="3675017"/>
            <a:ext cx="3850294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Швидкість комунікацій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Взаємодія з аудиторією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Інтерактивне навчання</a:t>
            </a: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F98D8D0C-AE2D-D44A-A039-226E9E79DB8D}"/>
              </a:ext>
            </a:extLst>
          </p:cNvPr>
          <p:cNvSpPr txBox="1">
            <a:spLocks/>
          </p:cNvSpPr>
          <p:nvPr/>
        </p:nvSpPr>
        <p:spPr>
          <a:xfrm>
            <a:off x="4572000" y="3675017"/>
            <a:ext cx="3850294" cy="1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Розважальний контент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Просування бізнесу</a:t>
            </a:r>
          </a:p>
          <a:p>
            <a:pPr marL="431800" indent="-342900">
              <a:buClr>
                <a:schemeClr val="lt1"/>
              </a:buClr>
              <a:buSzPts val="2200"/>
              <a:buFontTx/>
              <a:buChar char="-"/>
            </a:pPr>
            <a:r>
              <a:rPr lang="uk-UA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Заробіток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Існуючі аналоги</a:t>
            </a:r>
            <a:endParaRPr sz="3600" b="1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87089-8AFD-5F4B-BBA9-1610E48C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6546">
            <a:off x="744656" y="1912893"/>
            <a:ext cx="1317716" cy="13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F2442-E1CF-3547-8927-2E35A9E6529A}"/>
              </a:ext>
            </a:extLst>
          </p:cNvPr>
          <p:cNvSpPr txBox="1"/>
          <p:nvPr/>
        </p:nvSpPr>
        <p:spPr>
          <a:xfrm rot="20665076">
            <a:off x="1083163" y="320578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Instagram</a:t>
            </a:r>
          </a:p>
        </p:txBody>
      </p:sp>
      <p:pic>
        <p:nvPicPr>
          <p:cNvPr id="1030" name="Picture 6" descr="Pinterest Icon Logo Vector (.AI) Free Download">
            <a:extLst>
              <a:ext uri="{FF2B5EF4-FFF2-40B4-BE49-F238E27FC236}">
                <a16:creationId xmlns:a16="http://schemas.microsoft.com/office/drawing/2014/main" id="{AB872203-A074-D941-A3C3-866E9107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4" y="2164625"/>
            <a:ext cx="1606624" cy="16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8022D-479F-784C-8DD3-08E4D7B47D14}"/>
              </a:ext>
            </a:extLst>
          </p:cNvPr>
          <p:cNvSpPr txBox="1"/>
          <p:nvPr/>
        </p:nvSpPr>
        <p:spPr>
          <a:xfrm>
            <a:off x="3861494" y="3857897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Pinterest</a:t>
            </a:r>
          </a:p>
        </p:txBody>
      </p:sp>
      <p:pic>
        <p:nvPicPr>
          <p:cNvPr id="1032" name="Picture 8" descr="Tumblr Icon Logo Vector (.AI) Free Download">
            <a:extLst>
              <a:ext uri="{FF2B5EF4-FFF2-40B4-BE49-F238E27FC236}">
                <a16:creationId xmlns:a16="http://schemas.microsoft.com/office/drawing/2014/main" id="{FA66199A-5A0C-A94C-9CF4-3C93FC21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5102">
            <a:off x="6709083" y="3042852"/>
            <a:ext cx="1630092" cy="16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B8B18-191E-204A-ABC5-AFC24B156E2A}"/>
              </a:ext>
            </a:extLst>
          </p:cNvPr>
          <p:cNvSpPr txBox="1"/>
          <p:nvPr/>
        </p:nvSpPr>
        <p:spPr>
          <a:xfrm rot="1027563">
            <a:off x="6729152" y="4670618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Tumblr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</p:spTree>
    <p:extLst>
      <p:ext uri="{BB962C8B-B14F-4D97-AF65-F5344CB8AC3E}">
        <p14:creationId xmlns:p14="http://schemas.microsoft.com/office/powerpoint/2010/main" val="108573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Порівняння аналогів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2E8CBE-13C4-E247-BA84-F6CA2BB2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47844"/>
              </p:ext>
            </p:extLst>
          </p:nvPr>
        </p:nvGraphicFramePr>
        <p:xfrm>
          <a:off x="167475" y="1852586"/>
          <a:ext cx="8790789" cy="305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03">
                  <a:extLst>
                    <a:ext uri="{9D8B030D-6E8A-4147-A177-3AD203B41FA5}">
                      <a16:colId xmlns:a16="http://schemas.microsoft.com/office/drawing/2014/main" val="999868019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825177973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3496561130"/>
                    </a:ext>
                  </a:extLst>
                </a:gridCol>
                <a:gridCol w="1268965">
                  <a:extLst>
                    <a:ext uri="{9D8B030D-6E8A-4147-A177-3AD203B41FA5}">
                      <a16:colId xmlns:a16="http://schemas.microsoft.com/office/drawing/2014/main" val="1389887940"/>
                    </a:ext>
                  </a:extLst>
                </a:gridCol>
                <a:gridCol w="1215095">
                  <a:extLst>
                    <a:ext uri="{9D8B030D-6E8A-4147-A177-3AD203B41FA5}">
                      <a16:colId xmlns:a16="http://schemas.microsoft.com/office/drawing/2014/main" val="3779484515"/>
                    </a:ext>
                  </a:extLst>
                </a:gridCol>
                <a:gridCol w="1447813">
                  <a:extLst>
                    <a:ext uri="{9D8B030D-6E8A-4147-A177-3AD203B41FA5}">
                      <a16:colId xmlns:a16="http://schemas.microsoft.com/office/drawing/2014/main" val="4210694631"/>
                    </a:ext>
                  </a:extLst>
                </a:gridCol>
                <a:gridCol w="1447813">
                  <a:extLst>
                    <a:ext uri="{9D8B030D-6E8A-4147-A177-3AD203B41FA5}">
                      <a16:colId xmlns:a16="http://schemas.microsoft.com/office/drawing/2014/main" val="2795142793"/>
                    </a:ext>
                  </a:extLst>
                </a:gridCol>
              </a:tblGrid>
              <a:tr h="902033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Додаток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Зручність інтерфейсу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Альбомізація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Віковий контроль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Швидкість відгуку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Можливість публікації відео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Можливість залишати коментарі</a:t>
                      </a:r>
                      <a:r>
                        <a:rPr lang="en-UA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66530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83003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14421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 heart it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Середня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43711"/>
                  </a:ext>
                </a:extLst>
              </a:tr>
              <a:tr h="537649">
                <a:tc>
                  <a:txBody>
                    <a:bodyPr/>
                    <a:lstStyle/>
                    <a:p>
                      <a:pPr algn="ctr"/>
                      <a:r>
                        <a:rPr lang="en-UA" dirty="0"/>
                        <a:t>Photogram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4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Швидкість відгуку та оптимізація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077A9-9BA6-1946-A7DF-493A88F3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4" y="1043177"/>
            <a:ext cx="4046190" cy="263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F686D-5B80-0D43-9EED-5D893372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981" y="2358390"/>
            <a:ext cx="3575594" cy="24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Середовище розробки та інструменти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0E62E-CBC3-A84A-9FC1-D21705334551}"/>
              </a:ext>
            </a:extLst>
          </p:cNvPr>
          <p:cNvSpPr txBox="1"/>
          <p:nvPr/>
        </p:nvSpPr>
        <p:spPr>
          <a:xfrm>
            <a:off x="167475" y="1898469"/>
            <a:ext cx="583273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Мова розробки: </a:t>
            </a:r>
            <a:r>
              <a:rPr lang="en-US" sz="1800" dirty="0">
                <a:solidFill>
                  <a:schemeClr val="bg1"/>
                </a:solidFill>
              </a:rPr>
              <a:t>TypeScript (React library)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Стилізація: </a:t>
            </a:r>
            <a:r>
              <a:rPr lang="en-UA" sz="1800" dirty="0">
                <a:solidFill>
                  <a:schemeClr val="bg1"/>
                </a:solidFill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Сховище глобального стану: </a:t>
            </a:r>
            <a:r>
              <a:rPr lang="en-UA" sz="1800" dirty="0">
                <a:solidFill>
                  <a:schemeClr val="bg1"/>
                </a:solidFill>
              </a:rPr>
              <a:t>Redux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База даних: </a:t>
            </a:r>
            <a:r>
              <a:rPr lang="en-US" sz="1800" dirty="0">
                <a:solidFill>
                  <a:schemeClr val="bg1"/>
                </a:solidFill>
              </a:rPr>
              <a:t>Firebase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chemeClr val="bg1"/>
                </a:solidFill>
              </a:rPr>
              <a:t>Середовище розробки: </a:t>
            </a:r>
            <a:r>
              <a:rPr lang="en-US" sz="1800" dirty="0">
                <a:solidFill>
                  <a:schemeClr val="bg1"/>
                </a:solidFill>
              </a:rPr>
              <a:t>VS Code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37ABC6-86B3-3D40-AAAD-CF56C06D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4367" y="1898469"/>
            <a:ext cx="1131678" cy="9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48CFAB3-AAB9-D34F-AD47-EAB3DE6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27" y="2698098"/>
            <a:ext cx="931816" cy="9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dux/README.md at master · reduxjs/redux · GitHub">
            <a:extLst>
              <a:ext uri="{FF2B5EF4-FFF2-40B4-BE49-F238E27FC236}">
                <a16:creationId xmlns:a16="http://schemas.microsoft.com/office/drawing/2014/main" id="{F4F958C4-A53C-4C40-AB41-28B55C4B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3771249"/>
            <a:ext cx="1131678" cy="1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rebase">
            <a:extLst>
              <a:ext uri="{FF2B5EF4-FFF2-40B4-BE49-F238E27FC236}">
                <a16:creationId xmlns:a16="http://schemas.microsoft.com/office/drawing/2014/main" id="{38708DB1-801B-324F-84B7-8295FCA7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80" y="1870239"/>
            <a:ext cx="1293767" cy="129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5AC84AE-A9C4-AC46-8963-2927CE6D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06" y="3927986"/>
            <a:ext cx="1022772" cy="10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0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Архітектура </a:t>
            </a:r>
            <a:r>
              <a:rPr lang="uk-UA" sz="3600" b="1" dirty="0" err="1">
                <a:solidFill>
                  <a:srgbClr val="FFFFFF"/>
                </a:solidFill>
              </a:rPr>
              <a:t>проєкта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50A-C7A3-8444-B36E-3DAE47D8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4" y="1840633"/>
            <a:ext cx="6569230" cy="31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67475" y="183400"/>
            <a:ext cx="779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rgbClr val="FFFFFF"/>
                </a:solidFill>
              </a:rPr>
              <a:t>Структура бази даних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9488B-74D8-4843-A620-F8F8B939D6AC}"/>
              </a:ext>
            </a:extLst>
          </p:cNvPr>
          <p:cNvSpPr txBox="1"/>
          <p:nvPr/>
        </p:nvSpPr>
        <p:spPr>
          <a:xfrm>
            <a:off x="537934" y="3463472"/>
            <a:ext cx="7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>
                <a:highlight>
                  <a:srgbClr val="000000"/>
                </a:highlight>
              </a:rPr>
              <a:t>ntrcfn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8DD1E-5944-B444-805A-44F32930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8" y="3134760"/>
            <a:ext cx="3873500" cy="170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BF4561-84FB-CF4D-A44B-CBE49710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4" y="2129972"/>
            <a:ext cx="3822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4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31325" y="2265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Дякую за увагу!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166</Words>
  <Application>Microsoft Macintosh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Roboto</vt:lpstr>
      <vt:lpstr>Old Standard TT</vt:lpstr>
      <vt:lpstr>Arial</vt:lpstr>
      <vt:lpstr>Paperback</vt:lpstr>
      <vt:lpstr>Cервісу обміну фото та відео Photogram</vt:lpstr>
      <vt:lpstr>Соціальні мережі в сьогоденні являються невід’ємною складовою життя більше ніж 70% молодого населення.  Соціальні мережі надають наступні можливості: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Cервісу обміну фото та відео Photogram</dc:title>
  <cp:lastModifiedBy>Алексей Глазков</cp:lastModifiedBy>
  <cp:revision>5</cp:revision>
  <dcterms:modified xsi:type="dcterms:W3CDTF">2022-06-10T21:22:49Z</dcterms:modified>
</cp:coreProperties>
</file>