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8" r:id="rId2"/>
    <p:sldId id="260" r:id="rId3"/>
    <p:sldId id="270" r:id="rId4"/>
    <p:sldId id="272" r:id="rId5"/>
    <p:sldId id="271" r:id="rId6"/>
    <p:sldId id="263" r:id="rId7"/>
    <p:sldId id="269" r:id="rId8"/>
    <p:sldId id="261" r:id="rId9"/>
    <p:sldId id="262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ACF9D-BFAA-4320-A8A7-D636DEAD648B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658D1-CD45-44D5-81C0-61D4BA0AF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9605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Damian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658D1-CD45-44D5-81C0-61D4BA0AFDA4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5694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err="1"/>
              <a:t>Guilliaume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658D1-CD45-44D5-81C0-61D4BA0AFDA4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0298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err="1"/>
              <a:t>Guilliaume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658D1-CD45-44D5-81C0-61D4BA0AFDA4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54639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err="1"/>
              <a:t>Guilliaume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658D1-CD45-44D5-81C0-61D4BA0AFDA4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9089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err="1"/>
              <a:t>Guilliaume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658D1-CD45-44D5-81C0-61D4BA0AFDA4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1231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Damian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658D1-CD45-44D5-81C0-61D4BA0AFDA4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0720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Ruan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658D1-CD45-44D5-81C0-61D4BA0AFDA4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1331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Ruan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658D1-CD45-44D5-81C0-61D4BA0AFDA4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6554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Christiaan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658D1-CD45-44D5-81C0-61D4BA0AFDA4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73865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Christiaan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658D1-CD45-44D5-81C0-61D4BA0AFDA4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6590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Damian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658D1-CD45-44D5-81C0-61D4BA0AFDA4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66289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err="1"/>
              <a:t>Guilliaume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658D1-CD45-44D5-81C0-61D4BA0AFDA4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0217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err="1"/>
              <a:t>Guilliaume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658D1-CD45-44D5-81C0-61D4BA0AFDA4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0145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3690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508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0043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63528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554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4292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854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9245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015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808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532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563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931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7552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634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360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2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67939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2222-C60F-4AB8-2A38-B9BAA229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82C32-F763-7AD9-8C92-77B1C3C47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team and why we chose to help with this application need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31369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62405-B359-EB81-65D9-E9EF06F83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96659A-CB48-EFE8-2EA5-A9F5CD77BD39}"/>
              </a:ext>
            </a:extLst>
          </p:cNvPr>
          <p:cNvSpPr txBox="1"/>
          <p:nvPr/>
        </p:nvSpPr>
        <p:spPr>
          <a:xfrm>
            <a:off x="3727450" y="0"/>
            <a:ext cx="473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Documentation: Implementation Docs</a:t>
            </a:r>
            <a:endParaRPr lang="en-ZA" sz="18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FA319-9E60-179B-24E4-33BEF184C864}"/>
              </a:ext>
            </a:extLst>
          </p:cNvPr>
          <p:cNvSpPr txBox="1"/>
          <p:nvPr/>
        </p:nvSpPr>
        <p:spPr>
          <a:xfrm>
            <a:off x="228600" y="495300"/>
            <a:ext cx="5448301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System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Frontend</a:t>
            </a:r>
            <a:r>
              <a:rPr lang="en-GB" sz="16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Modern frameworks for a responsive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Backend: </a:t>
            </a: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RESTful API for business logic and database interactions.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Database</a:t>
            </a:r>
            <a:r>
              <a:rPr lang="en-GB" sz="16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Cloud-hosted relational database for secure data 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Third-Party Services</a:t>
            </a:r>
            <a:r>
              <a:rPr lang="en-GB" sz="16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Authentication and cloud storage for scalability.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Critical 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Lesson Booking Process:</a:t>
            </a:r>
          </a:p>
          <a:p>
            <a:pPr lvl="1">
              <a:buFont typeface="+mj-lt"/>
              <a:buAutoNum type="arabicPeriod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User selects a time slot.</a:t>
            </a:r>
          </a:p>
          <a:p>
            <a:pPr lvl="1">
              <a:buFont typeface="+mj-lt"/>
              <a:buAutoNum type="arabicPeriod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System verifies availability.</a:t>
            </a:r>
          </a:p>
          <a:p>
            <a:pPr lvl="1">
              <a:buFont typeface="+mj-lt"/>
              <a:buAutoNum type="arabicPeriod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Booking confirmation is saved in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Lesson Management:</a:t>
            </a:r>
          </a:p>
          <a:p>
            <a:pPr lvl="1">
              <a:buFont typeface="+mj-lt"/>
              <a:buAutoNum type="arabicPeriod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Coach/Admin manages schedules (create/edit/delete).</a:t>
            </a:r>
          </a:p>
          <a:p>
            <a:pPr lvl="1">
              <a:buFont typeface="+mj-lt"/>
              <a:buAutoNum type="arabicPeriod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Updates are applied to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Payment and Booking Confirmation:</a:t>
            </a:r>
          </a:p>
          <a:p>
            <a:pPr lvl="1">
              <a:buFont typeface="+mj-lt"/>
              <a:buAutoNum type="arabicPeriod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User pays via a secure gateway.</a:t>
            </a:r>
          </a:p>
          <a:p>
            <a:pPr lvl="1">
              <a:buFont typeface="+mj-lt"/>
              <a:buAutoNum type="arabicPeriod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Payment status is updated in the system.</a:t>
            </a:r>
          </a:p>
          <a:p>
            <a:endParaRPr lang="en-GB" sz="1400" b="1" dirty="0">
              <a:solidFill>
                <a:srgbClr val="00B0F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•</a:t>
            </a:r>
            <a:endParaRPr lang="en-GB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D1FD27-1DC7-D27C-9A82-F8767A8A567E}"/>
              </a:ext>
            </a:extLst>
          </p:cNvPr>
          <p:cNvSpPr txBox="1"/>
          <p:nvPr/>
        </p:nvSpPr>
        <p:spPr>
          <a:xfrm>
            <a:off x="5651500" y="495300"/>
            <a:ext cx="63754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Environments</a:t>
            </a:r>
            <a:r>
              <a:rPr lang="en-ZA" sz="16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en-ZA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Development, staging, production.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Key Steps</a:t>
            </a:r>
            <a:r>
              <a:rPr lang="en-ZA" sz="16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ZA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Hosting on </a:t>
            </a:r>
            <a:r>
              <a:rPr lang="en-ZA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Vercel</a:t>
            </a:r>
            <a:r>
              <a:rPr lang="en-ZA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(frontend) and </a:t>
            </a:r>
            <a:r>
              <a:rPr lang="en-ZA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Supabase</a:t>
            </a:r>
            <a:r>
              <a:rPr lang="en-ZA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(backend).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ZA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Environment configuration (API keys, database URLs).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ZA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Build and deploy with end-to-end testing.</a:t>
            </a:r>
          </a:p>
          <a:p>
            <a:pPr lvl="1"/>
            <a:endParaRPr lang="en-ZA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ZA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Related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Database Schema</a:t>
            </a:r>
            <a:r>
              <a:rPr lang="en-ZA" sz="16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en-ZA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ER diagram defines relationships between entities (e.g., User, Lesson, Payment).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API Documentation</a:t>
            </a:r>
            <a:r>
              <a:rPr lang="en-ZA" sz="16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Endpoints for scheduling, payments.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Secure authentication via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Error Handling</a:t>
            </a:r>
            <a:r>
              <a:rPr lang="en-ZA" sz="16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Centralised logging and error codes for debugging.</a:t>
            </a:r>
          </a:p>
          <a:p>
            <a:endParaRPr lang="en-GB" sz="1400" b="1" dirty="0">
              <a:solidFill>
                <a:srgbClr val="00B0F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•</a:t>
            </a:r>
            <a:endParaRPr lang="en-GB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085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7DE32-9BA8-348F-7EE5-FE311C208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344A8D-2BC1-B5EF-B1F7-97EC6EC01E0C}"/>
              </a:ext>
            </a:extLst>
          </p:cNvPr>
          <p:cNvSpPr txBox="1"/>
          <p:nvPr/>
        </p:nvSpPr>
        <p:spPr>
          <a:xfrm>
            <a:off x="134620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Documentation: Non-Functional Requirements Based on ISO/IEC 12207</a:t>
            </a:r>
            <a:endParaRPr lang="en-ZA" sz="18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349FF9-81FA-A5DF-6FE9-3B39FE97635A}"/>
              </a:ext>
            </a:extLst>
          </p:cNvPr>
          <p:cNvSpPr txBox="1"/>
          <p:nvPr/>
        </p:nvSpPr>
        <p:spPr>
          <a:xfrm>
            <a:off x="228600" y="495300"/>
            <a:ext cx="5448301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Response within 7 seconds for 5,000 concurrent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100 concurrent transactions/second.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Implementation: Optimised server-side rendering, database indexing, caching.</a:t>
            </a:r>
          </a:p>
          <a:p>
            <a:r>
              <a:rPr lang="en-GB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Support for tenfold increase in users and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Dynamic and horizontal scaling via </a:t>
            </a:r>
            <a:r>
              <a:rPr lang="en-GB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Vercel</a:t>
            </a: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and </a:t>
            </a:r>
            <a:r>
              <a:rPr lang="en-GB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Supabase</a:t>
            </a: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r>
              <a:rPr lang="en-GB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95% uptime, 1-hour MTTR.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Regular backups and redundancy implemented.</a:t>
            </a:r>
          </a:p>
          <a:p>
            <a:r>
              <a:rPr lang="en-GB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Maintainability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Modular design for easy updates.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Comprehensive code and architecture documentation.</a:t>
            </a:r>
            <a:endParaRPr lang="en-GB" sz="16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GB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5C260-8134-B689-586B-CE43C9BD0E5D}"/>
              </a:ext>
            </a:extLst>
          </p:cNvPr>
          <p:cNvSpPr txBox="1"/>
          <p:nvPr/>
        </p:nvSpPr>
        <p:spPr>
          <a:xfrm>
            <a:off x="5651500" y="495300"/>
            <a:ext cx="63754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Role-Based Access Control (RBAC) with Clerk.com.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Data encryption in transit and at rest.</a:t>
            </a:r>
          </a:p>
          <a:p>
            <a:r>
              <a:rPr lang="en-GB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Responsive, consistent interface for all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Accessibility for users with disabilities.</a:t>
            </a:r>
          </a:p>
          <a:p>
            <a:r>
              <a:rPr lang="en-GB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Interoperability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REST APIs for seamless system integration.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Compatibility with all browsers and devices.</a:t>
            </a:r>
          </a:p>
          <a:p>
            <a:r>
              <a:rPr lang="en-GB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Regulatory 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POPIA-compliant with informed consent mechanisms.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Secure user data protection and limited data collection.</a:t>
            </a:r>
          </a:p>
          <a:p>
            <a:endParaRPr lang="en-GB" sz="1600" b="1" dirty="0">
              <a:solidFill>
                <a:srgbClr val="00B0F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02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5D688-D7EA-BCB9-F9BB-A6FD09167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485730-BB57-5260-64A4-1BD89B50BA8C}"/>
              </a:ext>
            </a:extLst>
          </p:cNvPr>
          <p:cNvSpPr txBox="1"/>
          <p:nvPr/>
        </p:nvSpPr>
        <p:spPr>
          <a:xfrm>
            <a:off x="134620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Documentation: Functional Requirements</a:t>
            </a:r>
            <a:endParaRPr lang="en-ZA" sz="18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920A3-42B6-3277-14AA-442417F221CE}"/>
              </a:ext>
            </a:extLst>
          </p:cNvPr>
          <p:cNvSpPr txBox="1"/>
          <p:nvPr/>
        </p:nvSpPr>
        <p:spPr>
          <a:xfrm>
            <a:off x="228600" y="495300"/>
            <a:ext cx="5448301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User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Client: Access to booking and limited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Coach: Manages lessons, participants, and skill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Admin: Full system access, including lessons, users, and configurations.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6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Key User Stories</a:t>
            </a:r>
          </a:p>
          <a:p>
            <a:r>
              <a:rPr lang="en-GB" sz="16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Clients: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Book skill-appropriate lessons with detailed lesson and payment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View booked and pending lessons with status indicators.</a:t>
            </a:r>
          </a:p>
          <a:p>
            <a:r>
              <a:rPr lang="en-GB" sz="16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Coaches: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Add, edit, and manage lessons with participant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Update skill levels for users and horses.</a:t>
            </a:r>
          </a:p>
          <a:p>
            <a:r>
              <a:rPr lang="en-GB" sz="16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Admins: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Create, view, edit, and delete lessons, users, and horses.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Manage contact, payment, and address details.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44E1B9-9F4F-1CFA-48AF-8C90581CCF22}"/>
              </a:ext>
            </a:extLst>
          </p:cNvPr>
          <p:cNvSpPr txBox="1"/>
          <p:nvPr/>
        </p:nvSpPr>
        <p:spPr>
          <a:xfrm>
            <a:off x="5651500" y="495300"/>
            <a:ext cx="63754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Critical Features</a:t>
            </a:r>
          </a:p>
          <a:p>
            <a:r>
              <a:rPr lang="en-GB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Lesson Booking: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Calendar-based selection with availability verification.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Integrated payment and proof submission.</a:t>
            </a:r>
          </a:p>
          <a:p>
            <a:r>
              <a:rPr lang="en-GB" sz="16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Lesson Management: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CRUD operations for lessons with detailed configurations.</a:t>
            </a:r>
          </a:p>
          <a:p>
            <a:r>
              <a:rPr lang="en-GB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Data Management: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Manage users, horses, payment, and contact details with filters and search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1185129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BFFC4-E3E9-1C86-4D38-403143981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C631FA-9F94-31DE-CB4B-B447BA0F6C29}"/>
              </a:ext>
            </a:extLst>
          </p:cNvPr>
          <p:cNvSpPr txBox="1"/>
          <p:nvPr/>
        </p:nvSpPr>
        <p:spPr>
          <a:xfrm>
            <a:off x="3727450" y="0"/>
            <a:ext cx="539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Documentation: Security</a:t>
            </a:r>
            <a:endParaRPr lang="en-ZA" sz="18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3A49D-B4A9-6067-C8B7-4F173D7B3C9F}"/>
              </a:ext>
            </a:extLst>
          </p:cNvPr>
          <p:cNvSpPr txBox="1"/>
          <p:nvPr/>
        </p:nvSpPr>
        <p:spPr>
          <a:xfrm>
            <a:off x="228599" y="495300"/>
            <a:ext cx="64531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Security Architecture</a:t>
            </a:r>
          </a:p>
          <a:p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Frontend (React):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Validates user inputs and prevents XSS attacks.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Secure communication via HTTPS.</a:t>
            </a:r>
          </a:p>
          <a:p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Backend (Next.js):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Role-based access control (RBAC).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API request validation and session token management.</a:t>
            </a:r>
          </a:p>
          <a:p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Database (</a:t>
            </a:r>
            <a:r>
              <a:rPr lang="en-GB" sz="14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Supabase</a:t>
            </a:r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Row-level security (RLS) and encryption.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Periodic backups ensure data recovery.</a:t>
            </a:r>
          </a:p>
          <a:p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Third-Party Services: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Secure payment processing and notification systems.</a:t>
            </a:r>
          </a:p>
          <a:p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Threats and Mitigations</a:t>
            </a:r>
          </a:p>
          <a:p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Potential Threats: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SQL injection, XSS, social engineering.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Weak passwords and unsecured APIs.</a:t>
            </a:r>
          </a:p>
          <a:p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Mitigations: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Input validation and multi-factor authentication (MFA).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Secure tokens, HTTPS for encrypted communication.</a:t>
            </a:r>
          </a:p>
          <a:p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General Security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Authentication and RBAC for controlled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Encryption for data in transit and at 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Complete mediation: Validating every request.</a:t>
            </a:r>
          </a:p>
          <a:p>
            <a:endParaRPr lang="en-GB" sz="1400" dirty="0">
              <a:solidFill>
                <a:srgbClr val="00B0F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14232-D1BA-5FD8-40AB-9980000C4904}"/>
              </a:ext>
            </a:extLst>
          </p:cNvPr>
          <p:cNvSpPr/>
          <p:nvPr/>
        </p:nvSpPr>
        <p:spPr>
          <a:xfrm>
            <a:off x="6781800" y="952500"/>
            <a:ext cx="5156200" cy="5727700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026" name="Picture 2" descr="PlantUML Diagram">
            <a:extLst>
              <a:ext uri="{FF2B5EF4-FFF2-40B4-BE49-F238E27FC236}">
                <a16:creationId xmlns:a16="http://schemas.microsoft.com/office/drawing/2014/main" id="{3E8C38A4-BB8C-3706-76FA-B889F808E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683" y="1094265"/>
            <a:ext cx="4924305" cy="544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40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11915-4036-927E-9C95-05EE8DC94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10CC2E-5152-51FE-B32A-A5A5B4F3D059}"/>
              </a:ext>
            </a:extLst>
          </p:cNvPr>
          <p:cNvSpPr txBox="1"/>
          <p:nvPr/>
        </p:nvSpPr>
        <p:spPr>
          <a:xfrm>
            <a:off x="4609576" y="48911"/>
            <a:ext cx="1966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Framework</a:t>
            </a:r>
          </a:p>
          <a:p>
            <a:pPr algn="ctr"/>
            <a:r>
              <a:rPr lang="en-GB" sz="2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(Next.js)</a:t>
            </a:r>
            <a:endParaRPr lang="en-ZA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A3DDF3-A58A-E496-EC7E-BEF43BB46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32" y="3333442"/>
            <a:ext cx="3481871" cy="148377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0081A1-DF94-9C77-6CEA-190FF1B8E0C9}"/>
              </a:ext>
            </a:extLst>
          </p:cNvPr>
          <p:cNvCxnSpPr>
            <a:cxnSpLocks/>
          </p:cNvCxnSpPr>
          <p:nvPr/>
        </p:nvCxnSpPr>
        <p:spPr>
          <a:xfrm flipH="1">
            <a:off x="5592869" y="2498103"/>
            <a:ext cx="7968" cy="930897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479464-7C45-CCCE-C399-4FD79F3897A0}"/>
              </a:ext>
            </a:extLst>
          </p:cNvPr>
          <p:cNvSpPr txBox="1"/>
          <p:nvPr/>
        </p:nvSpPr>
        <p:spPr>
          <a:xfrm>
            <a:off x="4129696" y="2773198"/>
            <a:ext cx="141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Hosted on</a:t>
            </a:r>
            <a:endParaRPr lang="en-Z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DACB9C-27F6-405B-2E38-C65900C742FA}"/>
              </a:ext>
            </a:extLst>
          </p:cNvPr>
          <p:cNvSpPr txBox="1"/>
          <p:nvPr/>
        </p:nvSpPr>
        <p:spPr>
          <a:xfrm>
            <a:off x="4885149" y="4633963"/>
            <a:ext cx="141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Hosting (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Vercel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Z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275510-E801-247D-6E0E-8F549552312E}"/>
              </a:ext>
            </a:extLst>
          </p:cNvPr>
          <p:cNvSpPr txBox="1"/>
          <p:nvPr/>
        </p:nvSpPr>
        <p:spPr>
          <a:xfrm>
            <a:off x="4885149" y="5280294"/>
            <a:ext cx="141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Cost</a:t>
            </a:r>
          </a:p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$20/month</a:t>
            </a:r>
            <a:endParaRPr lang="en-Z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D01CF5-5D80-C006-7B03-6A214E3CF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714" y="3323976"/>
            <a:ext cx="1969451" cy="14779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2A07718-347D-C8BE-AE77-DF20B13F34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852" y="2988466"/>
            <a:ext cx="2143125" cy="2143125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70B35B-09C4-19C6-14FF-005A1063F767}"/>
              </a:ext>
            </a:extLst>
          </p:cNvPr>
          <p:cNvCxnSpPr>
            <a:cxnSpLocks/>
          </p:cNvCxnSpPr>
          <p:nvPr/>
        </p:nvCxnSpPr>
        <p:spPr>
          <a:xfrm>
            <a:off x="6300587" y="4099201"/>
            <a:ext cx="2117970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F885E5-F45D-6C8D-913F-E7392C72C3E2}"/>
              </a:ext>
            </a:extLst>
          </p:cNvPr>
          <p:cNvCxnSpPr>
            <a:cxnSpLocks/>
          </p:cNvCxnSpPr>
          <p:nvPr/>
        </p:nvCxnSpPr>
        <p:spPr>
          <a:xfrm flipH="1" flipV="1">
            <a:off x="2664410" y="4018183"/>
            <a:ext cx="2241323" cy="26598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80B8556-9588-2A8C-2112-99256DDF75D4}"/>
              </a:ext>
            </a:extLst>
          </p:cNvPr>
          <p:cNvSpPr txBox="1"/>
          <p:nvPr/>
        </p:nvSpPr>
        <p:spPr>
          <a:xfrm>
            <a:off x="1679339" y="4772227"/>
            <a:ext cx="141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Auth (Clerk)</a:t>
            </a:r>
            <a:endParaRPr lang="en-Z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912255-F0DE-00FF-BFFF-3235F881E121}"/>
              </a:ext>
            </a:extLst>
          </p:cNvPr>
          <p:cNvSpPr txBox="1"/>
          <p:nvPr/>
        </p:nvSpPr>
        <p:spPr>
          <a:xfrm>
            <a:off x="8631979" y="4633962"/>
            <a:ext cx="156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Database (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Supabase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Z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50329F-4D8A-8BA5-0CB6-52FA21D0DD74}"/>
              </a:ext>
            </a:extLst>
          </p:cNvPr>
          <p:cNvSpPr txBox="1"/>
          <p:nvPr/>
        </p:nvSpPr>
        <p:spPr>
          <a:xfrm>
            <a:off x="1625059" y="5280293"/>
            <a:ext cx="1415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Cost</a:t>
            </a:r>
          </a:p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$25/month </a:t>
            </a:r>
            <a:b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After</a:t>
            </a:r>
            <a:b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10 000 MAUs</a:t>
            </a:r>
            <a:endParaRPr lang="en-Z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492A24-128E-9692-2E29-774EB81EC814}"/>
              </a:ext>
            </a:extLst>
          </p:cNvPr>
          <p:cNvSpPr txBox="1"/>
          <p:nvPr/>
        </p:nvSpPr>
        <p:spPr>
          <a:xfrm>
            <a:off x="8707852" y="5280293"/>
            <a:ext cx="141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Cost</a:t>
            </a:r>
          </a:p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$25/month</a:t>
            </a:r>
            <a:endParaRPr lang="en-Z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725995-C6C0-75AD-E776-69B6FFBA1DEC}"/>
              </a:ext>
            </a:extLst>
          </p:cNvPr>
          <p:cNvSpPr txBox="1"/>
          <p:nvPr/>
        </p:nvSpPr>
        <p:spPr>
          <a:xfrm>
            <a:off x="4065915" y="6022182"/>
            <a:ext cx="305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Total Costs</a:t>
            </a:r>
          </a:p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Best $20/month</a:t>
            </a:r>
            <a:endParaRPr lang="en-Z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369AA-68BC-D44F-8CF1-F8EDA100AAB5}"/>
              </a:ext>
            </a:extLst>
          </p:cNvPr>
          <p:cNvSpPr txBox="1"/>
          <p:nvPr/>
        </p:nvSpPr>
        <p:spPr>
          <a:xfrm>
            <a:off x="4065915" y="6022181"/>
            <a:ext cx="305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Total Costs</a:t>
            </a:r>
          </a:p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Best $45/month</a:t>
            </a:r>
            <a:endParaRPr lang="en-Z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CFB4E-A323-38E6-14A3-56FA5FA22AD2}"/>
              </a:ext>
            </a:extLst>
          </p:cNvPr>
          <p:cNvSpPr txBox="1"/>
          <p:nvPr/>
        </p:nvSpPr>
        <p:spPr>
          <a:xfrm>
            <a:off x="4073885" y="6023110"/>
            <a:ext cx="305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Total Costs</a:t>
            </a:r>
          </a:p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Best $45 - $70/month</a:t>
            </a:r>
            <a:endParaRPr lang="en-Z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9" name="Picture 8" descr="A black letter in a white circle&#10;&#10;Description automatically generated">
            <a:extLst>
              <a:ext uri="{FF2B5EF4-FFF2-40B4-BE49-F238E27FC236}">
                <a16:creationId xmlns:a16="http://schemas.microsoft.com/office/drawing/2014/main" id="{1F9CBF67-C8AC-9357-EB51-ED78CCBBA4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849" y="1020663"/>
            <a:ext cx="1614036" cy="161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8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4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4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4" grpId="0"/>
      <p:bldP spid="29" grpId="0"/>
      <p:bldP spid="30" grpId="0"/>
      <p:bldP spid="31" grpId="0"/>
      <p:bldP spid="32" grpId="0"/>
      <p:bldP spid="2" grpId="0"/>
      <p:bldP spid="2" grpId="1"/>
      <p:bldP spid="3" grpId="0"/>
      <p:bldP spid="3" grpId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431F-5132-9089-3E6E-0C58993DCC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999EA-4D88-6F13-E6FF-BC752D6CC6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clients background and why they need this application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6556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A1D0-D60E-DFFE-8059-0886C3D6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document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A5286-91DA-B67E-49AC-746F6C435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478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A3CC-2F8B-3095-EEF7-1EBE2402BE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FFBC0-FDA2-7B0A-55E8-55972D503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layout and the pipeline testing’s using the </a:t>
            </a:r>
            <a:r>
              <a:rPr lang="en-US" dirty="0" err="1"/>
              <a:t>devops</a:t>
            </a:r>
            <a:r>
              <a:rPr lang="en-US" dirty="0"/>
              <a:t> document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749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94305-BCF5-7F67-EC06-0CF3D9708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640BCC-9417-0773-AE6D-3A618F7CB177}"/>
              </a:ext>
            </a:extLst>
          </p:cNvPr>
          <p:cNvSpPr txBox="1"/>
          <p:nvPr/>
        </p:nvSpPr>
        <p:spPr>
          <a:xfrm>
            <a:off x="3727450" y="0"/>
            <a:ext cx="539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Documentation: DEVOPS Practices</a:t>
            </a:r>
            <a:endParaRPr lang="en-ZA" sz="18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1A4ED-E02C-F37B-0DC5-6AE0CB5EB94A}"/>
              </a:ext>
            </a:extLst>
          </p:cNvPr>
          <p:cNvSpPr txBox="1"/>
          <p:nvPr/>
        </p:nvSpPr>
        <p:spPr>
          <a:xfrm>
            <a:off x="254000" y="582067"/>
            <a:ext cx="586740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GitHub Actions Pipeline - </a:t>
            </a:r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Pipeline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Code Integration: 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Triggered on code push, pull request, or merge.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Unit Testing: 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Verifies functionality; generates test reports.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Static Code </a:t>
            </a:r>
            <a:r>
              <a:rPr lang="en-GB" sz="14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Analysis: 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Tools (SonarQube/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CodeClimate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 enforce standards and identify code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Security Testing: 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Tools (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CodeQL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Snyk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 scan for vulnerabilities.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Build &amp; Deployment: 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Deploys to staging for review. Approved code is moved to production.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Monitoring &amp; Notifications: 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Real-time alerts for health and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Unit Test Report: 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Details passing/failing tests.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Static Analysis Report: 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Highlights code quality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Security Testing Report: 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Lists vulnerabilities with corrective 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Static Code Analysis: 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SonarQube/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CodeClimate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for maintainability and duplication checks.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Security Testing: 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GitHub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CodeQL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Snyk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for identifying critical vulnerabilities.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C023D5-A357-64F8-D7E4-FF4866EBE8ED}"/>
              </a:ext>
            </a:extLst>
          </p:cNvPr>
          <p:cNvSpPr/>
          <p:nvPr/>
        </p:nvSpPr>
        <p:spPr>
          <a:xfrm>
            <a:off x="6648450" y="2743200"/>
            <a:ext cx="5289550" cy="3937000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108984-DC11-5691-54E1-008FE6AA9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2870091"/>
            <a:ext cx="5010150" cy="37086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720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1D10-6C5D-63EB-55F7-FC1678E6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F7864-5E98-7AA3-2884-54B4A2905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application and the features it gives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5647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B2EFFA-AFA9-A2F6-6A11-9714D06B7DA6}"/>
              </a:ext>
            </a:extLst>
          </p:cNvPr>
          <p:cNvSpPr txBox="1"/>
          <p:nvPr/>
        </p:nvSpPr>
        <p:spPr>
          <a:xfrm>
            <a:off x="3727450" y="0"/>
            <a:ext cx="473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Documentation: Analysis Artifacts</a:t>
            </a:r>
            <a:endParaRPr lang="en-ZA" sz="18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09BECC-AF93-36DB-44AA-93C8B6224AA6}"/>
              </a:ext>
            </a:extLst>
          </p:cNvPr>
          <p:cNvSpPr txBox="1"/>
          <p:nvPr/>
        </p:nvSpPr>
        <p:spPr>
          <a:xfrm>
            <a:off x="228600" y="495300"/>
            <a:ext cx="6375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B0F0"/>
                </a:solidFill>
                <a:latin typeface="Luxerie" panose="02000500000000000000" pitchFamily="2" charset="0"/>
                <a:cs typeface="Cascadia Code" panose="020B0609020000020004" pitchFamily="49" charset="0"/>
              </a:rPr>
              <a:t>Key Bounded Contexts:</a:t>
            </a:r>
          </a:p>
          <a:p>
            <a:r>
              <a:rPr lang="en-GB" sz="1400" dirty="0">
                <a:latin typeface="Luxerie" panose="02000500000000000000" pitchFamily="2" charset="0"/>
                <a:cs typeface="Cascadia Code" panose="020B0609020000020004" pitchFamily="49" charset="0"/>
              </a:rPr>
              <a:t>• </a:t>
            </a:r>
            <a:r>
              <a:rPr lang="en-GB" sz="1400" dirty="0">
                <a:solidFill>
                  <a:srgbClr val="00B0F0"/>
                </a:solidFill>
                <a:latin typeface="Luxerie" panose="02000500000000000000" pitchFamily="2" charset="0"/>
                <a:cs typeface="Cascadia Code" panose="020B0609020000020004" pitchFamily="49" charset="0"/>
              </a:rPr>
              <a:t>User Management Context:</a:t>
            </a:r>
          </a:p>
          <a:p>
            <a:r>
              <a:rPr lang="en-GB" sz="1400" dirty="0">
                <a:latin typeface="Luxerie" panose="02000500000000000000" pitchFamily="2" charset="0"/>
                <a:cs typeface="Cascadia Code" panose="020B0609020000020004" pitchFamily="49" charset="0"/>
              </a:rPr>
              <a:t>  - User authentication, profiles, and role-based access.</a:t>
            </a:r>
          </a:p>
          <a:p>
            <a:r>
              <a:rPr lang="en-GB" sz="1400" dirty="0">
                <a:latin typeface="Luxerie" panose="02000500000000000000" pitchFamily="2" charset="0"/>
                <a:cs typeface="Cascadia Code" panose="020B0609020000020004" pitchFamily="49" charset="0"/>
              </a:rPr>
              <a:t>  - CRUD operations for user roles (Client, Coach, Admin).</a:t>
            </a:r>
          </a:p>
          <a:p>
            <a:endParaRPr lang="en-GB" sz="1400" dirty="0">
              <a:latin typeface="Luxerie" panose="02000500000000000000" pitchFamily="2" charset="0"/>
              <a:cs typeface="Cascadia Code" panose="020B0609020000020004" pitchFamily="49" charset="0"/>
            </a:endParaRPr>
          </a:p>
          <a:p>
            <a:r>
              <a:rPr lang="en-GB" sz="1400" dirty="0">
                <a:latin typeface="Luxerie" panose="02000500000000000000" pitchFamily="2" charset="0"/>
                <a:cs typeface="Cascadia Code" panose="020B0609020000020004" pitchFamily="49" charset="0"/>
              </a:rPr>
              <a:t>• </a:t>
            </a:r>
            <a:r>
              <a:rPr lang="en-GB" sz="1400" b="1" dirty="0">
                <a:solidFill>
                  <a:srgbClr val="00B0F0"/>
                </a:solidFill>
                <a:latin typeface="Luxerie" panose="02000500000000000000" pitchFamily="2" charset="0"/>
                <a:cs typeface="Cascadia Code" panose="020B0609020000020004" pitchFamily="49" charset="0"/>
              </a:rPr>
              <a:t>Lesson Booking Context:</a:t>
            </a:r>
          </a:p>
          <a:p>
            <a:r>
              <a:rPr lang="en-GB" sz="1400" dirty="0">
                <a:latin typeface="Luxerie" panose="02000500000000000000" pitchFamily="2" charset="0"/>
                <a:cs typeface="Cascadia Code" panose="020B0609020000020004" pitchFamily="49" charset="0"/>
              </a:rPr>
              <a:t>  - Schedules lessons and manages booking confirmations.</a:t>
            </a:r>
          </a:p>
          <a:p>
            <a:r>
              <a:rPr lang="en-GB" sz="1400" dirty="0">
                <a:latin typeface="Luxerie" panose="02000500000000000000" pitchFamily="2" charset="0"/>
                <a:cs typeface="Cascadia Code" panose="020B0609020000020004" pitchFamily="49" charset="0"/>
              </a:rPr>
              <a:t>• Payment Management Context:</a:t>
            </a:r>
          </a:p>
          <a:p>
            <a:r>
              <a:rPr lang="en-GB" sz="1400" dirty="0">
                <a:latin typeface="Luxerie" panose="02000500000000000000" pitchFamily="2" charset="0"/>
                <a:cs typeface="Cascadia Code" panose="020B0609020000020004" pitchFamily="49" charset="0"/>
              </a:rPr>
              <a:t>  - Processes payments and tracks history.</a:t>
            </a:r>
          </a:p>
          <a:p>
            <a:endParaRPr lang="en-GB" sz="1400" dirty="0">
              <a:latin typeface="Luxerie" panose="02000500000000000000" pitchFamily="2" charset="0"/>
              <a:cs typeface="Cascadia Code" panose="020B0609020000020004" pitchFamily="49" charset="0"/>
            </a:endParaRPr>
          </a:p>
          <a:p>
            <a:r>
              <a:rPr lang="en-GB" sz="1400" b="1" dirty="0">
                <a:latin typeface="Luxerie" panose="02000500000000000000" pitchFamily="2" charset="0"/>
                <a:cs typeface="Cascadia Code" panose="020B0609020000020004" pitchFamily="49" charset="0"/>
              </a:rPr>
              <a:t>• </a:t>
            </a:r>
            <a:r>
              <a:rPr lang="en-GB" sz="1400" b="1" dirty="0">
                <a:solidFill>
                  <a:srgbClr val="00B0F0"/>
                </a:solidFill>
                <a:latin typeface="Luxerie" panose="02000500000000000000" pitchFamily="2" charset="0"/>
                <a:cs typeface="Cascadia Code" panose="020B0609020000020004" pitchFamily="49" charset="0"/>
              </a:rPr>
              <a:t>Lesson Management Context:</a:t>
            </a:r>
          </a:p>
          <a:p>
            <a:r>
              <a:rPr lang="en-GB" sz="1400" dirty="0">
                <a:latin typeface="Luxerie" panose="02000500000000000000" pitchFamily="2" charset="0"/>
                <a:cs typeface="Cascadia Code" panose="020B0609020000020004" pitchFamily="49" charset="0"/>
              </a:rPr>
              <a:t>  - Manages lesson details and assignments.</a:t>
            </a:r>
          </a:p>
          <a:p>
            <a:endParaRPr lang="en-GB" sz="1400" dirty="0">
              <a:latin typeface="Luxerie" panose="02000500000000000000" pitchFamily="2" charset="0"/>
              <a:cs typeface="Cascadia Code" panose="020B0609020000020004" pitchFamily="49" charset="0"/>
            </a:endParaRPr>
          </a:p>
          <a:p>
            <a:r>
              <a:rPr lang="en-GB" sz="1400" b="1" dirty="0">
                <a:latin typeface="Luxerie" panose="02000500000000000000" pitchFamily="2" charset="0"/>
                <a:cs typeface="Cascadia Code" panose="020B0609020000020004" pitchFamily="49" charset="0"/>
              </a:rPr>
              <a:t>• </a:t>
            </a:r>
            <a:r>
              <a:rPr lang="en-GB" sz="1400" b="1" dirty="0">
                <a:solidFill>
                  <a:srgbClr val="00B0F0"/>
                </a:solidFill>
                <a:latin typeface="Luxerie" panose="02000500000000000000" pitchFamily="2" charset="0"/>
                <a:cs typeface="Cascadia Code" panose="020B0609020000020004" pitchFamily="49" charset="0"/>
              </a:rPr>
              <a:t>Notification Context:</a:t>
            </a:r>
          </a:p>
          <a:p>
            <a:r>
              <a:rPr lang="en-GB" sz="1400" dirty="0">
                <a:latin typeface="Luxerie" panose="02000500000000000000" pitchFamily="2" charset="0"/>
                <a:cs typeface="Cascadia Code" panose="020B0609020000020004" pitchFamily="49" charset="0"/>
              </a:rPr>
              <a:t>  - Customizes alerts for events.</a:t>
            </a:r>
            <a:endParaRPr lang="en-GB" sz="1600" dirty="0">
              <a:latin typeface="Luxerie" panose="02000500000000000000" pitchFamily="2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E9BD6-AADF-9793-DA41-1AB235309A79}"/>
              </a:ext>
            </a:extLst>
          </p:cNvPr>
          <p:cNvSpPr txBox="1"/>
          <p:nvPr/>
        </p:nvSpPr>
        <p:spPr>
          <a:xfrm>
            <a:off x="241300" y="4241820"/>
            <a:ext cx="78085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Design Artifacts: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• </a:t>
            </a:r>
            <a:r>
              <a:rPr lang="en-GB" sz="14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Domain Model Analysis: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- Focus on user roles, lesson booking, payments, and notifications.</a:t>
            </a:r>
          </a:p>
          <a:p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• </a:t>
            </a:r>
            <a:r>
              <a:rPr lang="en-GB" sz="14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Implementation Highlights: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- User roles with distinct permissions.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- Structured lesson management and scheduling.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- Streamlined payment integration.</a:t>
            </a:r>
            <a:endParaRPr lang="en-GB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D9A1CC-602C-1E73-14B3-82196A116899}"/>
              </a:ext>
            </a:extLst>
          </p:cNvPr>
          <p:cNvSpPr/>
          <p:nvPr/>
        </p:nvSpPr>
        <p:spPr>
          <a:xfrm>
            <a:off x="7035800" y="495300"/>
            <a:ext cx="4152900" cy="3283673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A9CC1-85AB-7CCB-E6B9-3564CF3CE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402" y="592305"/>
            <a:ext cx="3917696" cy="30607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71D577-2AE1-D4F5-1DB6-2EDA39DC6B6F}"/>
              </a:ext>
            </a:extLst>
          </p:cNvPr>
          <p:cNvSpPr/>
          <p:nvPr/>
        </p:nvSpPr>
        <p:spPr>
          <a:xfrm>
            <a:off x="7815897" y="3429000"/>
            <a:ext cx="4152900" cy="3283673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0B92DB-BFBC-B113-B0BF-7A7CDA05C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899" y="3529622"/>
            <a:ext cx="3915601" cy="308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3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13EA8-609D-F197-AC0D-0ABDA4E4C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71028D-57FF-CC5F-1554-6B4C2816DE73}"/>
              </a:ext>
            </a:extLst>
          </p:cNvPr>
          <p:cNvSpPr txBox="1"/>
          <p:nvPr/>
        </p:nvSpPr>
        <p:spPr>
          <a:xfrm>
            <a:off x="3727450" y="0"/>
            <a:ext cx="539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Documentation: Architecture Artifacts</a:t>
            </a:r>
            <a:endParaRPr lang="en-ZA" sz="18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FE120-154D-26D8-2027-259E7E40C040}"/>
              </a:ext>
            </a:extLst>
          </p:cNvPr>
          <p:cNvSpPr txBox="1"/>
          <p:nvPr/>
        </p:nvSpPr>
        <p:spPr>
          <a:xfrm>
            <a:off x="228599" y="495300"/>
            <a:ext cx="116020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Cloud Architecture:</a:t>
            </a:r>
          </a:p>
          <a:p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• </a:t>
            </a:r>
            <a:r>
              <a:rPr lang="en-GB" sz="20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Frontend: 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React on 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Vercel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for scalability and flexibility.</a:t>
            </a:r>
          </a:p>
          <a:p>
            <a:endParaRPr lang="en-GB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• </a:t>
            </a:r>
            <a:r>
              <a:rPr lang="en-GB" sz="20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Backend: 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Supabase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with PostgreSQL for managed database and built-in authentication.</a:t>
            </a:r>
          </a:p>
          <a:p>
            <a:endParaRPr lang="en-GB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• </a:t>
            </a:r>
            <a:r>
              <a:rPr lang="en-GB" sz="20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Integrations: 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Secure third-party API integration for authentication, notifications, and payments.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BB2606-B182-C2A5-7402-129D7F29C2AB}"/>
              </a:ext>
            </a:extLst>
          </p:cNvPr>
          <p:cNvSpPr/>
          <p:nvPr/>
        </p:nvSpPr>
        <p:spPr>
          <a:xfrm>
            <a:off x="3727450" y="3175813"/>
            <a:ext cx="6699250" cy="3283673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C69702-C094-50A6-63ED-C441635BA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314" y="3325999"/>
            <a:ext cx="6369685" cy="3024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4078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349</TotalTime>
  <Words>1112</Words>
  <Application>Microsoft Office PowerPoint</Application>
  <PresentationFormat>Widescreen</PresentationFormat>
  <Paragraphs>211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Cascadia Code</vt:lpstr>
      <vt:lpstr>Century Gothic</vt:lpstr>
      <vt:lpstr>Luxerie</vt:lpstr>
      <vt:lpstr>Mesh</vt:lpstr>
      <vt:lpstr>Introduction</vt:lpstr>
      <vt:lpstr>PowerPoint Presentation</vt:lpstr>
      <vt:lpstr>Background</vt:lpstr>
      <vt:lpstr>Change document</vt:lpstr>
      <vt:lpstr>GitHub</vt:lpstr>
      <vt:lpstr>PowerPoint Presentation</vt:lpstr>
      <vt:lpstr>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Jacques Swanevelder</dc:creator>
  <cp:lastModifiedBy>Christiaan Versfeld</cp:lastModifiedBy>
  <cp:revision>35</cp:revision>
  <dcterms:created xsi:type="dcterms:W3CDTF">2024-11-20T17:24:41Z</dcterms:created>
  <dcterms:modified xsi:type="dcterms:W3CDTF">2024-11-21T14:03:12Z</dcterms:modified>
</cp:coreProperties>
</file>