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2"/>
  </p:notesMasterIdLst>
  <p:sldIdLst>
    <p:sldId id="256" r:id="rId6"/>
    <p:sldId id="257" r:id="rId7"/>
    <p:sldId id="258" r:id="rId8"/>
    <p:sldId id="259" r:id="rId9"/>
    <p:sldId id="260" r:id="rId10"/>
    <p:sldId id="261" r:id="rId11"/>
  </p:sldIdLst>
  <p:sldSz cx="10287000" cy="10287000"/>
  <p:notesSz cx="6858000" cy="9144000"/>
  <p:embeddedFontLst>
    <p:embeddedFont>
      <p:font typeface="Computer Says No" charset="1" panose="00000400000000000000"/>
      <p:regular r:id="rId15"/>
    </p:embeddedFont>
    <p:embeddedFont>
      <p:font typeface="Arial" charset="1" panose="020B05020202020202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notesMasters/notesMaster1.xml" Type="http://schemas.openxmlformats.org/officeDocument/2006/relationships/notesMaster"/><Relationship Id="rId13" Target="theme/theme2.xml" Type="http://schemas.openxmlformats.org/officeDocument/2006/relationships/theme"/><Relationship Id="rId14" Target="notesSlides/notesSlide1.xml" Type="http://schemas.openxmlformats.org/officeDocument/2006/relationships/notesSlide"/><Relationship Id="rId15" Target="fonts/font15.fntdata" Type="http://schemas.openxmlformats.org/officeDocument/2006/relationships/font"/><Relationship Id="rId16" Target="fonts/font16.fntdata" Type="http://schemas.openxmlformats.org/officeDocument/2006/relationships/font"/><Relationship Id="rId17" Target="notesSlides/notesSlide2.xml" Type="http://schemas.openxmlformats.org/officeDocument/2006/relationships/notesSlide"/><Relationship Id="rId18" Target="notesSlides/notesSlide3.xml" Type="http://schemas.openxmlformats.org/officeDocument/2006/relationships/notesSlide"/><Relationship Id="rId19" Target="notesSlides/notesSlide4.xml" Type="http://schemas.openxmlformats.org/officeDocument/2006/relationships/notesSlide"/><Relationship Id="rId2" Target="presProps.xml" Type="http://schemas.openxmlformats.org/officeDocument/2006/relationships/presProps"/><Relationship Id="rId20" Target="notesSlides/notesSlide5.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Pointers allow you to access and modify memory directly, which can lead to memory corruption if not handled correctly. C# uses a managed memory model with garbage collection to automatically manage memory allocation and deallocation. Pointers bypass this system, which can lead to memory leaks or dangling pointers if the memory is not managed properly. Code that uses pointers is often less portable because it depends on the underlying architecture (e.g., the size of data types may differ between platforms). The fixed statement tells the garbage collector not to move the memory location of the object you are working with for the duration of the fixed block. This ensures that the pointer remains valid and points to the correct memory location throughout its use. By pinning the memory, you can safely work with pointers to managed objects without worrying about the garbage collector relocating them during operations.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Page 1: Pointers allow you to access and modify memory directly, which can lead to memory corruption if not handled correctly. C# uses a managed memory model with garbage collection to automatically manage memory allocation and deallocation. Pointers bypass this system, which can lead to memory leaks or dangling pointers if the memory is not managed properly. Code that uses pointers is often less portable because it depends on the underlying architecture (e.g., the size of data types may differ between platforms). The fixed statement tells the garbage collector not to move the memory location of the object you are working with for the duration of the fixed block. This ensures that the pointer remains valid and points to the correct memory location throughout its use. By pinning the memory, you can safely work with pointers to managed objects without worrying about the garbage collector relocating them during operations.</a:t>
            </a:r>
          </a:p>
          <a:p>
            <a:r>
              <a:rPr lang="en-US"/>
              <a:t/>
            </a:r>
          </a:p>
          <a:p>
            <a:r>
              <a:rPr lang="en-US"/>
              <a:t>Page 2: Generics increase flexibility. You can create groups of different types of students without rewriting the StudentGroup class for each type.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Page 1: Pointers allow you to access and modify memory directly, which can lead to memory corruption if not handled correctly. C# uses a managed memory model with garbage collection to automatically manage memory allocation and deallocation. Pointers bypass this system, which can lead to memory leaks or dangling pointers if the memory is not managed properly. Code that uses pointers is often less portable because it depends on the underlying architecture (e.g., the size of data types may differ between platforms). The fixed statement tells the garbage collector not to move the memory location of the object you are working with for the duration of the fixed block. This ensures that the pointer remains valid and points to the correct memory location throughout its use. By pinning the memory, you can safely work with pointers to managed objects without worrying about the garbage collector relocating them during operations.</a:t>
            </a:r>
          </a:p>
          <a:p>
            <a:r>
              <a:rPr lang="en-US"/>
              <a:t/>
            </a:r>
          </a:p>
          <a:p>
            <a:r>
              <a:rPr lang="en-US"/>
              <a:t>Page 2: Generics increase flexibility. You can create groups of different types of students without rewriting the StudentGroup class for each type.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Page 1: Pointers allow you to access and modify memory directly, which can lead to memory corruption if not handled correctly. C# uses a managed memory model with garbage collection to automatically manage memory allocation and deallocation. Pointers bypass this system, which can lead to memory leaks or dangling pointers if the memory is not managed properly. Code that uses pointers is often less portable because it depends on the underlying architecture (e.g., the size of data types may differ between platforms). The fixed statement tells the garbage collector not to move the memory location of the object you are working with for the duration of the fixed block. This ensures that the pointer remains valid and points to the correct memory location throughout its use. By pinning the memory, you can safely work with pointers to managed objects without worrying about the garbage collector relocating them during operations.</a:t>
            </a:r>
          </a:p>
          <a:p>
            <a:r>
              <a:rPr lang="en-US"/>
              <a:t/>
            </a:r>
          </a:p>
          <a:p>
            <a:r>
              <a:rPr lang="en-US"/>
              <a:t>Page 2: Generics increase flexibility. You can create groups of different types of students without rewriting the StudentGroup class for each type.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Page 1: Pointers allow you to access and modify memory directly, which can lead to memory corruption if not handled correctly. C# uses a managed memory model with garbage collection to automatically manage memory allocation and deallocation. Pointers bypass this system, which can lead to memory leaks or dangling pointers if the memory is not managed properly. Code that uses pointers is often less portable because it depends on the underlying architecture (e.g., the size of data types may differ between platforms). The fixed statement tells the garbage collector not to move the memory location of the object you are working with for the duration of the fixed block. This ensures that the pointer remains valid and points to the correct memory location throughout its use. By pinning the memory, you can safely work with pointers to managed objects without worrying about the garbage collector relocating them during operations.</a:t>
            </a:r>
          </a:p>
          <a:p>
            <a:r>
              <a:rPr lang="en-US"/>
              <a:t/>
            </a:r>
          </a:p>
          <a:p>
            <a:r>
              <a:rPr lang="en-US"/>
              <a:t>Page 2: Generics increase flexibility. You can create groups of different types of students without rewriting the StudentGroup class for each type.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15" Target="../media/image13.png" Type="http://schemas.openxmlformats.org/officeDocument/2006/relationships/image"/><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15" Target="../media/image14.png" Type="http://schemas.openxmlformats.org/officeDocument/2006/relationships/image"/><Relationship Id="rId2" Target="../notesSlides/notesSlide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15" Target="../media/image15.png" Type="http://schemas.openxmlformats.org/officeDocument/2006/relationships/image"/><Relationship Id="rId16" Target="../media/image16.png" Type="http://schemas.openxmlformats.org/officeDocument/2006/relationships/image"/><Relationship Id="rId2" Target="../notesSlides/notesSlide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15" Target="../media/image17.png" Type="http://schemas.openxmlformats.org/officeDocument/2006/relationships/image"/><Relationship Id="rId2" Target="../notesSlides/notesSlide4.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15" Target="../media/image18.png" Type="http://schemas.openxmlformats.org/officeDocument/2006/relationships/image"/><Relationship Id="rId2" Target="../notesSlides/notesSlide5.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9EDF1"/>
        </a:solidFill>
      </p:bgPr>
    </p:bg>
    <p:spTree>
      <p:nvGrpSpPr>
        <p:cNvPr id="1" name=""/>
        <p:cNvGrpSpPr/>
        <p:nvPr/>
      </p:nvGrpSpPr>
      <p:grpSpPr>
        <a:xfrm>
          <a:off x="0" y="0"/>
          <a:ext cx="0" cy="0"/>
          <a:chOff x="0" y="0"/>
          <a:chExt cx="0" cy="0"/>
        </a:xfrm>
      </p:grpSpPr>
      <p:sp>
        <p:nvSpPr>
          <p:cNvPr name="Freeform 2" id="2"/>
          <p:cNvSpPr/>
          <p:nvPr/>
        </p:nvSpPr>
        <p:spPr>
          <a:xfrm flipH="false" flipV="false" rot="0">
            <a:off x="641028" y="789347"/>
            <a:ext cx="8687274" cy="4343637"/>
          </a:xfrm>
          <a:custGeom>
            <a:avLst/>
            <a:gdLst/>
            <a:ahLst/>
            <a:cxnLst/>
            <a:rect r="r" b="b" t="t" l="l"/>
            <a:pathLst>
              <a:path h="4343637" w="8687274">
                <a:moveTo>
                  <a:pt x="0" y="0"/>
                </a:moveTo>
                <a:lnTo>
                  <a:pt x="8687274" y="0"/>
                </a:lnTo>
                <a:lnTo>
                  <a:pt x="8687274" y="4343637"/>
                </a:lnTo>
                <a:lnTo>
                  <a:pt x="0" y="43436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748157" y="2249016"/>
            <a:ext cx="8109938" cy="2414524"/>
            <a:chOff x="0" y="0"/>
            <a:chExt cx="2073351" cy="617286"/>
          </a:xfrm>
        </p:grpSpPr>
        <p:sp>
          <p:nvSpPr>
            <p:cNvPr name="Freeform 4" id="4"/>
            <p:cNvSpPr/>
            <p:nvPr/>
          </p:nvSpPr>
          <p:spPr>
            <a:xfrm flipH="false" flipV="false" rot="0">
              <a:off x="0" y="0"/>
              <a:ext cx="2073351" cy="617286"/>
            </a:xfrm>
            <a:custGeom>
              <a:avLst/>
              <a:gdLst/>
              <a:ahLst/>
              <a:cxnLst/>
              <a:rect r="r" b="b" t="t" l="l"/>
              <a:pathLst>
                <a:path h="617286" w="2073351">
                  <a:moveTo>
                    <a:pt x="0" y="0"/>
                  </a:moveTo>
                  <a:lnTo>
                    <a:pt x="2073351" y="0"/>
                  </a:lnTo>
                  <a:lnTo>
                    <a:pt x="2073351" y="617286"/>
                  </a:lnTo>
                  <a:lnTo>
                    <a:pt x="0" y="617286"/>
                  </a:lnTo>
                  <a:close/>
                </a:path>
              </a:pathLst>
            </a:custGeom>
            <a:solidFill>
              <a:srgbClr val="E3DFFF"/>
            </a:solidFill>
          </p:spPr>
        </p:sp>
        <p:sp>
          <p:nvSpPr>
            <p:cNvPr name="TextBox 5" id="5"/>
            <p:cNvSpPr txBox="true"/>
            <p:nvPr/>
          </p:nvSpPr>
          <p:spPr>
            <a:xfrm>
              <a:off x="0" y="-57150"/>
              <a:ext cx="2073351" cy="674436"/>
            </a:xfrm>
            <a:prstGeom prst="rect">
              <a:avLst/>
            </a:prstGeom>
          </p:spPr>
          <p:txBody>
            <a:bodyPr anchor="ctr" rtlCol="false" tIns="50800" lIns="50800" bIns="50800" rIns="50800"/>
            <a:lstStyle/>
            <a:p>
              <a:pPr algn="ctr">
                <a:lnSpc>
                  <a:spcPts val="3692"/>
                </a:lnSpc>
              </a:pPr>
            </a:p>
          </p:txBody>
        </p:sp>
      </p:grpSp>
      <p:sp>
        <p:nvSpPr>
          <p:cNvPr name="Freeform 6" id="6"/>
          <p:cNvSpPr/>
          <p:nvPr/>
        </p:nvSpPr>
        <p:spPr>
          <a:xfrm flipH="false" flipV="false" rot="0">
            <a:off x="844782" y="1111408"/>
            <a:ext cx="262557" cy="271440"/>
          </a:xfrm>
          <a:custGeom>
            <a:avLst/>
            <a:gdLst/>
            <a:ahLst/>
            <a:cxnLst/>
            <a:rect r="r" b="b" t="t" l="l"/>
            <a:pathLst>
              <a:path h="271440" w="262557">
                <a:moveTo>
                  <a:pt x="0" y="0"/>
                </a:moveTo>
                <a:lnTo>
                  <a:pt x="262556" y="0"/>
                </a:lnTo>
                <a:lnTo>
                  <a:pt x="262556" y="271440"/>
                </a:lnTo>
                <a:lnTo>
                  <a:pt x="0" y="2714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0">
            <a:off x="7483159" y="1111408"/>
            <a:ext cx="1254971" cy="271440"/>
            <a:chOff x="0" y="0"/>
            <a:chExt cx="1673295" cy="361920"/>
          </a:xfrm>
        </p:grpSpPr>
        <p:sp>
          <p:nvSpPr>
            <p:cNvPr name="Freeform 8" id="8"/>
            <p:cNvSpPr/>
            <p:nvPr/>
          </p:nvSpPr>
          <p:spPr>
            <a:xfrm flipH="false" flipV="false" rot="0">
              <a:off x="0" y="0"/>
              <a:ext cx="361920" cy="361920"/>
            </a:xfrm>
            <a:custGeom>
              <a:avLst/>
              <a:gdLst/>
              <a:ahLst/>
              <a:cxnLst/>
              <a:rect r="r" b="b" t="t" l="l"/>
              <a:pathLst>
                <a:path h="361920" w="361920">
                  <a:moveTo>
                    <a:pt x="0" y="0"/>
                  </a:moveTo>
                  <a:lnTo>
                    <a:pt x="361920" y="0"/>
                  </a:lnTo>
                  <a:lnTo>
                    <a:pt x="361920" y="361920"/>
                  </a:lnTo>
                  <a:lnTo>
                    <a:pt x="0" y="36192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311375" y="0"/>
              <a:ext cx="361920" cy="361920"/>
            </a:xfrm>
            <a:custGeom>
              <a:avLst/>
              <a:gdLst/>
              <a:ahLst/>
              <a:cxnLst/>
              <a:rect r="r" b="b" t="t" l="l"/>
              <a:pathLst>
                <a:path h="361920" w="361920">
                  <a:moveTo>
                    <a:pt x="0" y="0"/>
                  </a:moveTo>
                  <a:lnTo>
                    <a:pt x="361920" y="0"/>
                  </a:lnTo>
                  <a:lnTo>
                    <a:pt x="361920" y="361920"/>
                  </a:lnTo>
                  <a:lnTo>
                    <a:pt x="0" y="36192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655687" y="0"/>
              <a:ext cx="361920" cy="361920"/>
            </a:xfrm>
            <a:custGeom>
              <a:avLst/>
              <a:gdLst/>
              <a:ahLst/>
              <a:cxnLst/>
              <a:rect r="r" b="b" t="t" l="l"/>
              <a:pathLst>
                <a:path h="361920" w="361920">
                  <a:moveTo>
                    <a:pt x="0" y="0"/>
                  </a:moveTo>
                  <a:lnTo>
                    <a:pt x="361921" y="0"/>
                  </a:lnTo>
                  <a:lnTo>
                    <a:pt x="361921" y="361920"/>
                  </a:lnTo>
                  <a:lnTo>
                    <a:pt x="0" y="36192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sp>
        <p:nvSpPr>
          <p:cNvPr name="Freeform 11" id="11"/>
          <p:cNvSpPr/>
          <p:nvPr/>
        </p:nvSpPr>
        <p:spPr>
          <a:xfrm flipH="false" flipV="false" rot="-437936">
            <a:off x="9065380" y="4832452"/>
            <a:ext cx="525843" cy="895399"/>
          </a:xfrm>
          <a:custGeom>
            <a:avLst/>
            <a:gdLst/>
            <a:ahLst/>
            <a:cxnLst/>
            <a:rect r="r" b="b" t="t" l="l"/>
            <a:pathLst>
              <a:path h="895399" w="525843">
                <a:moveTo>
                  <a:pt x="0" y="0"/>
                </a:moveTo>
                <a:lnTo>
                  <a:pt x="525844" y="0"/>
                </a:lnTo>
                <a:lnTo>
                  <a:pt x="525844" y="895399"/>
                </a:lnTo>
                <a:lnTo>
                  <a:pt x="0" y="89539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2" id="12"/>
          <p:cNvSpPr/>
          <p:nvPr/>
        </p:nvSpPr>
        <p:spPr>
          <a:xfrm flipH="false" flipV="false" rot="0">
            <a:off x="844782" y="2340811"/>
            <a:ext cx="7893348" cy="2004875"/>
          </a:xfrm>
          <a:custGeom>
            <a:avLst/>
            <a:gdLst/>
            <a:ahLst/>
            <a:cxnLst/>
            <a:rect r="r" b="b" t="t" l="l"/>
            <a:pathLst>
              <a:path h="2004875" w="7893348">
                <a:moveTo>
                  <a:pt x="0" y="0"/>
                </a:moveTo>
                <a:lnTo>
                  <a:pt x="7893348" y="0"/>
                </a:lnTo>
                <a:lnTo>
                  <a:pt x="7893348" y="2004875"/>
                </a:lnTo>
                <a:lnTo>
                  <a:pt x="0" y="2004875"/>
                </a:lnTo>
                <a:lnTo>
                  <a:pt x="0" y="0"/>
                </a:lnTo>
                <a:close/>
              </a:path>
            </a:pathLst>
          </a:custGeom>
          <a:blipFill>
            <a:blip r:embed="rId15"/>
            <a:stretch>
              <a:fillRect l="0" t="-303" r="0" b="0"/>
            </a:stretch>
          </a:blipFill>
        </p:spPr>
      </p:sp>
      <p:sp>
        <p:nvSpPr>
          <p:cNvPr name="TextBox 13" id="13"/>
          <p:cNvSpPr txBox="true"/>
          <p:nvPr/>
        </p:nvSpPr>
        <p:spPr>
          <a:xfrm rot="0">
            <a:off x="1231200" y="1586036"/>
            <a:ext cx="934645" cy="480022"/>
          </a:xfrm>
          <a:prstGeom prst="rect">
            <a:avLst/>
          </a:prstGeom>
        </p:spPr>
        <p:txBody>
          <a:bodyPr anchor="t" rtlCol="false" tIns="0" lIns="0" bIns="0" rIns="0">
            <a:spAutoFit/>
          </a:bodyPr>
          <a:lstStyle/>
          <a:p>
            <a:pPr algn="l">
              <a:lnSpc>
                <a:spcPts val="3804"/>
              </a:lnSpc>
            </a:pPr>
            <a:r>
              <a:rPr lang="en-US" sz="2717" spc="-184">
                <a:solidFill>
                  <a:srgbClr val="000000"/>
                </a:solidFill>
                <a:latin typeface="Computer Says No"/>
                <a:ea typeface="Computer Says No"/>
                <a:cs typeface="Computer Says No"/>
                <a:sym typeface="Computer Says No"/>
              </a:rPr>
              <a:t>File</a:t>
            </a:r>
          </a:p>
        </p:txBody>
      </p:sp>
      <p:sp>
        <p:nvSpPr>
          <p:cNvPr name="TextBox 14" id="14"/>
          <p:cNvSpPr txBox="true"/>
          <p:nvPr/>
        </p:nvSpPr>
        <p:spPr>
          <a:xfrm rot="0">
            <a:off x="2874271" y="1586036"/>
            <a:ext cx="934645" cy="480022"/>
          </a:xfrm>
          <a:prstGeom prst="rect">
            <a:avLst/>
          </a:prstGeom>
        </p:spPr>
        <p:txBody>
          <a:bodyPr anchor="t" rtlCol="false" tIns="0" lIns="0" bIns="0" rIns="0">
            <a:spAutoFit/>
          </a:bodyPr>
          <a:lstStyle/>
          <a:p>
            <a:pPr algn="l">
              <a:lnSpc>
                <a:spcPts val="3804"/>
              </a:lnSpc>
            </a:pPr>
            <a:r>
              <a:rPr lang="en-US" sz="2717" spc="-184">
                <a:solidFill>
                  <a:srgbClr val="000000"/>
                </a:solidFill>
                <a:latin typeface="Computer Says No"/>
                <a:ea typeface="Computer Says No"/>
                <a:cs typeface="Computer Says No"/>
                <a:sym typeface="Computer Says No"/>
              </a:rPr>
              <a:t>Edit</a:t>
            </a:r>
          </a:p>
        </p:txBody>
      </p:sp>
      <p:sp>
        <p:nvSpPr>
          <p:cNvPr name="TextBox 15" id="15"/>
          <p:cNvSpPr txBox="true"/>
          <p:nvPr/>
        </p:nvSpPr>
        <p:spPr>
          <a:xfrm rot="0">
            <a:off x="4517342" y="1586036"/>
            <a:ext cx="934645" cy="480022"/>
          </a:xfrm>
          <a:prstGeom prst="rect">
            <a:avLst/>
          </a:prstGeom>
        </p:spPr>
        <p:txBody>
          <a:bodyPr anchor="t" rtlCol="false" tIns="0" lIns="0" bIns="0" rIns="0">
            <a:spAutoFit/>
          </a:bodyPr>
          <a:lstStyle/>
          <a:p>
            <a:pPr algn="l">
              <a:lnSpc>
                <a:spcPts val="3804"/>
              </a:lnSpc>
            </a:pPr>
            <a:r>
              <a:rPr lang="en-US" sz="2717" spc="-184">
                <a:solidFill>
                  <a:srgbClr val="000000"/>
                </a:solidFill>
                <a:latin typeface="Computer Says No"/>
                <a:ea typeface="Computer Says No"/>
                <a:cs typeface="Computer Says No"/>
                <a:sym typeface="Computer Says No"/>
              </a:rPr>
              <a:t>Format</a:t>
            </a:r>
          </a:p>
        </p:txBody>
      </p:sp>
      <p:sp>
        <p:nvSpPr>
          <p:cNvPr name="TextBox 16" id="16"/>
          <p:cNvSpPr txBox="true"/>
          <p:nvPr/>
        </p:nvSpPr>
        <p:spPr>
          <a:xfrm rot="0">
            <a:off x="6160414" y="1586036"/>
            <a:ext cx="934645" cy="480022"/>
          </a:xfrm>
          <a:prstGeom prst="rect">
            <a:avLst/>
          </a:prstGeom>
        </p:spPr>
        <p:txBody>
          <a:bodyPr anchor="t" rtlCol="false" tIns="0" lIns="0" bIns="0" rIns="0">
            <a:spAutoFit/>
          </a:bodyPr>
          <a:lstStyle/>
          <a:p>
            <a:pPr algn="l">
              <a:lnSpc>
                <a:spcPts val="3804"/>
              </a:lnSpc>
            </a:pPr>
            <a:r>
              <a:rPr lang="en-US" sz="2717" spc="-184">
                <a:solidFill>
                  <a:srgbClr val="000000"/>
                </a:solidFill>
                <a:latin typeface="Computer Says No"/>
                <a:ea typeface="Computer Says No"/>
                <a:cs typeface="Computer Says No"/>
                <a:sym typeface="Computer Says No"/>
              </a:rPr>
              <a:t>View</a:t>
            </a:r>
          </a:p>
        </p:txBody>
      </p:sp>
      <p:sp>
        <p:nvSpPr>
          <p:cNvPr name="TextBox 17" id="17"/>
          <p:cNvSpPr txBox="true"/>
          <p:nvPr/>
        </p:nvSpPr>
        <p:spPr>
          <a:xfrm rot="0">
            <a:off x="7803485" y="1586036"/>
            <a:ext cx="934645" cy="480022"/>
          </a:xfrm>
          <a:prstGeom prst="rect">
            <a:avLst/>
          </a:prstGeom>
        </p:spPr>
        <p:txBody>
          <a:bodyPr anchor="t" rtlCol="false" tIns="0" lIns="0" bIns="0" rIns="0">
            <a:spAutoFit/>
          </a:bodyPr>
          <a:lstStyle/>
          <a:p>
            <a:pPr algn="l">
              <a:lnSpc>
                <a:spcPts val="3804"/>
              </a:lnSpc>
            </a:pPr>
            <a:r>
              <a:rPr lang="en-US" sz="2717" spc="-184">
                <a:solidFill>
                  <a:srgbClr val="000000"/>
                </a:solidFill>
                <a:latin typeface="Computer Says No"/>
                <a:ea typeface="Computer Says No"/>
                <a:cs typeface="Computer Says No"/>
                <a:sym typeface="Computer Says No"/>
              </a:rPr>
              <a:t>Help</a:t>
            </a:r>
          </a:p>
        </p:txBody>
      </p:sp>
      <p:sp>
        <p:nvSpPr>
          <p:cNvPr name="TextBox 18" id="18"/>
          <p:cNvSpPr txBox="true"/>
          <p:nvPr/>
        </p:nvSpPr>
        <p:spPr>
          <a:xfrm rot="0">
            <a:off x="1231200" y="675047"/>
            <a:ext cx="2615429" cy="988355"/>
          </a:xfrm>
          <a:prstGeom prst="rect">
            <a:avLst/>
          </a:prstGeom>
        </p:spPr>
        <p:txBody>
          <a:bodyPr anchor="t" rtlCol="false" tIns="0" lIns="0" bIns="0" rIns="0">
            <a:spAutoFit/>
          </a:bodyPr>
          <a:lstStyle/>
          <a:p>
            <a:pPr algn="l">
              <a:lnSpc>
                <a:spcPts val="8072"/>
              </a:lnSpc>
            </a:pPr>
            <a:r>
              <a:rPr lang="en-US" sz="5765">
                <a:solidFill>
                  <a:srgbClr val="000000"/>
                </a:solidFill>
                <a:latin typeface="Computer Says No"/>
                <a:ea typeface="Computer Says No"/>
                <a:cs typeface="Computer Says No"/>
                <a:sym typeface="Computer Says No"/>
              </a:rPr>
              <a:t>POINTERS</a:t>
            </a:r>
          </a:p>
        </p:txBody>
      </p:sp>
      <p:sp>
        <p:nvSpPr>
          <p:cNvPr name="TextBox 19" id="19"/>
          <p:cNvSpPr txBox="true"/>
          <p:nvPr/>
        </p:nvSpPr>
        <p:spPr>
          <a:xfrm rot="0">
            <a:off x="641028" y="5508017"/>
            <a:ext cx="8687274" cy="3750283"/>
          </a:xfrm>
          <a:prstGeom prst="rect">
            <a:avLst/>
          </a:prstGeom>
        </p:spPr>
        <p:txBody>
          <a:bodyPr anchor="t" rtlCol="false" tIns="0" lIns="0" bIns="0" rIns="0">
            <a:spAutoFit/>
          </a:bodyPr>
          <a:lstStyle/>
          <a:p>
            <a:pPr algn="l" marL="486700" indent="-243350" lvl="1">
              <a:lnSpc>
                <a:spcPts val="3155"/>
              </a:lnSpc>
              <a:buFont typeface="Arial"/>
              <a:buChar char="•"/>
            </a:pPr>
            <a:r>
              <a:rPr lang="en-US" sz="2254">
                <a:solidFill>
                  <a:srgbClr val="000000"/>
                </a:solidFill>
                <a:latin typeface="Arial"/>
                <a:ea typeface="Arial"/>
                <a:cs typeface="Arial"/>
                <a:sym typeface="Arial"/>
              </a:rPr>
              <a:t>Pointer directly manipulates the student’s grade in memory. </a:t>
            </a:r>
          </a:p>
          <a:p>
            <a:pPr algn="l" marL="486700" indent="-243350" lvl="1">
              <a:lnSpc>
                <a:spcPts val="3155"/>
              </a:lnSpc>
              <a:buFont typeface="Arial"/>
              <a:buChar char="•"/>
            </a:pPr>
            <a:r>
              <a:rPr lang="en-US" sz="2254">
                <a:solidFill>
                  <a:srgbClr val="000000"/>
                </a:solidFill>
                <a:latin typeface="Arial"/>
                <a:ea typeface="Arial"/>
                <a:cs typeface="Arial"/>
                <a:sym typeface="Arial"/>
              </a:rPr>
              <a:t>fixed statement is logically fixing the variable in memory so it does not move around, allowing pointer manipulation.</a:t>
            </a:r>
          </a:p>
          <a:p>
            <a:pPr algn="l" marL="486700" indent="-243350" lvl="1">
              <a:lnSpc>
                <a:spcPts val="3155"/>
              </a:lnSpc>
              <a:buFont typeface="Arial"/>
              <a:buChar char="•"/>
            </a:pPr>
            <a:r>
              <a:rPr lang="en-US" sz="2254">
                <a:solidFill>
                  <a:srgbClr val="000000"/>
                </a:solidFill>
                <a:latin typeface="Arial"/>
                <a:ea typeface="Arial"/>
                <a:cs typeface="Arial"/>
                <a:sym typeface="Arial"/>
              </a:rPr>
              <a:t>Provides optimized memory access, which can be beneficial when dealing with large datasets. However, pointers in C# are considered unsafe, should only be used in performance critical applications. </a:t>
            </a:r>
          </a:p>
          <a:p>
            <a:pPr algn="l">
              <a:lnSpc>
                <a:spcPts val="3787"/>
              </a:lnSpc>
            </a:pPr>
          </a:p>
          <a:p>
            <a:pPr algn="l">
              <a:lnSpc>
                <a:spcPts val="3787"/>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9EDF1"/>
        </a:solidFill>
      </p:bgPr>
    </p:bg>
    <p:spTree>
      <p:nvGrpSpPr>
        <p:cNvPr id="1" name=""/>
        <p:cNvGrpSpPr/>
        <p:nvPr/>
      </p:nvGrpSpPr>
      <p:grpSpPr>
        <a:xfrm>
          <a:off x="0" y="0"/>
          <a:ext cx="0" cy="0"/>
          <a:chOff x="0" y="0"/>
          <a:chExt cx="0" cy="0"/>
        </a:xfrm>
      </p:grpSpPr>
      <p:sp>
        <p:nvSpPr>
          <p:cNvPr name="Freeform 2" id="2"/>
          <p:cNvSpPr/>
          <p:nvPr/>
        </p:nvSpPr>
        <p:spPr>
          <a:xfrm flipH="false" flipV="false" rot="0">
            <a:off x="165942" y="527229"/>
            <a:ext cx="9145600" cy="4572800"/>
          </a:xfrm>
          <a:custGeom>
            <a:avLst/>
            <a:gdLst/>
            <a:ahLst/>
            <a:cxnLst/>
            <a:rect r="r" b="b" t="t" l="l"/>
            <a:pathLst>
              <a:path h="4572800" w="9145600">
                <a:moveTo>
                  <a:pt x="0" y="0"/>
                </a:moveTo>
                <a:lnTo>
                  <a:pt x="9145600" y="0"/>
                </a:lnTo>
                <a:lnTo>
                  <a:pt x="9145600" y="4572799"/>
                </a:lnTo>
                <a:lnTo>
                  <a:pt x="0" y="45727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278723" y="2063908"/>
            <a:ext cx="8537804" cy="2541910"/>
            <a:chOff x="0" y="0"/>
            <a:chExt cx="2073351" cy="617286"/>
          </a:xfrm>
        </p:grpSpPr>
        <p:sp>
          <p:nvSpPr>
            <p:cNvPr name="Freeform 4" id="4"/>
            <p:cNvSpPr/>
            <p:nvPr/>
          </p:nvSpPr>
          <p:spPr>
            <a:xfrm flipH="false" flipV="false" rot="0">
              <a:off x="0" y="0"/>
              <a:ext cx="2073351" cy="617286"/>
            </a:xfrm>
            <a:custGeom>
              <a:avLst/>
              <a:gdLst/>
              <a:ahLst/>
              <a:cxnLst/>
              <a:rect r="r" b="b" t="t" l="l"/>
              <a:pathLst>
                <a:path h="617286" w="2073351">
                  <a:moveTo>
                    <a:pt x="0" y="0"/>
                  </a:moveTo>
                  <a:lnTo>
                    <a:pt x="2073351" y="0"/>
                  </a:lnTo>
                  <a:lnTo>
                    <a:pt x="2073351" y="617286"/>
                  </a:lnTo>
                  <a:lnTo>
                    <a:pt x="0" y="617286"/>
                  </a:lnTo>
                  <a:close/>
                </a:path>
              </a:pathLst>
            </a:custGeom>
            <a:solidFill>
              <a:srgbClr val="E3DFFF"/>
            </a:solidFill>
          </p:spPr>
        </p:sp>
        <p:sp>
          <p:nvSpPr>
            <p:cNvPr name="TextBox 5" id="5"/>
            <p:cNvSpPr txBox="true"/>
            <p:nvPr/>
          </p:nvSpPr>
          <p:spPr>
            <a:xfrm>
              <a:off x="0" y="-57150"/>
              <a:ext cx="2073351" cy="674436"/>
            </a:xfrm>
            <a:prstGeom prst="rect">
              <a:avLst/>
            </a:prstGeom>
          </p:spPr>
          <p:txBody>
            <a:bodyPr anchor="ctr" rtlCol="false" tIns="50800" lIns="50800" bIns="50800" rIns="50800"/>
            <a:lstStyle/>
            <a:p>
              <a:pPr algn="ctr">
                <a:lnSpc>
                  <a:spcPts val="3692"/>
                </a:lnSpc>
              </a:pPr>
            </a:p>
          </p:txBody>
        </p:sp>
      </p:grpSp>
      <p:sp>
        <p:nvSpPr>
          <p:cNvPr name="Freeform 6" id="6"/>
          <p:cNvSpPr/>
          <p:nvPr/>
        </p:nvSpPr>
        <p:spPr>
          <a:xfrm flipH="false" flipV="false" rot="0">
            <a:off x="380446" y="866281"/>
            <a:ext cx="276409" cy="285761"/>
          </a:xfrm>
          <a:custGeom>
            <a:avLst/>
            <a:gdLst/>
            <a:ahLst/>
            <a:cxnLst/>
            <a:rect r="r" b="b" t="t" l="l"/>
            <a:pathLst>
              <a:path h="285761" w="276409">
                <a:moveTo>
                  <a:pt x="0" y="0"/>
                </a:moveTo>
                <a:lnTo>
                  <a:pt x="276408" y="0"/>
                </a:lnTo>
                <a:lnTo>
                  <a:pt x="276408" y="285761"/>
                </a:lnTo>
                <a:lnTo>
                  <a:pt x="0" y="28576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0">
            <a:off x="7369052" y="866281"/>
            <a:ext cx="1321182" cy="285761"/>
            <a:chOff x="0" y="0"/>
            <a:chExt cx="1761575" cy="381015"/>
          </a:xfrm>
        </p:grpSpPr>
        <p:sp>
          <p:nvSpPr>
            <p:cNvPr name="Freeform 8" id="8"/>
            <p:cNvSpPr/>
            <p:nvPr/>
          </p:nvSpPr>
          <p:spPr>
            <a:xfrm flipH="false" flipV="false" rot="0">
              <a:off x="0" y="0"/>
              <a:ext cx="381015" cy="381015"/>
            </a:xfrm>
            <a:custGeom>
              <a:avLst/>
              <a:gdLst/>
              <a:ahLst/>
              <a:cxnLst/>
              <a:rect r="r" b="b" t="t" l="l"/>
              <a:pathLst>
                <a:path h="381015" w="381015">
                  <a:moveTo>
                    <a:pt x="0" y="0"/>
                  </a:moveTo>
                  <a:lnTo>
                    <a:pt x="381015" y="0"/>
                  </a:lnTo>
                  <a:lnTo>
                    <a:pt x="381015" y="381015"/>
                  </a:lnTo>
                  <a:lnTo>
                    <a:pt x="0" y="381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380561" y="0"/>
              <a:ext cx="381015" cy="381015"/>
            </a:xfrm>
            <a:custGeom>
              <a:avLst/>
              <a:gdLst/>
              <a:ahLst/>
              <a:cxnLst/>
              <a:rect r="r" b="b" t="t" l="l"/>
              <a:pathLst>
                <a:path h="381015" w="381015">
                  <a:moveTo>
                    <a:pt x="0" y="0"/>
                  </a:moveTo>
                  <a:lnTo>
                    <a:pt x="381014" y="0"/>
                  </a:lnTo>
                  <a:lnTo>
                    <a:pt x="381014" y="381015"/>
                  </a:lnTo>
                  <a:lnTo>
                    <a:pt x="0" y="38101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690280" y="0"/>
              <a:ext cx="381015" cy="381015"/>
            </a:xfrm>
            <a:custGeom>
              <a:avLst/>
              <a:gdLst/>
              <a:ahLst/>
              <a:cxnLst/>
              <a:rect r="r" b="b" t="t" l="l"/>
              <a:pathLst>
                <a:path h="381015" w="381015">
                  <a:moveTo>
                    <a:pt x="0" y="0"/>
                  </a:moveTo>
                  <a:lnTo>
                    <a:pt x="381015" y="0"/>
                  </a:lnTo>
                  <a:lnTo>
                    <a:pt x="381015" y="381015"/>
                  </a:lnTo>
                  <a:lnTo>
                    <a:pt x="0" y="38101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sp>
        <p:nvSpPr>
          <p:cNvPr name="Freeform 11" id="11"/>
          <p:cNvSpPr/>
          <p:nvPr/>
        </p:nvSpPr>
        <p:spPr>
          <a:xfrm flipH="false" flipV="false" rot="-437936">
            <a:off x="9034749" y="4783642"/>
            <a:ext cx="553586" cy="942639"/>
          </a:xfrm>
          <a:custGeom>
            <a:avLst/>
            <a:gdLst/>
            <a:ahLst/>
            <a:cxnLst/>
            <a:rect r="r" b="b" t="t" l="l"/>
            <a:pathLst>
              <a:path h="942639" w="553586">
                <a:moveTo>
                  <a:pt x="0" y="0"/>
                </a:moveTo>
                <a:lnTo>
                  <a:pt x="553586" y="0"/>
                </a:lnTo>
                <a:lnTo>
                  <a:pt x="553586" y="942638"/>
                </a:lnTo>
                <a:lnTo>
                  <a:pt x="0" y="94263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2" id="12"/>
          <p:cNvSpPr/>
          <p:nvPr/>
        </p:nvSpPr>
        <p:spPr>
          <a:xfrm flipH="false" flipV="false" rot="0">
            <a:off x="518650" y="2652346"/>
            <a:ext cx="7988474" cy="1318901"/>
          </a:xfrm>
          <a:custGeom>
            <a:avLst/>
            <a:gdLst/>
            <a:ahLst/>
            <a:cxnLst/>
            <a:rect r="r" b="b" t="t" l="l"/>
            <a:pathLst>
              <a:path h="1318901" w="7988474">
                <a:moveTo>
                  <a:pt x="0" y="0"/>
                </a:moveTo>
                <a:lnTo>
                  <a:pt x="7988474" y="0"/>
                </a:lnTo>
                <a:lnTo>
                  <a:pt x="7988474" y="1318901"/>
                </a:lnTo>
                <a:lnTo>
                  <a:pt x="0" y="1318901"/>
                </a:lnTo>
                <a:lnTo>
                  <a:pt x="0" y="0"/>
                </a:lnTo>
                <a:close/>
              </a:path>
            </a:pathLst>
          </a:custGeom>
          <a:blipFill>
            <a:blip r:embed="rId15"/>
            <a:stretch>
              <a:fillRect l="0" t="0" r="-8097" b="0"/>
            </a:stretch>
          </a:blipFill>
        </p:spPr>
      </p:sp>
      <p:sp>
        <p:nvSpPr>
          <p:cNvPr name="TextBox 13" id="13"/>
          <p:cNvSpPr txBox="true"/>
          <p:nvPr/>
        </p:nvSpPr>
        <p:spPr>
          <a:xfrm rot="0">
            <a:off x="787251" y="1369468"/>
            <a:ext cx="983956" cy="501830"/>
          </a:xfrm>
          <a:prstGeom prst="rect">
            <a:avLst/>
          </a:prstGeom>
        </p:spPr>
        <p:txBody>
          <a:bodyPr anchor="t" rtlCol="false" tIns="0" lIns="0" bIns="0" rIns="0">
            <a:spAutoFit/>
          </a:bodyPr>
          <a:lstStyle/>
          <a:p>
            <a:pPr algn="l">
              <a:lnSpc>
                <a:spcPts val="4005"/>
              </a:lnSpc>
            </a:pPr>
            <a:r>
              <a:rPr lang="en-US" sz="2860" spc="-194">
                <a:solidFill>
                  <a:srgbClr val="000000"/>
                </a:solidFill>
                <a:latin typeface="Computer Says No"/>
                <a:ea typeface="Computer Says No"/>
                <a:cs typeface="Computer Says No"/>
                <a:sym typeface="Computer Says No"/>
              </a:rPr>
              <a:t>File</a:t>
            </a:r>
          </a:p>
        </p:txBody>
      </p:sp>
      <p:sp>
        <p:nvSpPr>
          <p:cNvPr name="TextBox 14" id="14"/>
          <p:cNvSpPr txBox="true"/>
          <p:nvPr/>
        </p:nvSpPr>
        <p:spPr>
          <a:xfrm rot="0">
            <a:off x="2517008" y="1369468"/>
            <a:ext cx="983956" cy="501830"/>
          </a:xfrm>
          <a:prstGeom prst="rect">
            <a:avLst/>
          </a:prstGeom>
        </p:spPr>
        <p:txBody>
          <a:bodyPr anchor="t" rtlCol="false" tIns="0" lIns="0" bIns="0" rIns="0">
            <a:spAutoFit/>
          </a:bodyPr>
          <a:lstStyle/>
          <a:p>
            <a:pPr algn="l">
              <a:lnSpc>
                <a:spcPts val="4005"/>
              </a:lnSpc>
            </a:pPr>
            <a:r>
              <a:rPr lang="en-US" sz="2860" spc="-194">
                <a:solidFill>
                  <a:srgbClr val="000000"/>
                </a:solidFill>
                <a:latin typeface="Computer Says No"/>
                <a:ea typeface="Computer Says No"/>
                <a:cs typeface="Computer Says No"/>
                <a:sym typeface="Computer Says No"/>
              </a:rPr>
              <a:t>Edit</a:t>
            </a:r>
          </a:p>
        </p:txBody>
      </p:sp>
      <p:sp>
        <p:nvSpPr>
          <p:cNvPr name="TextBox 15" id="15"/>
          <p:cNvSpPr txBox="true"/>
          <p:nvPr/>
        </p:nvSpPr>
        <p:spPr>
          <a:xfrm rot="0">
            <a:off x="4246765" y="1369468"/>
            <a:ext cx="983956" cy="501830"/>
          </a:xfrm>
          <a:prstGeom prst="rect">
            <a:avLst/>
          </a:prstGeom>
        </p:spPr>
        <p:txBody>
          <a:bodyPr anchor="t" rtlCol="false" tIns="0" lIns="0" bIns="0" rIns="0">
            <a:spAutoFit/>
          </a:bodyPr>
          <a:lstStyle/>
          <a:p>
            <a:pPr algn="l">
              <a:lnSpc>
                <a:spcPts val="4005"/>
              </a:lnSpc>
            </a:pPr>
            <a:r>
              <a:rPr lang="en-US" sz="2860" spc="-194">
                <a:solidFill>
                  <a:srgbClr val="000000"/>
                </a:solidFill>
                <a:latin typeface="Computer Says No"/>
                <a:ea typeface="Computer Says No"/>
                <a:cs typeface="Computer Says No"/>
                <a:sym typeface="Computer Says No"/>
              </a:rPr>
              <a:t>Format</a:t>
            </a:r>
          </a:p>
        </p:txBody>
      </p:sp>
      <p:sp>
        <p:nvSpPr>
          <p:cNvPr name="TextBox 16" id="16"/>
          <p:cNvSpPr txBox="true"/>
          <p:nvPr/>
        </p:nvSpPr>
        <p:spPr>
          <a:xfrm rot="0">
            <a:off x="5976521" y="1369468"/>
            <a:ext cx="983956" cy="501830"/>
          </a:xfrm>
          <a:prstGeom prst="rect">
            <a:avLst/>
          </a:prstGeom>
        </p:spPr>
        <p:txBody>
          <a:bodyPr anchor="t" rtlCol="false" tIns="0" lIns="0" bIns="0" rIns="0">
            <a:spAutoFit/>
          </a:bodyPr>
          <a:lstStyle/>
          <a:p>
            <a:pPr algn="l">
              <a:lnSpc>
                <a:spcPts val="4005"/>
              </a:lnSpc>
            </a:pPr>
            <a:r>
              <a:rPr lang="en-US" sz="2860" spc="-194">
                <a:solidFill>
                  <a:srgbClr val="000000"/>
                </a:solidFill>
                <a:latin typeface="Computer Says No"/>
                <a:ea typeface="Computer Says No"/>
                <a:cs typeface="Computer Says No"/>
                <a:sym typeface="Computer Says No"/>
              </a:rPr>
              <a:t>View</a:t>
            </a:r>
          </a:p>
        </p:txBody>
      </p:sp>
      <p:sp>
        <p:nvSpPr>
          <p:cNvPr name="TextBox 17" id="17"/>
          <p:cNvSpPr txBox="true"/>
          <p:nvPr/>
        </p:nvSpPr>
        <p:spPr>
          <a:xfrm rot="0">
            <a:off x="7706278" y="1369468"/>
            <a:ext cx="983956" cy="501830"/>
          </a:xfrm>
          <a:prstGeom prst="rect">
            <a:avLst/>
          </a:prstGeom>
        </p:spPr>
        <p:txBody>
          <a:bodyPr anchor="t" rtlCol="false" tIns="0" lIns="0" bIns="0" rIns="0">
            <a:spAutoFit/>
          </a:bodyPr>
          <a:lstStyle/>
          <a:p>
            <a:pPr algn="l">
              <a:lnSpc>
                <a:spcPts val="4005"/>
              </a:lnSpc>
            </a:pPr>
            <a:r>
              <a:rPr lang="en-US" sz="2860" spc="-194">
                <a:solidFill>
                  <a:srgbClr val="000000"/>
                </a:solidFill>
                <a:latin typeface="Computer Says No"/>
                <a:ea typeface="Computer Says No"/>
                <a:cs typeface="Computer Says No"/>
                <a:sym typeface="Computer Says No"/>
              </a:rPr>
              <a:t>Help</a:t>
            </a:r>
          </a:p>
        </p:txBody>
      </p:sp>
      <p:sp>
        <p:nvSpPr>
          <p:cNvPr name="TextBox 18" id="18"/>
          <p:cNvSpPr txBox="true"/>
          <p:nvPr/>
        </p:nvSpPr>
        <p:spPr>
          <a:xfrm rot="0">
            <a:off x="787251" y="403404"/>
            <a:ext cx="2753415" cy="1043993"/>
          </a:xfrm>
          <a:prstGeom prst="rect">
            <a:avLst/>
          </a:prstGeom>
        </p:spPr>
        <p:txBody>
          <a:bodyPr anchor="t" rtlCol="false" tIns="0" lIns="0" bIns="0" rIns="0">
            <a:spAutoFit/>
          </a:bodyPr>
          <a:lstStyle/>
          <a:p>
            <a:pPr algn="l">
              <a:lnSpc>
                <a:spcPts val="8498"/>
              </a:lnSpc>
            </a:pPr>
            <a:r>
              <a:rPr lang="en-US" sz="6070">
                <a:solidFill>
                  <a:srgbClr val="000000"/>
                </a:solidFill>
                <a:latin typeface="Computer Says No"/>
                <a:ea typeface="Computer Says No"/>
                <a:cs typeface="Computer Says No"/>
                <a:sym typeface="Computer Says No"/>
              </a:rPr>
              <a:t>GENERICS</a:t>
            </a:r>
          </a:p>
        </p:txBody>
      </p:sp>
      <p:sp>
        <p:nvSpPr>
          <p:cNvPr name="TextBox 19" id="19"/>
          <p:cNvSpPr txBox="true"/>
          <p:nvPr/>
        </p:nvSpPr>
        <p:spPr>
          <a:xfrm rot="0">
            <a:off x="641028" y="5508017"/>
            <a:ext cx="8687274" cy="4935538"/>
          </a:xfrm>
          <a:prstGeom prst="rect">
            <a:avLst/>
          </a:prstGeom>
        </p:spPr>
        <p:txBody>
          <a:bodyPr anchor="t" rtlCol="false" tIns="0" lIns="0" bIns="0" rIns="0">
            <a:spAutoFit/>
          </a:bodyPr>
          <a:lstStyle/>
          <a:p>
            <a:pPr algn="l" marL="486700" indent="-243350" lvl="1">
              <a:lnSpc>
                <a:spcPts val="3155"/>
              </a:lnSpc>
              <a:buFont typeface="Arial"/>
              <a:buChar char="•"/>
            </a:pPr>
            <a:r>
              <a:rPr lang="en-US" sz="2254">
                <a:solidFill>
                  <a:srgbClr val="000000"/>
                </a:solidFill>
                <a:latin typeface="Arial"/>
                <a:ea typeface="Arial"/>
                <a:cs typeface="Arial"/>
                <a:sym typeface="Arial"/>
              </a:rPr>
              <a:t>The StudentGroup&lt;T&gt; class is generic, allowing it to handle types that derive from the Student class. This makes the system  capable of managing different student types, such as undergraduate, postgraduate, or part-time students.</a:t>
            </a:r>
          </a:p>
          <a:p>
            <a:pPr algn="l" marL="486700" indent="-243350" lvl="1">
              <a:lnSpc>
                <a:spcPts val="3155"/>
              </a:lnSpc>
              <a:buFont typeface="Arial"/>
              <a:buChar char="•"/>
            </a:pPr>
            <a:r>
              <a:rPr lang="en-US" sz="2254">
                <a:solidFill>
                  <a:srgbClr val="000000"/>
                </a:solidFill>
                <a:latin typeface="Arial"/>
                <a:ea typeface="Arial"/>
                <a:cs typeface="Arial"/>
                <a:sym typeface="Arial"/>
              </a:rPr>
              <a:t>Provide type safety while allowing code reuse. </a:t>
            </a:r>
          </a:p>
          <a:p>
            <a:pPr algn="l" marL="486700" indent="-243350" lvl="1">
              <a:lnSpc>
                <a:spcPts val="3155"/>
              </a:lnSpc>
              <a:buFont typeface="Arial"/>
              <a:buChar char="•"/>
            </a:pPr>
            <a:r>
              <a:rPr lang="en-US" sz="2254">
                <a:solidFill>
                  <a:srgbClr val="000000"/>
                </a:solidFill>
                <a:latin typeface="Arial"/>
                <a:ea typeface="Arial"/>
                <a:cs typeface="Arial"/>
                <a:sym typeface="Arial"/>
              </a:rPr>
              <a:t>However this implementation assumes that all students in a group are of the same type, e.g., Alternatively ensure that all student types (e.g., UndergraduateStudent, PostgraduateStudent) inherit from a common base class, such as Student/use an interface/polymorphism. </a:t>
            </a:r>
          </a:p>
          <a:p>
            <a:pPr algn="l">
              <a:lnSpc>
                <a:spcPts val="3787"/>
              </a:lnSpc>
            </a:pPr>
          </a:p>
          <a:p>
            <a:pPr algn="l">
              <a:lnSpc>
                <a:spcPts val="3787"/>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9EDF1"/>
        </a:solidFill>
      </p:bgPr>
    </p:bg>
    <p:spTree>
      <p:nvGrpSpPr>
        <p:cNvPr id="1" name=""/>
        <p:cNvGrpSpPr/>
        <p:nvPr/>
      </p:nvGrpSpPr>
      <p:grpSpPr>
        <a:xfrm>
          <a:off x="0" y="0"/>
          <a:ext cx="0" cy="0"/>
          <a:chOff x="0" y="0"/>
          <a:chExt cx="0" cy="0"/>
        </a:xfrm>
      </p:grpSpPr>
      <p:sp>
        <p:nvSpPr>
          <p:cNvPr name="Freeform 2" id="2"/>
          <p:cNvSpPr/>
          <p:nvPr/>
        </p:nvSpPr>
        <p:spPr>
          <a:xfrm flipH="false" flipV="false" rot="0">
            <a:off x="165942" y="527229"/>
            <a:ext cx="9145600" cy="4572800"/>
          </a:xfrm>
          <a:custGeom>
            <a:avLst/>
            <a:gdLst/>
            <a:ahLst/>
            <a:cxnLst/>
            <a:rect r="r" b="b" t="t" l="l"/>
            <a:pathLst>
              <a:path h="4572800" w="9145600">
                <a:moveTo>
                  <a:pt x="0" y="0"/>
                </a:moveTo>
                <a:lnTo>
                  <a:pt x="9145600" y="0"/>
                </a:lnTo>
                <a:lnTo>
                  <a:pt x="9145600" y="4572799"/>
                </a:lnTo>
                <a:lnTo>
                  <a:pt x="0" y="45727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278723" y="2063908"/>
            <a:ext cx="8537804" cy="2541910"/>
            <a:chOff x="0" y="0"/>
            <a:chExt cx="2073351" cy="617286"/>
          </a:xfrm>
        </p:grpSpPr>
        <p:sp>
          <p:nvSpPr>
            <p:cNvPr name="Freeform 4" id="4"/>
            <p:cNvSpPr/>
            <p:nvPr/>
          </p:nvSpPr>
          <p:spPr>
            <a:xfrm flipH="false" flipV="false" rot="0">
              <a:off x="0" y="0"/>
              <a:ext cx="2073351" cy="617286"/>
            </a:xfrm>
            <a:custGeom>
              <a:avLst/>
              <a:gdLst/>
              <a:ahLst/>
              <a:cxnLst/>
              <a:rect r="r" b="b" t="t" l="l"/>
              <a:pathLst>
                <a:path h="617286" w="2073351">
                  <a:moveTo>
                    <a:pt x="0" y="0"/>
                  </a:moveTo>
                  <a:lnTo>
                    <a:pt x="2073351" y="0"/>
                  </a:lnTo>
                  <a:lnTo>
                    <a:pt x="2073351" y="617286"/>
                  </a:lnTo>
                  <a:lnTo>
                    <a:pt x="0" y="617286"/>
                  </a:lnTo>
                  <a:close/>
                </a:path>
              </a:pathLst>
            </a:custGeom>
            <a:solidFill>
              <a:srgbClr val="E3DFFF"/>
            </a:solidFill>
          </p:spPr>
        </p:sp>
        <p:sp>
          <p:nvSpPr>
            <p:cNvPr name="TextBox 5" id="5"/>
            <p:cNvSpPr txBox="true"/>
            <p:nvPr/>
          </p:nvSpPr>
          <p:spPr>
            <a:xfrm>
              <a:off x="0" y="-57150"/>
              <a:ext cx="2073351" cy="674436"/>
            </a:xfrm>
            <a:prstGeom prst="rect">
              <a:avLst/>
            </a:prstGeom>
          </p:spPr>
          <p:txBody>
            <a:bodyPr anchor="ctr" rtlCol="false" tIns="50800" lIns="50800" bIns="50800" rIns="50800"/>
            <a:lstStyle/>
            <a:p>
              <a:pPr algn="ctr">
                <a:lnSpc>
                  <a:spcPts val="3692"/>
                </a:lnSpc>
              </a:pPr>
            </a:p>
          </p:txBody>
        </p:sp>
      </p:grpSp>
      <p:sp>
        <p:nvSpPr>
          <p:cNvPr name="Freeform 6" id="6"/>
          <p:cNvSpPr/>
          <p:nvPr/>
        </p:nvSpPr>
        <p:spPr>
          <a:xfrm flipH="false" flipV="false" rot="0">
            <a:off x="380446" y="866281"/>
            <a:ext cx="276409" cy="285761"/>
          </a:xfrm>
          <a:custGeom>
            <a:avLst/>
            <a:gdLst/>
            <a:ahLst/>
            <a:cxnLst/>
            <a:rect r="r" b="b" t="t" l="l"/>
            <a:pathLst>
              <a:path h="285761" w="276409">
                <a:moveTo>
                  <a:pt x="0" y="0"/>
                </a:moveTo>
                <a:lnTo>
                  <a:pt x="276408" y="0"/>
                </a:lnTo>
                <a:lnTo>
                  <a:pt x="276408" y="285761"/>
                </a:lnTo>
                <a:lnTo>
                  <a:pt x="0" y="28576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0">
            <a:off x="7369052" y="866281"/>
            <a:ext cx="1321182" cy="285761"/>
            <a:chOff x="0" y="0"/>
            <a:chExt cx="1761575" cy="381015"/>
          </a:xfrm>
        </p:grpSpPr>
        <p:sp>
          <p:nvSpPr>
            <p:cNvPr name="Freeform 8" id="8"/>
            <p:cNvSpPr/>
            <p:nvPr/>
          </p:nvSpPr>
          <p:spPr>
            <a:xfrm flipH="false" flipV="false" rot="0">
              <a:off x="0" y="0"/>
              <a:ext cx="381015" cy="381015"/>
            </a:xfrm>
            <a:custGeom>
              <a:avLst/>
              <a:gdLst/>
              <a:ahLst/>
              <a:cxnLst/>
              <a:rect r="r" b="b" t="t" l="l"/>
              <a:pathLst>
                <a:path h="381015" w="381015">
                  <a:moveTo>
                    <a:pt x="0" y="0"/>
                  </a:moveTo>
                  <a:lnTo>
                    <a:pt x="381015" y="0"/>
                  </a:lnTo>
                  <a:lnTo>
                    <a:pt x="381015" y="381015"/>
                  </a:lnTo>
                  <a:lnTo>
                    <a:pt x="0" y="381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380561" y="0"/>
              <a:ext cx="381015" cy="381015"/>
            </a:xfrm>
            <a:custGeom>
              <a:avLst/>
              <a:gdLst/>
              <a:ahLst/>
              <a:cxnLst/>
              <a:rect r="r" b="b" t="t" l="l"/>
              <a:pathLst>
                <a:path h="381015" w="381015">
                  <a:moveTo>
                    <a:pt x="0" y="0"/>
                  </a:moveTo>
                  <a:lnTo>
                    <a:pt x="381014" y="0"/>
                  </a:lnTo>
                  <a:lnTo>
                    <a:pt x="381014" y="381015"/>
                  </a:lnTo>
                  <a:lnTo>
                    <a:pt x="0" y="38101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690280" y="0"/>
              <a:ext cx="381015" cy="381015"/>
            </a:xfrm>
            <a:custGeom>
              <a:avLst/>
              <a:gdLst/>
              <a:ahLst/>
              <a:cxnLst/>
              <a:rect r="r" b="b" t="t" l="l"/>
              <a:pathLst>
                <a:path h="381015" w="381015">
                  <a:moveTo>
                    <a:pt x="0" y="0"/>
                  </a:moveTo>
                  <a:lnTo>
                    <a:pt x="381015" y="0"/>
                  </a:lnTo>
                  <a:lnTo>
                    <a:pt x="381015" y="381015"/>
                  </a:lnTo>
                  <a:lnTo>
                    <a:pt x="0" y="38101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sp>
        <p:nvSpPr>
          <p:cNvPr name="Freeform 11" id="11"/>
          <p:cNvSpPr/>
          <p:nvPr/>
        </p:nvSpPr>
        <p:spPr>
          <a:xfrm flipH="false" flipV="false" rot="10174612">
            <a:off x="3443864" y="1194341"/>
            <a:ext cx="553586" cy="942639"/>
          </a:xfrm>
          <a:custGeom>
            <a:avLst/>
            <a:gdLst/>
            <a:ahLst/>
            <a:cxnLst/>
            <a:rect r="r" b="b" t="t" l="l"/>
            <a:pathLst>
              <a:path h="942639" w="553586">
                <a:moveTo>
                  <a:pt x="0" y="0"/>
                </a:moveTo>
                <a:lnTo>
                  <a:pt x="553586" y="0"/>
                </a:lnTo>
                <a:lnTo>
                  <a:pt x="553586" y="942639"/>
                </a:lnTo>
                <a:lnTo>
                  <a:pt x="0" y="94263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2" id="12"/>
          <p:cNvSpPr/>
          <p:nvPr/>
        </p:nvSpPr>
        <p:spPr>
          <a:xfrm flipH="false" flipV="false" rot="0">
            <a:off x="380446" y="3720165"/>
            <a:ext cx="5596076" cy="671529"/>
          </a:xfrm>
          <a:custGeom>
            <a:avLst/>
            <a:gdLst/>
            <a:ahLst/>
            <a:cxnLst/>
            <a:rect r="r" b="b" t="t" l="l"/>
            <a:pathLst>
              <a:path h="671529" w="5596076">
                <a:moveTo>
                  <a:pt x="0" y="0"/>
                </a:moveTo>
                <a:lnTo>
                  <a:pt x="5596075" y="0"/>
                </a:lnTo>
                <a:lnTo>
                  <a:pt x="5596075" y="671529"/>
                </a:lnTo>
                <a:lnTo>
                  <a:pt x="0" y="671529"/>
                </a:lnTo>
                <a:lnTo>
                  <a:pt x="0" y="0"/>
                </a:lnTo>
                <a:close/>
              </a:path>
            </a:pathLst>
          </a:custGeom>
          <a:blipFill>
            <a:blip r:embed="rId15"/>
            <a:stretch>
              <a:fillRect l="0" t="0" r="0" b="0"/>
            </a:stretch>
          </a:blipFill>
        </p:spPr>
      </p:sp>
      <p:sp>
        <p:nvSpPr>
          <p:cNvPr name="Freeform 13" id="13"/>
          <p:cNvSpPr/>
          <p:nvPr/>
        </p:nvSpPr>
        <p:spPr>
          <a:xfrm flipH="false" flipV="false" rot="0">
            <a:off x="340247" y="2110531"/>
            <a:ext cx="8476281" cy="1528720"/>
          </a:xfrm>
          <a:custGeom>
            <a:avLst/>
            <a:gdLst/>
            <a:ahLst/>
            <a:cxnLst/>
            <a:rect r="r" b="b" t="t" l="l"/>
            <a:pathLst>
              <a:path h="1528720" w="8476281">
                <a:moveTo>
                  <a:pt x="0" y="0"/>
                </a:moveTo>
                <a:lnTo>
                  <a:pt x="8476281" y="0"/>
                </a:lnTo>
                <a:lnTo>
                  <a:pt x="8476281" y="1528721"/>
                </a:lnTo>
                <a:lnTo>
                  <a:pt x="0" y="1528721"/>
                </a:lnTo>
                <a:lnTo>
                  <a:pt x="0" y="0"/>
                </a:lnTo>
                <a:close/>
              </a:path>
            </a:pathLst>
          </a:custGeom>
          <a:blipFill>
            <a:blip r:embed="rId16"/>
            <a:stretch>
              <a:fillRect l="0" t="0" r="-5205" b="0"/>
            </a:stretch>
          </a:blipFill>
        </p:spPr>
      </p:sp>
      <p:sp>
        <p:nvSpPr>
          <p:cNvPr name="TextBox 14" id="14"/>
          <p:cNvSpPr txBox="true"/>
          <p:nvPr/>
        </p:nvSpPr>
        <p:spPr>
          <a:xfrm rot="0">
            <a:off x="787251" y="1369468"/>
            <a:ext cx="983956" cy="501830"/>
          </a:xfrm>
          <a:prstGeom prst="rect">
            <a:avLst/>
          </a:prstGeom>
        </p:spPr>
        <p:txBody>
          <a:bodyPr anchor="t" rtlCol="false" tIns="0" lIns="0" bIns="0" rIns="0">
            <a:spAutoFit/>
          </a:bodyPr>
          <a:lstStyle/>
          <a:p>
            <a:pPr algn="l">
              <a:lnSpc>
                <a:spcPts val="4005"/>
              </a:lnSpc>
            </a:pPr>
            <a:r>
              <a:rPr lang="en-US" sz="2860" spc="-194">
                <a:solidFill>
                  <a:srgbClr val="000000"/>
                </a:solidFill>
                <a:latin typeface="Computer Says No"/>
                <a:ea typeface="Computer Says No"/>
                <a:cs typeface="Computer Says No"/>
                <a:sym typeface="Computer Says No"/>
              </a:rPr>
              <a:t>File</a:t>
            </a:r>
          </a:p>
        </p:txBody>
      </p:sp>
      <p:sp>
        <p:nvSpPr>
          <p:cNvPr name="TextBox 15" id="15"/>
          <p:cNvSpPr txBox="true"/>
          <p:nvPr/>
        </p:nvSpPr>
        <p:spPr>
          <a:xfrm rot="0">
            <a:off x="2517008" y="1369468"/>
            <a:ext cx="983956" cy="501830"/>
          </a:xfrm>
          <a:prstGeom prst="rect">
            <a:avLst/>
          </a:prstGeom>
        </p:spPr>
        <p:txBody>
          <a:bodyPr anchor="t" rtlCol="false" tIns="0" lIns="0" bIns="0" rIns="0">
            <a:spAutoFit/>
          </a:bodyPr>
          <a:lstStyle/>
          <a:p>
            <a:pPr algn="l">
              <a:lnSpc>
                <a:spcPts val="4005"/>
              </a:lnSpc>
            </a:pPr>
            <a:r>
              <a:rPr lang="en-US" sz="2860" spc="-194">
                <a:solidFill>
                  <a:srgbClr val="000000"/>
                </a:solidFill>
                <a:latin typeface="Computer Says No"/>
                <a:ea typeface="Computer Says No"/>
                <a:cs typeface="Computer Says No"/>
                <a:sym typeface="Computer Says No"/>
              </a:rPr>
              <a:t>Edit</a:t>
            </a:r>
          </a:p>
        </p:txBody>
      </p:sp>
      <p:sp>
        <p:nvSpPr>
          <p:cNvPr name="TextBox 16" id="16"/>
          <p:cNvSpPr txBox="true"/>
          <p:nvPr/>
        </p:nvSpPr>
        <p:spPr>
          <a:xfrm rot="0">
            <a:off x="4246765" y="1369468"/>
            <a:ext cx="983956" cy="501830"/>
          </a:xfrm>
          <a:prstGeom prst="rect">
            <a:avLst/>
          </a:prstGeom>
        </p:spPr>
        <p:txBody>
          <a:bodyPr anchor="t" rtlCol="false" tIns="0" lIns="0" bIns="0" rIns="0">
            <a:spAutoFit/>
          </a:bodyPr>
          <a:lstStyle/>
          <a:p>
            <a:pPr algn="l">
              <a:lnSpc>
                <a:spcPts val="4005"/>
              </a:lnSpc>
            </a:pPr>
            <a:r>
              <a:rPr lang="en-US" sz="2860" spc="-194">
                <a:solidFill>
                  <a:srgbClr val="000000"/>
                </a:solidFill>
                <a:latin typeface="Computer Says No"/>
                <a:ea typeface="Computer Says No"/>
                <a:cs typeface="Computer Says No"/>
                <a:sym typeface="Computer Says No"/>
              </a:rPr>
              <a:t>Format</a:t>
            </a:r>
          </a:p>
        </p:txBody>
      </p:sp>
      <p:sp>
        <p:nvSpPr>
          <p:cNvPr name="TextBox 17" id="17"/>
          <p:cNvSpPr txBox="true"/>
          <p:nvPr/>
        </p:nvSpPr>
        <p:spPr>
          <a:xfrm rot="0">
            <a:off x="5976521" y="1369468"/>
            <a:ext cx="983956" cy="501830"/>
          </a:xfrm>
          <a:prstGeom prst="rect">
            <a:avLst/>
          </a:prstGeom>
        </p:spPr>
        <p:txBody>
          <a:bodyPr anchor="t" rtlCol="false" tIns="0" lIns="0" bIns="0" rIns="0">
            <a:spAutoFit/>
          </a:bodyPr>
          <a:lstStyle/>
          <a:p>
            <a:pPr algn="l">
              <a:lnSpc>
                <a:spcPts val="4005"/>
              </a:lnSpc>
            </a:pPr>
            <a:r>
              <a:rPr lang="en-US" sz="2860" spc="-194">
                <a:solidFill>
                  <a:srgbClr val="000000"/>
                </a:solidFill>
                <a:latin typeface="Computer Says No"/>
                <a:ea typeface="Computer Says No"/>
                <a:cs typeface="Computer Says No"/>
                <a:sym typeface="Computer Says No"/>
              </a:rPr>
              <a:t>View</a:t>
            </a:r>
          </a:p>
        </p:txBody>
      </p:sp>
      <p:sp>
        <p:nvSpPr>
          <p:cNvPr name="TextBox 18" id="18"/>
          <p:cNvSpPr txBox="true"/>
          <p:nvPr/>
        </p:nvSpPr>
        <p:spPr>
          <a:xfrm rot="0">
            <a:off x="7706278" y="1369468"/>
            <a:ext cx="983956" cy="501830"/>
          </a:xfrm>
          <a:prstGeom prst="rect">
            <a:avLst/>
          </a:prstGeom>
        </p:spPr>
        <p:txBody>
          <a:bodyPr anchor="t" rtlCol="false" tIns="0" lIns="0" bIns="0" rIns="0">
            <a:spAutoFit/>
          </a:bodyPr>
          <a:lstStyle/>
          <a:p>
            <a:pPr algn="l">
              <a:lnSpc>
                <a:spcPts val="4005"/>
              </a:lnSpc>
            </a:pPr>
            <a:r>
              <a:rPr lang="en-US" sz="2860" spc="-194">
                <a:solidFill>
                  <a:srgbClr val="000000"/>
                </a:solidFill>
                <a:latin typeface="Computer Says No"/>
                <a:ea typeface="Computer Says No"/>
                <a:cs typeface="Computer Says No"/>
                <a:sym typeface="Computer Says No"/>
              </a:rPr>
              <a:t>Help</a:t>
            </a:r>
          </a:p>
        </p:txBody>
      </p:sp>
      <p:sp>
        <p:nvSpPr>
          <p:cNvPr name="TextBox 19" id="19"/>
          <p:cNvSpPr txBox="true"/>
          <p:nvPr/>
        </p:nvSpPr>
        <p:spPr>
          <a:xfrm rot="0">
            <a:off x="787251" y="403404"/>
            <a:ext cx="6581801" cy="1043993"/>
          </a:xfrm>
          <a:prstGeom prst="rect">
            <a:avLst/>
          </a:prstGeom>
        </p:spPr>
        <p:txBody>
          <a:bodyPr anchor="t" rtlCol="false" tIns="0" lIns="0" bIns="0" rIns="0">
            <a:spAutoFit/>
          </a:bodyPr>
          <a:lstStyle/>
          <a:p>
            <a:pPr algn="l">
              <a:lnSpc>
                <a:spcPts val="8498"/>
              </a:lnSpc>
            </a:pPr>
            <a:r>
              <a:rPr lang="en-US" sz="6070">
                <a:solidFill>
                  <a:srgbClr val="000000"/>
                </a:solidFill>
                <a:latin typeface="Computer Says No"/>
                <a:ea typeface="Computer Says No"/>
                <a:cs typeface="Computer Says No"/>
                <a:sym typeface="Computer Says No"/>
              </a:rPr>
              <a:t>OPERATOR OVERLOADING</a:t>
            </a:r>
          </a:p>
        </p:txBody>
      </p:sp>
      <p:sp>
        <p:nvSpPr>
          <p:cNvPr name="TextBox 20" id="20"/>
          <p:cNvSpPr txBox="true"/>
          <p:nvPr/>
        </p:nvSpPr>
        <p:spPr>
          <a:xfrm rot="0">
            <a:off x="641028" y="5508017"/>
            <a:ext cx="8687274" cy="4059480"/>
          </a:xfrm>
          <a:prstGeom prst="rect">
            <a:avLst/>
          </a:prstGeom>
        </p:spPr>
        <p:txBody>
          <a:bodyPr anchor="t" rtlCol="false" tIns="0" lIns="0" bIns="0" rIns="0">
            <a:spAutoFit/>
          </a:bodyPr>
          <a:lstStyle/>
          <a:p>
            <a:pPr algn="l" marL="486700" indent="-243350" lvl="1">
              <a:lnSpc>
                <a:spcPts val="3155"/>
              </a:lnSpc>
              <a:buFont typeface="Arial"/>
              <a:buChar char="•"/>
            </a:pPr>
            <a:r>
              <a:rPr lang="en-US" sz="2254">
                <a:solidFill>
                  <a:srgbClr val="000000"/>
                </a:solidFill>
                <a:latin typeface="Arial"/>
                <a:ea typeface="Arial"/>
                <a:cs typeface="Arial"/>
                <a:sym typeface="Arial"/>
              </a:rPr>
              <a:t>The code overloads the +, &gt;, and &lt; operators for the StudentGroup class.</a:t>
            </a:r>
          </a:p>
          <a:p>
            <a:pPr algn="l" marL="486700" indent="-243350" lvl="1">
              <a:lnSpc>
                <a:spcPts val="3155"/>
              </a:lnSpc>
              <a:buFont typeface="Arial"/>
              <a:buChar char="•"/>
            </a:pPr>
            <a:r>
              <a:rPr lang="en-US" sz="2254">
                <a:solidFill>
                  <a:srgbClr val="000000"/>
                </a:solidFill>
                <a:latin typeface="Arial"/>
                <a:ea typeface="Arial"/>
                <a:cs typeface="Arial"/>
                <a:sym typeface="Arial"/>
              </a:rPr>
              <a:t>+ is used to merge two student groups into one, more expressive than calling a method like MergeGroups(group1, group2).</a:t>
            </a:r>
          </a:p>
          <a:p>
            <a:pPr algn="l" marL="486700" indent="-243350" lvl="1">
              <a:lnSpc>
                <a:spcPts val="3155"/>
              </a:lnSpc>
              <a:buFont typeface="Arial"/>
              <a:buChar char="•"/>
            </a:pPr>
            <a:r>
              <a:rPr lang="en-US" sz="2254">
                <a:solidFill>
                  <a:srgbClr val="000000"/>
                </a:solidFill>
                <a:latin typeface="Arial"/>
                <a:ea typeface="Arial"/>
                <a:cs typeface="Arial"/>
                <a:sym typeface="Arial"/>
              </a:rPr>
              <a:t>&gt; and &lt; are used to compare the average performance of two groups.</a:t>
            </a:r>
          </a:p>
          <a:p>
            <a:pPr algn="l" marL="486700" indent="-243350" lvl="1">
              <a:lnSpc>
                <a:spcPts val="3155"/>
              </a:lnSpc>
              <a:buFont typeface="Arial"/>
              <a:buChar char="•"/>
            </a:pPr>
            <a:r>
              <a:rPr lang="en-US" sz="2254">
                <a:solidFill>
                  <a:srgbClr val="000000"/>
                </a:solidFill>
                <a:latin typeface="Arial"/>
                <a:ea typeface="Arial"/>
                <a:cs typeface="Arial"/>
                <a:sym typeface="Arial"/>
              </a:rPr>
              <a:t>Overloading operators can lead to code that is harder to understand if not used carefully.</a:t>
            </a:r>
          </a:p>
          <a:p>
            <a:pPr algn="l">
              <a:lnSpc>
                <a:spcPts val="3787"/>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9EDF1"/>
        </a:solidFill>
      </p:bgPr>
    </p:bg>
    <p:spTree>
      <p:nvGrpSpPr>
        <p:cNvPr id="1" name=""/>
        <p:cNvGrpSpPr/>
        <p:nvPr/>
      </p:nvGrpSpPr>
      <p:grpSpPr>
        <a:xfrm>
          <a:off x="0" y="0"/>
          <a:ext cx="0" cy="0"/>
          <a:chOff x="0" y="0"/>
          <a:chExt cx="0" cy="0"/>
        </a:xfrm>
      </p:grpSpPr>
      <p:sp>
        <p:nvSpPr>
          <p:cNvPr name="Freeform 2" id="2"/>
          <p:cNvSpPr/>
          <p:nvPr/>
        </p:nvSpPr>
        <p:spPr>
          <a:xfrm flipH="false" flipV="false" rot="0">
            <a:off x="165942" y="527229"/>
            <a:ext cx="9145600" cy="4572800"/>
          </a:xfrm>
          <a:custGeom>
            <a:avLst/>
            <a:gdLst/>
            <a:ahLst/>
            <a:cxnLst/>
            <a:rect r="r" b="b" t="t" l="l"/>
            <a:pathLst>
              <a:path h="4572800" w="9145600">
                <a:moveTo>
                  <a:pt x="0" y="0"/>
                </a:moveTo>
                <a:lnTo>
                  <a:pt x="9145600" y="0"/>
                </a:lnTo>
                <a:lnTo>
                  <a:pt x="9145600" y="4572799"/>
                </a:lnTo>
                <a:lnTo>
                  <a:pt x="0" y="45727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278723" y="2063908"/>
            <a:ext cx="8537804" cy="2541910"/>
            <a:chOff x="0" y="0"/>
            <a:chExt cx="2073351" cy="617286"/>
          </a:xfrm>
        </p:grpSpPr>
        <p:sp>
          <p:nvSpPr>
            <p:cNvPr name="Freeform 4" id="4"/>
            <p:cNvSpPr/>
            <p:nvPr/>
          </p:nvSpPr>
          <p:spPr>
            <a:xfrm flipH="false" flipV="false" rot="0">
              <a:off x="0" y="0"/>
              <a:ext cx="2073351" cy="617286"/>
            </a:xfrm>
            <a:custGeom>
              <a:avLst/>
              <a:gdLst/>
              <a:ahLst/>
              <a:cxnLst/>
              <a:rect r="r" b="b" t="t" l="l"/>
              <a:pathLst>
                <a:path h="617286" w="2073351">
                  <a:moveTo>
                    <a:pt x="0" y="0"/>
                  </a:moveTo>
                  <a:lnTo>
                    <a:pt x="2073351" y="0"/>
                  </a:lnTo>
                  <a:lnTo>
                    <a:pt x="2073351" y="617286"/>
                  </a:lnTo>
                  <a:lnTo>
                    <a:pt x="0" y="617286"/>
                  </a:lnTo>
                  <a:close/>
                </a:path>
              </a:pathLst>
            </a:custGeom>
            <a:solidFill>
              <a:srgbClr val="E3DFFF"/>
            </a:solidFill>
          </p:spPr>
        </p:sp>
        <p:sp>
          <p:nvSpPr>
            <p:cNvPr name="TextBox 5" id="5"/>
            <p:cNvSpPr txBox="true"/>
            <p:nvPr/>
          </p:nvSpPr>
          <p:spPr>
            <a:xfrm>
              <a:off x="0" y="-57150"/>
              <a:ext cx="2073351" cy="674436"/>
            </a:xfrm>
            <a:prstGeom prst="rect">
              <a:avLst/>
            </a:prstGeom>
          </p:spPr>
          <p:txBody>
            <a:bodyPr anchor="ctr" rtlCol="false" tIns="50800" lIns="50800" bIns="50800" rIns="50800"/>
            <a:lstStyle/>
            <a:p>
              <a:pPr algn="ctr">
                <a:lnSpc>
                  <a:spcPts val="3692"/>
                </a:lnSpc>
              </a:pPr>
            </a:p>
          </p:txBody>
        </p:sp>
      </p:grpSp>
      <p:sp>
        <p:nvSpPr>
          <p:cNvPr name="Freeform 6" id="6"/>
          <p:cNvSpPr/>
          <p:nvPr/>
        </p:nvSpPr>
        <p:spPr>
          <a:xfrm flipH="false" flipV="false" rot="0">
            <a:off x="380446" y="866281"/>
            <a:ext cx="276409" cy="285761"/>
          </a:xfrm>
          <a:custGeom>
            <a:avLst/>
            <a:gdLst/>
            <a:ahLst/>
            <a:cxnLst/>
            <a:rect r="r" b="b" t="t" l="l"/>
            <a:pathLst>
              <a:path h="285761" w="276409">
                <a:moveTo>
                  <a:pt x="0" y="0"/>
                </a:moveTo>
                <a:lnTo>
                  <a:pt x="276408" y="0"/>
                </a:lnTo>
                <a:lnTo>
                  <a:pt x="276408" y="285761"/>
                </a:lnTo>
                <a:lnTo>
                  <a:pt x="0" y="28576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0">
            <a:off x="7369052" y="866281"/>
            <a:ext cx="1321182" cy="285761"/>
            <a:chOff x="0" y="0"/>
            <a:chExt cx="1761575" cy="381015"/>
          </a:xfrm>
        </p:grpSpPr>
        <p:sp>
          <p:nvSpPr>
            <p:cNvPr name="Freeform 8" id="8"/>
            <p:cNvSpPr/>
            <p:nvPr/>
          </p:nvSpPr>
          <p:spPr>
            <a:xfrm flipH="false" flipV="false" rot="0">
              <a:off x="0" y="0"/>
              <a:ext cx="381015" cy="381015"/>
            </a:xfrm>
            <a:custGeom>
              <a:avLst/>
              <a:gdLst/>
              <a:ahLst/>
              <a:cxnLst/>
              <a:rect r="r" b="b" t="t" l="l"/>
              <a:pathLst>
                <a:path h="381015" w="381015">
                  <a:moveTo>
                    <a:pt x="0" y="0"/>
                  </a:moveTo>
                  <a:lnTo>
                    <a:pt x="381015" y="0"/>
                  </a:lnTo>
                  <a:lnTo>
                    <a:pt x="381015" y="381015"/>
                  </a:lnTo>
                  <a:lnTo>
                    <a:pt x="0" y="381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380561" y="0"/>
              <a:ext cx="381015" cy="381015"/>
            </a:xfrm>
            <a:custGeom>
              <a:avLst/>
              <a:gdLst/>
              <a:ahLst/>
              <a:cxnLst/>
              <a:rect r="r" b="b" t="t" l="l"/>
              <a:pathLst>
                <a:path h="381015" w="381015">
                  <a:moveTo>
                    <a:pt x="0" y="0"/>
                  </a:moveTo>
                  <a:lnTo>
                    <a:pt x="381014" y="0"/>
                  </a:lnTo>
                  <a:lnTo>
                    <a:pt x="381014" y="381015"/>
                  </a:lnTo>
                  <a:lnTo>
                    <a:pt x="0" y="38101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690280" y="0"/>
              <a:ext cx="381015" cy="381015"/>
            </a:xfrm>
            <a:custGeom>
              <a:avLst/>
              <a:gdLst/>
              <a:ahLst/>
              <a:cxnLst/>
              <a:rect r="r" b="b" t="t" l="l"/>
              <a:pathLst>
                <a:path h="381015" w="381015">
                  <a:moveTo>
                    <a:pt x="0" y="0"/>
                  </a:moveTo>
                  <a:lnTo>
                    <a:pt x="381015" y="0"/>
                  </a:lnTo>
                  <a:lnTo>
                    <a:pt x="381015" y="381015"/>
                  </a:lnTo>
                  <a:lnTo>
                    <a:pt x="0" y="38101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sp>
        <p:nvSpPr>
          <p:cNvPr name="Freeform 11" id="11"/>
          <p:cNvSpPr/>
          <p:nvPr/>
        </p:nvSpPr>
        <p:spPr>
          <a:xfrm flipH="false" flipV="false" rot="10174612">
            <a:off x="3443864" y="1194341"/>
            <a:ext cx="553586" cy="942639"/>
          </a:xfrm>
          <a:custGeom>
            <a:avLst/>
            <a:gdLst/>
            <a:ahLst/>
            <a:cxnLst/>
            <a:rect r="r" b="b" t="t" l="l"/>
            <a:pathLst>
              <a:path h="942639" w="553586">
                <a:moveTo>
                  <a:pt x="0" y="0"/>
                </a:moveTo>
                <a:lnTo>
                  <a:pt x="553586" y="0"/>
                </a:lnTo>
                <a:lnTo>
                  <a:pt x="553586" y="942639"/>
                </a:lnTo>
                <a:lnTo>
                  <a:pt x="0" y="94263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2" id="12"/>
          <p:cNvSpPr/>
          <p:nvPr/>
        </p:nvSpPr>
        <p:spPr>
          <a:xfrm flipH="false" flipV="false" rot="0">
            <a:off x="416781" y="2179279"/>
            <a:ext cx="7289497" cy="1266984"/>
          </a:xfrm>
          <a:custGeom>
            <a:avLst/>
            <a:gdLst/>
            <a:ahLst/>
            <a:cxnLst/>
            <a:rect r="r" b="b" t="t" l="l"/>
            <a:pathLst>
              <a:path h="1266984" w="7289497">
                <a:moveTo>
                  <a:pt x="0" y="0"/>
                </a:moveTo>
                <a:lnTo>
                  <a:pt x="7289497" y="0"/>
                </a:lnTo>
                <a:lnTo>
                  <a:pt x="7289497" y="1266984"/>
                </a:lnTo>
                <a:lnTo>
                  <a:pt x="0" y="1266984"/>
                </a:lnTo>
                <a:lnTo>
                  <a:pt x="0" y="0"/>
                </a:lnTo>
                <a:close/>
              </a:path>
            </a:pathLst>
          </a:custGeom>
          <a:blipFill>
            <a:blip r:embed="rId15"/>
            <a:stretch>
              <a:fillRect l="0" t="0" r="0" b="0"/>
            </a:stretch>
          </a:blipFill>
        </p:spPr>
      </p:sp>
      <p:sp>
        <p:nvSpPr>
          <p:cNvPr name="TextBox 13" id="13"/>
          <p:cNvSpPr txBox="true"/>
          <p:nvPr/>
        </p:nvSpPr>
        <p:spPr>
          <a:xfrm rot="0">
            <a:off x="787251" y="1369468"/>
            <a:ext cx="983956" cy="501830"/>
          </a:xfrm>
          <a:prstGeom prst="rect">
            <a:avLst/>
          </a:prstGeom>
        </p:spPr>
        <p:txBody>
          <a:bodyPr anchor="t" rtlCol="false" tIns="0" lIns="0" bIns="0" rIns="0">
            <a:spAutoFit/>
          </a:bodyPr>
          <a:lstStyle/>
          <a:p>
            <a:pPr algn="l">
              <a:lnSpc>
                <a:spcPts val="4005"/>
              </a:lnSpc>
            </a:pPr>
            <a:r>
              <a:rPr lang="en-US" sz="2860" spc="-194">
                <a:solidFill>
                  <a:srgbClr val="000000"/>
                </a:solidFill>
                <a:latin typeface="Computer Says No"/>
                <a:ea typeface="Computer Says No"/>
                <a:cs typeface="Computer Says No"/>
                <a:sym typeface="Computer Says No"/>
              </a:rPr>
              <a:t>File</a:t>
            </a:r>
          </a:p>
        </p:txBody>
      </p:sp>
      <p:sp>
        <p:nvSpPr>
          <p:cNvPr name="TextBox 14" id="14"/>
          <p:cNvSpPr txBox="true"/>
          <p:nvPr/>
        </p:nvSpPr>
        <p:spPr>
          <a:xfrm rot="0">
            <a:off x="2517008" y="1369468"/>
            <a:ext cx="983956" cy="501830"/>
          </a:xfrm>
          <a:prstGeom prst="rect">
            <a:avLst/>
          </a:prstGeom>
        </p:spPr>
        <p:txBody>
          <a:bodyPr anchor="t" rtlCol="false" tIns="0" lIns="0" bIns="0" rIns="0">
            <a:spAutoFit/>
          </a:bodyPr>
          <a:lstStyle/>
          <a:p>
            <a:pPr algn="l">
              <a:lnSpc>
                <a:spcPts val="4005"/>
              </a:lnSpc>
            </a:pPr>
            <a:r>
              <a:rPr lang="en-US" sz="2860" spc="-194">
                <a:solidFill>
                  <a:srgbClr val="000000"/>
                </a:solidFill>
                <a:latin typeface="Computer Says No"/>
                <a:ea typeface="Computer Says No"/>
                <a:cs typeface="Computer Says No"/>
                <a:sym typeface="Computer Says No"/>
              </a:rPr>
              <a:t>Edit</a:t>
            </a:r>
          </a:p>
        </p:txBody>
      </p:sp>
      <p:sp>
        <p:nvSpPr>
          <p:cNvPr name="TextBox 15" id="15"/>
          <p:cNvSpPr txBox="true"/>
          <p:nvPr/>
        </p:nvSpPr>
        <p:spPr>
          <a:xfrm rot="0">
            <a:off x="4246765" y="1369468"/>
            <a:ext cx="983956" cy="501830"/>
          </a:xfrm>
          <a:prstGeom prst="rect">
            <a:avLst/>
          </a:prstGeom>
        </p:spPr>
        <p:txBody>
          <a:bodyPr anchor="t" rtlCol="false" tIns="0" lIns="0" bIns="0" rIns="0">
            <a:spAutoFit/>
          </a:bodyPr>
          <a:lstStyle/>
          <a:p>
            <a:pPr algn="l">
              <a:lnSpc>
                <a:spcPts val="4005"/>
              </a:lnSpc>
            </a:pPr>
            <a:r>
              <a:rPr lang="en-US" sz="2860" spc="-194">
                <a:solidFill>
                  <a:srgbClr val="000000"/>
                </a:solidFill>
                <a:latin typeface="Computer Says No"/>
                <a:ea typeface="Computer Says No"/>
                <a:cs typeface="Computer Says No"/>
                <a:sym typeface="Computer Says No"/>
              </a:rPr>
              <a:t>Format</a:t>
            </a:r>
          </a:p>
        </p:txBody>
      </p:sp>
      <p:sp>
        <p:nvSpPr>
          <p:cNvPr name="TextBox 16" id="16"/>
          <p:cNvSpPr txBox="true"/>
          <p:nvPr/>
        </p:nvSpPr>
        <p:spPr>
          <a:xfrm rot="0">
            <a:off x="5976521" y="1369468"/>
            <a:ext cx="983956" cy="501830"/>
          </a:xfrm>
          <a:prstGeom prst="rect">
            <a:avLst/>
          </a:prstGeom>
        </p:spPr>
        <p:txBody>
          <a:bodyPr anchor="t" rtlCol="false" tIns="0" lIns="0" bIns="0" rIns="0">
            <a:spAutoFit/>
          </a:bodyPr>
          <a:lstStyle/>
          <a:p>
            <a:pPr algn="l">
              <a:lnSpc>
                <a:spcPts val="4005"/>
              </a:lnSpc>
            </a:pPr>
            <a:r>
              <a:rPr lang="en-US" sz="2860" spc="-194">
                <a:solidFill>
                  <a:srgbClr val="000000"/>
                </a:solidFill>
                <a:latin typeface="Computer Says No"/>
                <a:ea typeface="Computer Says No"/>
                <a:cs typeface="Computer Says No"/>
                <a:sym typeface="Computer Says No"/>
              </a:rPr>
              <a:t>View</a:t>
            </a:r>
          </a:p>
        </p:txBody>
      </p:sp>
      <p:sp>
        <p:nvSpPr>
          <p:cNvPr name="TextBox 17" id="17"/>
          <p:cNvSpPr txBox="true"/>
          <p:nvPr/>
        </p:nvSpPr>
        <p:spPr>
          <a:xfrm rot="0">
            <a:off x="7706278" y="1369468"/>
            <a:ext cx="983956" cy="501830"/>
          </a:xfrm>
          <a:prstGeom prst="rect">
            <a:avLst/>
          </a:prstGeom>
        </p:spPr>
        <p:txBody>
          <a:bodyPr anchor="t" rtlCol="false" tIns="0" lIns="0" bIns="0" rIns="0">
            <a:spAutoFit/>
          </a:bodyPr>
          <a:lstStyle/>
          <a:p>
            <a:pPr algn="l">
              <a:lnSpc>
                <a:spcPts val="4005"/>
              </a:lnSpc>
            </a:pPr>
            <a:r>
              <a:rPr lang="en-US" sz="2860" spc="-194">
                <a:solidFill>
                  <a:srgbClr val="000000"/>
                </a:solidFill>
                <a:latin typeface="Computer Says No"/>
                <a:ea typeface="Computer Says No"/>
                <a:cs typeface="Computer Says No"/>
                <a:sym typeface="Computer Says No"/>
              </a:rPr>
              <a:t>Help</a:t>
            </a:r>
          </a:p>
        </p:txBody>
      </p:sp>
      <p:sp>
        <p:nvSpPr>
          <p:cNvPr name="TextBox 18" id="18"/>
          <p:cNvSpPr txBox="true"/>
          <p:nvPr/>
        </p:nvSpPr>
        <p:spPr>
          <a:xfrm rot="0">
            <a:off x="787251" y="403404"/>
            <a:ext cx="6581801" cy="1043993"/>
          </a:xfrm>
          <a:prstGeom prst="rect">
            <a:avLst/>
          </a:prstGeom>
        </p:spPr>
        <p:txBody>
          <a:bodyPr anchor="t" rtlCol="false" tIns="0" lIns="0" bIns="0" rIns="0">
            <a:spAutoFit/>
          </a:bodyPr>
          <a:lstStyle/>
          <a:p>
            <a:pPr algn="l">
              <a:lnSpc>
                <a:spcPts val="8498"/>
              </a:lnSpc>
            </a:pPr>
            <a:r>
              <a:rPr lang="en-US" sz="6070">
                <a:solidFill>
                  <a:srgbClr val="000000"/>
                </a:solidFill>
                <a:latin typeface="Computer Says No"/>
                <a:ea typeface="Computer Says No"/>
                <a:cs typeface="Computer Says No"/>
                <a:sym typeface="Computer Says No"/>
              </a:rPr>
              <a:t>LISTS</a:t>
            </a:r>
          </a:p>
        </p:txBody>
      </p:sp>
      <p:sp>
        <p:nvSpPr>
          <p:cNvPr name="TextBox 19" id="19"/>
          <p:cNvSpPr txBox="true"/>
          <p:nvPr/>
        </p:nvSpPr>
        <p:spPr>
          <a:xfrm rot="0">
            <a:off x="641028" y="5508017"/>
            <a:ext cx="8687274" cy="2084054"/>
          </a:xfrm>
          <a:prstGeom prst="rect">
            <a:avLst/>
          </a:prstGeom>
        </p:spPr>
        <p:txBody>
          <a:bodyPr anchor="t" rtlCol="false" tIns="0" lIns="0" bIns="0" rIns="0">
            <a:spAutoFit/>
          </a:bodyPr>
          <a:lstStyle/>
          <a:p>
            <a:pPr algn="l" marL="486700" indent="-243350" lvl="1">
              <a:lnSpc>
                <a:spcPts val="3155"/>
              </a:lnSpc>
              <a:buFont typeface="Arial"/>
              <a:buChar char="•"/>
            </a:pPr>
            <a:r>
              <a:rPr lang="en-US" sz="2254">
                <a:solidFill>
                  <a:srgbClr val="000000"/>
                </a:solidFill>
                <a:latin typeface="Arial"/>
                <a:ea typeface="Arial"/>
                <a:cs typeface="Arial"/>
                <a:sym typeface="Arial"/>
              </a:rPr>
              <a:t>The addStudent and getStudent methods make use of the lists.</a:t>
            </a:r>
          </a:p>
          <a:p>
            <a:pPr algn="l" marL="486700" indent="-243350" lvl="1">
              <a:lnSpc>
                <a:spcPts val="3155"/>
              </a:lnSpc>
              <a:buFont typeface="Arial"/>
              <a:buChar char="•"/>
            </a:pPr>
            <a:r>
              <a:rPr lang="en-US" sz="2254">
                <a:solidFill>
                  <a:srgbClr val="000000"/>
                </a:solidFill>
                <a:latin typeface="Arial"/>
                <a:ea typeface="Arial"/>
                <a:cs typeface="Arial"/>
                <a:sym typeface="Arial"/>
              </a:rPr>
              <a:t>In the + operator overloading, AddRange is used to merge the students lists from two StudentGroup&lt;T&gt; instances. </a:t>
            </a:r>
          </a:p>
          <a:p>
            <a:pPr algn="l" marL="486700" indent="-243350" lvl="1">
              <a:lnSpc>
                <a:spcPts val="3155"/>
              </a:lnSpc>
              <a:buFont typeface="Arial"/>
              <a:buChar char="•"/>
            </a:pPr>
            <a:r>
              <a:rPr lang="en-US" sz="2254">
                <a:solidFill>
                  <a:srgbClr val="000000"/>
                </a:solidFill>
                <a:latin typeface="Arial"/>
                <a:ea typeface="Arial"/>
                <a:cs typeface="Arial"/>
                <a:sym typeface="Arial"/>
              </a:rPr>
              <a:t>Readonly for encapsulation. Can modify but not replace. </a:t>
            </a:r>
          </a:p>
          <a:p>
            <a:pPr algn="l">
              <a:lnSpc>
                <a:spcPts val="3787"/>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9EDF1"/>
        </a:solidFill>
      </p:bgPr>
    </p:bg>
    <p:spTree>
      <p:nvGrpSpPr>
        <p:cNvPr id="1" name=""/>
        <p:cNvGrpSpPr/>
        <p:nvPr/>
      </p:nvGrpSpPr>
      <p:grpSpPr>
        <a:xfrm>
          <a:off x="0" y="0"/>
          <a:ext cx="0" cy="0"/>
          <a:chOff x="0" y="0"/>
          <a:chExt cx="0" cy="0"/>
        </a:xfrm>
      </p:grpSpPr>
      <p:sp>
        <p:nvSpPr>
          <p:cNvPr name="Freeform 2" id="2"/>
          <p:cNvSpPr/>
          <p:nvPr/>
        </p:nvSpPr>
        <p:spPr>
          <a:xfrm flipH="false" flipV="false" rot="0">
            <a:off x="403485" y="189739"/>
            <a:ext cx="9145600" cy="4572800"/>
          </a:xfrm>
          <a:custGeom>
            <a:avLst/>
            <a:gdLst/>
            <a:ahLst/>
            <a:cxnLst/>
            <a:rect r="r" b="b" t="t" l="l"/>
            <a:pathLst>
              <a:path h="4572800" w="9145600">
                <a:moveTo>
                  <a:pt x="0" y="0"/>
                </a:moveTo>
                <a:lnTo>
                  <a:pt x="9145600" y="0"/>
                </a:lnTo>
                <a:lnTo>
                  <a:pt x="9145600" y="4572799"/>
                </a:lnTo>
                <a:lnTo>
                  <a:pt x="0" y="45727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516266" y="1726418"/>
            <a:ext cx="8537804" cy="2541910"/>
            <a:chOff x="0" y="0"/>
            <a:chExt cx="2073351" cy="617286"/>
          </a:xfrm>
        </p:grpSpPr>
        <p:sp>
          <p:nvSpPr>
            <p:cNvPr name="Freeform 4" id="4"/>
            <p:cNvSpPr/>
            <p:nvPr/>
          </p:nvSpPr>
          <p:spPr>
            <a:xfrm flipH="false" flipV="false" rot="0">
              <a:off x="0" y="0"/>
              <a:ext cx="2073351" cy="617286"/>
            </a:xfrm>
            <a:custGeom>
              <a:avLst/>
              <a:gdLst/>
              <a:ahLst/>
              <a:cxnLst/>
              <a:rect r="r" b="b" t="t" l="l"/>
              <a:pathLst>
                <a:path h="617286" w="2073351">
                  <a:moveTo>
                    <a:pt x="0" y="0"/>
                  </a:moveTo>
                  <a:lnTo>
                    <a:pt x="2073351" y="0"/>
                  </a:lnTo>
                  <a:lnTo>
                    <a:pt x="2073351" y="617286"/>
                  </a:lnTo>
                  <a:lnTo>
                    <a:pt x="0" y="617286"/>
                  </a:lnTo>
                  <a:close/>
                </a:path>
              </a:pathLst>
            </a:custGeom>
            <a:solidFill>
              <a:srgbClr val="E3DFFF"/>
            </a:solidFill>
          </p:spPr>
        </p:sp>
        <p:sp>
          <p:nvSpPr>
            <p:cNvPr name="TextBox 5" id="5"/>
            <p:cNvSpPr txBox="true"/>
            <p:nvPr/>
          </p:nvSpPr>
          <p:spPr>
            <a:xfrm>
              <a:off x="0" y="-57150"/>
              <a:ext cx="2073351" cy="674436"/>
            </a:xfrm>
            <a:prstGeom prst="rect">
              <a:avLst/>
            </a:prstGeom>
          </p:spPr>
          <p:txBody>
            <a:bodyPr anchor="ctr" rtlCol="false" tIns="50800" lIns="50800" bIns="50800" rIns="50800"/>
            <a:lstStyle/>
            <a:p>
              <a:pPr algn="ctr">
                <a:lnSpc>
                  <a:spcPts val="3692"/>
                </a:lnSpc>
              </a:pPr>
            </a:p>
          </p:txBody>
        </p:sp>
      </p:grpSp>
      <p:sp>
        <p:nvSpPr>
          <p:cNvPr name="Freeform 6" id="6"/>
          <p:cNvSpPr/>
          <p:nvPr/>
        </p:nvSpPr>
        <p:spPr>
          <a:xfrm flipH="false" flipV="false" rot="0">
            <a:off x="617988" y="528791"/>
            <a:ext cx="276409" cy="285761"/>
          </a:xfrm>
          <a:custGeom>
            <a:avLst/>
            <a:gdLst/>
            <a:ahLst/>
            <a:cxnLst/>
            <a:rect r="r" b="b" t="t" l="l"/>
            <a:pathLst>
              <a:path h="285761" w="276409">
                <a:moveTo>
                  <a:pt x="0" y="0"/>
                </a:moveTo>
                <a:lnTo>
                  <a:pt x="276409" y="0"/>
                </a:lnTo>
                <a:lnTo>
                  <a:pt x="276409" y="285761"/>
                </a:lnTo>
                <a:lnTo>
                  <a:pt x="0" y="28576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0">
            <a:off x="7606595" y="528791"/>
            <a:ext cx="1321182" cy="285761"/>
            <a:chOff x="0" y="0"/>
            <a:chExt cx="1761575" cy="381015"/>
          </a:xfrm>
        </p:grpSpPr>
        <p:sp>
          <p:nvSpPr>
            <p:cNvPr name="Freeform 8" id="8"/>
            <p:cNvSpPr/>
            <p:nvPr/>
          </p:nvSpPr>
          <p:spPr>
            <a:xfrm flipH="false" flipV="false" rot="0">
              <a:off x="0" y="0"/>
              <a:ext cx="381015" cy="381015"/>
            </a:xfrm>
            <a:custGeom>
              <a:avLst/>
              <a:gdLst/>
              <a:ahLst/>
              <a:cxnLst/>
              <a:rect r="r" b="b" t="t" l="l"/>
              <a:pathLst>
                <a:path h="381015" w="381015">
                  <a:moveTo>
                    <a:pt x="0" y="0"/>
                  </a:moveTo>
                  <a:lnTo>
                    <a:pt x="381015" y="0"/>
                  </a:lnTo>
                  <a:lnTo>
                    <a:pt x="381015" y="381015"/>
                  </a:lnTo>
                  <a:lnTo>
                    <a:pt x="0" y="381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380561" y="0"/>
              <a:ext cx="381015" cy="381015"/>
            </a:xfrm>
            <a:custGeom>
              <a:avLst/>
              <a:gdLst/>
              <a:ahLst/>
              <a:cxnLst/>
              <a:rect r="r" b="b" t="t" l="l"/>
              <a:pathLst>
                <a:path h="381015" w="381015">
                  <a:moveTo>
                    <a:pt x="0" y="0"/>
                  </a:moveTo>
                  <a:lnTo>
                    <a:pt x="381014" y="0"/>
                  </a:lnTo>
                  <a:lnTo>
                    <a:pt x="381014" y="381015"/>
                  </a:lnTo>
                  <a:lnTo>
                    <a:pt x="0" y="38101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690280" y="0"/>
              <a:ext cx="381015" cy="381015"/>
            </a:xfrm>
            <a:custGeom>
              <a:avLst/>
              <a:gdLst/>
              <a:ahLst/>
              <a:cxnLst/>
              <a:rect r="r" b="b" t="t" l="l"/>
              <a:pathLst>
                <a:path h="381015" w="381015">
                  <a:moveTo>
                    <a:pt x="0" y="0"/>
                  </a:moveTo>
                  <a:lnTo>
                    <a:pt x="381015" y="0"/>
                  </a:lnTo>
                  <a:lnTo>
                    <a:pt x="381015" y="381015"/>
                  </a:lnTo>
                  <a:lnTo>
                    <a:pt x="0" y="38101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sp>
        <p:nvSpPr>
          <p:cNvPr name="Freeform 11" id="11"/>
          <p:cNvSpPr/>
          <p:nvPr/>
        </p:nvSpPr>
        <p:spPr>
          <a:xfrm flipH="false" flipV="false" rot="-437936">
            <a:off x="9315937" y="3968041"/>
            <a:ext cx="553586" cy="942639"/>
          </a:xfrm>
          <a:custGeom>
            <a:avLst/>
            <a:gdLst/>
            <a:ahLst/>
            <a:cxnLst/>
            <a:rect r="r" b="b" t="t" l="l"/>
            <a:pathLst>
              <a:path h="942639" w="553586">
                <a:moveTo>
                  <a:pt x="0" y="0"/>
                </a:moveTo>
                <a:lnTo>
                  <a:pt x="553586" y="0"/>
                </a:lnTo>
                <a:lnTo>
                  <a:pt x="553586" y="942639"/>
                </a:lnTo>
                <a:lnTo>
                  <a:pt x="0" y="94263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2" id="12"/>
          <p:cNvSpPr/>
          <p:nvPr/>
        </p:nvSpPr>
        <p:spPr>
          <a:xfrm flipH="false" flipV="false" rot="0">
            <a:off x="756193" y="1862000"/>
            <a:ext cx="5144542" cy="2406328"/>
          </a:xfrm>
          <a:custGeom>
            <a:avLst/>
            <a:gdLst/>
            <a:ahLst/>
            <a:cxnLst/>
            <a:rect r="r" b="b" t="t" l="l"/>
            <a:pathLst>
              <a:path h="2406328" w="5144542">
                <a:moveTo>
                  <a:pt x="0" y="0"/>
                </a:moveTo>
                <a:lnTo>
                  <a:pt x="5144541" y="0"/>
                </a:lnTo>
                <a:lnTo>
                  <a:pt x="5144541" y="2406328"/>
                </a:lnTo>
                <a:lnTo>
                  <a:pt x="0" y="2406328"/>
                </a:lnTo>
                <a:lnTo>
                  <a:pt x="0" y="0"/>
                </a:lnTo>
                <a:close/>
              </a:path>
            </a:pathLst>
          </a:custGeom>
          <a:blipFill>
            <a:blip r:embed="rId15"/>
            <a:stretch>
              <a:fillRect l="0" t="0" r="-8022" b="-51574"/>
            </a:stretch>
          </a:blipFill>
        </p:spPr>
      </p:sp>
      <p:sp>
        <p:nvSpPr>
          <p:cNvPr name="TextBox 13" id="13"/>
          <p:cNvSpPr txBox="true"/>
          <p:nvPr/>
        </p:nvSpPr>
        <p:spPr>
          <a:xfrm rot="0">
            <a:off x="1024794" y="1031978"/>
            <a:ext cx="983956" cy="501830"/>
          </a:xfrm>
          <a:prstGeom prst="rect">
            <a:avLst/>
          </a:prstGeom>
        </p:spPr>
        <p:txBody>
          <a:bodyPr anchor="t" rtlCol="false" tIns="0" lIns="0" bIns="0" rIns="0">
            <a:spAutoFit/>
          </a:bodyPr>
          <a:lstStyle/>
          <a:p>
            <a:pPr algn="l">
              <a:lnSpc>
                <a:spcPts val="4005"/>
              </a:lnSpc>
            </a:pPr>
            <a:r>
              <a:rPr lang="en-US" sz="2860" spc="-194">
                <a:solidFill>
                  <a:srgbClr val="000000"/>
                </a:solidFill>
                <a:latin typeface="Computer Says No"/>
                <a:ea typeface="Computer Says No"/>
                <a:cs typeface="Computer Says No"/>
                <a:sym typeface="Computer Says No"/>
              </a:rPr>
              <a:t>File</a:t>
            </a:r>
          </a:p>
        </p:txBody>
      </p:sp>
      <p:sp>
        <p:nvSpPr>
          <p:cNvPr name="TextBox 14" id="14"/>
          <p:cNvSpPr txBox="true"/>
          <p:nvPr/>
        </p:nvSpPr>
        <p:spPr>
          <a:xfrm rot="0">
            <a:off x="2754551" y="1031978"/>
            <a:ext cx="983956" cy="501830"/>
          </a:xfrm>
          <a:prstGeom prst="rect">
            <a:avLst/>
          </a:prstGeom>
        </p:spPr>
        <p:txBody>
          <a:bodyPr anchor="t" rtlCol="false" tIns="0" lIns="0" bIns="0" rIns="0">
            <a:spAutoFit/>
          </a:bodyPr>
          <a:lstStyle/>
          <a:p>
            <a:pPr algn="l">
              <a:lnSpc>
                <a:spcPts val="4005"/>
              </a:lnSpc>
            </a:pPr>
            <a:r>
              <a:rPr lang="en-US" sz="2860" spc="-194">
                <a:solidFill>
                  <a:srgbClr val="000000"/>
                </a:solidFill>
                <a:latin typeface="Computer Says No"/>
                <a:ea typeface="Computer Says No"/>
                <a:cs typeface="Computer Says No"/>
                <a:sym typeface="Computer Says No"/>
              </a:rPr>
              <a:t>Edit</a:t>
            </a:r>
          </a:p>
        </p:txBody>
      </p:sp>
      <p:sp>
        <p:nvSpPr>
          <p:cNvPr name="TextBox 15" id="15"/>
          <p:cNvSpPr txBox="true"/>
          <p:nvPr/>
        </p:nvSpPr>
        <p:spPr>
          <a:xfrm rot="0">
            <a:off x="4484307" y="1031978"/>
            <a:ext cx="983956" cy="501830"/>
          </a:xfrm>
          <a:prstGeom prst="rect">
            <a:avLst/>
          </a:prstGeom>
        </p:spPr>
        <p:txBody>
          <a:bodyPr anchor="t" rtlCol="false" tIns="0" lIns="0" bIns="0" rIns="0">
            <a:spAutoFit/>
          </a:bodyPr>
          <a:lstStyle/>
          <a:p>
            <a:pPr algn="l">
              <a:lnSpc>
                <a:spcPts val="4005"/>
              </a:lnSpc>
            </a:pPr>
            <a:r>
              <a:rPr lang="en-US" sz="2860" spc="-194">
                <a:solidFill>
                  <a:srgbClr val="000000"/>
                </a:solidFill>
                <a:latin typeface="Computer Says No"/>
                <a:ea typeface="Computer Says No"/>
                <a:cs typeface="Computer Says No"/>
                <a:sym typeface="Computer Says No"/>
              </a:rPr>
              <a:t>Format</a:t>
            </a:r>
          </a:p>
        </p:txBody>
      </p:sp>
      <p:sp>
        <p:nvSpPr>
          <p:cNvPr name="TextBox 16" id="16"/>
          <p:cNvSpPr txBox="true"/>
          <p:nvPr/>
        </p:nvSpPr>
        <p:spPr>
          <a:xfrm rot="0">
            <a:off x="6214064" y="1031978"/>
            <a:ext cx="983956" cy="501830"/>
          </a:xfrm>
          <a:prstGeom prst="rect">
            <a:avLst/>
          </a:prstGeom>
        </p:spPr>
        <p:txBody>
          <a:bodyPr anchor="t" rtlCol="false" tIns="0" lIns="0" bIns="0" rIns="0">
            <a:spAutoFit/>
          </a:bodyPr>
          <a:lstStyle/>
          <a:p>
            <a:pPr algn="l">
              <a:lnSpc>
                <a:spcPts val="4005"/>
              </a:lnSpc>
            </a:pPr>
            <a:r>
              <a:rPr lang="en-US" sz="2860" spc="-194">
                <a:solidFill>
                  <a:srgbClr val="000000"/>
                </a:solidFill>
                <a:latin typeface="Computer Says No"/>
                <a:ea typeface="Computer Says No"/>
                <a:cs typeface="Computer Says No"/>
                <a:sym typeface="Computer Says No"/>
              </a:rPr>
              <a:t>View</a:t>
            </a:r>
          </a:p>
        </p:txBody>
      </p:sp>
      <p:sp>
        <p:nvSpPr>
          <p:cNvPr name="TextBox 17" id="17"/>
          <p:cNvSpPr txBox="true"/>
          <p:nvPr/>
        </p:nvSpPr>
        <p:spPr>
          <a:xfrm rot="0">
            <a:off x="7943821" y="1031978"/>
            <a:ext cx="983956" cy="501830"/>
          </a:xfrm>
          <a:prstGeom prst="rect">
            <a:avLst/>
          </a:prstGeom>
        </p:spPr>
        <p:txBody>
          <a:bodyPr anchor="t" rtlCol="false" tIns="0" lIns="0" bIns="0" rIns="0">
            <a:spAutoFit/>
          </a:bodyPr>
          <a:lstStyle/>
          <a:p>
            <a:pPr algn="l">
              <a:lnSpc>
                <a:spcPts val="4005"/>
              </a:lnSpc>
            </a:pPr>
            <a:r>
              <a:rPr lang="en-US" sz="2860" spc="-194">
                <a:solidFill>
                  <a:srgbClr val="000000"/>
                </a:solidFill>
                <a:latin typeface="Computer Says No"/>
                <a:ea typeface="Computer Says No"/>
                <a:cs typeface="Computer Says No"/>
                <a:sym typeface="Computer Says No"/>
              </a:rPr>
              <a:t>Help</a:t>
            </a:r>
          </a:p>
        </p:txBody>
      </p:sp>
      <p:sp>
        <p:nvSpPr>
          <p:cNvPr name="TextBox 18" id="18"/>
          <p:cNvSpPr txBox="true"/>
          <p:nvPr/>
        </p:nvSpPr>
        <p:spPr>
          <a:xfrm rot="0">
            <a:off x="1024794" y="65914"/>
            <a:ext cx="7411005" cy="1043993"/>
          </a:xfrm>
          <a:prstGeom prst="rect">
            <a:avLst/>
          </a:prstGeom>
        </p:spPr>
        <p:txBody>
          <a:bodyPr anchor="t" rtlCol="false" tIns="0" lIns="0" bIns="0" rIns="0">
            <a:spAutoFit/>
          </a:bodyPr>
          <a:lstStyle/>
          <a:p>
            <a:pPr algn="l">
              <a:lnSpc>
                <a:spcPts val="8498"/>
              </a:lnSpc>
            </a:pPr>
            <a:r>
              <a:rPr lang="en-US" sz="6070">
                <a:solidFill>
                  <a:srgbClr val="000000"/>
                </a:solidFill>
                <a:latin typeface="Computer Says No"/>
                <a:ea typeface="Computer Says No"/>
                <a:cs typeface="Computer Says No"/>
                <a:sym typeface="Computer Says No"/>
              </a:rPr>
              <a:t>POLYMORPHISM/INTERFACE</a:t>
            </a:r>
          </a:p>
        </p:txBody>
      </p:sp>
      <p:sp>
        <p:nvSpPr>
          <p:cNvPr name="TextBox 19" id="19"/>
          <p:cNvSpPr txBox="true"/>
          <p:nvPr/>
        </p:nvSpPr>
        <p:spPr>
          <a:xfrm rot="0">
            <a:off x="403485" y="5057775"/>
            <a:ext cx="9145600" cy="4769488"/>
          </a:xfrm>
          <a:prstGeom prst="rect">
            <a:avLst/>
          </a:prstGeom>
        </p:spPr>
        <p:txBody>
          <a:bodyPr anchor="t" rtlCol="false" tIns="0" lIns="0" bIns="0" rIns="0">
            <a:spAutoFit/>
          </a:bodyPr>
          <a:lstStyle/>
          <a:p>
            <a:pPr algn="l" marL="486700" indent="-243350" lvl="1">
              <a:lnSpc>
                <a:spcPts val="3155"/>
              </a:lnSpc>
              <a:buFont typeface="Arial"/>
              <a:buChar char="•"/>
            </a:pPr>
            <a:r>
              <a:rPr lang="en-US" sz="2254">
                <a:solidFill>
                  <a:srgbClr val="000000"/>
                </a:solidFill>
                <a:latin typeface="Arial"/>
                <a:ea typeface="Arial"/>
                <a:cs typeface="Arial"/>
                <a:sym typeface="Arial"/>
              </a:rPr>
              <a:t>public class StudentGroup&lt;T&gt; where T : IStudent can then be used</a:t>
            </a:r>
          </a:p>
          <a:p>
            <a:pPr algn="l" marL="486700" indent="-243350" lvl="1">
              <a:lnSpc>
                <a:spcPts val="3155"/>
              </a:lnSpc>
              <a:buFont typeface="Arial"/>
              <a:buChar char="•"/>
            </a:pPr>
            <a:r>
              <a:rPr lang="en-US" sz="2254">
                <a:solidFill>
                  <a:srgbClr val="000000"/>
                </a:solidFill>
                <a:latin typeface="Arial"/>
                <a:ea typeface="Arial"/>
                <a:cs typeface="Arial"/>
                <a:sym typeface="Arial"/>
              </a:rPr>
              <a:t>Student types can inherit from Student or implement IStudent</a:t>
            </a:r>
          </a:p>
          <a:p>
            <a:pPr algn="l" marL="486700" indent="-243350" lvl="1">
              <a:lnSpc>
                <a:spcPts val="3155"/>
              </a:lnSpc>
              <a:buFont typeface="Arial"/>
              <a:buChar char="•"/>
            </a:pPr>
            <a:r>
              <a:rPr lang="en-US" sz="2254">
                <a:solidFill>
                  <a:srgbClr val="000000"/>
                </a:solidFill>
                <a:latin typeface="Arial"/>
                <a:ea typeface="Arial"/>
                <a:cs typeface="Arial"/>
                <a:sym typeface="Arial"/>
              </a:rPr>
              <a:t>Use interfaces to define a contract that all student types should follow. This approach allows you to use a common StudentGroup&lt;IStudent&gt; to manage various types of students while ensuring that they adhere to a common set of properties and methods.</a:t>
            </a:r>
          </a:p>
          <a:p>
            <a:pPr algn="l" marL="486700" indent="-243350" lvl="1">
              <a:lnSpc>
                <a:spcPts val="3155"/>
              </a:lnSpc>
              <a:buFont typeface="Arial"/>
              <a:buChar char="•"/>
            </a:pPr>
            <a:r>
              <a:rPr lang="en-US" sz="2254">
                <a:solidFill>
                  <a:srgbClr val="000000"/>
                </a:solidFill>
                <a:latin typeface="Arial"/>
                <a:ea typeface="Arial"/>
                <a:cs typeface="Arial"/>
                <a:sym typeface="Arial"/>
              </a:rPr>
              <a:t>Use polymorphism to handle different types of students through a common base type or interface. This allows you to perform operations on student objects without needing to know their specific type, as long as they inherit from a common class or implement an interface.</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9EDF1"/>
        </a:solidFill>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DAGOOX6NY5Q</dc:identifier>
  <dcterms:modified xsi:type="dcterms:W3CDTF">2011-08-01T06:04:30Z</dcterms:modified>
  <cp:revision>1</cp:revision>
  <dc:title>Green Teal Geometric Modern Computer Programmer Code Quiz for Instagram Post</dc:title>
</cp:coreProperties>
</file>