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48" r:id="rId1"/>
  </p:sldMasterIdLst>
  <p:handoutMasterIdLst>
    <p:handoutMasterId r:id="rId27"/>
  </p:handoutMasterIdLst>
  <p:sldIdLst>
    <p:sldId id="421" r:id="rId2"/>
    <p:sldId id="305" r:id="rId3"/>
    <p:sldId id="422" r:id="rId4"/>
    <p:sldId id="273" r:id="rId5"/>
    <p:sldId id="298" r:id="rId6"/>
    <p:sldId id="423" r:id="rId7"/>
    <p:sldId id="424" r:id="rId8"/>
    <p:sldId id="415" r:id="rId9"/>
    <p:sldId id="413" r:id="rId10"/>
    <p:sldId id="420" r:id="rId11"/>
    <p:sldId id="428" r:id="rId12"/>
    <p:sldId id="407" r:id="rId13"/>
    <p:sldId id="412" r:id="rId14"/>
    <p:sldId id="408" r:id="rId15"/>
    <p:sldId id="409" r:id="rId16"/>
    <p:sldId id="411" r:id="rId17"/>
    <p:sldId id="410" r:id="rId18"/>
    <p:sldId id="414" r:id="rId19"/>
    <p:sldId id="426" r:id="rId20"/>
    <p:sldId id="427" r:id="rId21"/>
    <p:sldId id="416" r:id="rId22"/>
    <p:sldId id="417" r:id="rId23"/>
    <p:sldId id="418" r:id="rId24"/>
    <p:sldId id="419" r:id="rId25"/>
    <p:sldId id="42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EDADC0-014F-7DE9-30CE-AAA97A25FF06}" v="104" dt="2025-09-23T07:59:05.6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sipho Buhlebemvelo Swazi Kubheka" userId="S::st10083146@vcconnect.edu.za::6020f9c1-7664-4506-a82e-d25b31b6e98e" providerId="AD" clId="Web-{9BEDADC0-014F-7DE9-30CE-AAA97A25FF06}"/>
    <pc:docChg chg="addSld modSld">
      <pc:chgData name="Nosipho Buhlebemvelo Swazi Kubheka" userId="S::st10083146@vcconnect.edu.za::6020f9c1-7664-4506-a82e-d25b31b6e98e" providerId="AD" clId="Web-{9BEDADC0-014F-7DE9-30CE-AAA97A25FF06}" dt="2025-09-23T07:59:05.692" v="67" actId="20577"/>
      <pc:docMkLst>
        <pc:docMk/>
      </pc:docMkLst>
      <pc:sldChg chg="modSp">
        <pc:chgData name="Nosipho Buhlebemvelo Swazi Kubheka" userId="S::st10083146@vcconnect.edu.za::6020f9c1-7664-4506-a82e-d25b31b6e98e" providerId="AD" clId="Web-{9BEDADC0-014F-7DE9-30CE-AAA97A25FF06}" dt="2025-09-23T07:57:45.801" v="63" actId="20577"/>
        <pc:sldMkLst>
          <pc:docMk/>
          <pc:sldMk cId="1141820061" sldId="412"/>
        </pc:sldMkLst>
        <pc:spChg chg="mod">
          <ac:chgData name="Nosipho Buhlebemvelo Swazi Kubheka" userId="S::st10083146@vcconnect.edu.za::6020f9c1-7664-4506-a82e-d25b31b6e98e" providerId="AD" clId="Web-{9BEDADC0-014F-7DE9-30CE-AAA97A25FF06}" dt="2025-09-23T07:57:45.801" v="63" actId="20577"/>
          <ac:spMkLst>
            <pc:docMk/>
            <pc:sldMk cId="1141820061" sldId="412"/>
            <ac:spMk id="5" creationId="{41719BED-98A9-21B8-DC4E-38ACAC2DB5ED}"/>
          </ac:spMkLst>
        </pc:spChg>
      </pc:sldChg>
      <pc:sldChg chg="modSp">
        <pc:chgData name="Nosipho Buhlebemvelo Swazi Kubheka" userId="S::st10083146@vcconnect.edu.za::6020f9c1-7664-4506-a82e-d25b31b6e98e" providerId="AD" clId="Web-{9BEDADC0-014F-7DE9-30CE-AAA97A25FF06}" dt="2025-09-23T07:52:25.173" v="0" actId="1076"/>
        <pc:sldMkLst>
          <pc:docMk/>
          <pc:sldMk cId="4195970630" sldId="413"/>
        </pc:sldMkLst>
        <pc:graphicFrameChg chg="mod">
          <ac:chgData name="Nosipho Buhlebemvelo Swazi Kubheka" userId="S::st10083146@vcconnect.edu.za::6020f9c1-7664-4506-a82e-d25b31b6e98e" providerId="AD" clId="Web-{9BEDADC0-014F-7DE9-30CE-AAA97A25FF06}" dt="2025-09-23T07:52:25.173" v="0" actId="1076"/>
          <ac:graphicFrameMkLst>
            <pc:docMk/>
            <pc:sldMk cId="4195970630" sldId="413"/>
            <ac:graphicFrameMk id="17" creationId="{2B2F1CB1-6133-A79E-EA4A-324DDF50CAEF}"/>
          </ac:graphicFrameMkLst>
        </pc:graphicFrameChg>
      </pc:sldChg>
      <pc:sldChg chg="delSp modSp">
        <pc:chgData name="Nosipho Buhlebemvelo Swazi Kubheka" userId="S::st10083146@vcconnect.edu.za::6020f9c1-7664-4506-a82e-d25b31b6e98e" providerId="AD" clId="Web-{9BEDADC0-014F-7DE9-30CE-AAA97A25FF06}" dt="2025-09-23T07:57:29.926" v="42"/>
        <pc:sldMkLst>
          <pc:docMk/>
          <pc:sldMk cId="3297805664" sldId="420"/>
        </pc:sldMkLst>
        <pc:spChg chg="mod">
          <ac:chgData name="Nosipho Buhlebemvelo Swazi Kubheka" userId="S::st10083146@vcconnect.edu.za::6020f9c1-7664-4506-a82e-d25b31b6e98e" providerId="AD" clId="Web-{9BEDADC0-014F-7DE9-30CE-AAA97A25FF06}" dt="2025-09-23T07:57:22.472" v="40" actId="1076"/>
          <ac:spMkLst>
            <pc:docMk/>
            <pc:sldMk cId="3297805664" sldId="420"/>
            <ac:spMk id="6" creationId="{68A12953-9238-3C82-F206-B234747DF7A3}"/>
          </ac:spMkLst>
        </pc:spChg>
        <pc:spChg chg="mod">
          <ac:chgData name="Nosipho Buhlebemvelo Swazi Kubheka" userId="S::st10083146@vcconnect.edu.za::6020f9c1-7664-4506-a82e-d25b31b6e98e" providerId="AD" clId="Web-{9BEDADC0-014F-7DE9-30CE-AAA97A25FF06}" dt="2025-09-23T07:57:19.035" v="39" actId="1076"/>
          <ac:spMkLst>
            <pc:docMk/>
            <pc:sldMk cId="3297805664" sldId="420"/>
            <ac:spMk id="8" creationId="{3F97DEF4-6593-1489-8FE8-3F5EB2AA6B74}"/>
          </ac:spMkLst>
        </pc:spChg>
        <pc:spChg chg="del mod">
          <ac:chgData name="Nosipho Buhlebemvelo Swazi Kubheka" userId="S::st10083146@vcconnect.edu.za::6020f9c1-7664-4506-a82e-d25b31b6e98e" providerId="AD" clId="Web-{9BEDADC0-014F-7DE9-30CE-AAA97A25FF06}" dt="2025-09-23T07:56:24.519" v="28"/>
          <ac:spMkLst>
            <pc:docMk/>
            <pc:sldMk cId="3297805664" sldId="420"/>
            <ac:spMk id="10" creationId="{C9EFCF58-5A27-566E-8346-C511547FF388}"/>
          </ac:spMkLst>
        </pc:spChg>
        <pc:spChg chg="del mod">
          <ac:chgData name="Nosipho Buhlebemvelo Swazi Kubheka" userId="S::st10083146@vcconnect.edu.za::6020f9c1-7664-4506-a82e-d25b31b6e98e" providerId="AD" clId="Web-{9BEDADC0-014F-7DE9-30CE-AAA97A25FF06}" dt="2025-09-23T07:56:39.456" v="31"/>
          <ac:spMkLst>
            <pc:docMk/>
            <pc:sldMk cId="3297805664" sldId="420"/>
            <ac:spMk id="12" creationId="{600E010B-BAAF-0794-F88B-5E4ECB236A4A}"/>
          </ac:spMkLst>
        </pc:spChg>
        <pc:spChg chg="del">
          <ac:chgData name="Nosipho Buhlebemvelo Swazi Kubheka" userId="S::st10083146@vcconnect.edu.za::6020f9c1-7664-4506-a82e-d25b31b6e98e" providerId="AD" clId="Web-{9BEDADC0-014F-7DE9-30CE-AAA97A25FF06}" dt="2025-09-23T07:55:38.847" v="22"/>
          <ac:spMkLst>
            <pc:docMk/>
            <pc:sldMk cId="3297805664" sldId="420"/>
            <ac:spMk id="14" creationId="{596C4DB1-2FA4-18E3-674C-9A2383194EB0}"/>
          </ac:spMkLst>
        </pc:spChg>
        <pc:graphicFrameChg chg="mod modGraphic">
          <ac:chgData name="Nosipho Buhlebemvelo Swazi Kubheka" userId="S::st10083146@vcconnect.edu.za::6020f9c1-7664-4506-a82e-d25b31b6e98e" providerId="AD" clId="Web-{9BEDADC0-014F-7DE9-30CE-AAA97A25FF06}" dt="2025-09-23T07:57:29.926" v="42"/>
          <ac:graphicFrameMkLst>
            <pc:docMk/>
            <pc:sldMk cId="3297805664" sldId="420"/>
            <ac:graphicFrameMk id="5" creationId="{9AD91406-671E-9C51-E6F1-235F64A95445}"/>
          </ac:graphicFrameMkLst>
        </pc:graphicFrameChg>
        <pc:graphicFrameChg chg="mod modGraphic">
          <ac:chgData name="Nosipho Buhlebemvelo Swazi Kubheka" userId="S::st10083146@vcconnect.edu.za::6020f9c1-7664-4506-a82e-d25b31b6e98e" providerId="AD" clId="Web-{9BEDADC0-014F-7DE9-30CE-AAA97A25FF06}" dt="2025-09-23T07:57:13.175" v="38" actId="1076"/>
          <ac:graphicFrameMkLst>
            <pc:docMk/>
            <pc:sldMk cId="3297805664" sldId="420"/>
            <ac:graphicFrameMk id="7" creationId="{4CA6066B-9B3C-9EAD-A3EC-53920EA9C6E4}"/>
          </ac:graphicFrameMkLst>
        </pc:graphicFrameChg>
        <pc:graphicFrameChg chg="del">
          <ac:chgData name="Nosipho Buhlebemvelo Swazi Kubheka" userId="S::st10083146@vcconnect.edu.za::6020f9c1-7664-4506-a82e-d25b31b6e98e" providerId="AD" clId="Web-{9BEDADC0-014F-7DE9-30CE-AAA97A25FF06}" dt="2025-09-23T07:56:19.659" v="26"/>
          <ac:graphicFrameMkLst>
            <pc:docMk/>
            <pc:sldMk cId="3297805664" sldId="420"/>
            <ac:graphicFrameMk id="9" creationId="{50F6161C-0DC0-AB21-03A2-33E08FA6F860}"/>
          </ac:graphicFrameMkLst>
        </pc:graphicFrameChg>
        <pc:graphicFrameChg chg="del">
          <ac:chgData name="Nosipho Buhlebemvelo Swazi Kubheka" userId="S::st10083146@vcconnect.edu.za::6020f9c1-7664-4506-a82e-d25b31b6e98e" providerId="AD" clId="Web-{9BEDADC0-014F-7DE9-30CE-AAA97A25FF06}" dt="2025-09-23T07:56:31.363" v="29"/>
          <ac:graphicFrameMkLst>
            <pc:docMk/>
            <pc:sldMk cId="3297805664" sldId="420"/>
            <ac:graphicFrameMk id="11" creationId="{4D730F20-B581-09B1-5531-33D985C5572E}"/>
          </ac:graphicFrameMkLst>
        </pc:graphicFrameChg>
        <pc:graphicFrameChg chg="del">
          <ac:chgData name="Nosipho Buhlebemvelo Swazi Kubheka" userId="S::st10083146@vcconnect.edu.za::6020f9c1-7664-4506-a82e-d25b31b6e98e" providerId="AD" clId="Web-{9BEDADC0-014F-7DE9-30CE-AAA97A25FF06}" dt="2025-09-23T07:55:30.237" v="21"/>
          <ac:graphicFrameMkLst>
            <pc:docMk/>
            <pc:sldMk cId="3297805664" sldId="420"/>
            <ac:graphicFrameMk id="13" creationId="{9E185728-B4B0-962E-0E82-770ADCD6E117}"/>
          </ac:graphicFrameMkLst>
        </pc:graphicFrameChg>
      </pc:sldChg>
      <pc:sldChg chg="modSp">
        <pc:chgData name="Nosipho Buhlebemvelo Swazi Kubheka" userId="S::st10083146@vcconnect.edu.za::6020f9c1-7664-4506-a82e-d25b31b6e98e" providerId="AD" clId="Web-{9BEDADC0-014F-7DE9-30CE-AAA97A25FF06}" dt="2025-09-23T07:59:05.692" v="67" actId="20577"/>
        <pc:sldMkLst>
          <pc:docMk/>
          <pc:sldMk cId="3151200629" sldId="425"/>
        </pc:sldMkLst>
        <pc:spChg chg="mod">
          <ac:chgData name="Nosipho Buhlebemvelo Swazi Kubheka" userId="S::st10083146@vcconnect.edu.za::6020f9c1-7664-4506-a82e-d25b31b6e98e" providerId="AD" clId="Web-{9BEDADC0-014F-7DE9-30CE-AAA97A25FF06}" dt="2025-09-23T07:59:05.692" v="67" actId="20577"/>
          <ac:spMkLst>
            <pc:docMk/>
            <pc:sldMk cId="3151200629" sldId="425"/>
            <ac:spMk id="4" creationId="{11F0EE76-1B65-88C4-CB4A-C52B6A01C52E}"/>
          </ac:spMkLst>
        </pc:spChg>
      </pc:sldChg>
      <pc:sldChg chg="addSp delSp modSp new">
        <pc:chgData name="Nosipho Buhlebemvelo Swazi Kubheka" userId="S::st10083146@vcconnect.edu.za::6020f9c1-7664-4506-a82e-d25b31b6e98e" providerId="AD" clId="Web-{9BEDADC0-014F-7DE9-30CE-AAA97A25FF06}" dt="2025-09-23T07:56:16.316" v="25" actId="1076"/>
        <pc:sldMkLst>
          <pc:docMk/>
          <pc:sldMk cId="800051194" sldId="428"/>
        </pc:sldMkLst>
        <pc:spChg chg="del">
          <ac:chgData name="Nosipho Buhlebemvelo Swazi Kubheka" userId="S::st10083146@vcconnect.edu.za::6020f9c1-7664-4506-a82e-d25b31b6e98e" providerId="AD" clId="Web-{9BEDADC0-014F-7DE9-30CE-AAA97A25FF06}" dt="2025-09-23T07:52:44.829" v="4"/>
          <ac:spMkLst>
            <pc:docMk/>
            <pc:sldMk cId="800051194" sldId="428"/>
            <ac:spMk id="2" creationId="{0E0D8403-03FC-51CB-4555-C319EB967283}"/>
          </ac:spMkLst>
        </pc:spChg>
        <pc:spChg chg="del">
          <ac:chgData name="Nosipho Buhlebemvelo Swazi Kubheka" userId="S::st10083146@vcconnect.edu.za::6020f9c1-7664-4506-a82e-d25b31b6e98e" providerId="AD" clId="Web-{9BEDADC0-014F-7DE9-30CE-AAA97A25FF06}" dt="2025-09-23T07:52:38.501" v="2"/>
          <ac:spMkLst>
            <pc:docMk/>
            <pc:sldMk cId="800051194" sldId="428"/>
            <ac:spMk id="3" creationId="{1213B697-F178-1281-3869-EE9E2D8E81CD}"/>
          </ac:spMkLst>
        </pc:spChg>
        <pc:spChg chg="del">
          <ac:chgData name="Nosipho Buhlebemvelo Swazi Kubheka" userId="S::st10083146@vcconnect.edu.za::6020f9c1-7664-4506-a82e-d25b31b6e98e" providerId="AD" clId="Web-{9BEDADC0-014F-7DE9-30CE-AAA97A25FF06}" dt="2025-09-23T07:52:42.095" v="3"/>
          <ac:spMkLst>
            <pc:docMk/>
            <pc:sldMk cId="800051194" sldId="428"/>
            <ac:spMk id="4" creationId="{A3285492-F068-6D68-3420-5148E00F70AB}"/>
          </ac:spMkLst>
        </pc:spChg>
        <pc:spChg chg="add mod">
          <ac:chgData name="Nosipho Buhlebemvelo Swazi Kubheka" userId="S::st10083146@vcconnect.edu.za::6020f9c1-7664-4506-a82e-d25b31b6e98e" providerId="AD" clId="Web-{9BEDADC0-014F-7DE9-30CE-AAA97A25FF06}" dt="2025-09-23T07:53:59.252" v="9" actId="20577"/>
          <ac:spMkLst>
            <pc:docMk/>
            <pc:sldMk cId="800051194" sldId="428"/>
            <ac:spMk id="5" creationId="{4E5B7AB5-C711-9202-9EE5-491CD37F2F2D}"/>
          </ac:spMkLst>
        </pc:spChg>
        <pc:spChg chg="add mod">
          <ac:chgData name="Nosipho Buhlebemvelo Swazi Kubheka" userId="S::st10083146@vcconnect.edu.za::6020f9c1-7664-4506-a82e-d25b31b6e98e" providerId="AD" clId="Web-{9BEDADC0-014F-7DE9-30CE-AAA97A25FF06}" dt="2025-09-23T07:54:30.987" v="14" actId="20577"/>
          <ac:spMkLst>
            <pc:docMk/>
            <pc:sldMk cId="800051194" sldId="428"/>
            <ac:spMk id="8" creationId="{BAAA7BE9-D478-0632-FDE0-B4F63877F2C3}"/>
          </ac:spMkLst>
        </pc:spChg>
        <pc:spChg chg="add mod">
          <ac:chgData name="Nosipho Buhlebemvelo Swazi Kubheka" userId="S::st10083146@vcconnect.edu.za::6020f9c1-7664-4506-a82e-d25b31b6e98e" providerId="AD" clId="Web-{9BEDADC0-014F-7DE9-30CE-AAA97A25FF06}" dt="2025-09-23T07:55:24.722" v="20" actId="20577"/>
          <ac:spMkLst>
            <pc:docMk/>
            <pc:sldMk cId="800051194" sldId="428"/>
            <ac:spMk id="11" creationId="{F73D6AE3-64B4-4CB1-C903-2F000A524F8C}"/>
          </ac:spMkLst>
        </pc:spChg>
        <pc:graphicFrameChg chg="add mod modGraphic">
          <ac:chgData name="Nosipho Buhlebemvelo Swazi Kubheka" userId="S::st10083146@vcconnect.edu.za::6020f9c1-7664-4506-a82e-d25b31b6e98e" providerId="AD" clId="Web-{9BEDADC0-014F-7DE9-30CE-AAA97A25FF06}" dt="2025-09-23T07:54:54.253" v="18"/>
          <ac:graphicFrameMkLst>
            <pc:docMk/>
            <pc:sldMk cId="800051194" sldId="428"/>
            <ac:graphicFrameMk id="7" creationId="{E0227E42-3BEC-7791-E07D-47FD44EC34F2}"/>
          </ac:graphicFrameMkLst>
        </pc:graphicFrameChg>
        <pc:graphicFrameChg chg="add mod">
          <ac:chgData name="Nosipho Buhlebemvelo Swazi Kubheka" userId="S::st10083146@vcconnect.edu.za::6020f9c1-7664-4506-a82e-d25b31b6e98e" providerId="AD" clId="Web-{9BEDADC0-014F-7DE9-30CE-AAA97A25FF06}" dt="2025-09-23T07:54:47.487" v="16" actId="1076"/>
          <ac:graphicFrameMkLst>
            <pc:docMk/>
            <pc:sldMk cId="800051194" sldId="428"/>
            <ac:graphicFrameMk id="10" creationId="{4FBC5573-8D64-6BF7-BB2B-7B9B8ED545F3}"/>
          </ac:graphicFrameMkLst>
        </pc:graphicFrameChg>
        <pc:graphicFrameChg chg="add mod modGraphic">
          <ac:chgData name="Nosipho Buhlebemvelo Swazi Kubheka" userId="S::st10083146@vcconnect.edu.za::6020f9c1-7664-4506-a82e-d25b31b6e98e" providerId="AD" clId="Web-{9BEDADC0-014F-7DE9-30CE-AAA97A25FF06}" dt="2025-09-23T07:56:16.316" v="25" actId="1076"/>
          <ac:graphicFrameMkLst>
            <pc:docMk/>
            <pc:sldMk cId="800051194" sldId="428"/>
            <ac:graphicFrameMk id="13" creationId="{9686BB2E-55BE-C77D-FDFF-F7E52AF7DB8D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/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52400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38806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E583C8-CCA8-BB4A-B8AA-4ED85B62E67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665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TITLE 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6764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TITLE 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TITLE </a:t>
            </a:r>
            <a:br>
              <a:rPr lang="en-US"/>
            </a:br>
            <a:r>
              <a:rPr lang="en-US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63" r:id="rId14"/>
    <p:sldLayoutId id="2147483683" r:id="rId15"/>
    <p:sldLayoutId id="2147483685" r:id="rId16"/>
    <p:sldLayoutId id="2147483684" r:id="rId17"/>
    <p:sldLayoutId id="2147483680" r:id="rId18"/>
    <p:sldLayoutId id="2147483691" r:id="rId19"/>
    <p:sldLayoutId id="2147483692" r:id="rId20"/>
    <p:sldLayoutId id="2147483693" r:id="rId21"/>
    <p:sldLayoutId id="2147483694" r:id="rId22"/>
    <p:sldLayoutId id="2147483688" r:id="rId23"/>
    <p:sldLayoutId id="2147483687" r:id="rId24"/>
    <p:sldLayoutId id="2147483689" r:id="rId25"/>
    <p:sldLayoutId id="2147483690" r:id="rId26"/>
    <p:sldLayoutId id="2147483695" r:id="rId27"/>
    <p:sldLayoutId id="2147483696" r:id="rId28"/>
    <p:sldLayoutId id="2147483697" r:id="rId29"/>
    <p:sldLayoutId id="2147483698" r:id="rId30"/>
    <p:sldLayoutId id="2147483667" r:id="rId31"/>
    <p:sldLayoutId id="2147483703" r:id="rId32"/>
    <p:sldLayoutId id="2147483704" r:id="rId33"/>
    <p:sldLayoutId id="2147483705" r:id="rId34"/>
    <p:sldLayoutId id="2147483706" r:id="rId35"/>
    <p:sldLayoutId id="2147483700" r:id="rId36"/>
    <p:sldLayoutId id="2147483699" r:id="rId37"/>
    <p:sldLayoutId id="2147483701" r:id="rId38"/>
    <p:sldLayoutId id="2147483702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vsu-cloudapplicationsdevelopment.github.io/CloudAppsDev/2020/12/23/designing-apps.ht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figma.com/board/1QPRrHKb7BPvV7CuLnOxg0/WIL-MOCKUPS?node-id=0-1&amp;p=f&amp;t=vkbVJA8Oux8yAju1-0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B12EC0-DBBB-540A-4942-9F92E9395834}"/>
              </a:ext>
            </a:extLst>
          </p:cNvPr>
          <p:cNvSpPr txBox="1"/>
          <p:nvPr/>
        </p:nvSpPr>
        <p:spPr>
          <a:xfrm>
            <a:off x="1741118" y="1390389"/>
            <a:ext cx="9369468" cy="5190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605"/>
              </a:spcAft>
            </a:pPr>
            <a:r>
              <a:rPr lang="it-IT" sz="3600" b="1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SyncIncorp Crè</a:t>
            </a:r>
            <a:r>
              <a:rPr lang="fr-FR" sz="3600" b="1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che Management Mobile Application</a:t>
            </a:r>
            <a:endParaRPr lang="en-ZA" sz="360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490"/>
              </a:spcAft>
            </a:pPr>
            <a:r>
              <a:rPr lang="en-US" sz="3600" b="1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Technical Design &amp; Development Documentation</a:t>
            </a:r>
            <a:endParaRPr lang="en-ZA" sz="360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br>
              <a:rPr lang="en-US" sz="3600">
                <a:effectLst/>
                <a:ea typeface="Times New Roman" panose="02020603050405020304" pitchFamily="18" charset="0"/>
              </a:rPr>
            </a:br>
            <a:r>
              <a:rPr lang="en-US" sz="3600" b="1">
                <a:effectLst/>
                <a:ea typeface="Arial Unicode MS"/>
              </a:rPr>
              <a:t>Venue : 4</a:t>
            </a:r>
            <a:br>
              <a:rPr lang="en-US" sz="3600">
                <a:effectLst/>
                <a:ea typeface="Times New Roman" panose="02020603050405020304" pitchFamily="18" charset="0"/>
              </a:rPr>
            </a:br>
            <a:r>
              <a:rPr lang="de-DE" sz="3600" b="1">
                <a:effectLst/>
                <a:ea typeface="Arial Unicode MS"/>
              </a:rPr>
              <a:t>Date:</a:t>
            </a:r>
            <a:r>
              <a:rPr lang="en-US" sz="3600">
                <a:effectLst/>
                <a:ea typeface="Arial Unicode MS"/>
              </a:rPr>
              <a:t>  </a:t>
            </a:r>
            <a:r>
              <a:rPr lang="en-US" sz="3600" b="1">
                <a:effectLst/>
                <a:ea typeface="Arial Unicode MS"/>
              </a:rPr>
              <a:t>23 September 2025</a:t>
            </a:r>
            <a:b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85581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D91406-671E-9C51-E6F1-235F64A95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839317"/>
              </p:ext>
            </p:extLst>
          </p:nvPr>
        </p:nvGraphicFramePr>
        <p:xfrm>
          <a:off x="1680546" y="1025810"/>
          <a:ext cx="4924209" cy="19737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1403">
                  <a:extLst>
                    <a:ext uri="{9D8B030D-6E8A-4147-A177-3AD203B41FA5}">
                      <a16:colId xmlns:a16="http://schemas.microsoft.com/office/drawing/2014/main" val="3071316299"/>
                    </a:ext>
                  </a:extLst>
                </a:gridCol>
                <a:gridCol w="1641403">
                  <a:extLst>
                    <a:ext uri="{9D8B030D-6E8A-4147-A177-3AD203B41FA5}">
                      <a16:colId xmlns:a16="http://schemas.microsoft.com/office/drawing/2014/main" val="1740842005"/>
                    </a:ext>
                  </a:extLst>
                </a:gridCol>
                <a:gridCol w="1641403">
                  <a:extLst>
                    <a:ext uri="{9D8B030D-6E8A-4147-A177-3AD203B41FA5}">
                      <a16:colId xmlns:a16="http://schemas.microsoft.com/office/drawing/2014/main" val="166779475"/>
                    </a:ext>
                  </a:extLst>
                </a:gridCol>
              </a:tblGrid>
              <a:tr h="2819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Field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Type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Notes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7412270"/>
                  </a:ext>
                </a:extLst>
              </a:tr>
              <a:tr h="2819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ContactID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PK, UUID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5986314"/>
                  </a:ext>
                </a:extLst>
              </a:tr>
              <a:tr h="2819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ChildID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FK → Children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3173577"/>
                  </a:ext>
                </a:extLst>
              </a:tr>
              <a:tr h="2819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String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4817083"/>
                  </a:ext>
                </a:extLst>
              </a:tr>
              <a:tr h="2819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Phone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String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262140"/>
                  </a:ext>
                </a:extLst>
              </a:tr>
              <a:tr h="5639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Relationship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String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e.g., Aunt, Grandfather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546834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68A12953-9238-3C82-F206-B234747DF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609" y="241031"/>
            <a:ext cx="2228850" cy="774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28528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altLang="en-US" sz="1400" b="1" i="0" u="none" strike="noStrike" cap="none" normalizeH="0" baseline="0">
                <a:ln>
                  <a:noFill/>
                </a:ln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Emergency Contacts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A6066B-9B3C-9EAD-A3EC-53920EA9C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747103"/>
              </p:ext>
            </p:extLst>
          </p:nvPr>
        </p:nvGraphicFramePr>
        <p:xfrm>
          <a:off x="6095999" y="4211594"/>
          <a:ext cx="5349033" cy="21531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3011">
                  <a:extLst>
                    <a:ext uri="{9D8B030D-6E8A-4147-A177-3AD203B41FA5}">
                      <a16:colId xmlns:a16="http://schemas.microsoft.com/office/drawing/2014/main" val="487118801"/>
                    </a:ext>
                  </a:extLst>
                </a:gridCol>
                <a:gridCol w="1783011">
                  <a:extLst>
                    <a:ext uri="{9D8B030D-6E8A-4147-A177-3AD203B41FA5}">
                      <a16:colId xmlns:a16="http://schemas.microsoft.com/office/drawing/2014/main" val="2194277026"/>
                    </a:ext>
                  </a:extLst>
                </a:gridCol>
                <a:gridCol w="1783011">
                  <a:extLst>
                    <a:ext uri="{9D8B030D-6E8A-4147-A177-3AD203B41FA5}">
                      <a16:colId xmlns:a16="http://schemas.microsoft.com/office/drawing/2014/main" val="2767308076"/>
                    </a:ext>
                  </a:extLst>
                </a:gridCol>
              </a:tblGrid>
              <a:tr h="3075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Field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Type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Notes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3439550"/>
                  </a:ext>
                </a:extLst>
              </a:tr>
              <a:tr h="3075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EventID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PK, UUID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8254455"/>
                  </a:ext>
                </a:extLst>
              </a:tr>
              <a:tr h="3075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Title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String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1595975"/>
                  </a:ext>
                </a:extLst>
              </a:tr>
              <a:tr h="3075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Description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Text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3471765"/>
                  </a:ext>
                </a:extLst>
              </a:tr>
              <a:tr h="3075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EventDateTime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DateTime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644767"/>
                  </a:ext>
                </a:extLst>
              </a:tr>
              <a:tr h="3075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CreatedByID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FK → Users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Only Admin can create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1990801"/>
                  </a:ext>
                </a:extLst>
              </a:tr>
              <a:tr h="3075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CreatedAt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DateTime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7184159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3F97DEF4-6593-1489-8FE8-3F5EB2AA6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640" y="3361889"/>
            <a:ext cx="4267200" cy="80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28528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altLang="en-US" sz="1600" b="1" i="0" u="none" strike="noStrike" cap="none" normalizeH="0" baseline="0">
                <a:ln>
                  <a:noFill/>
                </a:ln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ZA" altLang="en-US" sz="1600" b="1" i="0" u="none" strike="noStrike" cap="none" normalizeH="0" baseline="0" bmk="">
                <a:ln>
                  <a:noFill/>
                </a:ln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vents</a:t>
            </a:r>
            <a:endParaRPr kumimoji="0" lang="en-ZA" altLang="en-US" sz="1600" b="1" i="0" u="none" strike="noStrike" cap="none" normalizeH="0" baseline="0">
              <a:ln>
                <a:noFill/>
              </a:ln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0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5B7AB5-C711-9202-9EE5-491CD37F2F2D}"/>
              </a:ext>
            </a:extLst>
          </p:cNvPr>
          <p:cNvSpPr txBox="1"/>
          <p:nvPr/>
        </p:nvSpPr>
        <p:spPr>
          <a:xfrm>
            <a:off x="1435327" y="483042"/>
            <a:ext cx="353311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ZA" sz="1600" b="1">
                <a:latin typeface="Calibri Light"/>
                <a:ea typeface="Calibri Light"/>
                <a:cs typeface="Calibri Light"/>
              </a:rPr>
              <a:t>Event Notifications</a:t>
            </a:r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227E42-3BEC-7791-E07D-47FD44EC3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849537"/>
              </p:ext>
            </p:extLst>
          </p:nvPr>
        </p:nvGraphicFramePr>
        <p:xfrm>
          <a:off x="1433411" y="1035478"/>
          <a:ext cx="3656640" cy="15736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8880">
                  <a:extLst>
                    <a:ext uri="{9D8B030D-6E8A-4147-A177-3AD203B41FA5}">
                      <a16:colId xmlns:a16="http://schemas.microsoft.com/office/drawing/2014/main" val="662043267"/>
                    </a:ext>
                  </a:extLst>
                </a:gridCol>
                <a:gridCol w="1218880">
                  <a:extLst>
                    <a:ext uri="{9D8B030D-6E8A-4147-A177-3AD203B41FA5}">
                      <a16:colId xmlns:a16="http://schemas.microsoft.com/office/drawing/2014/main" val="1014616949"/>
                    </a:ext>
                  </a:extLst>
                </a:gridCol>
                <a:gridCol w="1218880">
                  <a:extLst>
                    <a:ext uri="{9D8B030D-6E8A-4147-A177-3AD203B41FA5}">
                      <a16:colId xmlns:a16="http://schemas.microsoft.com/office/drawing/2014/main" val="4271178573"/>
                    </a:ext>
                  </a:extLst>
                </a:gridCol>
              </a:tblGrid>
              <a:tr h="2248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Field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Type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Notes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5307093"/>
                  </a:ext>
                </a:extLst>
              </a:tr>
              <a:tr h="2248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NotificationID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PK, UUID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3470054"/>
                  </a:ext>
                </a:extLst>
              </a:tr>
              <a:tr h="2248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EventID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FK → Events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8652664"/>
                  </a:ext>
                </a:extLst>
              </a:tr>
              <a:tr h="2248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ParentID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FK → Users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5649434"/>
                  </a:ext>
                </a:extLst>
              </a:tr>
              <a:tr h="2248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SentAt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DateTime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2990564"/>
                  </a:ext>
                </a:extLst>
              </a:tr>
              <a:tr h="4496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IsRead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Boolean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For app notification status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02184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AA7BE9-D478-0632-FDE0-B4F63877F2C3}"/>
              </a:ext>
            </a:extLst>
          </p:cNvPr>
          <p:cNvSpPr txBox="1"/>
          <p:nvPr/>
        </p:nvSpPr>
        <p:spPr>
          <a:xfrm>
            <a:off x="6969616" y="552048"/>
            <a:ext cx="230480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ZA" sz="1600" b="1">
                <a:latin typeface="Calibri Light"/>
                <a:ea typeface="Calibri Light"/>
                <a:cs typeface="Calibri Light"/>
              </a:rPr>
              <a:t>Payments</a:t>
            </a:r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FBC5573-8D64-6BF7-BB2B-7B9B8ED54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095388"/>
              </p:ext>
            </p:extLst>
          </p:nvPr>
        </p:nvGraphicFramePr>
        <p:xfrm>
          <a:off x="6675376" y="1034917"/>
          <a:ext cx="4078605" cy="15299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9535">
                  <a:extLst>
                    <a:ext uri="{9D8B030D-6E8A-4147-A177-3AD203B41FA5}">
                      <a16:colId xmlns:a16="http://schemas.microsoft.com/office/drawing/2014/main" val="1246613788"/>
                    </a:ext>
                  </a:extLst>
                </a:gridCol>
                <a:gridCol w="1359535">
                  <a:extLst>
                    <a:ext uri="{9D8B030D-6E8A-4147-A177-3AD203B41FA5}">
                      <a16:colId xmlns:a16="http://schemas.microsoft.com/office/drawing/2014/main" val="559230999"/>
                    </a:ext>
                  </a:extLst>
                </a:gridCol>
                <a:gridCol w="1359535">
                  <a:extLst>
                    <a:ext uri="{9D8B030D-6E8A-4147-A177-3AD203B41FA5}">
                      <a16:colId xmlns:a16="http://schemas.microsoft.com/office/drawing/2014/main" val="672928362"/>
                    </a:ext>
                  </a:extLst>
                </a:gridCol>
              </a:tblGrid>
              <a:tr h="804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Field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Type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Notes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1270484"/>
                  </a:ext>
                </a:extLst>
              </a:tr>
              <a:tr h="1544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PaymentID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PK, UUID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46023"/>
                  </a:ext>
                </a:extLst>
              </a:tr>
              <a:tr h="1544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ParentID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FK → Users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5020472"/>
                  </a:ext>
                </a:extLst>
              </a:tr>
              <a:tr h="1152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Amount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Decimal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3862277"/>
                  </a:ext>
                </a:extLst>
              </a:tr>
              <a:tr h="3896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PaymentType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Enum (Tuition, Activity, Meal)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8572269"/>
                  </a:ext>
                </a:extLst>
              </a:tr>
              <a:tr h="1544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PaymentDate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DateTime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83800"/>
                  </a:ext>
                </a:extLst>
              </a:tr>
              <a:tr h="2328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ReceiptURL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String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Link to stored receipt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285280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73D6AE3-64B4-4CB1-C903-2F000A524F8C}"/>
              </a:ext>
            </a:extLst>
          </p:cNvPr>
          <p:cNvSpPr txBox="1"/>
          <p:nvPr/>
        </p:nvSpPr>
        <p:spPr>
          <a:xfrm>
            <a:off x="4844228" y="3891944"/>
            <a:ext cx="2843051" cy="3450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ZA" sz="1600" b="1">
                <a:latin typeface="Calibri Light"/>
                <a:ea typeface="Calibri Light"/>
                <a:cs typeface="Calibri Light"/>
              </a:rPr>
              <a:t>Announcements</a:t>
            </a:r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686BB2E-55BE-C77D-FDFF-F7E52AF7D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450519"/>
              </p:ext>
            </p:extLst>
          </p:nvPr>
        </p:nvGraphicFramePr>
        <p:xfrm>
          <a:off x="3481387" y="4345319"/>
          <a:ext cx="5229225" cy="16321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43075">
                  <a:extLst>
                    <a:ext uri="{9D8B030D-6E8A-4147-A177-3AD203B41FA5}">
                      <a16:colId xmlns:a16="http://schemas.microsoft.com/office/drawing/2014/main" val="3913481248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3313901238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2700267839"/>
                    </a:ext>
                  </a:extLst>
                </a:gridCol>
              </a:tblGrid>
              <a:tr h="276086">
                <a:tc>
                  <a:txBody>
                    <a:bodyPr/>
                    <a:lstStyle/>
                    <a:p>
                      <a:pPr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Field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80" marR="6858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1B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80" marR="6858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1B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Notes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80" marR="6858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1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401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AnnouncementID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80" marR="6858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1B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PK, UUID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581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80" marR="6858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1B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String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7F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7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359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Message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80" marR="6858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1B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822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CreatedByID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80" marR="6858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1B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FK → Users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7F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Only Admin can post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7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494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CreatedAt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8580" marR="6858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1B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500"/>
                        </a:lnSpc>
                        <a:buNone/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8580" marR="6858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87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05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0B30-944B-B72F-EB0D-CD7FCFCBA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b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Development Pipeline</a:t>
            </a:r>
            <a:br>
              <a:rPr lang="en-ZA" sz="180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/>
                <a:cs typeface="Arial Unicode MS"/>
              </a:rPr>
            </a:b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5589F-3E44-983D-AFBA-475DF44896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3" y="789710"/>
            <a:ext cx="4357842" cy="556664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400"/>
              </a:spcAft>
            </a:pPr>
            <a:r>
              <a:rPr lang="fr-FR" sz="2000" b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Arial Unicode MS"/>
                <a:cs typeface="Arial Unicode MS"/>
              </a:rPr>
              <a:t>CI/CD Implementation</a:t>
            </a:r>
            <a:endParaRPr lang="en-ZA" sz="2000" b="1">
              <a:ln>
                <a:noFill/>
              </a:ln>
              <a:solidFill>
                <a:srgbClr val="000000"/>
              </a:solidFill>
              <a:effectLst/>
              <a:latin typeface="+mn-lt"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en-US" sz="200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Arial Unicode MS"/>
                <a:cs typeface="Arial Unicode MS"/>
              </a:rPr>
              <a:t>The continuous integration/continuous deployment pipeline ensures code quality and automated deployment through GitHub Actions:</a:t>
            </a:r>
            <a:endParaRPr lang="en-ZA" sz="2000">
              <a:ln>
                <a:noFill/>
              </a:ln>
              <a:solidFill>
                <a:srgbClr val="000000"/>
              </a:solidFill>
              <a:effectLst/>
              <a:latin typeface="+mn-lt"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595"/>
              </a:spcAft>
            </a:pPr>
            <a:r>
              <a:rPr lang="en-US" sz="2000" b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Arial Unicode MS"/>
                <a:cs typeface="Arial Unicode MS"/>
              </a:rPr>
              <a:t>Workflow Stages</a:t>
            </a:r>
            <a:endParaRPr lang="en-ZA" sz="2000" b="1">
              <a:ln>
                <a:noFill/>
              </a:ln>
              <a:solidFill>
                <a:srgbClr val="000000"/>
              </a:solidFill>
              <a:effectLst/>
              <a:latin typeface="+mn-lt"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en-US" sz="2000" b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Arial Unicode MS"/>
                <a:cs typeface="Arial Unicode MS"/>
              </a:rPr>
              <a:t>1. Code Quality Assurance</a:t>
            </a:r>
            <a:endParaRPr lang="en-ZA" sz="2000">
              <a:ln>
                <a:noFill/>
              </a:ln>
              <a:solidFill>
                <a:srgbClr val="000000"/>
              </a:solidFill>
              <a:effectLst/>
              <a:latin typeface="+mn-lt"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kern="0" spc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Unit testing (Jest/Flutter Test framework)</a:t>
            </a:r>
            <a:endParaRPr lang="en-ZA" sz="2000" u="none" strike="noStrike" kern="0" spc="0">
              <a:ln>
                <a:noFill/>
              </a:ln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u="none" strike="noStrike" kern="0" spc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Code analysis (ESLint/Dart Analyzer)</a:t>
            </a:r>
            <a:endParaRPr lang="en-ZA" sz="2000" u="none" strike="noStrike" kern="0" spc="0">
              <a:ln>
                <a:noFill/>
              </a:ln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kern="0" spc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Security vulnerability scanning</a:t>
            </a:r>
            <a:endParaRPr lang="en-ZA" sz="2000" u="none" strike="noStrike" kern="0" spc="0">
              <a:ln>
                <a:noFill/>
              </a:ln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2000" u="none" strike="noStrike" kern="0" spc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Database schema validation</a:t>
            </a:r>
          </a:p>
          <a:p>
            <a:pPr lvl="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</a:pPr>
            <a:endParaRPr lang="en-ZA" sz="2000" u="none" strike="noStrike" kern="0" spc="0">
              <a:ln>
                <a:noFill/>
              </a:ln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en-US" sz="2000" b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Arial Unicode MS"/>
                <a:cs typeface="Arial Unicode MS"/>
              </a:rPr>
              <a:t>2. Build Process</a:t>
            </a:r>
            <a:endParaRPr lang="en-ZA" sz="2000" b="1">
              <a:ln>
                <a:noFill/>
              </a:ln>
              <a:solidFill>
                <a:srgbClr val="000000"/>
              </a:solidFill>
              <a:effectLst/>
              <a:latin typeface="+mn-lt"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u="none" strike="noStrike" kern="0" spc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Android APK/AAB generation</a:t>
            </a:r>
            <a:endParaRPr lang="en-ZA" sz="2000" u="none" strike="noStrike" kern="0" spc="0">
              <a:ln>
                <a:noFill/>
              </a:ln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kern="0" spc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iOS IPA compilation (macOS runners)</a:t>
            </a:r>
            <a:endParaRPr lang="en-ZA" sz="2000" u="none" strike="noStrike" kern="0" spc="0">
              <a:ln>
                <a:noFill/>
              </a:ln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kern="0" spc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Deployment artifact creation</a:t>
            </a:r>
            <a:endParaRPr lang="en-ZA" sz="2000" u="none" strike="noStrike" kern="0" spc="0">
              <a:ln>
                <a:noFill/>
              </a:ln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kern="0" spc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Database migration script generation</a:t>
            </a:r>
            <a:endParaRPr lang="en-ZA" sz="2000" u="none" strike="noStrike" kern="0" spc="0">
              <a:ln>
                <a:noFill/>
              </a:ln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endParaRPr lang="en-Z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805DC-5717-A3EF-7E5E-4E768D26D1D6}"/>
              </a:ext>
            </a:extLst>
          </p:cNvPr>
          <p:cNvSpPr txBox="1"/>
          <p:nvPr/>
        </p:nvSpPr>
        <p:spPr>
          <a:xfrm>
            <a:off x="6456218" y="2562991"/>
            <a:ext cx="5084618" cy="4166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en-US" sz="1200" b="1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3. Deployment Strategy</a:t>
            </a:r>
            <a:endParaRPr lang="en-ZA" sz="1200" b="1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200" b="1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Staging:</a:t>
            </a:r>
            <a:r>
              <a:rPr lang="en-US" sz="1200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Firebase Hosting (web), Firebase App Distribution (mobile)</a:t>
            </a:r>
            <a:endParaRPr lang="en-ZA" sz="1200" u="none" strike="noStrike" kern="0" spc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1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Production:</a:t>
            </a:r>
            <a:r>
              <a:rPr lang="en-US" sz="1200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Google Play Store, Apple App Store</a:t>
            </a:r>
            <a:endParaRPr lang="en-ZA" sz="1200" u="none" strike="noStrike" kern="0" spc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b="1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Backend:</a:t>
            </a:r>
            <a:r>
              <a:rPr lang="en-US" sz="1200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Firebase Functions with auto-scaling</a:t>
            </a:r>
            <a:endParaRPr lang="en-ZA" sz="1200" u="none" strike="noStrike" kern="0" spc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200" b="1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Database:</a:t>
            </a:r>
            <a:r>
              <a:rPr lang="en-US" sz="1200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Multi-region Firestore deployment</a:t>
            </a:r>
          </a:p>
          <a:p>
            <a:pPr lvl="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</a:pPr>
            <a:endParaRPr lang="en-ZA" sz="1200" u="none" strike="noStrike" kern="0" spc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400"/>
              </a:spcAft>
            </a:pPr>
            <a:r>
              <a:rPr lang="en-US" sz="1200" b="1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4. Quality Assurance Framework</a:t>
            </a:r>
            <a:endParaRPr lang="en-ZA" sz="1200" b="1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Automated Testing:</a:t>
            </a:r>
            <a:r>
              <a:rPr lang="en-US" sz="1200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85%+ code coverage requirement</a:t>
            </a:r>
            <a:endParaRPr lang="en-ZA" sz="1200" u="none" strike="noStrike" kern="0" spc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200" b="1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Performance Monitoring:</a:t>
            </a:r>
            <a:r>
              <a:rPr lang="en-US" sz="1200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Real-time application performance tracking</a:t>
            </a:r>
            <a:endParaRPr lang="en-ZA" sz="1200" u="none" strike="noStrike" kern="0" spc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Security Auditing:</a:t>
            </a:r>
            <a:r>
              <a:rPr lang="en-US" sz="1200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Regular dependency vulnerability assessments</a:t>
            </a:r>
            <a:endParaRPr lang="en-ZA" sz="1200" u="none" strike="noStrike" kern="0" spc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User Acceptance Testing:</a:t>
            </a:r>
            <a:r>
              <a:rPr lang="en-US" sz="1200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Staged deployment with feedback collection</a:t>
            </a:r>
            <a:endParaRPr lang="en-ZA" sz="1200" u="none" strike="noStrike" kern="0" spc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/>
          </a:p>
        </p:txBody>
      </p:sp>
      <p:pic>
        <p:nvPicPr>
          <p:cNvPr id="6" name="Picture 5" descr="A diagram of a product&#10;&#10;Description automatically generated">
            <a:extLst>
              <a:ext uri="{FF2B5EF4-FFF2-40B4-BE49-F238E27FC236}">
                <a16:creationId xmlns:a16="http://schemas.microsoft.com/office/drawing/2014/main" id="{047009EC-7774-723F-AEEF-F9CEB6156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47807" y="137160"/>
            <a:ext cx="390144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51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719BED-98A9-21B8-DC4E-38ACAC2DB5ED}"/>
              </a:ext>
            </a:extLst>
          </p:cNvPr>
          <p:cNvSpPr txBox="1"/>
          <p:nvPr/>
        </p:nvSpPr>
        <p:spPr>
          <a:xfrm>
            <a:off x="1939636" y="101723"/>
            <a:ext cx="6414655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b="1"/>
              <a:t>Screenshot of  </a:t>
            </a:r>
            <a:r>
              <a:rPr lang="en-GB" sz="2400" b="1" err="1"/>
              <a:t>Github</a:t>
            </a:r>
            <a:r>
              <a:rPr lang="en-GB" sz="2400" b="1"/>
              <a:t> Action </a:t>
            </a:r>
            <a:endParaRPr lang="fr-FR" sz="2400" b="1">
              <a:ln>
                <a:noFill/>
              </a:ln>
              <a:solidFill>
                <a:srgbClr val="000000"/>
              </a:solidFill>
              <a:effectLst/>
              <a:latin typeface="+mn-lt"/>
              <a:ea typeface="Arial Unicode MS"/>
              <a:cs typeface="Arial Unicode MS"/>
            </a:endParaRPr>
          </a:p>
          <a:p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FB211-3F4C-EA7D-12BD-194BED13C6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4" b="13050"/>
          <a:stretch/>
        </p:blipFill>
        <p:spPr>
          <a:xfrm>
            <a:off x="2202873" y="577151"/>
            <a:ext cx="6913417" cy="617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20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21B5-67CB-8EAB-BB23-90E8FE526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321" y="339644"/>
            <a:ext cx="10134369" cy="1167421"/>
          </a:xfrm>
        </p:spPr>
        <p:txBody>
          <a:bodyPr/>
          <a:lstStyle/>
          <a:p>
            <a:br>
              <a:rPr lang="en-ZA">
                <a:effectLst/>
                <a:latin typeface="+mn-lt"/>
              </a:rPr>
            </a:br>
            <a:br>
              <a:rPr lang="it-IT" sz="280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Arial Unicode MS"/>
                <a:cs typeface="Arial Unicode MS"/>
              </a:rPr>
            </a:br>
            <a:r>
              <a:rPr lang="de-DE" sz="2800" b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Arial Unicode MS"/>
                <a:cs typeface="Arial Unicode MS"/>
              </a:rPr>
              <a:t>User Interface Design</a:t>
            </a:r>
            <a:br>
              <a:rPr lang="en-ZA" sz="180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Arial Unicode MS"/>
                <a:cs typeface="Arial Unicode MS"/>
              </a:rPr>
            </a:br>
            <a:endParaRPr lang="en-ZA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06538-B3F5-5B5E-2E24-24818239B9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400"/>
              </a:spcAft>
            </a:pPr>
            <a:r>
              <a:rPr lang="en-US" sz="1800" b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Arial Unicode MS"/>
                <a:cs typeface="Arial Unicode MS"/>
              </a:rPr>
              <a:t>Design Philosophy</a:t>
            </a:r>
            <a:endParaRPr lang="en-ZA" sz="1800">
              <a:ln>
                <a:noFill/>
              </a:ln>
              <a:solidFill>
                <a:srgbClr val="000000"/>
              </a:solidFill>
              <a:effectLst/>
              <a:latin typeface="+mn-lt"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en-US" sz="180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Arial Unicode MS"/>
                <a:cs typeface="Arial Unicode MS"/>
              </a:rPr>
              <a:t>The application design is grounded in established usability research and incorporates evidence-based UX principles:</a:t>
            </a:r>
            <a:endParaRPr lang="en-ZA" sz="1800">
              <a:ln>
                <a:noFill/>
              </a:ln>
              <a:solidFill>
                <a:srgbClr val="000000"/>
              </a:solidFill>
              <a:effectLst/>
              <a:latin typeface="+mn-lt"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595"/>
              </a:spcAft>
            </a:pPr>
            <a:r>
              <a:rPr lang="en-US" sz="1800" b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Arial Unicode MS"/>
                <a:cs typeface="Arial Unicode MS"/>
              </a:rPr>
              <a:t>Emotional Design Integration</a:t>
            </a:r>
            <a:endParaRPr lang="en-ZA" sz="1800">
              <a:ln>
                <a:noFill/>
              </a:ln>
              <a:solidFill>
                <a:srgbClr val="000000"/>
              </a:solidFill>
              <a:effectLst/>
              <a:latin typeface="+mn-lt"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en-US" sz="180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Arial Unicode MS"/>
                <a:cs typeface="Arial Unicode MS"/>
              </a:rPr>
              <a:t>Following Norman's (2004) emotional design framework, the interface employs warm color palettes and child-friendly imagery to build parental trust and reduce cognitive load.</a:t>
            </a:r>
            <a:endParaRPr lang="en-ZA" sz="1800">
              <a:ln>
                <a:noFill/>
              </a:ln>
              <a:solidFill>
                <a:srgbClr val="000000"/>
              </a:solidFill>
              <a:effectLst/>
              <a:latin typeface="+mn-lt"/>
              <a:ea typeface="Arial Unicode MS"/>
              <a:cs typeface="Arial Unicode MS"/>
            </a:endParaRPr>
          </a:p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9826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59FE2-6E21-2EF2-E15A-6386C7A705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3496" y="878597"/>
            <a:ext cx="3366652" cy="487989"/>
          </a:xfrm>
        </p:spPr>
        <p:txBody>
          <a:bodyPr/>
          <a:lstStyle/>
          <a:p>
            <a:r>
              <a:rPr lang="en-US" sz="1800" b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Arial Unicode MS"/>
                <a:cs typeface="Arial Unicode MS"/>
              </a:rPr>
              <a:t>Welcome Screen</a:t>
            </a:r>
            <a:endParaRPr lang="en-ZA" sz="1800">
              <a:ln>
                <a:noFill/>
              </a:ln>
              <a:solidFill>
                <a:srgbClr val="000000"/>
              </a:solidFill>
              <a:effectLst/>
              <a:latin typeface="+mn-lt"/>
              <a:ea typeface="Arial Unicode MS"/>
              <a:cs typeface="Arial Unicode MS"/>
            </a:endParaRPr>
          </a:p>
          <a:p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710C5D-F68C-FAFE-8BFC-D16D317405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0" t="2456" r="14533" b="3678"/>
          <a:stretch/>
        </p:blipFill>
        <p:spPr>
          <a:xfrm>
            <a:off x="1643496" y="1526399"/>
            <a:ext cx="2897844" cy="4654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A8557B-4075-FDB7-5F1E-529CC77354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8" t="3311" r="13296" b="4753"/>
          <a:stretch/>
        </p:blipFill>
        <p:spPr>
          <a:xfrm>
            <a:off x="8174182" y="1193413"/>
            <a:ext cx="2897844" cy="46547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0F9BD8-F2E6-781F-D5B0-F6777A9E8312}"/>
              </a:ext>
            </a:extLst>
          </p:cNvPr>
          <p:cNvSpPr txBox="1"/>
          <p:nvPr/>
        </p:nvSpPr>
        <p:spPr>
          <a:xfrm>
            <a:off x="7705373" y="705424"/>
            <a:ext cx="336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Register and Login  Screen </a:t>
            </a:r>
            <a:endParaRPr lang="en-ZA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B6A13D-C91B-D33B-DC1B-BE734B25CCA4}"/>
              </a:ext>
            </a:extLst>
          </p:cNvPr>
          <p:cNvSpPr txBox="1"/>
          <p:nvPr/>
        </p:nvSpPr>
        <p:spPr>
          <a:xfrm>
            <a:off x="4671330" y="6167823"/>
            <a:ext cx="507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Provide a warm and accessible entry point to all users.</a:t>
            </a:r>
            <a:endParaRPr lang="en-ZA" b="1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70AF5A2-63DE-EEA4-1304-EF811C949BF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657917" y="6088850"/>
            <a:ext cx="2472171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https://www.figma.com/board/1QPRrHKb7BPvV7CuLnOxg0/WIL-MOCKUPS?node-id=0-1&amp;p=f&amp;t=vkbVJA8Oux8yAju1-0</a:t>
            </a: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09A206-BAD3-9FFF-E78D-43CE916B1946}"/>
              </a:ext>
            </a:extLst>
          </p:cNvPr>
          <p:cNvSpPr txBox="1"/>
          <p:nvPr/>
        </p:nvSpPr>
        <p:spPr>
          <a:xfrm>
            <a:off x="1643496" y="170481"/>
            <a:ext cx="5563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Screen Specifications</a:t>
            </a:r>
            <a:endParaRPr lang="en-ZA" sz="240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533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A220EB8-3D03-4E23-8993-AD8ED9AF2B76}"/>
              </a:ext>
            </a:extLst>
          </p:cNvPr>
          <p:cNvSpPr txBox="1"/>
          <p:nvPr/>
        </p:nvSpPr>
        <p:spPr>
          <a:xfrm>
            <a:off x="1620982" y="355661"/>
            <a:ext cx="367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/>
              <a:t>Parent Dashboard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4BD8EE-89A2-C434-504C-A725C8F1067A}"/>
              </a:ext>
            </a:extLst>
          </p:cNvPr>
          <p:cNvSpPr txBox="1"/>
          <p:nvPr/>
        </p:nvSpPr>
        <p:spPr>
          <a:xfrm>
            <a:off x="7065818" y="355661"/>
            <a:ext cx="367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/>
              <a:t>Daily Child Update Screen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F1DB4-CA29-5EB0-40F6-C8DBC2D242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8" t="13158" r="11755" b="21053"/>
          <a:stretch/>
        </p:blipFill>
        <p:spPr>
          <a:xfrm>
            <a:off x="1620982" y="835829"/>
            <a:ext cx="2798618" cy="51863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35EF03-D557-9D0C-4721-64F64835CBF9}"/>
              </a:ext>
            </a:extLst>
          </p:cNvPr>
          <p:cNvSpPr txBox="1"/>
          <p:nvPr/>
        </p:nvSpPr>
        <p:spPr>
          <a:xfrm>
            <a:off x="1378527" y="6086703"/>
            <a:ext cx="4156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Centralised hub for parents to view their child’s daily life. </a:t>
            </a:r>
            <a:endParaRPr lang="en-ZA" b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638320-EC76-2B5F-CF91-C3A70153F0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3" t="3744" r="14133" b="4095"/>
          <a:stretch/>
        </p:blipFill>
        <p:spPr>
          <a:xfrm>
            <a:off x="7329056" y="835829"/>
            <a:ext cx="2646218" cy="50384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202360-D26E-9283-8ACC-F30D627110B0}"/>
              </a:ext>
            </a:extLst>
          </p:cNvPr>
          <p:cNvSpPr txBox="1"/>
          <p:nvPr/>
        </p:nvSpPr>
        <p:spPr>
          <a:xfrm>
            <a:off x="7329056" y="6022171"/>
            <a:ext cx="3747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Provide real-time micro-journal of child’s day.</a:t>
            </a:r>
            <a:endParaRPr lang="en-ZA" b="1"/>
          </a:p>
        </p:txBody>
      </p:sp>
    </p:spTree>
    <p:extLst>
      <p:ext uri="{BB962C8B-B14F-4D97-AF65-F5344CB8AC3E}">
        <p14:creationId xmlns:p14="http://schemas.microsoft.com/office/powerpoint/2010/main" val="4186076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F64CF7-0B3D-FB2F-9802-AE43656BD6DD}"/>
              </a:ext>
            </a:extLst>
          </p:cNvPr>
          <p:cNvSpPr txBox="1"/>
          <p:nvPr/>
        </p:nvSpPr>
        <p:spPr>
          <a:xfrm>
            <a:off x="1468581" y="256824"/>
            <a:ext cx="3685309" cy="40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595"/>
              </a:spcAft>
            </a:pPr>
            <a:r>
              <a:rPr lang="en-ZA" b="1"/>
              <a:t>Lunch Ordering Screen </a:t>
            </a:r>
            <a:endParaRPr lang="en-ZA" sz="1800" b="1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344E1-3745-2994-66E4-B953B07559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1" t="2597" r="10711"/>
          <a:stretch/>
        </p:blipFill>
        <p:spPr>
          <a:xfrm>
            <a:off x="1468581" y="969817"/>
            <a:ext cx="2798619" cy="45858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7AD51F-40CB-3D98-5770-A98610518D92}"/>
              </a:ext>
            </a:extLst>
          </p:cNvPr>
          <p:cNvSpPr txBox="1"/>
          <p:nvPr/>
        </p:nvSpPr>
        <p:spPr>
          <a:xfrm>
            <a:off x="7356764" y="288243"/>
            <a:ext cx="368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/>
              <a:t>Messaging &amp; Notifications Screen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27BBE7-98B1-4135-EEB2-F0657932C8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5" t="13595" r="9968" b="18429"/>
          <a:stretch/>
        </p:blipFill>
        <p:spPr>
          <a:xfrm>
            <a:off x="7606145" y="969817"/>
            <a:ext cx="2798619" cy="4585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A7AC57-D951-5BF1-4C6E-CD2F73FF1372}"/>
              </a:ext>
            </a:extLst>
          </p:cNvPr>
          <p:cNvSpPr txBox="1"/>
          <p:nvPr/>
        </p:nvSpPr>
        <p:spPr>
          <a:xfrm>
            <a:off x="7093527" y="5902036"/>
            <a:ext cx="4281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Facilitate communication between parents, staff, and administrators</a:t>
            </a:r>
            <a:endParaRPr lang="en-ZA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6EF385-00BA-FC63-2CD0-81E3D54BD95A}"/>
              </a:ext>
            </a:extLst>
          </p:cNvPr>
          <p:cNvSpPr txBox="1"/>
          <p:nvPr/>
        </p:nvSpPr>
        <p:spPr>
          <a:xfrm>
            <a:off x="1468581" y="5999018"/>
            <a:ext cx="4156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Simplify and personalise daily meal planning for children. </a:t>
            </a:r>
            <a:endParaRPr lang="en-ZA" b="1"/>
          </a:p>
        </p:txBody>
      </p:sp>
    </p:spTree>
    <p:extLst>
      <p:ext uri="{BB962C8B-B14F-4D97-AF65-F5344CB8AC3E}">
        <p14:creationId xmlns:p14="http://schemas.microsoft.com/office/powerpoint/2010/main" val="3992518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E8D8F261-3A79-E2D3-8AC8-BF1B72EB1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D94A4D8-2314-2887-7149-24F6F9CBD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A1C11F-2A36-B793-C63D-080EDB8E6AB4}"/>
              </a:ext>
            </a:extLst>
          </p:cNvPr>
          <p:cNvSpPr txBox="1"/>
          <p:nvPr/>
        </p:nvSpPr>
        <p:spPr>
          <a:xfrm>
            <a:off x="7533412" y="304800"/>
            <a:ext cx="341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Attendance Tracking Screen  </a:t>
            </a:r>
            <a:endParaRPr lang="en-Z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D1404-462F-7C1D-1A84-9BF91B6171D9}"/>
              </a:ext>
            </a:extLst>
          </p:cNvPr>
          <p:cNvSpPr txBox="1"/>
          <p:nvPr/>
        </p:nvSpPr>
        <p:spPr>
          <a:xfrm>
            <a:off x="6968836" y="6234549"/>
            <a:ext cx="4752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low real-time visibility and recording of child attendance</a:t>
            </a:r>
            <a:endParaRPr lang="en-ZA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DE7EA9-81EE-EE19-9D23-1504C61922E0}"/>
              </a:ext>
            </a:extLst>
          </p:cNvPr>
          <p:cNvSpPr txBox="1"/>
          <p:nvPr/>
        </p:nvSpPr>
        <p:spPr>
          <a:xfrm>
            <a:off x="1659082" y="166300"/>
            <a:ext cx="3577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Notifications &amp; Calendar Integration Screen </a:t>
            </a:r>
            <a:endParaRPr lang="en-Z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87F90D-05DC-AAC9-7DC6-60B102D2EB8A}"/>
              </a:ext>
            </a:extLst>
          </p:cNvPr>
          <p:cNvSpPr txBox="1"/>
          <p:nvPr/>
        </p:nvSpPr>
        <p:spPr>
          <a:xfrm>
            <a:off x="1596737" y="5957456"/>
            <a:ext cx="4436918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Z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Admins can create and manage events (e.g., meetings, trips, holidays, Sports day etc).</a:t>
            </a:r>
          </a:p>
        </p:txBody>
      </p:sp>
      <p:pic>
        <p:nvPicPr>
          <p:cNvPr id="21" name="Picture 20" descr="A screenshot of a phone&#10;&#10;Description automatically generated">
            <a:extLst>
              <a:ext uri="{FF2B5EF4-FFF2-40B4-BE49-F238E27FC236}">
                <a16:creationId xmlns:a16="http://schemas.microsoft.com/office/drawing/2014/main" id="{B6C9AEB4-F030-BF5C-2562-6D9DA9EFB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142" y="928258"/>
            <a:ext cx="2667000" cy="502919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22" name="Picture 21" descr="A screenshot of a calendar&#10;&#10;Description automatically generated">
            <a:extLst>
              <a:ext uri="{FF2B5EF4-FFF2-40B4-BE49-F238E27FC236}">
                <a16:creationId xmlns:a16="http://schemas.microsoft.com/office/drawing/2014/main" id="{F9DFC4DD-BBAD-CDB7-F056-0E836E217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943" y="1146875"/>
            <a:ext cx="2667000" cy="465818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8763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9CCFF7-49DE-9004-F0BA-CB09B1E44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267" y="1348354"/>
            <a:ext cx="2712203" cy="431333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915D5A-2973-3C36-33B4-FA923F54C0E4}"/>
              </a:ext>
            </a:extLst>
          </p:cNvPr>
          <p:cNvSpPr txBox="1"/>
          <p:nvPr/>
        </p:nvSpPr>
        <p:spPr>
          <a:xfrm>
            <a:off x="2123267" y="495946"/>
            <a:ext cx="330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 Gateway Screen</a:t>
            </a:r>
            <a:endParaRPr lang="en-Z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A5E4B7-0950-87D6-3539-7AE9A720A4B6}"/>
              </a:ext>
            </a:extLst>
          </p:cNvPr>
          <p:cNvSpPr txBox="1"/>
          <p:nvPr/>
        </p:nvSpPr>
        <p:spPr>
          <a:xfrm>
            <a:off x="1890793" y="6013342"/>
            <a:ext cx="4091553" cy="87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ZA" sz="16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Parents can make tuition and activity fee /meals payments via a secure payment gateway.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15E507-17AE-7787-3A03-97F8A5701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909" y="1348354"/>
            <a:ext cx="2412776" cy="444475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94BA0B-BE96-FD95-4A78-0A9E4A05BEC3}"/>
              </a:ext>
            </a:extLst>
          </p:cNvPr>
          <p:cNvSpPr txBox="1"/>
          <p:nvPr/>
        </p:nvSpPr>
        <p:spPr>
          <a:xfrm>
            <a:off x="7935132" y="495946"/>
            <a:ext cx="330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/>
              <a:t>Weekly Lesson Plan screen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ABFD76-3697-9BA2-954B-0AB8922E8E8F}"/>
              </a:ext>
            </a:extLst>
          </p:cNvPr>
          <p:cNvSpPr txBox="1"/>
          <p:nvPr/>
        </p:nvSpPr>
        <p:spPr>
          <a:xfrm>
            <a:off x="7935132" y="6121831"/>
            <a:ext cx="3022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Secure and transparent fee management.</a:t>
            </a:r>
            <a:endParaRPr lang="en-ZA" b="1"/>
          </a:p>
        </p:txBody>
      </p:sp>
    </p:spTree>
    <p:extLst>
      <p:ext uri="{BB962C8B-B14F-4D97-AF65-F5344CB8AC3E}">
        <p14:creationId xmlns:p14="http://schemas.microsoft.com/office/powerpoint/2010/main" val="224034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484" y="718001"/>
            <a:ext cx="10134369" cy="751977"/>
          </a:xfrm>
        </p:spPr>
        <p:txBody>
          <a:bodyPr/>
          <a:lstStyle/>
          <a:p>
            <a:r>
              <a:rPr lang="en-US" sz="3200" b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Table of Contents</a:t>
            </a:r>
            <a:br>
              <a:rPr lang="en-ZA" sz="180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/>
                <a:cs typeface="Arial Unicode MS"/>
              </a:rPr>
            </a:b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16484" y="1847313"/>
            <a:ext cx="10134371" cy="4849283"/>
          </a:xfrm>
        </p:spPr>
        <p:txBody>
          <a:bodyPr/>
          <a:lstStyle/>
          <a:p>
            <a:pPr lvl="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ED"/>
              </a:buClr>
            </a:pPr>
            <a:r>
              <a:rPr lang="en-US" sz="2000" b="1" strike="noStrike" kern="0" spc="0">
                <a:ln>
                  <a:noFill/>
                </a:ln>
                <a:effectLst/>
                <a:uFill>
                  <a:solidFill>
                    <a:srgbClr val="0000ED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1. Summary</a:t>
            </a:r>
            <a:endParaRPr lang="en-ZA" sz="2000" b="1" strike="noStrike" kern="0" spc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ED"/>
              </a:buClr>
            </a:pPr>
            <a:r>
              <a:rPr lang="en-US" sz="2000" b="1" strike="noStrike" kern="0" spc="0">
                <a:ln>
                  <a:noFill/>
                </a:ln>
                <a:effectLst/>
                <a:uFill>
                  <a:solidFill>
                    <a:srgbClr val="0000ED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2. Functional Requirements</a:t>
            </a:r>
            <a:endParaRPr lang="en-ZA" sz="2000" b="1" strike="noStrike" kern="0" spc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ED"/>
              </a:buClr>
            </a:pPr>
            <a:r>
              <a:rPr lang="de-DE" sz="2000" b="1" strike="noStrike" kern="0" spc="0">
                <a:ln>
                  <a:noFill/>
                </a:ln>
                <a:effectLst/>
                <a:uFill>
                  <a:solidFill>
                    <a:srgbClr val="0000ED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3. System Architecture</a:t>
            </a:r>
            <a:endParaRPr lang="en-ZA" sz="2000" b="1" strike="noStrike" kern="0" spc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ED"/>
              </a:buClr>
            </a:pPr>
            <a:r>
              <a:rPr lang="en-US" sz="2000" b="1" strike="noStrike" kern="0" spc="0">
                <a:ln>
                  <a:noFill/>
                </a:ln>
                <a:effectLst/>
                <a:uFill>
                  <a:solidFill>
                    <a:srgbClr val="0000ED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4. Development Pipeline</a:t>
            </a:r>
            <a:endParaRPr lang="en-ZA" sz="2000" b="1" strike="noStrike" kern="0" spc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ED"/>
              </a:buClr>
            </a:pPr>
            <a:r>
              <a:rPr lang="de-DE" sz="2000" b="1" strike="noStrike" kern="0" spc="0">
                <a:ln>
                  <a:noFill/>
                </a:ln>
                <a:effectLst/>
                <a:uFill>
                  <a:solidFill>
                    <a:srgbClr val="0000ED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5. User Interface Design</a:t>
            </a:r>
            <a:endParaRPr lang="en-ZA" sz="2000" b="1" strike="noStrike" kern="0" spc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ED"/>
              </a:buClr>
            </a:pPr>
            <a:r>
              <a:rPr lang="en-US" sz="2000" b="1" strike="noStrike" kern="0" spc="0">
                <a:ln>
                  <a:noFill/>
                </a:ln>
                <a:effectLst/>
                <a:uFill>
                  <a:solidFill>
                    <a:srgbClr val="0000ED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6. Technical Implementation</a:t>
            </a:r>
            <a:endParaRPr lang="en-ZA" sz="2000" b="1" strike="noStrike" kern="0" spc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ED"/>
              </a:buClr>
            </a:pPr>
            <a:r>
              <a:rPr lang="en-US" sz="2000" b="1" strike="noStrike" kern="0" spc="0">
                <a:ln>
                  <a:noFill/>
                </a:ln>
                <a:effectLst/>
                <a:uFill>
                  <a:solidFill>
                    <a:srgbClr val="0000ED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7.Security &amp; Compliance</a:t>
            </a:r>
            <a:endParaRPr lang="en-ZA" sz="2000" b="1" strike="noStrike" kern="0" spc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ED"/>
              </a:buClr>
            </a:pPr>
            <a:r>
              <a:rPr lang="fr-FR" sz="2000" b="1" strike="noStrike" kern="0" spc="0">
                <a:ln>
                  <a:noFill/>
                </a:ln>
                <a:effectLst/>
                <a:uFill>
                  <a:solidFill>
                    <a:srgbClr val="0000ED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8. References</a:t>
            </a:r>
            <a:endParaRPr lang="en-ZA" sz="2000" b="1" strike="noStrike" kern="0" spc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6152" name="Picture 8" descr="RESEARCH PROPOSAL ...">
            <a:extLst>
              <a:ext uri="{FF2B5EF4-FFF2-40B4-BE49-F238E27FC236}">
                <a16:creationId xmlns:a16="http://schemas.microsoft.com/office/drawing/2014/main" id="{0C401B18-2329-2E15-702F-6F058A5EF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074" y="1246910"/>
            <a:ext cx="4771592" cy="529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297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B81C8D-14C6-114A-ABEE-05FA5399C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254" y="1150749"/>
            <a:ext cx="2591920" cy="455650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91B4A8-027D-2770-DA12-1B4DF5094863}"/>
              </a:ext>
            </a:extLst>
          </p:cNvPr>
          <p:cNvSpPr txBox="1"/>
          <p:nvPr/>
        </p:nvSpPr>
        <p:spPr>
          <a:xfrm>
            <a:off x="1766807" y="263471"/>
            <a:ext cx="410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/>
              <a:t>Term Report Download Screen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EE61F-8C2B-271E-2F91-34DFDB7E7A9C}"/>
              </a:ext>
            </a:extLst>
          </p:cNvPr>
          <p:cNvSpPr txBox="1"/>
          <p:nvPr/>
        </p:nvSpPr>
        <p:spPr>
          <a:xfrm>
            <a:off x="2247254" y="6028841"/>
            <a:ext cx="3983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Digital delivery of academic and </a:t>
            </a:r>
            <a:r>
              <a:rPr lang="en-GB" b="1" err="1"/>
              <a:t>behavioral</a:t>
            </a:r>
            <a:r>
              <a:rPr lang="en-GB" b="1"/>
              <a:t> performance. </a:t>
            </a:r>
            <a:endParaRPr lang="en-ZA" b="1"/>
          </a:p>
        </p:txBody>
      </p:sp>
    </p:spTree>
    <p:extLst>
      <p:ext uri="{BB962C8B-B14F-4D97-AF65-F5344CB8AC3E}">
        <p14:creationId xmlns:p14="http://schemas.microsoft.com/office/powerpoint/2010/main" val="1004155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A58DC8-AD3B-C275-7505-56D24AC3EDA4}"/>
              </a:ext>
            </a:extLst>
          </p:cNvPr>
          <p:cNvSpPr txBox="1"/>
          <p:nvPr/>
        </p:nvSpPr>
        <p:spPr>
          <a:xfrm>
            <a:off x="1579418" y="332509"/>
            <a:ext cx="7190509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490"/>
              </a:spcAft>
            </a:pPr>
            <a:r>
              <a:rPr lang="en-US" sz="2800" b="1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Technical Implementation</a:t>
            </a:r>
            <a:endParaRPr lang="en-ZA" sz="280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CA69F-B673-C3F1-EDAC-079E0900911C}"/>
              </a:ext>
            </a:extLst>
          </p:cNvPr>
          <p:cNvSpPr txBox="1"/>
          <p:nvPr/>
        </p:nvSpPr>
        <p:spPr>
          <a:xfrm>
            <a:off x="1579419" y="1080655"/>
            <a:ext cx="4724400" cy="51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400"/>
              </a:spcAft>
            </a:pPr>
            <a:r>
              <a:rPr lang="en-US" b="1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Performance Optimization</a:t>
            </a:r>
            <a:endParaRPr lang="en-ZA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595"/>
              </a:spcAft>
            </a:pPr>
            <a:r>
              <a:rPr lang="fr-FR" sz="1600" b="1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Data Management</a:t>
            </a:r>
            <a:endParaRPr lang="en-ZA" sz="160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Lazy Loading:</a:t>
            </a:r>
            <a:r>
              <a:rPr lang="en-US" sz="1400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Progressive image and media loading</a:t>
            </a:r>
            <a:endParaRPr lang="en-ZA" sz="1400" u="none" strike="noStrike" kern="0" spc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400" b="1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Compression:</a:t>
            </a:r>
            <a:r>
              <a:rPr lang="en-US" sz="1400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GZIP compression for all API responses</a:t>
            </a:r>
            <a:endParaRPr lang="en-ZA" sz="1400" u="none" strike="noStrike" kern="0" spc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Caching Strategy:</a:t>
            </a:r>
            <a:r>
              <a:rPr lang="en-US" sz="1400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Intelligent data caching with automatic invalidation</a:t>
            </a:r>
            <a:endParaRPr lang="en-ZA" sz="1400" u="none" strike="noStrike" kern="0" spc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Background Sync:</a:t>
            </a:r>
            <a:r>
              <a:rPr lang="en-US" sz="1400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Non-critical updates during low-usage periods</a:t>
            </a:r>
            <a:endParaRPr lang="en-ZA" sz="1400" u="none" strike="noStrike" kern="0" spc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595"/>
              </a:spcAft>
            </a:pPr>
            <a:r>
              <a:rPr lang="en-US" sz="1600" b="1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Offline Capabilities</a:t>
            </a:r>
            <a:endParaRPr lang="en-ZA" sz="160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Local data caching using SQLite</a:t>
            </a:r>
            <a:endParaRPr lang="en-ZA" sz="1400" u="none" strike="noStrike" kern="0" spc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Offline form completion with automatic synchronization</a:t>
            </a:r>
            <a:endParaRPr lang="en-ZA" sz="1400" u="none" strike="noStrike" kern="0" spc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Emergency contact access without connectivity</a:t>
            </a:r>
            <a:endParaRPr lang="en-ZA" sz="1400" u="none" strike="noStrike" kern="0" spc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Critical notification Queuing</a:t>
            </a:r>
            <a:endParaRPr lang="en-ZA" sz="1400" u="none" strike="noStrike" kern="0" spc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5F5AFE-708D-40A3-8407-214B306E745D}"/>
              </a:ext>
            </a:extLst>
          </p:cNvPr>
          <p:cNvSpPr txBox="1"/>
          <p:nvPr/>
        </p:nvSpPr>
        <p:spPr>
          <a:xfrm>
            <a:off x="6954982" y="1773382"/>
            <a:ext cx="4308763" cy="1644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400"/>
              </a:spcAft>
            </a:pPr>
            <a:r>
              <a:rPr lang="en-US" sz="1600" b="1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Real-Time Synchronization</a:t>
            </a:r>
            <a:endParaRPr lang="en-ZA" sz="1600" b="1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effectLst/>
                <a:ea typeface="Arial Unicode MS"/>
              </a:rPr>
              <a:t>The application employs WebSocket connections for instantaneous data updates, ensuring parents receive immediate notifications about attendance changes, activities, and administrative announcements</a:t>
            </a:r>
            <a:endParaRPr lang="en-ZA" sz="1400"/>
          </a:p>
        </p:txBody>
      </p:sp>
    </p:spTree>
    <p:extLst>
      <p:ext uri="{BB962C8B-B14F-4D97-AF65-F5344CB8AC3E}">
        <p14:creationId xmlns:p14="http://schemas.microsoft.com/office/powerpoint/2010/main" val="3910287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0979E7-548D-D58D-FAC0-AE44AF76DCFA}"/>
              </a:ext>
            </a:extLst>
          </p:cNvPr>
          <p:cNvSpPr txBox="1"/>
          <p:nvPr/>
        </p:nvSpPr>
        <p:spPr>
          <a:xfrm>
            <a:off x="1717964" y="318655"/>
            <a:ext cx="8811491" cy="64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490"/>
              </a:spcAft>
            </a:pPr>
            <a:r>
              <a:rPr lang="en-US" sz="3200" b="1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Security &amp; Compliance</a:t>
            </a:r>
            <a:endParaRPr lang="en-ZA" sz="320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A885CD-0A45-8C05-1977-5B655D739DB4}"/>
              </a:ext>
            </a:extLst>
          </p:cNvPr>
          <p:cNvSpPr txBox="1"/>
          <p:nvPr/>
        </p:nvSpPr>
        <p:spPr>
          <a:xfrm>
            <a:off x="1371600" y="1191491"/>
            <a:ext cx="4391891" cy="459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400"/>
              </a:spcAft>
            </a:pPr>
            <a:r>
              <a:rPr lang="en-US" sz="1800" b="1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Data Protection Framework</a:t>
            </a:r>
            <a:endParaRPr lang="en-ZA" sz="180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595"/>
              </a:spcAft>
            </a:pPr>
            <a:r>
              <a:rPr lang="it-IT" sz="1800" b="1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GDPR/POPIA Compliance</a:t>
            </a:r>
            <a:endParaRPr lang="en-ZA" sz="180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1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Privacy by Design:</a:t>
            </a:r>
            <a:r>
              <a:rPr lang="en-US" sz="1800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Built-in data protection principles</a:t>
            </a:r>
            <a:endParaRPr lang="en-ZA" sz="1800" u="none" strike="noStrike" kern="0" spc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Consent Management:</a:t>
            </a:r>
            <a:r>
              <a:rPr lang="en-US" sz="1800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Granular control over child image usage</a:t>
            </a:r>
            <a:endParaRPr lang="en-ZA" sz="1800" u="none" strike="noStrike" kern="0" spc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1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Data Minimization:</a:t>
            </a:r>
            <a:r>
              <a:rPr lang="en-US" sz="1800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Collection limited to operational necessities</a:t>
            </a:r>
            <a:endParaRPr lang="en-ZA" sz="1800" u="none" strike="noStrike" kern="0" spc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Right to Erasure:</a:t>
            </a:r>
            <a:r>
              <a:rPr lang="en-US" sz="1800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Complete data removal capabilities</a:t>
            </a:r>
            <a:endParaRPr lang="en-ZA" sz="1800" u="none" strike="noStrike" kern="0" spc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4ACA0-DB5F-FA3F-39CC-97A4AA574D31}"/>
              </a:ext>
            </a:extLst>
          </p:cNvPr>
          <p:cNvSpPr txBox="1"/>
          <p:nvPr/>
        </p:nvSpPr>
        <p:spPr>
          <a:xfrm>
            <a:off x="6747164" y="1847582"/>
            <a:ext cx="4391890" cy="397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595"/>
              </a:spcAft>
            </a:pPr>
            <a:r>
              <a:rPr lang="en-US" b="1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Security Measures</a:t>
            </a:r>
            <a:endParaRPr lang="en-ZA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Encryption:</a:t>
            </a:r>
            <a:r>
              <a:rPr lang="en-US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TLS 1.3 for all data transmission</a:t>
            </a:r>
            <a:endParaRPr lang="en-ZA" u="none" strike="noStrike" kern="0" spc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Access Control:</a:t>
            </a:r>
            <a:r>
              <a:rPr lang="en-US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Role-based authentication system</a:t>
            </a:r>
            <a:endParaRPr lang="en-ZA" u="none" strike="noStrike" kern="0" spc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Audit Trails:</a:t>
            </a:r>
            <a:r>
              <a:rPr lang="en-US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Comprehensive logging of data access and modifications</a:t>
            </a:r>
            <a:endParaRPr lang="en-ZA" u="none" strike="noStrike" kern="0" spc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b="1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Backup Strategy:</a:t>
            </a:r>
            <a:r>
              <a:rPr lang="en-US" u="none" strike="noStrike" kern="0" spc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Automated backups with geographic redundancy</a:t>
            </a:r>
            <a:endParaRPr lang="en-ZA" u="none" strike="noStrike" kern="0" spc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3484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722B2B-7CA5-7532-E061-1DC501D0D182}"/>
              </a:ext>
            </a:extLst>
          </p:cNvPr>
          <p:cNvSpPr txBox="1"/>
          <p:nvPr/>
        </p:nvSpPr>
        <p:spPr>
          <a:xfrm>
            <a:off x="1717964" y="1938976"/>
            <a:ext cx="5597236" cy="2133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400"/>
              </a:spcAft>
            </a:pPr>
            <a:r>
              <a:rPr lang="en-US" sz="1600" b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Compliance Standards</a:t>
            </a:r>
            <a:endParaRPr lang="en-ZA" sz="160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General Data Protection Regulation (GDPR) compliance</a:t>
            </a:r>
            <a:endParaRPr lang="en-ZA" sz="1600" u="none" strike="noStrike" kern="0" spc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Protection of Personal Information Act (POPIA) adherence</a:t>
            </a:r>
            <a:endParaRPr lang="en-ZA" sz="1600" u="none" strike="noStrike" kern="0" spc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Mobile application security best practices</a:t>
            </a:r>
            <a:endParaRPr lang="en-ZA" sz="1600" u="none" strike="noStrike" kern="0" spc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Early childhood data protection protocols</a:t>
            </a:r>
            <a:endParaRPr lang="en-ZA" sz="1600" u="none" strike="noStrike" kern="0" spc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31B28-849F-21A0-2C82-742B46D2AAE3}"/>
              </a:ext>
            </a:extLst>
          </p:cNvPr>
          <p:cNvSpPr txBox="1"/>
          <p:nvPr/>
        </p:nvSpPr>
        <p:spPr>
          <a:xfrm>
            <a:off x="1717964" y="512618"/>
            <a:ext cx="4544291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490"/>
              </a:spcAft>
            </a:pPr>
            <a:r>
              <a:rPr lang="en-US" sz="2800" b="1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Security &amp; Compliance</a:t>
            </a:r>
            <a:endParaRPr lang="en-ZA" sz="280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270599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CC3D18-1739-DA47-1C09-8C354C59470E}"/>
              </a:ext>
            </a:extLst>
          </p:cNvPr>
          <p:cNvSpPr txBox="1"/>
          <p:nvPr/>
        </p:nvSpPr>
        <p:spPr>
          <a:xfrm>
            <a:off x="1648691" y="623455"/>
            <a:ext cx="9268691" cy="2278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490"/>
              </a:spcAft>
            </a:pPr>
            <a:r>
              <a:rPr lang="it-IT" sz="3200" b="1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Conclusion</a:t>
            </a:r>
            <a:endParaRPr lang="en-ZA" sz="320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en-US" sz="180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The SyncIncorp Cr</a:t>
            </a:r>
            <a:r>
              <a:rPr lang="it-IT" sz="180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è</a:t>
            </a:r>
            <a:r>
              <a:rPr lang="en-US" sz="180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che Management Mobile Application represents a comprehensive, research-based solution that addresses critical needs in early childhood education management. The implementation successfully fulfills all client requirements while maintaining architectural flexibility for future enhancements and regulatory compliance.</a:t>
            </a:r>
            <a:endParaRPr lang="en-ZA" sz="180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552301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0EE76-1B65-88C4-CB4A-C52B6A01C52E}"/>
              </a:ext>
            </a:extLst>
          </p:cNvPr>
          <p:cNvSpPr txBox="1"/>
          <p:nvPr/>
        </p:nvSpPr>
        <p:spPr>
          <a:xfrm>
            <a:off x="1503335" y="82627"/>
            <a:ext cx="9686441" cy="60852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490"/>
              </a:spcAft>
            </a:pPr>
            <a:r>
              <a:rPr lang="fr-FR" sz="2000" b="1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References</a:t>
            </a:r>
            <a:endParaRPr lang="en-ZA" sz="2000" b="1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en-US" sz="140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Centers for Disease Control and Prevention. (2020). </a:t>
            </a:r>
            <a:r>
              <a:rPr lang="en-US" sz="1400" i="1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Nutrition Standards for Early Childhood Settings</a:t>
            </a:r>
            <a:r>
              <a:rPr lang="en-US" sz="140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. Retrieved from </a:t>
            </a:r>
            <a:r>
              <a:rPr lang="en-US" sz="1400" err="1">
                <a:solidFill>
                  <a:srgbClr val="000000"/>
                </a:solidFill>
                <a:ea typeface="Arial Unicode MS"/>
                <a:cs typeface="Arial Unicode MS"/>
              </a:rPr>
              <a:t>hDepartment</a:t>
            </a:r>
            <a:r>
              <a:rPr lang="en-US" sz="140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 of Basic Education. (2023). </a:t>
            </a:r>
            <a:r>
              <a:rPr lang="en-US" sz="1400" i="1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South African Schools Act: Attendance Requirements and Grade Progression Policy</a:t>
            </a:r>
            <a:r>
              <a:rPr lang="en-US" sz="140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. Government Gazette.</a:t>
            </a:r>
            <a:endParaRPr lang="en-ZA" sz="140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en-US" sz="140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Fitts, P. M. (1954). The information capacity of the human motor system in controlling the amplitude of movement. </a:t>
            </a:r>
            <a:r>
              <a:rPr lang="en-US" sz="1400" i="1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Journal of Experimental Psychology</a:t>
            </a:r>
            <a:r>
              <a:rPr lang="it-IT" sz="140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, 47(6), 381-391.</a:t>
            </a:r>
            <a:endParaRPr lang="en-ZA" sz="140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en-US" sz="140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Gibson, J. J. (1977). The theory of affordances. In R. Shaw &amp; J. Bransford (Eds.), </a:t>
            </a:r>
            <a:r>
              <a:rPr lang="en-US" sz="1400" i="1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Perceiving, Acting, and Knowing: Toward an Ecological Psychology</a:t>
            </a:r>
            <a:r>
              <a:rPr lang="it-IT" sz="140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 (pp. 67-82). Lawrence Erlbaum Associates.</a:t>
            </a:r>
            <a:endParaRPr lang="en-ZA" sz="140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it-IT" sz="140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Hattie, J. (2012). </a:t>
            </a:r>
            <a:r>
              <a:rPr lang="en-US" sz="1400" i="1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Visible Learning for Teachers: Maximizing Impact on Learning</a:t>
            </a:r>
            <a:r>
              <a:rPr lang="en-US" sz="140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. Routledge.</a:t>
            </a:r>
            <a:endParaRPr lang="en-ZA" sz="140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en-US" sz="140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Lidwell, W., Holden, K., &amp; Butler, J. (2010). </a:t>
            </a:r>
            <a:r>
              <a:rPr lang="en-US" sz="1400" i="1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Universal Principles of Design: 125 Ways to Enhance Usability, Influence Perception, Increase Appeal, Make Better Design Decisions, and Teach through Design</a:t>
            </a:r>
            <a:r>
              <a:rPr lang="en-US" sz="140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 (Revised ed.). Rockport Publishers.</a:t>
            </a:r>
            <a:endParaRPr lang="en-ZA" sz="140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it-IT" sz="140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Nielsen, J. (1994). </a:t>
            </a:r>
            <a:r>
              <a:rPr lang="en-US" sz="1400" i="1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Usability Engineering</a:t>
            </a:r>
            <a:r>
              <a:rPr lang="de-DE" sz="140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. Morgan Kaufmann Publishers.</a:t>
            </a:r>
            <a:endParaRPr lang="en-ZA" sz="140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it-IT" sz="140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Norman, D. A. (2004). </a:t>
            </a:r>
            <a:r>
              <a:rPr lang="en-US" sz="1400" i="1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Emotional Design: Why We Love (or Hate) Everyday Things</a:t>
            </a:r>
            <a:r>
              <a:rPr lang="en-US" sz="140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. Basic Books.</a:t>
            </a:r>
            <a:endParaRPr lang="en-ZA" sz="140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en-US" sz="140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UX Collective. (2022). </a:t>
            </a:r>
            <a:r>
              <a:rPr lang="en-US" sz="1400" i="1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Building Trust Through Transparent Design Practices</a:t>
            </a:r>
            <a:r>
              <a:rPr lang="en-US" sz="140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. Medium Publications.</a:t>
            </a:r>
            <a:endParaRPr lang="en-ZA" sz="140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120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E2F0C8-97A9-25D9-4EF4-068E79E39D02}"/>
              </a:ext>
            </a:extLst>
          </p:cNvPr>
          <p:cNvSpPr txBox="1"/>
          <p:nvPr/>
        </p:nvSpPr>
        <p:spPr>
          <a:xfrm>
            <a:off x="1720312" y="309966"/>
            <a:ext cx="8152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effectLst/>
                <a:latin typeface="+mn-lt"/>
                <a:ea typeface="Arial Unicode MS"/>
              </a:rPr>
              <a:t>Summary</a:t>
            </a:r>
            <a:endParaRPr lang="en-ZA" sz="4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879AB8-BA69-218B-E83B-F2048B24470A}"/>
              </a:ext>
            </a:extLst>
          </p:cNvPr>
          <p:cNvSpPr txBox="1"/>
          <p:nvPr/>
        </p:nvSpPr>
        <p:spPr>
          <a:xfrm>
            <a:off x="1611824" y="1441343"/>
            <a:ext cx="9949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The SyncIncorp Crèche Management Mobile Application is a comprehensive solution designed to streamline communication and operational management between crèche administrators, teachers, and parents. </a:t>
            </a:r>
          </a:p>
          <a:p>
            <a:r>
              <a:rPr lang="en-GB"/>
              <a:t>Built on evidence-based UX/UI principles and modern mobile architecture, the application addresses critical pain points in early childhood education management while maintaining scalability for future expansion into primary school operations.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5A0DE-7CBB-FC5D-D63A-E465E64325F5}"/>
              </a:ext>
            </a:extLst>
          </p:cNvPr>
          <p:cNvSpPr txBox="1"/>
          <p:nvPr/>
        </p:nvSpPr>
        <p:spPr>
          <a:xfrm>
            <a:off x="6096000" y="3429000"/>
            <a:ext cx="5465736" cy="352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400"/>
              </a:spcAft>
            </a:pPr>
            <a:r>
              <a:rPr lang="en-US" sz="2000" b="1">
                <a:ln>
                  <a:noFill/>
                </a:ln>
                <a:effectLst/>
                <a:ea typeface="Arial Unicode MS"/>
                <a:cs typeface="Arial Unicode MS"/>
              </a:rPr>
              <a:t>Key Features</a:t>
            </a:r>
            <a:endParaRPr lang="en-ZA" sz="2000" b="1">
              <a:ln>
                <a:noFill/>
              </a:ln>
              <a:effectLst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u="none" strike="noStrike" kern="0" spc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Real-time attendance tracking and notifications</a:t>
            </a:r>
            <a:endParaRPr lang="en-ZA" sz="1800" u="none" strike="noStrike" kern="0" spc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u="none" strike="noStrike" kern="0" spc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Consent-based media sharing system</a:t>
            </a:r>
            <a:endParaRPr lang="en-ZA" sz="1800" u="none" strike="noStrike" kern="0" spc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u="none" strike="noStrike" kern="0" spc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Advance meal ordering with payment processing</a:t>
            </a:r>
            <a:endParaRPr lang="en-ZA" sz="1800" u="none" strike="noStrike" kern="0" spc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u="none" strike="noStrike" kern="0" spc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Calendar-integrated event management</a:t>
            </a:r>
            <a:endParaRPr lang="en-ZA" sz="1800" u="none" strike="noStrike" kern="0" spc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u="none" strike="noStrike" kern="0" spc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One-way administrative communications</a:t>
            </a:r>
            <a:endParaRPr lang="en-ZA" sz="1800" u="none" strike="noStrike" kern="0" spc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u="none" strike="noStrike" kern="0" spc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Comprehensive progress reporting</a:t>
            </a:r>
            <a:endParaRPr lang="en-ZA" sz="1800" u="none" strike="noStrike" kern="0" spc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3410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71A034-1CDF-8B46-90C5-63321B0C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64" y="945651"/>
            <a:ext cx="8943110" cy="16348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400"/>
              </a:spcAft>
            </a:pPr>
            <a:r>
              <a:rPr lang="en-US" sz="1800" b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Arial Unicode MS"/>
                <a:cs typeface="Arial Unicode MS"/>
              </a:rPr>
              <a:t>User Story Implementation </a:t>
            </a:r>
            <a:endParaRPr lang="en-ZA" sz="1800">
              <a:ln>
                <a:noFill/>
              </a:ln>
              <a:solidFill>
                <a:srgbClr val="000000"/>
              </a:solidFill>
              <a:effectLst/>
              <a:latin typeface="+mn-lt"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en-US" sz="180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Arial Unicode MS"/>
                <a:cs typeface="Arial Unicode MS"/>
              </a:rPr>
              <a:t>The functional requirements have been developed following established user experience principles (Norman, 2004) to ensure optimal user engagement and system usability.</a:t>
            </a:r>
            <a:endParaRPr lang="en-ZA" sz="1800">
              <a:ln>
                <a:noFill/>
              </a:ln>
              <a:solidFill>
                <a:srgbClr val="000000"/>
              </a:solidFill>
              <a:effectLst/>
              <a:latin typeface="+mn-lt"/>
              <a:ea typeface="Arial Unicode MS"/>
              <a:cs typeface="Arial Unicode MS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3E69B71-5849-7541-ADEA-D19838B3C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181" y="297871"/>
            <a:ext cx="10196945" cy="983673"/>
          </a:xfrm>
        </p:spPr>
        <p:txBody>
          <a:bodyPr>
            <a:normAutofit fontScale="90000"/>
          </a:bodyPr>
          <a:lstStyle/>
          <a:p>
            <a:r>
              <a:rPr lang="en-US" sz="3600" b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Arial Unicode MS"/>
                <a:cs typeface="Arial Unicode MS"/>
              </a:rPr>
              <a:t>Functional Requirements</a:t>
            </a:r>
            <a:br>
              <a:rPr lang="en-ZA" sz="180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/>
                <a:cs typeface="Arial Unicode MS"/>
              </a:rPr>
            </a:br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9AD327A-5EB5-F84A-6EBF-66D42DF18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964978"/>
              </p:ext>
            </p:extLst>
          </p:nvPr>
        </p:nvGraphicFramePr>
        <p:xfrm>
          <a:off x="1523999" y="2951018"/>
          <a:ext cx="9531928" cy="3341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1722">
                  <a:extLst>
                    <a:ext uri="{9D8B030D-6E8A-4147-A177-3AD203B41FA5}">
                      <a16:colId xmlns:a16="http://schemas.microsoft.com/office/drawing/2014/main" val="718865395"/>
                    </a:ext>
                  </a:extLst>
                </a:gridCol>
                <a:gridCol w="1781192">
                  <a:extLst>
                    <a:ext uri="{9D8B030D-6E8A-4147-A177-3AD203B41FA5}">
                      <a16:colId xmlns:a16="http://schemas.microsoft.com/office/drawing/2014/main" val="183565489"/>
                    </a:ext>
                  </a:extLst>
                </a:gridCol>
                <a:gridCol w="5069014">
                  <a:extLst>
                    <a:ext uri="{9D8B030D-6E8A-4147-A177-3AD203B41FA5}">
                      <a16:colId xmlns:a16="http://schemas.microsoft.com/office/drawing/2014/main" val="229533067"/>
                    </a:ext>
                  </a:extLst>
                </a:gridCol>
              </a:tblGrid>
              <a:tr h="494396">
                <a:tc>
                  <a:txBody>
                    <a:bodyPr/>
                    <a:lstStyle/>
                    <a:p>
                      <a:pPr algn="ctr"/>
                      <a:r>
                        <a:rPr lang="en-ZA" sz="1200">
                          <a:ln>
                            <a:noFill/>
                          </a:ln>
                          <a:effectLst/>
                        </a:rPr>
                        <a:t>User Story</a:t>
                      </a:r>
                      <a:endParaRPr lang="en-Z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>
                          <a:ln>
                            <a:noFill/>
                          </a:ln>
                          <a:effectLst/>
                        </a:rPr>
                        <a:t>Implementation Status</a:t>
                      </a:r>
                      <a:endParaRPr lang="en-Z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>
                          <a:ln>
                            <a:noFill/>
                          </a:ln>
                          <a:effectLst/>
                        </a:rPr>
                        <a:t>Technical Notes</a:t>
                      </a:r>
                      <a:endParaRPr lang="en-Z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3044691183"/>
                  </a:ext>
                </a:extLst>
              </a:tr>
              <a:tr h="374946">
                <a:tc>
                  <a:txBody>
                    <a:bodyPr/>
                    <a:lstStyle/>
                    <a:p>
                      <a:r>
                        <a:rPr lang="en-ZA" sz="1200">
                          <a:ln>
                            <a:noFill/>
                          </a:ln>
                          <a:effectLst/>
                        </a:rPr>
                        <a:t>Real-time Attendance Viewing</a:t>
                      </a:r>
                      <a:endParaRPr lang="en-Z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ZA" sz="1200">
                          <a:ln>
                            <a:noFill/>
                          </a:ln>
                          <a:effectLst/>
                        </a:rPr>
                        <a:t>✅ Complete</a:t>
                      </a:r>
                      <a:endParaRPr lang="en-Z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ZA" sz="1200">
                          <a:ln>
                            <a:noFill/>
                          </a:ln>
                          <a:effectLst/>
                        </a:rPr>
                        <a:t>Color-coded status indicators with instant notifications</a:t>
                      </a:r>
                      <a:endParaRPr lang="en-Z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564536244"/>
                  </a:ext>
                </a:extLst>
              </a:tr>
              <a:tr h="494396">
                <a:tc>
                  <a:txBody>
                    <a:bodyPr/>
                    <a:lstStyle/>
                    <a:p>
                      <a:r>
                        <a:rPr lang="en-ZA" sz="1200">
                          <a:ln>
                            <a:noFill/>
                          </a:ln>
                          <a:effectLst/>
                        </a:rPr>
                        <a:t>Daily Activity Updates</a:t>
                      </a:r>
                      <a:endParaRPr lang="en-Z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ZA" sz="1200">
                          <a:ln>
                            <a:noFill/>
                          </a:ln>
                          <a:effectLst/>
                        </a:rPr>
                        <a:t>✅ Complete</a:t>
                      </a:r>
                      <a:endParaRPr lang="en-Z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ZA" sz="1200">
                          <a:ln>
                            <a:noFill/>
                          </a:ln>
                          <a:effectLst/>
                        </a:rPr>
                        <a:t>Emoji mood tracker integrated with activity logging system</a:t>
                      </a:r>
                      <a:endParaRPr lang="en-Z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239644048"/>
                  </a:ext>
                </a:extLst>
              </a:tr>
              <a:tr h="494396">
                <a:tc>
                  <a:txBody>
                    <a:bodyPr/>
                    <a:lstStyle/>
                    <a:p>
                      <a:r>
                        <a:rPr lang="en-ZA" sz="1200">
                          <a:ln>
                            <a:noFill/>
                          </a:ln>
                          <a:effectLst/>
                        </a:rPr>
                        <a:t>Meal Ordering &amp; Payment</a:t>
                      </a:r>
                      <a:endParaRPr lang="en-Z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ZA" sz="1200">
                          <a:ln>
                            <a:noFill/>
                          </a:ln>
                          <a:effectLst/>
                        </a:rPr>
                        <a:t>✅ Complete</a:t>
                      </a:r>
                      <a:endParaRPr lang="en-Z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ZA" sz="1200">
                          <a:ln>
                            <a:noFill/>
                          </a:ln>
                          <a:effectLst/>
                        </a:rPr>
                        <a:t>Weekly menu grid with advance payment capability via </a:t>
                      </a:r>
                      <a:endParaRPr lang="en-Z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1474089427"/>
                  </a:ext>
                </a:extLst>
              </a:tr>
              <a:tr h="494396">
                <a:tc>
                  <a:txBody>
                    <a:bodyPr/>
                    <a:lstStyle/>
                    <a:p>
                      <a:r>
                        <a:rPr lang="en-ZA" sz="1200">
                          <a:ln>
                            <a:noFill/>
                          </a:ln>
                          <a:effectLst/>
                        </a:rPr>
                        <a:t>Event Notifications</a:t>
                      </a:r>
                      <a:endParaRPr lang="en-Z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ZA" sz="1200">
                          <a:ln>
                            <a:noFill/>
                          </a:ln>
                          <a:effectLst/>
                        </a:rPr>
                        <a:t>✅ Complete</a:t>
                      </a:r>
                      <a:endParaRPr lang="en-Z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ZA" sz="1200">
                          <a:ln>
                            <a:noFill/>
                          </a:ln>
                          <a:effectLst/>
                        </a:rPr>
                        <a:t>Push notifications with Google Calendar API synchronization</a:t>
                      </a:r>
                      <a:endParaRPr lang="en-Z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1334558815"/>
                  </a:ext>
                </a:extLst>
              </a:tr>
              <a:tr h="494396">
                <a:tc>
                  <a:txBody>
                    <a:bodyPr/>
                    <a:lstStyle/>
                    <a:p>
                      <a:r>
                        <a:rPr lang="en-ZA" sz="1200">
                          <a:ln>
                            <a:noFill/>
                          </a:ln>
                          <a:effectLst/>
                        </a:rPr>
                        <a:t>Administrative Communications</a:t>
                      </a:r>
                      <a:endParaRPr lang="en-Z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000">
                          <a:ln>
                            <a:noFill/>
                          </a:ln>
                          <a:effectLst/>
                        </a:rPr>
                        <a:t>✅ Complete</a:t>
                      </a:r>
                      <a:endParaRPr lang="en-ZA" sz="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  <a:p>
                      <a:endParaRPr lang="en-Z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ZA" sz="1200">
                          <a:ln>
                            <a:noFill/>
                          </a:ln>
                          <a:effectLst/>
                        </a:rPr>
                        <a:t>One-way communication system (per client specification)</a:t>
                      </a:r>
                      <a:endParaRPr lang="en-Z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4034006365"/>
                  </a:ext>
                </a:extLst>
              </a:tr>
              <a:tr h="494396">
                <a:tc>
                  <a:txBody>
                    <a:bodyPr/>
                    <a:lstStyle/>
                    <a:p>
                      <a:r>
                        <a:rPr lang="en-ZA" sz="1200">
                          <a:ln>
                            <a:noFill/>
                          </a:ln>
                          <a:effectLst/>
                        </a:rPr>
                        <a:t>Progress Report Access</a:t>
                      </a:r>
                      <a:endParaRPr lang="en-Z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ZA" sz="1200">
                          <a:ln>
                            <a:noFill/>
                          </a:ln>
                          <a:effectLst/>
                        </a:rPr>
                        <a:t>✅ Complete</a:t>
                      </a:r>
                      <a:endParaRPr lang="en-Z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ZA" sz="1200">
                          <a:ln>
                            <a:noFill/>
                          </a:ln>
                          <a:effectLst/>
                        </a:rPr>
                        <a:t>Downloadable term reports with academic/behavioural summaries</a:t>
                      </a:r>
                      <a:endParaRPr lang="en-Z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1639737722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8599876C-B3F1-C464-75F6-F744F3378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1" y="2431617"/>
            <a:ext cx="4904942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en-US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Times New Roman" panose="02020603050405020304" pitchFamily="18" charset="0"/>
              </a:rPr>
              <a:t>Parent User Stories</a:t>
            </a:r>
            <a:endParaRPr kumimoji="0" lang="en-ZA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Daycare Classroom Management Software ...">
            <a:extLst>
              <a:ext uri="{FF2B5EF4-FFF2-40B4-BE49-F238E27FC236}">
                <a16:creationId xmlns:a16="http://schemas.microsoft.com/office/drawing/2014/main" id="{C504B97A-A373-5CB6-8FAB-2CA669511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139" y="987497"/>
            <a:ext cx="3338945" cy="288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82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93AABDC-C3FD-F345-990B-6E2D88310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321" y="1007175"/>
            <a:ext cx="9636424" cy="573652"/>
          </a:xfrm>
        </p:spPr>
        <p:txBody>
          <a:bodyPr/>
          <a:lstStyle/>
          <a:p>
            <a:r>
              <a:rPr lang="de-DE" sz="1800" b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Staff User Stories</a:t>
            </a:r>
            <a:br>
              <a:rPr lang="en-ZA" sz="180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/>
                <a:cs typeface="Arial Unicode MS"/>
              </a:rPr>
            </a:br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523182-9D42-A1FF-C955-9D0AA2FA5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011356"/>
              </p:ext>
            </p:extLst>
          </p:nvPr>
        </p:nvGraphicFramePr>
        <p:xfrm>
          <a:off x="1530339" y="1779845"/>
          <a:ext cx="8937357" cy="25877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8322">
                  <a:extLst>
                    <a:ext uri="{9D8B030D-6E8A-4147-A177-3AD203B41FA5}">
                      <a16:colId xmlns:a16="http://schemas.microsoft.com/office/drawing/2014/main" val="2481954984"/>
                    </a:ext>
                  </a:extLst>
                </a:gridCol>
                <a:gridCol w="1934758">
                  <a:extLst>
                    <a:ext uri="{9D8B030D-6E8A-4147-A177-3AD203B41FA5}">
                      <a16:colId xmlns:a16="http://schemas.microsoft.com/office/drawing/2014/main" val="1667929618"/>
                    </a:ext>
                  </a:extLst>
                </a:gridCol>
                <a:gridCol w="4384277">
                  <a:extLst>
                    <a:ext uri="{9D8B030D-6E8A-4147-A177-3AD203B41FA5}">
                      <a16:colId xmlns:a16="http://schemas.microsoft.com/office/drawing/2014/main" val="138833578"/>
                    </a:ext>
                  </a:extLst>
                </a:gridCol>
              </a:tblGrid>
              <a:tr h="696843">
                <a:tc>
                  <a:txBody>
                    <a:bodyPr/>
                    <a:lstStyle/>
                    <a:p>
                      <a:pPr algn="ctr"/>
                      <a:r>
                        <a:rPr lang="en-ZA" sz="1200">
                          <a:ln>
                            <a:noFill/>
                          </a:ln>
                          <a:effectLst/>
                        </a:rPr>
                        <a:t>User Story</a:t>
                      </a:r>
                      <a:endParaRPr lang="en-Z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>
                          <a:ln>
                            <a:noFill/>
                          </a:ln>
                          <a:effectLst/>
                        </a:rPr>
                        <a:t>Implementation Status</a:t>
                      </a:r>
                      <a:endParaRPr lang="en-Z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>
                          <a:ln>
                            <a:noFill/>
                          </a:ln>
                          <a:effectLst/>
                        </a:rPr>
                        <a:t>Technical Notes</a:t>
                      </a:r>
                      <a:endParaRPr lang="en-Z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3924897624"/>
                  </a:ext>
                </a:extLst>
              </a:tr>
              <a:tr h="696843">
                <a:tc>
                  <a:txBody>
                    <a:bodyPr/>
                    <a:lstStyle/>
                    <a:p>
                      <a:r>
                        <a:rPr lang="en-ZA" sz="1200">
                          <a:ln>
                            <a:noFill/>
                          </a:ln>
                          <a:effectLst/>
                        </a:rPr>
                        <a:t>Activity &amp; Behaviour Recording</a:t>
                      </a:r>
                      <a:endParaRPr lang="en-Z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000">
                          <a:ln>
                            <a:noFill/>
                          </a:ln>
                          <a:effectLst/>
                        </a:rPr>
                        <a:t>🟡 Partial</a:t>
                      </a:r>
                      <a:endParaRPr lang="en-ZA" sz="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  <a:p>
                      <a:endParaRPr lang="en-Z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ZA" sz="1200">
                          <a:ln>
                            <a:noFill/>
                          </a:ln>
                          <a:effectLst/>
                        </a:rPr>
                        <a:t>Voice note capability with structured logging</a:t>
                      </a:r>
                      <a:endParaRPr lang="en-Z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3416614843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r>
                        <a:rPr lang="en-ZA" sz="100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Media Sharing Management</a:t>
                      </a: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ZA" sz="1200">
                          <a:ln>
                            <a:noFill/>
                          </a:ln>
                          <a:effectLst/>
                        </a:rPr>
                        <a:t>✅ Complete</a:t>
                      </a:r>
                      <a:endParaRPr lang="en-Z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ZA" sz="1200">
                          <a:ln>
                            <a:noFill/>
                          </a:ln>
                          <a:effectLst/>
                        </a:rPr>
                        <a:t>GDPR/POPIA compliant consent system</a:t>
                      </a:r>
                      <a:endParaRPr lang="en-Z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4232418509"/>
                  </a:ext>
                </a:extLst>
              </a:tr>
              <a:tr h="719022">
                <a:tc>
                  <a:txBody>
                    <a:bodyPr/>
                    <a:lstStyle/>
                    <a:p>
                      <a:r>
                        <a:rPr lang="en-ZA" sz="1200">
                          <a:ln>
                            <a:noFill/>
                          </a:ln>
                          <a:effectLst/>
                        </a:rPr>
                        <a:t>Menu Management</a:t>
                      </a:r>
                      <a:endParaRPr lang="en-Z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000">
                          <a:ln>
                            <a:noFill/>
                          </a:ln>
                          <a:effectLst/>
                        </a:rPr>
                        <a:t>✅ Complete</a:t>
                      </a:r>
                      <a:endParaRPr lang="en-ZA" sz="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  <a:p>
                      <a:endParaRPr lang="en-Z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ZA" sz="1200">
                          <a:ln>
                            <a:noFill/>
                          </a:ln>
                          <a:effectLst/>
                        </a:rPr>
                        <a:t>Administrative interface with parent notification system</a:t>
                      </a:r>
                      <a:endParaRPr lang="en-ZA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3412887692"/>
                  </a:ext>
                </a:extLst>
              </a:tr>
            </a:tbl>
          </a:graphicData>
        </a:graphic>
      </p:graphicFrame>
      <p:pic>
        <p:nvPicPr>
          <p:cNvPr id="2050" name="Picture 2" descr="Meals Snack Children Nursery: Over 160 ...">
            <a:extLst>
              <a:ext uri="{FF2B5EF4-FFF2-40B4-BE49-F238E27FC236}">
                <a16:creationId xmlns:a16="http://schemas.microsoft.com/office/drawing/2014/main" id="{EDFBA02E-8174-0293-30B9-48228CFC2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163" y="4690669"/>
            <a:ext cx="3401291" cy="216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28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5D8EAD-75E4-54C9-0BDF-AF5E3F0504D5}"/>
              </a:ext>
            </a:extLst>
          </p:cNvPr>
          <p:cNvSpPr txBox="1"/>
          <p:nvPr/>
        </p:nvSpPr>
        <p:spPr>
          <a:xfrm>
            <a:off x="1518834" y="511444"/>
            <a:ext cx="926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n>
                  <a:noFill/>
                </a:ln>
                <a:effectLst/>
                <a:ea typeface="Arial Unicode MS"/>
                <a:cs typeface="Arial Unicode MS"/>
              </a:rPr>
              <a:t>Core Functionality Overview</a:t>
            </a:r>
            <a:endParaRPr lang="en-ZA" sz="3600">
              <a:ln>
                <a:noFill/>
              </a:ln>
              <a:effectLst/>
              <a:ea typeface="Arial Unicode MS"/>
              <a:cs typeface="Arial Unicode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944128-DEC2-04BE-9CA1-4A79C9AA5360}"/>
              </a:ext>
            </a:extLst>
          </p:cNvPr>
          <p:cNvSpPr txBox="1"/>
          <p:nvPr/>
        </p:nvSpPr>
        <p:spPr>
          <a:xfrm>
            <a:off x="1518834" y="1472339"/>
            <a:ext cx="5036949" cy="471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595"/>
              </a:spcAft>
            </a:pPr>
            <a:r>
              <a:rPr lang="en-US" b="1">
                <a:ln>
                  <a:noFill/>
                </a:ln>
                <a:effectLst/>
                <a:ea typeface="Arial Unicode MS"/>
                <a:cs typeface="Arial Unicode MS"/>
              </a:rPr>
              <a:t>Dashboard Architecture</a:t>
            </a:r>
            <a:endParaRPr lang="en-ZA" b="1">
              <a:ln>
                <a:noFill/>
              </a:ln>
              <a:effectLst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en-US" sz="1400">
                <a:ln>
                  <a:noFill/>
                </a:ln>
                <a:effectLst/>
                <a:ea typeface="Arial Unicode MS"/>
                <a:cs typeface="Arial Unicode MS"/>
              </a:rPr>
              <a:t>The parent dashboard implements Gestalt principles of grouping (Lidwell et al., 2010) featuring:</a:t>
            </a:r>
            <a:endParaRPr lang="en-ZA" sz="1400">
              <a:ln>
                <a:noFill/>
              </a:ln>
              <a:effectLst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u="none" strike="noStrike" kern="0" spc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Centralized child profile with real-time status</a:t>
            </a:r>
            <a:endParaRPr lang="en-ZA" sz="1400" u="none" strike="noStrike" kern="0" spc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u="none" strike="noStrike" kern="0" spc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Consent-dependent media preview system</a:t>
            </a:r>
            <a:endParaRPr lang="en-ZA" sz="1400" u="none" strike="noStrike" kern="0" spc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400" u="none" strike="noStrike" kern="0" spc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Quick-access navigation: Attendance | Media | Messages | Events | Meals</a:t>
            </a:r>
            <a:endParaRPr lang="en-ZA" sz="1400" u="none" strike="noStrike" kern="0" spc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595"/>
              </a:spcAft>
            </a:pPr>
            <a:r>
              <a:rPr lang="fr-FR" sz="1600" b="1">
                <a:ln>
                  <a:noFill/>
                </a:ln>
                <a:effectLst/>
                <a:ea typeface="Arial Unicode MS"/>
                <a:cs typeface="Arial Unicode MS"/>
              </a:rPr>
              <a:t>Real-Time Operations</a:t>
            </a:r>
            <a:endParaRPr lang="en-ZA" sz="1600">
              <a:ln>
                <a:noFill/>
              </a:ln>
              <a:effectLst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u="none" strike="noStrike" kern="0" spc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Live attendance synchronization with push notifications</a:t>
            </a:r>
            <a:endParaRPr lang="en-ZA" sz="1400" u="none" strike="noStrike" kern="0" spc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u="none" strike="noStrike" kern="0" spc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Instantaneous check-in/out alerts following affordance theory (Gibson, 1977)</a:t>
            </a:r>
            <a:endParaRPr lang="en-ZA" sz="1400" u="none" strike="noStrike" kern="0" spc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u="none" strike="noStrike" kern="0" spc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Administrative announcements with calendar integration</a:t>
            </a:r>
            <a:endParaRPr lang="en-ZA" sz="1400" u="none" strike="noStrike" kern="0" spc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72EB04-7F0F-8F1C-5773-0D372F15DEA3}"/>
              </a:ext>
            </a:extLst>
          </p:cNvPr>
          <p:cNvSpPr txBox="1"/>
          <p:nvPr/>
        </p:nvSpPr>
        <p:spPr>
          <a:xfrm>
            <a:off x="7237708" y="1813302"/>
            <a:ext cx="4386021" cy="3088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595"/>
              </a:spcAft>
            </a:pPr>
            <a:r>
              <a:rPr lang="en-US" b="1">
                <a:ln>
                  <a:noFill/>
                </a:ln>
                <a:effectLst/>
                <a:ea typeface="Arial Unicode MS"/>
                <a:cs typeface="Arial Unicode MS"/>
              </a:rPr>
              <a:t>Media Consent Framework</a:t>
            </a:r>
            <a:endParaRPr lang="en-ZA" b="1">
              <a:ln>
                <a:noFill/>
              </a:ln>
              <a:effectLst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Mandatory explicit consent before displaying child images</a:t>
            </a:r>
            <a:endParaRPr lang="en-ZA" sz="1600" u="none" strike="noStrike" kern="0" spc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Granular permission controls (photos, videos, activities)</a:t>
            </a:r>
            <a:endParaRPr lang="en-ZA" sz="1600" u="none" strike="noStrike" kern="0" spc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GDPR/POPIA compliance with revocable consent options</a:t>
            </a:r>
            <a:endParaRPr lang="en-ZA" sz="1600" u="none" strike="noStrike" kern="0" spc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Audit trail for all consent decisions</a:t>
            </a:r>
            <a:endParaRPr lang="en-ZA" sz="1600" u="none" strike="noStrike" kern="0" spc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1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D9E0F2-A079-D6C5-E8EE-F4B8331D4B89}"/>
              </a:ext>
            </a:extLst>
          </p:cNvPr>
          <p:cNvSpPr txBox="1"/>
          <p:nvPr/>
        </p:nvSpPr>
        <p:spPr>
          <a:xfrm>
            <a:off x="1565329" y="387458"/>
            <a:ext cx="8384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>
                <a:ln>
                  <a:noFill/>
                </a:ln>
                <a:effectLst/>
                <a:latin typeface="+mn-lt"/>
                <a:ea typeface="Arial Unicode MS"/>
                <a:cs typeface="Arial Unicode MS"/>
              </a:rPr>
              <a:t>System Architecture</a:t>
            </a:r>
            <a:endParaRPr lang="en-ZA" sz="3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A3DD9-9E32-EC22-76F8-B40673A065AF}"/>
              </a:ext>
            </a:extLst>
          </p:cNvPr>
          <p:cNvSpPr txBox="1"/>
          <p:nvPr/>
        </p:nvSpPr>
        <p:spPr>
          <a:xfrm>
            <a:off x="1751308" y="1348353"/>
            <a:ext cx="5346916" cy="543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400"/>
              </a:spcAft>
            </a:pPr>
            <a:r>
              <a:rPr lang="it-IT" sz="1800" b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Arial Unicode MS"/>
                <a:cs typeface="Arial Unicode MS"/>
              </a:rPr>
              <a:t>Technology Stack</a:t>
            </a:r>
            <a:endParaRPr lang="en-ZA" sz="1800">
              <a:ln>
                <a:noFill/>
              </a:ln>
              <a:solidFill>
                <a:schemeClr val="tx1"/>
              </a:solidFill>
              <a:effectLst/>
              <a:latin typeface="+mn-lt"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fr-FR" sz="1800" b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Arial Unicode MS"/>
                <a:cs typeface="Arial Unicode MS"/>
              </a:rPr>
              <a:t>Frontend Layer</a:t>
            </a:r>
            <a:endParaRPr lang="en-ZA" sz="1800" b="1">
              <a:ln>
                <a:noFill/>
              </a:ln>
              <a:solidFill>
                <a:schemeClr val="tx1"/>
              </a:solidFill>
              <a:effectLst/>
              <a:latin typeface="+mn-lt"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u="none" strike="noStrike" kern="0" spc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Framework:</a:t>
            </a:r>
            <a:r>
              <a:rPr lang="en-US" sz="1800" u="none" strike="noStrike" kern="0" spc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 Flutter (Cross-platform development)</a:t>
            </a:r>
            <a:endParaRPr lang="en-ZA" sz="1800" u="none" strike="noStrike" kern="0" spc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u="none" strike="noStrike" kern="0" spc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State Management:</a:t>
            </a:r>
            <a:r>
              <a:rPr lang="en-US" sz="1800" u="none" strike="noStrike" kern="0" spc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 Provider/Bloc pattern</a:t>
            </a:r>
            <a:endParaRPr lang="en-ZA" sz="1800" u="none" strike="noStrike" kern="0" spc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u="none" strike="noStrike" kern="0" spc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Navigation:</a:t>
            </a:r>
            <a:r>
              <a:rPr lang="de-DE" sz="1800" u="none" strike="noStrike" kern="0" spc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 Flutter Navigator 2.0</a:t>
            </a:r>
          </a:p>
          <a:p>
            <a:pPr lvl="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</a:pPr>
            <a:endParaRPr lang="en-ZA" sz="1800" u="none" strike="noStrike" kern="0" spc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en-US" sz="1800" b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Arial Unicode MS"/>
                <a:cs typeface="Arial Unicode MS"/>
              </a:rPr>
              <a:t>Backend Layer</a:t>
            </a:r>
            <a:endParaRPr lang="en-ZA" sz="1800">
              <a:ln>
                <a:noFill/>
              </a:ln>
              <a:solidFill>
                <a:schemeClr val="tx1"/>
              </a:solidFill>
              <a:effectLst/>
              <a:latin typeface="+mn-lt"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u="none" strike="noStrike" kern="0" spc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Runtime:</a:t>
            </a:r>
            <a:r>
              <a:rPr lang="en-US" sz="1800" u="none" strike="noStrike" kern="0" spc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 Node.js with Express framework</a:t>
            </a:r>
            <a:endParaRPr lang="en-ZA" sz="1800" u="none" strike="noStrike" kern="0" spc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u="none" strike="noStrike" kern="0" spc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Authentication:</a:t>
            </a:r>
            <a:r>
              <a:rPr lang="en-US" sz="1800" u="none" strike="noStrike" kern="0" spc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 Firebase Auth with role-based access</a:t>
            </a:r>
            <a:endParaRPr lang="en-ZA" sz="1800" u="none" strike="noStrike" kern="0" spc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u="none" strike="noStrike" kern="0" spc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Real-time Updates:</a:t>
            </a:r>
            <a:r>
              <a:rPr lang="en-US" sz="1800" u="none" strike="noStrike" kern="0" spc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 WebSocket connections</a:t>
            </a:r>
            <a:endParaRPr lang="en-ZA" sz="1800" u="none" strike="noStrike" kern="0" spc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B56A2B-0B42-8C46-591B-3385F348F50F}"/>
              </a:ext>
            </a:extLst>
          </p:cNvPr>
          <p:cNvSpPr txBox="1"/>
          <p:nvPr/>
        </p:nvSpPr>
        <p:spPr>
          <a:xfrm>
            <a:off x="6747164" y="1122218"/>
            <a:ext cx="4835236" cy="5486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en-US" sz="1800" b="1">
                <a:ln>
                  <a:noFill/>
                </a:ln>
                <a:effectLst/>
                <a:ea typeface="Arial Unicode MS"/>
                <a:cs typeface="Arial Unicode MS"/>
              </a:rPr>
              <a:t>Data Layer</a:t>
            </a:r>
            <a:endParaRPr lang="en-ZA" sz="1800">
              <a:ln>
                <a:noFill/>
              </a:ln>
              <a:effectLst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800" b="1" u="none" strike="noStrike" kern="0" spc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Primary Database:</a:t>
            </a:r>
            <a:r>
              <a:rPr lang="en-US" sz="1800" u="none" strike="noStrike" kern="0" spc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 Firestore (Real-time capabilities)</a:t>
            </a:r>
            <a:endParaRPr lang="en-ZA" sz="1800" u="none" strike="noStrike" kern="0" spc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1" u="none" strike="noStrike" kern="0" spc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File Storage:</a:t>
            </a:r>
            <a:r>
              <a:rPr lang="en-US" sz="1800" u="none" strike="noStrike" kern="0" spc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 Firebase Storage (Consent-based access)</a:t>
            </a:r>
            <a:endParaRPr lang="en-ZA" sz="1800" u="none" strike="noStrike" kern="0" spc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u="none" strike="noStrike" kern="0" spc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Caching:</a:t>
            </a:r>
            <a:r>
              <a:rPr lang="fr-FR" sz="1800" u="none" strike="noStrike" kern="0" spc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 Redis for session management</a:t>
            </a:r>
          </a:p>
          <a:p>
            <a:pPr lvl="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</a:pPr>
            <a:endParaRPr lang="en-ZA" sz="1800" u="none" strike="noStrike" kern="0" spc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fr-FR" sz="1800" b="1">
                <a:ln>
                  <a:noFill/>
                </a:ln>
                <a:effectLst/>
                <a:ea typeface="Arial Unicode MS"/>
                <a:cs typeface="Arial Unicode MS"/>
              </a:rPr>
              <a:t>Integration Services</a:t>
            </a:r>
            <a:endParaRPr lang="en-ZA" sz="1800">
              <a:ln>
                <a:noFill/>
              </a:ln>
              <a:effectLst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u="none" strike="noStrike" kern="0" spc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Payments:</a:t>
            </a:r>
            <a:r>
              <a:rPr lang="en-US" sz="1800" u="none" strike="noStrike" kern="0" spc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 Stripe API integration</a:t>
            </a:r>
            <a:endParaRPr lang="en-ZA" sz="1800" u="none" strike="noStrike" kern="0" spc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1" u="none" strike="noStrike" kern="0" spc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Calendar:</a:t>
            </a:r>
            <a:r>
              <a:rPr lang="nl-NL" sz="1800" u="none" strike="noStrike" kern="0" spc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 Google Calendar API</a:t>
            </a:r>
            <a:endParaRPr lang="en-ZA" sz="1800" u="none" strike="noStrike" kern="0" spc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u="none" strike="noStrike" kern="0" spc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Notifications:</a:t>
            </a:r>
            <a:r>
              <a:rPr lang="en-US" sz="1800" u="none" strike="noStrike" kern="0" spc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 Firebase Cloud Messaging (FCM)</a:t>
            </a:r>
            <a:endParaRPr lang="en-ZA" sz="1800" u="none" strike="noStrike" kern="0" spc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321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45C6C8-33C0-F4D5-61F3-103286C360A1}"/>
              </a:ext>
            </a:extLst>
          </p:cNvPr>
          <p:cNvSpPr txBox="1"/>
          <p:nvPr/>
        </p:nvSpPr>
        <p:spPr>
          <a:xfrm>
            <a:off x="1745673" y="110930"/>
            <a:ext cx="5029200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400"/>
              </a:spcAft>
            </a:pPr>
            <a:r>
              <a:rPr lang="fr-FR" sz="2800" b="1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Architecture Diagram</a:t>
            </a:r>
            <a:endParaRPr lang="en-ZA" sz="280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0F70D06-6DAD-0FD4-8A04-B18FE37BB6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91345" y="824345"/>
            <a:ext cx="2757055" cy="275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pic>
        <p:nvPicPr>
          <p:cNvPr id="8" name="Picture 7" descr="A diagram of a crece management system&#10;&#10;Description automatically generated">
            <a:extLst>
              <a:ext uri="{FF2B5EF4-FFF2-40B4-BE49-F238E27FC236}">
                <a16:creationId xmlns:a16="http://schemas.microsoft.com/office/drawing/2014/main" id="{0AC6D8D2-B860-A35D-FADC-F300F58EE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67" y="1011288"/>
            <a:ext cx="10858533" cy="573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32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29C5A5-0A98-2370-6C14-BB4C0B49F434}"/>
              </a:ext>
            </a:extLst>
          </p:cNvPr>
          <p:cNvSpPr txBox="1"/>
          <p:nvPr/>
        </p:nvSpPr>
        <p:spPr>
          <a:xfrm>
            <a:off x="1306286" y="211771"/>
            <a:ext cx="6774873" cy="1080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400"/>
              </a:spcAft>
            </a:pPr>
            <a:r>
              <a:rPr lang="de-DE" sz="2000" b="1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Database Schema</a:t>
            </a:r>
            <a:endParaRPr lang="en-ZA" sz="200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595"/>
              </a:spcAft>
            </a:pPr>
            <a:r>
              <a:rPr lang="fr-FR" sz="2000" b="1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Core Collections Structure</a:t>
            </a:r>
            <a:endParaRPr lang="en-ZA" sz="200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B2F1CB1-6133-A79E-EA4A-324DDF50C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535440"/>
              </p:ext>
            </p:extLst>
          </p:nvPr>
        </p:nvGraphicFramePr>
        <p:xfrm>
          <a:off x="1419550" y="2196827"/>
          <a:ext cx="4793673" cy="2490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7891">
                  <a:extLst>
                    <a:ext uri="{9D8B030D-6E8A-4147-A177-3AD203B41FA5}">
                      <a16:colId xmlns:a16="http://schemas.microsoft.com/office/drawing/2014/main" val="712030825"/>
                    </a:ext>
                  </a:extLst>
                </a:gridCol>
                <a:gridCol w="1597891">
                  <a:extLst>
                    <a:ext uri="{9D8B030D-6E8A-4147-A177-3AD203B41FA5}">
                      <a16:colId xmlns:a16="http://schemas.microsoft.com/office/drawing/2014/main" val="1185651724"/>
                    </a:ext>
                  </a:extLst>
                </a:gridCol>
                <a:gridCol w="1597891">
                  <a:extLst>
                    <a:ext uri="{9D8B030D-6E8A-4147-A177-3AD203B41FA5}">
                      <a16:colId xmlns:a16="http://schemas.microsoft.com/office/drawing/2014/main" val="3913022738"/>
                    </a:ext>
                  </a:extLst>
                </a:gridCol>
              </a:tblGrid>
              <a:tr h="2239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Field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Type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Notes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7209716"/>
                  </a:ext>
                </a:extLst>
              </a:tr>
              <a:tr h="2239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UserID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PK, UUID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Unique identifier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6470915"/>
                  </a:ext>
                </a:extLst>
              </a:tr>
              <a:tr h="2859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FirstName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String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9193311"/>
                  </a:ext>
                </a:extLst>
              </a:tr>
              <a:tr h="2239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LastName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String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7877297"/>
                  </a:ext>
                </a:extLst>
              </a:tr>
              <a:tr h="2474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Email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String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Unique, used for login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8889495"/>
                  </a:ext>
                </a:extLst>
              </a:tr>
              <a:tr h="2239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PhoneNumber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String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Optional or used for OTP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130237"/>
                  </a:ext>
                </a:extLst>
              </a:tr>
              <a:tr h="2239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PasswordHash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String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Store securely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8211983"/>
                  </a:ext>
                </a:extLst>
              </a:tr>
              <a:tr h="3897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Role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Enum (Admin, Staff, Parent)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8846437"/>
                  </a:ext>
                </a:extLst>
              </a:tr>
              <a:tr h="2239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CreatedAt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DateTime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3800662"/>
                  </a:ext>
                </a:extLst>
              </a:tr>
              <a:tr h="2239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IsActive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Boolean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For soft deletion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0011879"/>
                  </a:ext>
                </a:extLst>
              </a:tr>
            </a:tbl>
          </a:graphicData>
        </a:graphic>
      </p:graphicFrame>
      <p:sp>
        <p:nvSpPr>
          <p:cNvPr id="18" name="Rectangle 2">
            <a:extLst>
              <a:ext uri="{FF2B5EF4-FFF2-40B4-BE49-F238E27FC236}">
                <a16:creationId xmlns:a16="http://schemas.microsoft.com/office/drawing/2014/main" id="{26D3FC7F-5BEA-FFA9-6DE7-06C6106AC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332410"/>
            <a:ext cx="1654628" cy="80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28528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altLang="en-US" sz="1600" b="1" i="0" u="none" strike="noStrike" cap="none" normalizeH="0" baseline="0">
                <a:ln>
                  <a:noFill/>
                </a:ln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en-ZA" altLang="en-US" sz="1600" b="1" i="0" u="none" strike="noStrike" cap="none" normalizeH="0" baseline="0" bmk="">
                <a:ln>
                  <a:noFill/>
                </a:ln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sers</a:t>
            </a:r>
            <a:endParaRPr kumimoji="0" lang="en-ZA" altLang="en-US" sz="1600" b="1" i="0" u="none" strike="noStrike" cap="none" normalizeH="0" baseline="0">
              <a:ln>
                <a:noFill/>
              </a:ln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C2BE666-5CC1-574D-54C5-E2F17C5C7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7637"/>
              </p:ext>
            </p:extLst>
          </p:nvPr>
        </p:nvGraphicFramePr>
        <p:xfrm>
          <a:off x="6934226" y="2197412"/>
          <a:ext cx="4955571" cy="2431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1857">
                  <a:extLst>
                    <a:ext uri="{9D8B030D-6E8A-4147-A177-3AD203B41FA5}">
                      <a16:colId xmlns:a16="http://schemas.microsoft.com/office/drawing/2014/main" val="3655635921"/>
                    </a:ext>
                  </a:extLst>
                </a:gridCol>
                <a:gridCol w="1651857">
                  <a:extLst>
                    <a:ext uri="{9D8B030D-6E8A-4147-A177-3AD203B41FA5}">
                      <a16:colId xmlns:a16="http://schemas.microsoft.com/office/drawing/2014/main" val="2326688410"/>
                    </a:ext>
                  </a:extLst>
                </a:gridCol>
                <a:gridCol w="1651857">
                  <a:extLst>
                    <a:ext uri="{9D8B030D-6E8A-4147-A177-3AD203B41FA5}">
                      <a16:colId xmlns:a16="http://schemas.microsoft.com/office/drawing/2014/main" val="843647404"/>
                    </a:ext>
                  </a:extLst>
                </a:gridCol>
              </a:tblGrid>
              <a:tr h="2185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Field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Type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Notes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1683044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ChildID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PK, UUID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Unique identifier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2945318"/>
                  </a:ext>
                </a:extLst>
              </a:tr>
              <a:tr h="2185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FirstName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String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1608839"/>
                  </a:ext>
                </a:extLst>
              </a:tr>
              <a:tr h="2185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LastName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String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5989785"/>
                  </a:ext>
                </a:extLst>
              </a:tr>
              <a:tr h="2185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DOB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Date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Date of Birth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3755570"/>
                  </a:ext>
                </a:extLst>
              </a:tr>
              <a:tr h="2185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Allergies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Text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Optional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8554605"/>
                  </a:ext>
                </a:extLst>
              </a:tr>
              <a:tr h="2185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MedicalInfo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Text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Optional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6891321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ParentID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FK → Users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Parent (Role=Parent)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5922703"/>
                  </a:ext>
                </a:extLst>
              </a:tr>
              <a:tr h="4507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AssignedStaffID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FK → Users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Assigned teacher (Role=Staff)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0351382"/>
                  </a:ext>
                </a:extLst>
              </a:tr>
              <a:tr h="2185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IsActive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Boolean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>
                          <a:effectLst/>
                        </a:rPr>
                        <a:t>Child status</a:t>
                      </a:r>
                      <a:endParaRPr lang="en-ZA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9498903"/>
                  </a:ext>
                </a:extLst>
              </a:tr>
            </a:tbl>
          </a:graphicData>
        </a:graphic>
      </p:graphicFrame>
      <p:sp>
        <p:nvSpPr>
          <p:cNvPr id="20" name="Rectangle 3">
            <a:extLst>
              <a:ext uri="{FF2B5EF4-FFF2-40B4-BE49-F238E27FC236}">
                <a16:creationId xmlns:a16="http://schemas.microsoft.com/office/drawing/2014/main" id="{587DC4D6-F712-6BAA-CE8B-72C2B1AF0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615" y="1306127"/>
            <a:ext cx="3610099" cy="80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28528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altLang="en-US" sz="1600" b="1" i="0" u="none" strike="noStrike" cap="none" normalizeH="0" baseline="0">
                <a:ln>
                  <a:noFill/>
                </a:ln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ZA" altLang="en-US" sz="1600" b="1" i="0" u="none" strike="noStrike" cap="none" normalizeH="0" baseline="0" bmk="">
                <a:ln>
                  <a:noFill/>
                </a:ln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hildren</a:t>
            </a:r>
            <a:endParaRPr kumimoji="0" lang="en-ZA" altLang="en-US" sz="1600" b="1" i="0" u="none" strike="noStrike" cap="none" normalizeH="0" baseline="0">
              <a:ln>
                <a:noFill/>
              </a:ln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97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our Title goes Here" id="{216E2A47-1B33-481B-B469-F891BA0BB112}" vid="{A834A686-415F-444B-99EF-70560C1C6F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Table of Contents </vt:lpstr>
      <vt:lpstr>PowerPoint Presentation</vt:lpstr>
      <vt:lpstr>Functional Requirements </vt:lpstr>
      <vt:lpstr>Staff User Stories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Development Pipeline </vt:lpstr>
      <vt:lpstr>PowerPoint Presentation</vt:lpstr>
      <vt:lpstr>  User Interface Design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SyncIncorp Crèche Management Mobile Application  Technical Design &amp; Development Documentation Venue : 4 Date: 23 September 2024</dc:title>
  <dc:creator>Minenhle Dladla</dc:creator>
  <cp:revision>1</cp:revision>
  <dcterms:created xsi:type="dcterms:W3CDTF">2025-09-22T20:00:31Z</dcterms:created>
  <dcterms:modified xsi:type="dcterms:W3CDTF">2025-09-23T07:59:43Z</dcterms:modified>
</cp:coreProperties>
</file>