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 Bruil" userId="07fc977d2a57fb96" providerId="LiveId" clId="{D1E4BDAF-CE56-4DB3-9A13-73408C8411C2}"/>
    <pc:docChg chg="modSld">
      <pc:chgData name="Amber Bruil" userId="07fc977d2a57fb96" providerId="LiveId" clId="{D1E4BDAF-CE56-4DB3-9A13-73408C8411C2}" dt="2024-02-28T06:44:57.196" v="1" actId="20577"/>
      <pc:docMkLst>
        <pc:docMk/>
      </pc:docMkLst>
      <pc:sldChg chg="modSp mod">
        <pc:chgData name="Amber Bruil" userId="07fc977d2a57fb96" providerId="LiveId" clId="{D1E4BDAF-CE56-4DB3-9A13-73408C8411C2}" dt="2024-02-28T06:44:57.196" v="1" actId="20577"/>
        <pc:sldMkLst>
          <pc:docMk/>
          <pc:sldMk cId="548232176" sldId="256"/>
        </pc:sldMkLst>
        <pc:spChg chg="mod">
          <ac:chgData name="Amber Bruil" userId="07fc977d2a57fb96" providerId="LiveId" clId="{D1E4BDAF-CE56-4DB3-9A13-73408C8411C2}" dt="2024-02-28T06:44:57.196" v="1" actId="20577"/>
          <ac:spMkLst>
            <pc:docMk/>
            <pc:sldMk cId="548232176" sldId="256"/>
            <ac:spMk id="11" creationId="{32664310-183F-FA95-8118-6DF6CB4202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5AF8-D249-CEED-CE0F-BE9A3EEF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F7A3-166F-8B54-6054-3274ECB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F316-1B77-0014-0EE7-EED3652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6CB8-B5CB-1545-DAC7-34F56DF2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17FF-51D0-4E42-9093-20167CE0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600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D0DA-A2F1-03B7-E1D0-8F70E02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005AA-3D9A-EA9D-B2C8-04F34517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ED53-B911-9976-DB89-331C573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F406-6D0F-6757-1411-69F40233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62CA-8A18-9FFD-2EEB-2356B7F3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71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C360C-442C-A6B1-3206-D4D374BD7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ED338-79F1-9437-A489-BDC8DDDF5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0666-B332-FD44-6F72-A8955E6A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933F-070F-2F62-87A6-7B9ACA00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744A-07C7-1062-9957-CA05AA5D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391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A68C-F9DD-1716-76B2-80E79371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41CE-6C57-2556-CACB-9594DD7D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2BC6-7FE6-3913-4AD1-BC7588FD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FD38-D7B7-6365-C413-4412E1F4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9A18-B8DC-59D3-EFFF-7B5E928F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1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11D3-1F16-4327-655D-483AABED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FFF4-D8BF-C75A-7C3E-6975EB40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1078-905E-7435-9A8E-471E11B6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A709-72BB-80FA-2320-434B10FA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D19-104F-4742-3946-6901AD4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22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1315-BD0C-81DA-1A77-7D1F059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71CB-F989-94CB-2928-CB365E454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57E0-28AB-A739-0D85-DD872F489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0CE2-8BAC-FCD0-D71A-4CFED92B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D9A4-7952-1ECB-6A1F-08B90637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7B67-214B-66FE-6D08-328FC42D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4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090B-26D6-FA27-82BC-F9313564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D106-EC4E-4B26-F54F-98134EC1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40AD-3910-977D-8BA8-430CE5F2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A971D-3C65-B4BB-B543-0696EEDB4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CE9BF-384C-9011-5E4C-FB9DAD21E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181D-43CB-25D7-5987-9E1E7EBD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BF6DC-F718-E9E6-24C7-FA1910F4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6D24-9B5C-A01E-C648-CCD2536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71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F821-FC0B-A0FB-C2BC-62137507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CBE79-3A8A-E08C-61CE-41B2BD51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DC377-36C2-3B6B-C16C-F88BC24A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563AE-1784-4A32-120E-271F18B7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6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502D-84A9-DE18-5188-41F6F39A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49745-9878-BFE3-A4FF-9C519F81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8657-152D-3B20-314E-6B0EB6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7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092C-2DCA-BE1C-A4DB-59BF7986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F995-63E7-A3CB-5E96-4D48732B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B49A-907F-236C-351B-62DE140AB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E805-F757-E571-109D-7F0D2A0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CC01-DF6E-F376-521C-F97C252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841A-C37F-9DE8-AC4D-2F2E3211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1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CB77-3FBE-71E2-B33D-A14D4C59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4EC58-46B2-BC93-476B-B51BF24BF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BFF5-667A-7567-2862-ACEC0EE91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D7A20-0A4E-3563-D682-B3A54CCB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BEAA-4EB3-0FE6-2583-9CD74CB6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D148-A2A5-954C-BEB8-29F98D5E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FED39-8E0C-CA8A-0670-77424B90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114E7-46B3-4499-D709-C1967BBE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3337-144C-9984-6008-E3C66A62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E332-CEE4-458E-9905-81C4124CBA73}" type="datetimeFigureOut">
              <a:rPr lang="en-ZA" smtClean="0"/>
              <a:t>2024/02/28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9BFB-D2A9-84C6-7000-423D27CD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11AC-048F-5AE5-304F-8974BB6A6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282C-A2CB-4407-A44B-BD46B90218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9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9EC4F1-C4DA-CC15-198D-102EEF23B5F4}"/>
              </a:ext>
            </a:extLst>
          </p:cNvPr>
          <p:cNvSpPr/>
          <p:nvPr/>
        </p:nvSpPr>
        <p:spPr>
          <a:xfrm>
            <a:off x="0" y="0"/>
            <a:ext cx="12192000" cy="7511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PROG6221 – String Manipulation</a:t>
            </a:r>
          </a:p>
        </p:txBody>
      </p:sp>
      <p:pic>
        <p:nvPicPr>
          <p:cNvPr id="9" name="Picture 8" descr="A blue and green logo&#10;&#10;Description automatically generated">
            <a:extLst>
              <a:ext uri="{FF2B5EF4-FFF2-40B4-BE49-F238E27FC236}">
                <a16:creationId xmlns:a16="http://schemas.microsoft.com/office/drawing/2014/main" id="{FF19E13E-B1C5-8865-CCD8-A41A7ED3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871" y="886051"/>
            <a:ext cx="1083129" cy="1083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B2A77F-CE14-265A-5F37-03677A4F3169}"/>
              </a:ext>
            </a:extLst>
          </p:cNvPr>
          <p:cNvSpPr txBox="1"/>
          <p:nvPr/>
        </p:nvSpPr>
        <p:spPr>
          <a:xfrm>
            <a:off x="750498" y="1112808"/>
            <a:ext cx="596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>
                <a:latin typeface="Aptos" panose="020B0004020202020204" pitchFamily="34" charset="0"/>
              </a:rPr>
              <a:t>ICE Task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64310-183F-FA95-8118-6DF6CB42024F}"/>
              </a:ext>
            </a:extLst>
          </p:cNvPr>
          <p:cNvSpPr txBox="1"/>
          <p:nvPr/>
        </p:nvSpPr>
        <p:spPr>
          <a:xfrm>
            <a:off x="862642" y="1891542"/>
            <a:ext cx="9885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latin typeface="Aptos" panose="020B0004020202020204" pitchFamily="34" charset="0"/>
              </a:rPr>
              <a:t>Create a new project. This project will contain a secondary class called ‘</a:t>
            </a:r>
            <a:r>
              <a:rPr lang="en-ZA" sz="1600" b="1" dirty="0" err="1">
                <a:latin typeface="Aptos" panose="020B0004020202020204" pitchFamily="34" charset="0"/>
              </a:rPr>
              <a:t>StringManipulation</a:t>
            </a:r>
            <a:r>
              <a:rPr lang="en-ZA" sz="1600" dirty="0">
                <a:latin typeface="Aptos" panose="020B0004020202020204" pitchFamily="34" charset="0"/>
              </a:rPr>
              <a:t>’ that contains the following methods: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Static method: ‘</a:t>
            </a:r>
            <a:r>
              <a:rPr lang="en-ZA" sz="1600" b="1" i="0" dirty="0" err="1">
                <a:effectLst/>
                <a:latin typeface="Aptos" panose="020B0004020202020204" pitchFamily="34" charset="0"/>
              </a:rPr>
              <a:t>ReverseString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b="0" i="0" dirty="0">
                <a:effectLst/>
                <a:latin typeface="Aptos" panose="020B0004020202020204" pitchFamily="34" charset="0"/>
              </a:rPr>
              <a:t>Takes a string as input and returns the reverse of that string.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Example: Method should return ‘</a:t>
            </a:r>
            <a:r>
              <a:rPr lang="en-ZA" sz="1600" i="1" dirty="0">
                <a:latin typeface="Aptos" panose="020B0004020202020204" pitchFamily="34" charset="0"/>
              </a:rPr>
              <a:t>hello</a:t>
            </a:r>
            <a:r>
              <a:rPr lang="en-ZA" sz="1600" dirty="0">
                <a:latin typeface="Aptos" panose="020B0004020202020204" pitchFamily="34" charset="0"/>
              </a:rPr>
              <a:t>’ as ‘</a:t>
            </a:r>
            <a:r>
              <a:rPr lang="en-ZA" sz="1600" i="1" dirty="0" err="1">
                <a:latin typeface="Aptos" panose="020B0004020202020204" pitchFamily="34" charset="0"/>
              </a:rPr>
              <a:t>olleh</a:t>
            </a:r>
            <a:r>
              <a:rPr lang="en-ZA" sz="1600" dirty="0">
                <a:latin typeface="Aptos" panose="020B0004020202020204" pitchFamily="34" charset="0"/>
              </a:rPr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Instance method: ‘</a:t>
            </a:r>
            <a:r>
              <a:rPr lang="en-ZA" sz="1600" b="1" i="0" dirty="0" err="1">
                <a:effectLst/>
                <a:latin typeface="Aptos" panose="020B0004020202020204" pitchFamily="34" charset="0"/>
              </a:rPr>
              <a:t>CountVowels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b="0" i="0" dirty="0">
                <a:effectLst/>
                <a:latin typeface="Aptos" panose="020B0004020202020204" pitchFamily="34" charset="0"/>
              </a:rPr>
              <a:t>Takes a string as input and returns the number of vowels (a, e, </a:t>
            </a:r>
            <a:r>
              <a:rPr lang="en-GB" sz="1600" b="0" i="0" dirty="0" err="1">
                <a:effectLst/>
                <a:latin typeface="Aptos" panose="020B0004020202020204" pitchFamily="34" charset="0"/>
              </a:rPr>
              <a:t>i</a:t>
            </a:r>
            <a:r>
              <a:rPr lang="en-GB" sz="1600" b="0" i="0" dirty="0">
                <a:effectLst/>
                <a:latin typeface="Aptos" panose="020B0004020202020204" pitchFamily="34" charset="0"/>
              </a:rPr>
              <a:t>, o, u) in that string.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Example: Method should return ‘</a:t>
            </a:r>
            <a:r>
              <a:rPr lang="en-ZA" sz="1600" i="1" dirty="0">
                <a:latin typeface="Aptos" panose="020B0004020202020204" pitchFamily="34" charset="0"/>
              </a:rPr>
              <a:t>hello</a:t>
            </a:r>
            <a:r>
              <a:rPr lang="en-ZA" sz="1600" dirty="0">
                <a:latin typeface="Aptos" panose="020B0004020202020204" pitchFamily="34" charset="0"/>
              </a:rPr>
              <a:t>’ as ‘2’.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Aptos" panose="020B0004020202020204" pitchFamily="34" charset="0"/>
              </a:rPr>
              <a:t>Instance method: ‘</a:t>
            </a:r>
            <a:r>
              <a:rPr lang="en-ZA" sz="1600" b="1" i="0" dirty="0" err="1">
                <a:effectLst/>
                <a:latin typeface="Aptos" panose="020B0004020202020204" pitchFamily="34" charset="0"/>
              </a:rPr>
              <a:t>UpperCaseFirstLetter</a:t>
            </a:r>
            <a:r>
              <a:rPr lang="en-ZA" sz="1600" dirty="0">
                <a:latin typeface="Aptos" panose="020B00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600" b="0" i="0" dirty="0">
                <a:effectLst/>
                <a:latin typeface="Aptos" panose="020B0004020202020204" pitchFamily="34" charset="0"/>
              </a:rPr>
              <a:t>Takes a string as input and returns the same string with the first letter of each word capitalised.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ZA" sz="1600" dirty="0">
                <a:latin typeface="Aptos" panose="020B0004020202020204" pitchFamily="34" charset="0"/>
              </a:rPr>
              <a:t>Example: Method should return ‘</a:t>
            </a:r>
            <a:r>
              <a:rPr lang="en-ZA" sz="1600" i="1" dirty="0">
                <a:latin typeface="Aptos" panose="020B0004020202020204" pitchFamily="34" charset="0"/>
              </a:rPr>
              <a:t>hello</a:t>
            </a:r>
            <a:r>
              <a:rPr lang="en-ZA" sz="1600" dirty="0">
                <a:latin typeface="Aptos" panose="020B0004020202020204" pitchFamily="34" charset="0"/>
              </a:rPr>
              <a:t> </a:t>
            </a:r>
            <a:r>
              <a:rPr lang="en-ZA" sz="1600" i="1" dirty="0">
                <a:latin typeface="Aptos" panose="020B0004020202020204" pitchFamily="34" charset="0"/>
              </a:rPr>
              <a:t>world</a:t>
            </a:r>
            <a:r>
              <a:rPr lang="en-ZA" sz="1600" dirty="0">
                <a:latin typeface="Aptos" panose="020B0004020202020204" pitchFamily="34" charset="0"/>
              </a:rPr>
              <a:t>’ as ‘</a:t>
            </a:r>
            <a:r>
              <a:rPr lang="en-ZA" sz="1600" i="1" dirty="0">
                <a:latin typeface="Aptos" panose="020B0004020202020204" pitchFamily="34" charset="0"/>
              </a:rPr>
              <a:t>Hello</a:t>
            </a:r>
            <a:r>
              <a:rPr lang="en-ZA" sz="1600" dirty="0">
                <a:latin typeface="Aptos" panose="020B0004020202020204" pitchFamily="34" charset="0"/>
              </a:rPr>
              <a:t> </a:t>
            </a:r>
            <a:r>
              <a:rPr lang="en-ZA" sz="1600" i="1" dirty="0">
                <a:latin typeface="Aptos" panose="020B0004020202020204" pitchFamily="34" charset="0"/>
              </a:rPr>
              <a:t>World</a:t>
            </a:r>
            <a:r>
              <a:rPr lang="en-ZA" sz="1600" dirty="0">
                <a:latin typeface="Aptos" panose="020B0004020202020204" pitchFamily="34" charset="0"/>
              </a:rPr>
              <a:t>’.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r>
              <a:rPr lang="en-ZA" sz="1600" dirty="0">
                <a:latin typeface="Aptos" panose="020B0004020202020204" pitchFamily="34" charset="0"/>
              </a:rPr>
              <a:t>In the main method, demonstrate the use of each method by calling them with sample strings and printing the results. </a:t>
            </a:r>
          </a:p>
          <a:p>
            <a:endParaRPr lang="en-ZA" sz="1600" dirty="0">
              <a:latin typeface="Aptos" panose="020B0004020202020204" pitchFamily="34" charset="0"/>
            </a:endParaRPr>
          </a:p>
          <a:p>
            <a:r>
              <a:rPr lang="en-ZA" sz="1600" dirty="0">
                <a:latin typeface="Aptos" panose="020B0004020202020204" pitchFamily="34" charset="0"/>
              </a:rPr>
              <a:t>Please submit your project in a zipped folder with the following naming convention:</a:t>
            </a:r>
          </a:p>
          <a:p>
            <a:r>
              <a:rPr lang="en-ZA" sz="1600" b="1" dirty="0">
                <a:solidFill>
                  <a:srgbClr val="FF0000"/>
                </a:solidFill>
                <a:latin typeface="Aptos" panose="020B0004020202020204" pitchFamily="34" charset="0"/>
              </a:rPr>
              <a:t>FullName_STNumber_PROG6211_ICE1</a:t>
            </a:r>
          </a:p>
        </p:txBody>
      </p:sp>
    </p:spTree>
    <p:extLst>
      <p:ext uri="{BB962C8B-B14F-4D97-AF65-F5344CB8AC3E}">
        <p14:creationId xmlns:p14="http://schemas.microsoft.com/office/powerpoint/2010/main" val="5482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Bruil</dc:creator>
  <cp:lastModifiedBy>Amber Bruil</cp:lastModifiedBy>
  <cp:revision>2</cp:revision>
  <dcterms:created xsi:type="dcterms:W3CDTF">2024-02-27T19:25:35Z</dcterms:created>
  <dcterms:modified xsi:type="dcterms:W3CDTF">2024-02-28T06:44:59Z</dcterms:modified>
</cp:coreProperties>
</file>