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1" r:id="rId5"/>
    <p:sldId id="284" r:id="rId6"/>
    <p:sldId id="278" r:id="rId7"/>
    <p:sldId id="261" r:id="rId8"/>
    <p:sldId id="273" r:id="rId9"/>
    <p:sldId id="279" r:id="rId10"/>
    <p:sldId id="265" r:id="rId11"/>
    <p:sldId id="277" r:id="rId12"/>
    <p:sldId id="266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33CC"/>
    <a:srgbClr val="39A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87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31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3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1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10279488/PROG6212-ST10279488-POE.git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sz="4800" dirty="0">
                <a:latin typeface="Goudy Old Style (Headings)"/>
              </a:rPr>
              <a:t>CONTRACT MONTHLY CLAIM SYSTEM</a:t>
            </a:r>
            <a:br>
              <a:rPr lang="en-US" sz="4800" dirty="0">
                <a:latin typeface="Goudy Old Style (Headings)"/>
              </a:rPr>
            </a:br>
            <a:r>
              <a:rPr lang="en-US" sz="4800" dirty="0">
                <a:latin typeface="Goudy Old Style (Headings)"/>
              </a:rPr>
              <a:t>ST10279488</a:t>
            </a:r>
            <a:br>
              <a:rPr lang="en-US" sz="4800" dirty="0">
                <a:latin typeface="Goudy Old Style (Headings)"/>
              </a:rPr>
            </a:br>
            <a:r>
              <a:rPr lang="en-US" sz="4800" dirty="0">
                <a:latin typeface="Goudy Old Style (Headings)"/>
              </a:rPr>
              <a:t>PROG6212</a:t>
            </a:r>
            <a:br>
              <a:rPr lang="en-US" sz="4800" dirty="0">
                <a:latin typeface="Goudy Old Style (Headings)"/>
              </a:rPr>
            </a:br>
            <a:r>
              <a:rPr lang="en-US" sz="4800" dirty="0">
                <a:latin typeface="Goudy Old Style (Headings)"/>
              </a:rPr>
              <a:t>POE</a:t>
            </a:r>
            <a:endParaRPr lang="en-US" dirty="0">
              <a:latin typeface="Goudy Old Style (Headings)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46A8D5-DAC0-BA1A-CDE1-42DF20088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69783"/>
            <a:ext cx="12192000" cy="5547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5F81A3-A229-D26C-AC7A-A371AC74B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3481"/>
            <a:ext cx="12192000" cy="55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/>
          <a:lstStyle/>
          <a:p>
            <a:r>
              <a:rPr lang="en-US" dirty="0">
                <a:latin typeface="Goudy Old Style (Headings)"/>
              </a:rPr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738622"/>
            <a:ext cx="9467850" cy="2527911"/>
          </a:xfrm>
        </p:spPr>
        <p:txBody>
          <a:bodyPr/>
          <a:lstStyle/>
          <a:p>
            <a:r>
              <a:rPr lang="en-US" dirty="0">
                <a:latin typeface="Goudy Old Style (Headings)"/>
              </a:rPr>
              <a:t>ST10279488</a:t>
            </a:r>
          </a:p>
          <a:p>
            <a:r>
              <a:rPr lang="en-US" dirty="0">
                <a:latin typeface="Goudy Old Style (Headings)"/>
              </a:rPr>
              <a:t>GitHub Link: </a:t>
            </a:r>
            <a:r>
              <a:rPr lang="en-US" dirty="0">
                <a:latin typeface="Goudy Old Style (Headings)"/>
                <a:hlinkClick r:id="rId3"/>
              </a:rPr>
              <a:t>https://github.com/ST10279488/PROG6212-ST10279488-POE.git</a:t>
            </a:r>
            <a:endParaRPr lang="en-US" dirty="0">
              <a:latin typeface="Goudy Old Style (Headings)"/>
            </a:endParaRPr>
          </a:p>
          <a:p>
            <a:r>
              <a:rPr lang="en-US" dirty="0">
                <a:latin typeface="Goudy Old Style (Headings)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126078-3744-9104-E607-672B3A312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2282"/>
            <a:ext cx="12192000" cy="5547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9FC049-9D9D-1DFA-40CA-B9C596A0C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9503"/>
            <a:ext cx="12192000" cy="55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F96882-ED4C-A862-3322-1C6DA0C86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2909"/>
            <a:ext cx="6113247" cy="39339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1CA124-E13D-CE1E-CCE1-55F1715D5D65}"/>
              </a:ext>
            </a:extLst>
          </p:cNvPr>
          <p:cNvSpPr/>
          <p:nvPr/>
        </p:nvSpPr>
        <p:spPr>
          <a:xfrm>
            <a:off x="6378314" y="6310859"/>
            <a:ext cx="3233015" cy="547141"/>
          </a:xfrm>
          <a:prstGeom prst="rect">
            <a:avLst/>
          </a:prstGeom>
          <a:gradFill flip="none" rotWithShape="1">
            <a:gsLst>
              <a:gs pos="0">
                <a:srgbClr val="FF33CC"/>
              </a:gs>
              <a:gs pos="50000">
                <a:srgbClr val="7030A0"/>
              </a:gs>
              <a:gs pos="100000">
                <a:srgbClr val="3366FF"/>
              </a:gs>
            </a:gsLst>
            <a:lin ang="10800000" scaled="1"/>
            <a:tileRect/>
          </a:gra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827DBE4-FDE5-6C4C-F6B9-1F2F8DF63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20C0394-7DC1-FC50-AC6B-37BD9D019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363" y="888229"/>
            <a:ext cx="523205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+mj-lt"/>
              </a:rPr>
              <a:t>Key features include: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Welcome Message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 warm introduction to make users feel invited and guide them on the system's purpose and functionality. This ensures accessibility for all users, even those new to the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Contact Details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Easily accessible contact information for support or inquiries, enhancing user trust and providing immediate assistance if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Navigation Bar (Navbar)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 sleek and intuitive navigation bar that provides links to all key sections of the system, including: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Claim Submission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Pending Approvals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Document Upload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Claim Status Tracking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navbar ensures quick and seamless navigation across the platform, saving users time and improving efficiency.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F2C090-66BD-790E-7DC9-25087590B188}"/>
              </a:ext>
            </a:extLst>
          </p:cNvPr>
          <p:cNvSpPr txBox="1"/>
          <p:nvPr/>
        </p:nvSpPr>
        <p:spPr>
          <a:xfrm>
            <a:off x="844204" y="94215"/>
            <a:ext cx="10538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FF33CC"/>
                </a:solidFill>
                <a:effectLst/>
                <a:latin typeface="+mj-lt"/>
              </a:rPr>
              <a:t>Home Page Overview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Our homepage is designed to create a welcoming and user-friendly entry point for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j-lt"/>
              </a:rPr>
              <a:t>Contract Monthly Claim System.</a:t>
            </a:r>
            <a:endParaRPr lang="en-US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0F49DF-AF5A-3C54-212A-63694B6D9E99}"/>
              </a:ext>
            </a:extLst>
          </p:cNvPr>
          <p:cNvSpPr txBox="1"/>
          <p:nvPr/>
        </p:nvSpPr>
        <p:spPr>
          <a:xfrm>
            <a:off x="282314" y="5216856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+mj-lt"/>
              </a:rPr>
              <a:t>Why It Matters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+mj-lt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+mj-lt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homepage is thoughtfully designed to ensure clarity, simplicity, and ease of use. It acts as a central hub, helping users access essential functions quickly and making the overall experience engaging and efficient.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9C373000-EEA1-D16F-189A-338FFDA2E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7802" y="6167120"/>
            <a:ext cx="5066250" cy="690880"/>
          </a:xfrm>
          <a:gradFill>
            <a:gsLst>
              <a:gs pos="100000">
                <a:srgbClr val="39ADDF"/>
              </a:gs>
              <a:gs pos="0">
                <a:srgbClr val="FF33CC"/>
              </a:gs>
              <a:gs pos="50000">
                <a:srgbClr val="7030A0"/>
              </a:gs>
            </a:gsLst>
          </a:gradFill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CE07E34-280B-948B-ED9E-BBB449AC6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927" y="1680411"/>
            <a:ext cx="6096000" cy="349717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C0B73D-061B-DF7F-5185-03E9EAC6E3B4}"/>
              </a:ext>
            </a:extLst>
          </p:cNvPr>
          <p:cNvSpPr txBox="1"/>
          <p:nvPr/>
        </p:nvSpPr>
        <p:spPr>
          <a:xfrm>
            <a:off x="374754" y="344774"/>
            <a:ext cx="1145248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FF33CC"/>
                </a:solidFill>
                <a:latin typeface="+mj-lt"/>
              </a:rPr>
              <a:t>Lecturer Claims Page</a:t>
            </a:r>
          </a:p>
          <a:p>
            <a:pPr algn="ctr"/>
            <a:r>
              <a:rPr lang="en-US" dirty="0">
                <a:latin typeface="+mj-lt"/>
              </a:rPr>
              <a:t>The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Lecturer Claims Page</a:t>
            </a:r>
            <a:r>
              <a:rPr lang="en-US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is a core component of the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Contract Monthly Claim System</a:t>
            </a:r>
            <a:r>
              <a:rPr lang="en-US" dirty="0">
                <a:latin typeface="+mj-lt"/>
              </a:rPr>
              <a:t>, empowering lecturers to efficiently manage their claims.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F36FEA-C29F-25C7-54C5-BD4C81854447}"/>
              </a:ext>
            </a:extLst>
          </p:cNvPr>
          <p:cNvSpPr txBox="1"/>
          <p:nvPr/>
        </p:nvSpPr>
        <p:spPr>
          <a:xfrm>
            <a:off x="364761" y="1903751"/>
            <a:ext cx="55113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  <a:latin typeface="+mj-lt"/>
              </a:rPr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User-Friendly Form</a:t>
            </a:r>
            <a:r>
              <a:rPr lang="en-US" dirty="0">
                <a:latin typeface="+mj-lt"/>
              </a:rPr>
              <a:t>: Fields for hours worked, hourly rate, and notes, with a clear </a:t>
            </a:r>
            <a:r>
              <a:rPr lang="en-US" b="1" dirty="0">
                <a:latin typeface="+mj-lt"/>
              </a:rPr>
              <a:t>'Submit' button</a:t>
            </a:r>
            <a:r>
              <a:rPr lang="en-US" dirty="0">
                <a:latin typeface="+mj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Document Upload</a:t>
            </a:r>
            <a:r>
              <a:rPr lang="en-US" dirty="0">
                <a:latin typeface="+mj-lt"/>
              </a:rPr>
              <a:t>: Securely attach supporting files (PDFs, Word, Excel) to ensure complete submissions.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Real-Time Feedback</a:t>
            </a:r>
            <a:r>
              <a:rPr lang="en-US" dirty="0">
                <a:latin typeface="+mj-lt"/>
              </a:rPr>
              <a:t>: Instant confirmation or error messages for seamless submissions.</a:t>
            </a:r>
          </a:p>
          <a:p>
            <a:r>
              <a:rPr lang="en-US" b="1" dirty="0">
                <a:latin typeface="+mj-lt"/>
              </a:rPr>
              <a:t>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Simplifies claim submission and eliminates paperwork.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Ensures accuracy with structured fields.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Saves time with an intuitive, fast interface.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3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67A5A3E-1906-3C78-93E9-4A2673344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670" y="1009789"/>
            <a:ext cx="6490676" cy="3544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10ED15-0E92-EC67-D744-DEBD84169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670" y="4385775"/>
            <a:ext cx="6490676" cy="13024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D2E6FB-E217-B1F6-A15E-DC1F35337A01}"/>
              </a:ext>
            </a:extLst>
          </p:cNvPr>
          <p:cNvSpPr/>
          <p:nvPr/>
        </p:nvSpPr>
        <p:spPr>
          <a:xfrm>
            <a:off x="5276538" y="6233660"/>
            <a:ext cx="4332158" cy="624340"/>
          </a:xfrm>
          <a:prstGeom prst="rect">
            <a:avLst/>
          </a:prstGeom>
          <a:gradFill flip="none" rotWithShape="1">
            <a:gsLst>
              <a:gs pos="0">
                <a:srgbClr val="FF33CC"/>
              </a:gs>
              <a:gs pos="50000">
                <a:srgbClr val="7030A0"/>
              </a:gs>
              <a:gs pos="100000">
                <a:srgbClr val="3366FF"/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75BAEA-56A0-9110-D685-38802AD012FF}"/>
              </a:ext>
            </a:extLst>
          </p:cNvPr>
          <p:cNvSpPr txBox="1"/>
          <p:nvPr/>
        </p:nvSpPr>
        <p:spPr>
          <a:xfrm>
            <a:off x="1888761" y="174407"/>
            <a:ext cx="87740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FF33CC"/>
                </a:solidFill>
                <a:latin typeface="+mj-lt"/>
              </a:rPr>
              <a:t>New Claim Page</a:t>
            </a:r>
          </a:p>
          <a:p>
            <a:pPr algn="ctr"/>
            <a:r>
              <a:rPr lang="en-US" dirty="0">
                <a:latin typeface="+mj-lt"/>
              </a:rPr>
              <a:t>The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New Claim Page</a:t>
            </a:r>
            <a:r>
              <a:rPr lang="en-US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provides an intuitive and efficient interface for submitting new claims.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095ACC-0C29-762E-BB52-8DDB080181DB}"/>
              </a:ext>
            </a:extLst>
          </p:cNvPr>
          <p:cNvSpPr txBox="1"/>
          <p:nvPr/>
        </p:nvSpPr>
        <p:spPr>
          <a:xfrm>
            <a:off x="170481" y="1009789"/>
            <a:ext cx="52229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  <a:latin typeface="+mj-lt"/>
              </a:rPr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Simple Form Design</a:t>
            </a:r>
            <a:r>
              <a:rPr lang="en-US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Fields for hours worked, hourly rate, and additional notes.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Clear and accessible </a:t>
            </a:r>
            <a:r>
              <a:rPr lang="en-US" b="1" dirty="0">
                <a:latin typeface="+mj-lt"/>
              </a:rPr>
              <a:t>'Submit' button</a:t>
            </a:r>
            <a:r>
              <a:rPr lang="en-US" dirty="0">
                <a:latin typeface="+mj-lt"/>
              </a:rPr>
              <a:t> for easy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File Upload Option</a:t>
            </a:r>
            <a:r>
              <a:rPr lang="en-US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Securely attach supporting documents (PDF, Word, Excel).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User Guidance</a:t>
            </a:r>
            <a:r>
              <a:rPr lang="en-US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Real-time validation with clear messages for errors or successful submissions.</a:t>
            </a:r>
          </a:p>
          <a:p>
            <a:r>
              <a:rPr lang="en-US" b="1" dirty="0">
                <a:solidFill>
                  <a:srgbClr val="3366FF"/>
                </a:solidFill>
                <a:latin typeface="+mj-lt"/>
              </a:rPr>
              <a:t>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Ease of Use</a:t>
            </a:r>
            <a:r>
              <a:rPr lang="en-US" dirty="0">
                <a:latin typeface="+mj-lt"/>
              </a:rPr>
              <a:t>: Simplifies the process for lecturers.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Improved Accuracy</a:t>
            </a:r>
            <a:r>
              <a:rPr lang="en-US" dirty="0">
                <a:latin typeface="+mj-lt"/>
              </a:rPr>
              <a:t>: Structured inputs reduce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Time-Efficient</a:t>
            </a:r>
            <a:r>
              <a:rPr lang="en-US" dirty="0">
                <a:latin typeface="+mj-lt"/>
              </a:rPr>
              <a:t>: Quick and reliable for busy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>
            <a:extLst>
              <a:ext uri="{FF2B5EF4-FFF2-40B4-BE49-F238E27FC236}">
                <a16:creationId xmlns:a16="http://schemas.microsoft.com/office/drawing/2014/main" id="{A336FEA9-C85A-3569-16F0-5ECBABBE0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174781"/>
            <a:ext cx="9144000" cy="683219"/>
          </a:xfrm>
          <a:gradFill flip="none" rotWithShape="1">
            <a:gsLst>
              <a:gs pos="0">
                <a:srgbClr val="FF33CC"/>
              </a:gs>
              <a:gs pos="100000">
                <a:srgbClr val="3366FF"/>
              </a:gs>
              <a:gs pos="50000">
                <a:srgbClr val="7030A0"/>
              </a:gs>
            </a:gsLst>
            <a:lin ang="10800000" scaled="1"/>
            <a:tileRect/>
          </a:gradFill>
        </p:spPr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FBF55D-D71D-BBED-7D52-1602527FA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31" y="4343400"/>
            <a:ext cx="6812017" cy="13141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3CC4E1-ED5D-8077-D204-CFD8F1DF1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33" y="1228058"/>
            <a:ext cx="6812017" cy="31153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21DD02-CF30-AB63-6EDE-E881FF6F611B}"/>
              </a:ext>
            </a:extLst>
          </p:cNvPr>
          <p:cNvSpPr txBox="1"/>
          <p:nvPr/>
        </p:nvSpPr>
        <p:spPr>
          <a:xfrm>
            <a:off x="7405141" y="2136338"/>
            <a:ext cx="4508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</a:t>
            </a:r>
            <a:r>
              <a:rPr lang="en-US" dirty="0">
                <a:latin typeface="+mj-lt"/>
              </a:rPr>
              <a:t>all lecturer claim details have been entered the lecturer can click </a:t>
            </a:r>
            <a:r>
              <a:rPr lang="en-US" b="1" dirty="0">
                <a:latin typeface="+mj-lt"/>
              </a:rPr>
              <a:t>submit</a:t>
            </a:r>
            <a:r>
              <a:rPr lang="en-US" dirty="0">
                <a:latin typeface="+mj-lt"/>
              </a:rPr>
              <a:t> and they will be redirected to the </a:t>
            </a:r>
            <a:r>
              <a:rPr lang="en-US" b="1" dirty="0">
                <a:latin typeface="+mj-lt"/>
              </a:rPr>
              <a:t>Lecturer Claims page </a:t>
            </a:r>
            <a:r>
              <a:rPr lang="en-US" dirty="0">
                <a:latin typeface="+mj-lt"/>
              </a:rPr>
              <a:t>with their </a:t>
            </a:r>
            <a:r>
              <a:rPr lang="en-US" b="1" dirty="0">
                <a:latin typeface="+mj-lt"/>
              </a:rPr>
              <a:t>updated claim</a:t>
            </a:r>
            <a:r>
              <a:rPr lang="en-US" dirty="0">
                <a:latin typeface="+mj-lt"/>
              </a:rPr>
              <a:t> showing on the list.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If they choose to click </a:t>
            </a:r>
            <a:r>
              <a:rPr lang="en-US" b="1" dirty="0">
                <a:latin typeface="+mj-lt"/>
              </a:rPr>
              <a:t>cancel</a:t>
            </a:r>
            <a:r>
              <a:rPr lang="en-US" dirty="0">
                <a:latin typeface="+mj-lt"/>
              </a:rPr>
              <a:t> the details will be erased and they will be redirected to the </a:t>
            </a:r>
            <a:r>
              <a:rPr lang="en-US" b="1" dirty="0">
                <a:latin typeface="+mj-lt"/>
              </a:rPr>
              <a:t>Lecturer Claims page </a:t>
            </a:r>
            <a:r>
              <a:rPr lang="en-US" dirty="0">
                <a:latin typeface="+mj-lt"/>
              </a:rPr>
              <a:t>to see that </a:t>
            </a:r>
            <a:r>
              <a:rPr lang="en-US" b="1" dirty="0">
                <a:latin typeface="+mj-lt"/>
              </a:rPr>
              <a:t>nothing has changed.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A1D9A7-019A-AF2A-95EA-E545D059CB2E}"/>
              </a:ext>
            </a:extLst>
          </p:cNvPr>
          <p:cNvSpPr txBox="1"/>
          <p:nvPr/>
        </p:nvSpPr>
        <p:spPr>
          <a:xfrm>
            <a:off x="3841736" y="378612"/>
            <a:ext cx="4508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FF33CC"/>
                </a:solidFill>
                <a:latin typeface="+mj-lt"/>
              </a:rPr>
              <a:t>Inputting details to create a new claim</a:t>
            </a:r>
          </a:p>
        </p:txBody>
      </p:sp>
    </p:spTree>
    <p:extLst>
      <p:ext uri="{BB962C8B-B14F-4D97-AF65-F5344CB8AC3E}">
        <p14:creationId xmlns:p14="http://schemas.microsoft.com/office/powerpoint/2010/main" val="167993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rgbClr val="FF33CC"/>
              </a:gs>
              <a:gs pos="100000">
                <a:srgbClr val="3366FF"/>
              </a:gs>
              <a:gs pos="50000">
                <a:srgbClr val="7030A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24E837-7410-E4D3-ECC4-0FBE4312CF5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670029" y="865143"/>
            <a:ext cx="6252148" cy="37025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705780-7ED2-B8CC-0250-A7DBFAA5B5D8}"/>
              </a:ext>
            </a:extLst>
          </p:cNvPr>
          <p:cNvSpPr txBox="1"/>
          <p:nvPr/>
        </p:nvSpPr>
        <p:spPr>
          <a:xfrm>
            <a:off x="2206052" y="4692222"/>
            <a:ext cx="85868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366FF"/>
                </a:solidFill>
              </a:rPr>
              <a:t>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Centralized Access</a:t>
            </a:r>
            <a:r>
              <a:rPr lang="en-US" sz="2000" dirty="0"/>
              <a:t>: All claims, both new and existing, are managed in one place.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Enhanced Flexibility</a:t>
            </a:r>
            <a:r>
              <a:rPr lang="en-US" sz="2000" dirty="0"/>
              <a:t>: Easy updates to claims if corrections are needed.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Streamlined Workflow</a:t>
            </a:r>
            <a:r>
              <a:rPr lang="en-US" sz="2000" dirty="0"/>
              <a:t>: Reduces errors and processing delays.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D80200-C39B-7348-18F9-BD210270F67E}"/>
              </a:ext>
            </a:extLst>
          </p:cNvPr>
          <p:cNvSpPr txBox="1"/>
          <p:nvPr/>
        </p:nvSpPr>
        <p:spPr>
          <a:xfrm>
            <a:off x="269823" y="1345769"/>
            <a:ext cx="494675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New Claim Submission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Simple form to add details like hours worked, hourly rate, and additional notes.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Option to attach supporting documents securely.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Updated Claim Management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View and edit previously submitted claims.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Real-time status updates for pending, approved, or rejected claims.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075A8D-0B11-EF6C-2E89-295320400525}"/>
              </a:ext>
            </a:extLst>
          </p:cNvPr>
          <p:cNvSpPr txBox="1"/>
          <p:nvPr/>
        </p:nvSpPr>
        <p:spPr>
          <a:xfrm>
            <a:off x="4027357" y="166994"/>
            <a:ext cx="413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33CC"/>
                </a:solidFill>
                <a:latin typeface="+mj-lt"/>
              </a:rPr>
              <a:t>Updated Lecturer Claims Page</a:t>
            </a:r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0227B8-A24C-8C29-034A-D7700B887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100000">
                <a:srgbClr val="3366FF"/>
              </a:gs>
              <a:gs pos="0">
                <a:srgbClr val="FF33CC"/>
              </a:gs>
              <a:gs pos="50000">
                <a:srgbClr val="7030A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83B603E-8881-B5A6-3AA9-8F9190FDE44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606323" y="2101840"/>
            <a:ext cx="6295868" cy="26543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07AE85-2E26-9CCB-FE08-CAC95911517D}"/>
              </a:ext>
            </a:extLst>
          </p:cNvPr>
          <p:cNvSpPr txBox="1"/>
          <p:nvPr/>
        </p:nvSpPr>
        <p:spPr>
          <a:xfrm>
            <a:off x="1269167" y="184704"/>
            <a:ext cx="96536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33CC"/>
                </a:solidFill>
                <a:latin typeface="+mj-lt"/>
              </a:rPr>
              <a:t>Auto-Calculation Page</a:t>
            </a:r>
          </a:p>
          <a:p>
            <a:pPr algn="ctr"/>
            <a:r>
              <a:rPr lang="en-US" dirty="0">
                <a:latin typeface="+mj-lt"/>
              </a:rPr>
              <a:t>The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Auto-Calculation Page</a:t>
            </a:r>
            <a:r>
              <a:rPr lang="en-US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enhances accuracy and efficiency by automatically computing claim totals.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D1C44F-77E4-10B5-F732-4CB3540BD31B}"/>
              </a:ext>
            </a:extLst>
          </p:cNvPr>
          <p:cNvSpPr txBox="1"/>
          <p:nvPr/>
        </p:nvSpPr>
        <p:spPr>
          <a:xfrm>
            <a:off x="359764" y="959370"/>
            <a:ext cx="5246559" cy="506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  <a:latin typeface="+mj-lt"/>
              </a:rPr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Dynamic Calculations</a:t>
            </a:r>
            <a:r>
              <a:rPr lang="en-US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Automatically calculates total claim amounts based on hours worked and hourly rate.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Updates in real-time as values are entered.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Error Prevention</a:t>
            </a:r>
            <a:r>
              <a:rPr lang="en-US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Ensures no manual miscalculations by validating entries instantly.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User-Friendly Interface</a:t>
            </a:r>
            <a:r>
              <a:rPr lang="en-US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Clearly displays calculated totals in an easy-to-read format.</a:t>
            </a:r>
          </a:p>
          <a:p>
            <a:r>
              <a:rPr lang="en-US" b="1" dirty="0">
                <a:solidFill>
                  <a:srgbClr val="3366FF"/>
                </a:solidFill>
                <a:latin typeface="+mj-lt"/>
              </a:rPr>
              <a:t>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Accuracy</a:t>
            </a:r>
            <a:r>
              <a:rPr lang="en-US" dirty="0">
                <a:latin typeface="+mj-lt"/>
              </a:rPr>
              <a:t>: Eliminates calculation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Time-Saving</a:t>
            </a:r>
            <a:r>
              <a:rPr lang="en-US" dirty="0">
                <a:latin typeface="+mj-lt"/>
              </a:rPr>
              <a:t>: Reduces the time spent on manual computations.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Improved Usability</a:t>
            </a:r>
            <a:r>
              <a:rPr lang="en-US" dirty="0">
                <a:latin typeface="+mj-lt"/>
              </a:rPr>
              <a:t>: Provides instant feedback for user convenience.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D154CB-B88B-A795-75DF-289080655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69" y="6236154"/>
            <a:ext cx="4328535" cy="621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9E064A-9823-8850-8710-BF25C9CB9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910" y="3308766"/>
            <a:ext cx="8224180" cy="28074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12339C-5627-6189-1B0F-B1EFAB4E3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755" y="0"/>
            <a:ext cx="4328535" cy="621846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8C48BD07-29A6-4FAE-C278-601AE79D502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13883" y="995810"/>
            <a:ext cx="985175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The lecturer enters hours worked and hourly rate.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Auto Calculation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The system instantly calculates the total and displays it for review.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Redirect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After submission, the user is redirected to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Lecturer Claims Page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where the new claim appears with updated information. </a:t>
            </a:r>
          </a:p>
        </p:txBody>
      </p:sp>
    </p:spTree>
    <p:extLst>
      <p:ext uri="{BB962C8B-B14F-4D97-AF65-F5344CB8AC3E}">
        <p14:creationId xmlns:p14="http://schemas.microsoft.com/office/powerpoint/2010/main" val="164959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rgbClr val="FF33CC"/>
              </a:gs>
              <a:gs pos="100000">
                <a:srgbClr val="3366FF"/>
              </a:gs>
              <a:gs pos="50000">
                <a:srgbClr val="7030A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C26E5F29-B7C3-311C-C9A0-D983FFD9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532" y="893071"/>
            <a:ext cx="6746714" cy="3151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6EE5C3-8478-589A-6BD5-F139C61B0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532" y="4044757"/>
            <a:ext cx="6746714" cy="12290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E63EA9-D48A-43ED-4285-23E42B9F8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532" y="5260218"/>
            <a:ext cx="6746714" cy="2883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A92FFE-0147-CA2C-FB25-A38C34D29068}"/>
              </a:ext>
            </a:extLst>
          </p:cNvPr>
          <p:cNvSpPr txBox="1"/>
          <p:nvPr/>
        </p:nvSpPr>
        <p:spPr>
          <a:xfrm>
            <a:off x="246742" y="787038"/>
            <a:ext cx="52097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  <a:latin typeface="+mj-lt"/>
              </a:rPr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Claims Dashboard</a:t>
            </a:r>
            <a:r>
              <a:rPr lang="en-US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Displays a comprehensive list of all submitted claims, with key details such as lecturer name, hours worked, claim amount, and status.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Includes filtering and sorting options for easier navigation.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Verification Tools</a:t>
            </a:r>
            <a:r>
              <a:rPr lang="en-US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Allows HR to review claim details and attached documents for accuracy and completeness.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Provides fields for adding notes or comments during verification.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Approval Workflow</a:t>
            </a:r>
            <a:r>
              <a:rPr lang="en-US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Simple buttons to </a:t>
            </a:r>
            <a:r>
              <a:rPr lang="en-US" b="1" dirty="0">
                <a:latin typeface="+mj-lt"/>
              </a:rPr>
              <a:t>Approve</a:t>
            </a:r>
            <a:r>
              <a:rPr lang="en-US" dirty="0">
                <a:latin typeface="+mj-lt"/>
              </a:rPr>
              <a:t> or </a:t>
            </a:r>
            <a:r>
              <a:rPr lang="en-US" b="1" dirty="0">
                <a:latin typeface="+mj-lt"/>
              </a:rPr>
              <a:t>Reject</a:t>
            </a:r>
            <a:r>
              <a:rPr lang="en-US" dirty="0">
                <a:latin typeface="+mj-lt"/>
              </a:rPr>
              <a:t> claims, instantly updating the claim status.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Automatic notifications sent to lecturers about the status change.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335468-1C3E-59DA-56A8-99A8008B6D26}"/>
              </a:ext>
            </a:extLst>
          </p:cNvPr>
          <p:cNvSpPr txBox="1"/>
          <p:nvPr/>
        </p:nvSpPr>
        <p:spPr>
          <a:xfrm>
            <a:off x="129914" y="69319"/>
            <a:ext cx="11932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FF33CC"/>
                </a:solidFill>
                <a:latin typeface="+mj-lt"/>
              </a:rPr>
              <a:t>Approve and Verify Page (HR View)</a:t>
            </a:r>
          </a:p>
          <a:p>
            <a:pPr algn="ctr"/>
            <a:r>
              <a:rPr lang="en-US" dirty="0">
                <a:latin typeface="+mj-lt"/>
              </a:rPr>
              <a:t>The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Approve and Verify Page</a:t>
            </a:r>
            <a:r>
              <a:rPr lang="en-US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is designed for HR personnel to efficiently manage claims by verifying details and approving or rejecting submissions.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40DFE-3BA5-55E9-EB01-75DED8E11727}"/>
              </a:ext>
            </a:extLst>
          </p:cNvPr>
          <p:cNvSpPr txBox="1"/>
          <p:nvPr/>
        </p:nvSpPr>
        <p:spPr>
          <a:xfrm>
            <a:off x="129914" y="5475551"/>
            <a:ext cx="11932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66FF"/>
                </a:solidFill>
                <a:latin typeface="+mj-lt"/>
              </a:rPr>
              <a:t>Benefits: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Streamlined Processes</a:t>
            </a:r>
            <a:r>
              <a:rPr lang="en-US" dirty="0">
                <a:latin typeface="+mj-lt"/>
              </a:rPr>
              <a:t>: Centralizes claim management, saving time and effort.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Transparency</a:t>
            </a:r>
            <a:r>
              <a:rPr lang="en-US" dirty="0">
                <a:latin typeface="+mj-lt"/>
              </a:rPr>
              <a:t>: Ensures a clear and auditable approval process with recorded notes and decisions.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Improved Communication</a:t>
            </a:r>
            <a:r>
              <a:rPr lang="en-US" dirty="0">
                <a:latin typeface="+mj-lt"/>
              </a:rPr>
              <a:t>: Keeps lecturers informed with real-time updates on their claims.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125</TotalTime>
  <Words>901</Words>
  <Application>Microsoft Office PowerPoint</Application>
  <PresentationFormat>Widescreen</PresentationFormat>
  <Paragraphs>96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Goudy Old Style (Headings)</vt:lpstr>
      <vt:lpstr>Wingdings</vt:lpstr>
      <vt:lpstr>Custom</vt:lpstr>
      <vt:lpstr>CONTRACT MONTHLY CLAIM SYSTEM ST10279488 PROG6212 POE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Kiera  Meth</dc:creator>
  <cp:lastModifiedBy>Kiera  Meth</cp:lastModifiedBy>
  <cp:revision>10</cp:revision>
  <dcterms:created xsi:type="dcterms:W3CDTF">2024-11-21T16:01:03Z</dcterms:created>
  <dcterms:modified xsi:type="dcterms:W3CDTF">2024-11-22T06:43:17Z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