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12"/>
  </p:notesMasterIdLst>
  <p:sldIdLst>
    <p:sldId id="258" r:id="rId5"/>
    <p:sldId id="260" r:id="rId6"/>
    <p:sldId id="262" r:id="rId7"/>
    <p:sldId id="263" r:id="rId8"/>
    <p:sldId id="264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DA4F4-AC2C-4D59-BE50-2CC4DAFFBCA8}" v="14" dt="2024-11-22T13:17:34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9734-B402-4CB1-9464-0DF4D723601F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5A7AA-51FC-4943-B7AB-4BD91165FF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691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97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9A5D-2E1F-871D-2EC6-B8DD3375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0C405-8DBA-80AB-3FAA-8F9F547A1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ECB65-71B3-F73A-D5E7-B2EA14557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E2D6-A432-4461-31AF-40331AFCE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23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7C32-7380-50C0-687E-9CD74351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A231D-2842-C6F4-9A65-3818CB8D7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403AC-0433-8242-29E9-CA650B223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4FE92-EB09-1CF5-5DF5-EF740C37F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167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DB5AB-361C-DBA9-3A32-B16B76BE4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74434-6386-FFC1-EC3D-C002C7AC9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9BBE9F-7D07-1EFE-21B0-4042841EA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C691B-A105-74ED-0DE3-ADC6A94D6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10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D9D75-1D51-629B-9449-020A24FD7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CCA9C-0993-55D6-B5E5-692BE3A40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FEF5A-BED3-06DA-0495-45CDEB99E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EB4B-1FE5-4075-C6E6-0E857DD49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25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25669-4896-59E5-051D-31EB23448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1FE57-5DE4-0B70-E949-820033F8C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5B9CB-B0C3-2C64-D756-DDA14FDB4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00B8B-3F83-890C-B1F7-DD86E0EF0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940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C5B6A-5DB9-8795-1863-898FCC1C7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A0058-150C-2DE6-AAF1-B5F5CF3DF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00F92-557C-94E4-254E-F6ED948E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E81A-1765-81A8-42F0-29F79363D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DF0B3-2875-4BA9-83FB-7453CA459E18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96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2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65FFED4C-88EE-A76E-33CC-82C65E6AF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06F4B-C56D-EE94-E19D-476E6568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 fontScale="90000"/>
          </a:bodyPr>
          <a:lstStyle/>
          <a:p>
            <a:r>
              <a:rPr lang="en-ZA" sz="4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Contract Monthly Claim System (CMCS)</a:t>
            </a:r>
            <a:r>
              <a:rPr lang="en-ZA" sz="4000" dirty="0">
                <a:effectLst/>
                <a:latin typeface="Eras Bold ITC" panose="020B0907030504020204" pitchFamily="34" charset="0"/>
                <a:ea typeface="Aptos" panose="020B0004020202020204" pitchFamily="34" charset="0"/>
              </a:rPr>
              <a:t> Presentation</a:t>
            </a:r>
            <a:br>
              <a:rPr lang="en-ZA" sz="4000" dirty="0">
                <a:solidFill>
                  <a:srgbClr val="FFFFFF"/>
                </a:solidFill>
                <a:latin typeface="Eras Bold ITC" panose="020B0907030504020204" pitchFamily="34" charset="0"/>
              </a:rPr>
            </a:br>
            <a:br>
              <a:rPr lang="en-ZA" sz="4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4000" kern="100" dirty="0">
              <a:effectLst/>
              <a:latin typeface="Eras Bold ITC" panose="020B09070305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33D65D-DC8E-A68B-8A5B-9CC737097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56" y="3074795"/>
            <a:ext cx="6952388" cy="35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6C6DC-0E57-BDDA-CEC5-7087EDF2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BAB6FF6C-1147-D210-2E49-3DD52BEA2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D707CFD-6FB1-C22C-2657-F392CDC70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1130711"/>
            <a:ext cx="9674941" cy="3205316"/>
          </a:xfrm>
        </p:spPr>
        <p:txBody>
          <a:bodyPr>
            <a:normAutofit lnSpcReduction="10000"/>
          </a:bodyPr>
          <a:lstStyle/>
          <a:p>
            <a: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4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Agenda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System Overview</a:t>
            </a:r>
            <a:b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Technical Architecture</a:t>
            </a:r>
            <a:b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Key Features &amp; Automation</a:t>
            </a:r>
            <a:b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Security &amp; Performance</a:t>
            </a:r>
            <a:b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Benefits &amp; Future Enhancements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0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00769-97A6-9422-4C9F-211C3BF3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0E8E412D-2452-B364-1700-DE9547E9F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C4D7B56-0ABE-1D72-1DA3-CA81023ED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453" y="1088180"/>
            <a:ext cx="9700780" cy="5408313"/>
          </a:xfrm>
        </p:spPr>
        <p:txBody>
          <a:bodyPr>
            <a:normAutofit fontScale="25000" lnSpcReduction="20000"/>
          </a:bodyPr>
          <a:lstStyle/>
          <a:p>
            <a: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73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ZA" sz="16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Overview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8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Streamlined monthly claim processing for independent contractor lecturers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 workflow from submission to approval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Integrated document management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status tracking</a:t>
            </a:r>
            <a:br>
              <a:rPr lang="en-ZA" sz="4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ZA" sz="72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Target Users</a:t>
            </a: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Lecturers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Programme Coordinators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Academic Managers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HR Personnel</a:t>
            </a:r>
            <a:b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5284DB-64FE-8122-4A88-BD03C413E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43" y="3232872"/>
            <a:ext cx="6434295" cy="32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0FDA0-41C2-4172-F937-6C0E208E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0F7BDD32-24EE-4700-4EF2-2F318F4F24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7E95E28-95C3-C494-4A64-798B2F3D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1130710"/>
            <a:ext cx="9785841" cy="4727829"/>
          </a:xfrm>
        </p:spPr>
        <p:txBody>
          <a:bodyPr>
            <a:normAutofit fontScale="32500" lnSpcReduction="20000"/>
          </a:bodyPr>
          <a:lstStyle/>
          <a:p>
            <a: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23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Technical Architecture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6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62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 Stack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Frontend: ASP.NET Core MVC, jQuery, Bootstrap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Backend: C# (.NET Core)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Database: Entity Framework 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Authentication: ASP.NET Identity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Reporting: Crystal Reports / SQL Server Reporting Services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2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752A-7298-FD37-1BF2-6F3FC999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243BB31A-A5F7-39DC-CE03-8A995FA6E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E5D38B2-0DEA-80FC-ACFD-A404AA71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244548"/>
            <a:ext cx="9668882" cy="6613442"/>
          </a:xfrm>
        </p:spPr>
        <p:txBody>
          <a:bodyPr>
            <a:normAutofit fontScale="25000" lnSpcReduction="20000"/>
          </a:bodyPr>
          <a:lstStyle/>
          <a:p>
            <a:r>
              <a:rPr lang="en-ZA" sz="160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6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Key Features &amp; Automation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8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Lecturer Portal</a:t>
            </a:r>
            <a:endParaRPr lang="en-ZA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One-click claim submission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Automated calculation of payments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Document upload with validation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status tracking</a:t>
            </a:r>
            <a:b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62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8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Management Dashboard</a:t>
            </a:r>
            <a:endParaRPr lang="en-ZA" sz="8000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 claim verification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Batch processing capabilities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Custom report generation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Performance analytics</a:t>
            </a:r>
            <a:b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8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 Automation</a:t>
            </a:r>
            <a:endParaRPr lang="en-ZA" sz="8000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Smart routing of claims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Automated email notifications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Status updates</a:t>
            </a:r>
            <a:endParaRPr lang="en-ZA" sz="5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r>
              <a:rPr lang="en-ZA" sz="5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Exception handling</a:t>
            </a:r>
            <a:b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EB01B3-C086-FA09-5F0D-3D3238BBA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98" y="1514266"/>
            <a:ext cx="665535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DD5BA-DAFC-FB4A-ADF6-1161F69B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013DF87C-7590-7E1B-88CD-597B2152C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2505AF-0469-A4A3-32B6-2C2B14CA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1" y="1130711"/>
            <a:ext cx="9775208" cy="5323252"/>
          </a:xfrm>
        </p:spPr>
        <p:txBody>
          <a:bodyPr>
            <a:normAutofit fontScale="25000" lnSpcReduction="20000"/>
          </a:bodyPr>
          <a:lstStyle/>
          <a:p>
            <a:r>
              <a:rPr lang="en-ZA" sz="16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4. Security &amp; Performance</a:t>
            </a:r>
            <a:br>
              <a:rPr lang="en-ZA" sz="84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62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8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Features</a:t>
            </a:r>
            <a:endParaRPr lang="en-ZA" sz="8000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6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Role-based access control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encryption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Secure file storage</a:t>
            </a: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Audit logging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8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Optimizations</a:t>
            </a:r>
            <a:endParaRPr lang="en-ZA" sz="8000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Caching strategy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Asynchronous processing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Database optimization</a:t>
            </a:r>
            <a:endParaRPr lang="en-ZA" sz="8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r>
              <a:rPr lang="en-ZA" sz="8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Load balancing support</a:t>
            </a:r>
            <a:br>
              <a:rPr lang="en-ZA" sz="80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80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2B81B-164E-8331-6BF2-D4A77A6A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rd's eye view of the oil platform at sea">
            <a:extLst>
              <a:ext uri="{FF2B5EF4-FFF2-40B4-BE49-F238E27FC236}">
                <a16:creationId xmlns:a16="http://schemas.microsoft.com/office/drawing/2014/main" id="{EC1BDE64-15A0-B3DD-182B-BC8D54AED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437" b="3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70888C8-23AA-2D18-EC99-8C92A53C2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72" y="138224"/>
            <a:ext cx="9466863" cy="6570920"/>
          </a:xfrm>
        </p:spPr>
        <p:txBody>
          <a:bodyPr>
            <a:normAutofit fontScale="85000" lnSpcReduction="20000"/>
          </a:bodyPr>
          <a:lstStyle/>
          <a:p>
            <a:r>
              <a:rPr lang="en-ZA" sz="4000" kern="100" dirty="0"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ZA" sz="4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Benefits &amp; Future Enhancements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Benefits</a:t>
            </a:r>
            <a:endParaRPr lang="en-ZA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80% reduction in processing time</a:t>
            </a:r>
            <a:endParaRPr lang="en-ZA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Improved accuracy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user experience</a:t>
            </a:r>
            <a:endParaRPr lang="en-ZA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Real-time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Paperless workflow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2000" kern="100" dirty="0">
                <a:effectLst/>
                <a:latin typeface="Eras Bold ITC" panose="020B09070305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Enhancements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Z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Mobile application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Z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Advanced analytics</a:t>
            </a:r>
            <a:endParaRPr lang="en-ZA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Z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API integration options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Z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for anomaly detection</a:t>
            </a:r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br>
              <a:rPr lang="en-ZA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sz="1800" kern="100" dirty="0">
              <a:effectLst/>
              <a:latin typeface="Consolas" panose="020B06090202040302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4F004D32-4AC2-4EFE-FC41-AE8022384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06" y="1076430"/>
            <a:ext cx="741568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236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1F15988C84F48BC1F086C6D99EAD3" ma:contentTypeVersion="12" ma:contentTypeDescription="Create a new document." ma:contentTypeScope="" ma:versionID="fa92802290b76a3bd22dc2dc6a45ee5f">
  <xsd:schema xmlns:xsd="http://www.w3.org/2001/XMLSchema" xmlns:xs="http://www.w3.org/2001/XMLSchema" xmlns:p="http://schemas.microsoft.com/office/2006/metadata/properties" xmlns:ns3="608f52e1-982c-46c0-94d2-f6044c228b04" targetNamespace="http://schemas.microsoft.com/office/2006/metadata/properties" ma:root="true" ma:fieldsID="60a31cf5e44af4113582cec3131ca51b" ns3:_="">
    <xsd:import namespace="608f52e1-982c-46c0-94d2-f6044c228b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f52e1-982c-46c0-94d2-f6044c228b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8f52e1-982c-46c0-94d2-f6044c228b04" xsi:nil="true"/>
  </documentManagement>
</p:properties>
</file>

<file path=customXml/itemProps1.xml><?xml version="1.0" encoding="utf-8"?>
<ds:datastoreItem xmlns:ds="http://schemas.openxmlformats.org/officeDocument/2006/customXml" ds:itemID="{39A9FDDD-1843-4530-9BE7-7178D464D4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77BC68-83D8-46B4-8225-3015BB734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f52e1-982c-46c0-94d2-f6044c228b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166313-C711-49D6-87AE-A77C23DA7FC9}">
  <ds:schemaRefs>
    <ds:schemaRef ds:uri="http://schemas.microsoft.com/office/infopath/2007/PartnerControls"/>
    <ds:schemaRef ds:uri="http://schemas.microsoft.com/office/2006/documentManagement/types"/>
    <ds:schemaRef ds:uri="608f52e1-982c-46c0-94d2-f6044c228b04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e10c8f44-f469-448f-bc0d-d781288ff01b}" enabled="0" method="" siteId="{e10c8f44-f469-448f-bc0d-d781288ff0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296</Words>
  <Application>Microsoft Office PowerPoint</Application>
  <PresentationFormat>Widescreen</PresentationFormat>
  <Paragraphs>111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Consolas</vt:lpstr>
      <vt:lpstr>Courier New</vt:lpstr>
      <vt:lpstr>Eras Bold ITC</vt:lpstr>
      <vt:lpstr>Times New Roman</vt:lpstr>
      <vt:lpstr>Trade Gothic Next Cond</vt:lpstr>
      <vt:lpstr>Trade Gothic Next Light</vt:lpstr>
      <vt:lpstr>Wingdings</vt:lpstr>
      <vt:lpstr>PortalVTI</vt:lpstr>
      <vt:lpstr>Contract Monthly Claim System (CMCS) Presentation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Karabo Peter Seloane</dc:creator>
  <cp:lastModifiedBy>Karabo Peter Seloane</cp:lastModifiedBy>
  <cp:revision>2</cp:revision>
  <dcterms:created xsi:type="dcterms:W3CDTF">2024-11-22T11:36:57Z</dcterms:created>
  <dcterms:modified xsi:type="dcterms:W3CDTF">2024-11-22T20:48:12Z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0x0101003CC1F15988C84F48BC1F086C6D99EAD3</vt:lpwstr>
  </property>
</Properties>
</file>