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 bookmarkIdSeed="3">
  <p:sldMasterIdLst>
    <p:sldMasterId id="2147483648" r:id="rId1"/>
  </p:sldMasterIdLst>
  <p:handoutMasterIdLst>
    <p:handoutMasterId r:id="rId26"/>
  </p:handoutMasterIdLst>
  <p:sldIdLst>
    <p:sldId id="421" r:id="rId2"/>
    <p:sldId id="305" r:id="rId3"/>
    <p:sldId id="422" r:id="rId4"/>
    <p:sldId id="273" r:id="rId5"/>
    <p:sldId id="298" r:id="rId6"/>
    <p:sldId id="423" r:id="rId7"/>
    <p:sldId id="424" r:id="rId8"/>
    <p:sldId id="415" r:id="rId9"/>
    <p:sldId id="413" r:id="rId10"/>
    <p:sldId id="420" r:id="rId11"/>
    <p:sldId id="407" r:id="rId12"/>
    <p:sldId id="412" r:id="rId13"/>
    <p:sldId id="408" r:id="rId14"/>
    <p:sldId id="409" r:id="rId15"/>
    <p:sldId id="411" r:id="rId16"/>
    <p:sldId id="410" r:id="rId17"/>
    <p:sldId id="414" r:id="rId18"/>
    <p:sldId id="426" r:id="rId19"/>
    <p:sldId id="427" r:id="rId20"/>
    <p:sldId id="416" r:id="rId21"/>
    <p:sldId id="417" r:id="rId22"/>
    <p:sldId id="418" r:id="rId23"/>
    <p:sldId id="419" r:id="rId24"/>
    <p:sldId id="425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632" autoAdjust="0"/>
    <p:restoredTop sz="94993" autoAdjust="0"/>
  </p:normalViewPr>
  <p:slideViewPr>
    <p:cSldViewPr snapToGrid="0" snapToObjects="1">
      <p:cViewPr>
        <p:scale>
          <a:sx n="62" d="100"/>
          <a:sy n="62" d="100"/>
        </p:scale>
        <p:origin x="1074" y="216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2400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8806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E583C8-CCA8-BB4A-B8AA-4ED85B62E67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6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dirty="0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567641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noProof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63" r:id="rId14"/>
    <p:sldLayoutId id="2147483683" r:id="rId15"/>
    <p:sldLayoutId id="2147483685" r:id="rId16"/>
    <p:sldLayoutId id="2147483684" r:id="rId17"/>
    <p:sldLayoutId id="2147483680" r:id="rId18"/>
    <p:sldLayoutId id="2147483691" r:id="rId19"/>
    <p:sldLayoutId id="2147483692" r:id="rId20"/>
    <p:sldLayoutId id="2147483693" r:id="rId21"/>
    <p:sldLayoutId id="2147483694" r:id="rId22"/>
    <p:sldLayoutId id="2147483688" r:id="rId23"/>
    <p:sldLayoutId id="2147483687" r:id="rId24"/>
    <p:sldLayoutId id="2147483689" r:id="rId25"/>
    <p:sldLayoutId id="2147483690" r:id="rId26"/>
    <p:sldLayoutId id="2147483695" r:id="rId27"/>
    <p:sldLayoutId id="2147483696" r:id="rId28"/>
    <p:sldLayoutId id="2147483697" r:id="rId29"/>
    <p:sldLayoutId id="2147483698" r:id="rId30"/>
    <p:sldLayoutId id="2147483667" r:id="rId31"/>
    <p:sldLayoutId id="2147483703" r:id="rId32"/>
    <p:sldLayoutId id="2147483704" r:id="rId33"/>
    <p:sldLayoutId id="2147483705" r:id="rId34"/>
    <p:sldLayoutId id="2147483706" r:id="rId35"/>
    <p:sldLayoutId id="2147483700" r:id="rId36"/>
    <p:sldLayoutId id="2147483699" r:id="rId37"/>
    <p:sldLayoutId id="2147483701" r:id="rId38"/>
    <p:sldLayoutId id="2147483702" r:id="rId3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vsu-cloudapplicationsdevelopment.github.io/CloudAppsDev/2020/12/23/designing-apps.html" TargetMode="External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www.figma.com/board/1QPRrHKb7BPvV7CuLnOxg0/WIL-MOCKUPS?node-id=0-1&amp;p=f&amp;t=vkbVJA8Oux8yAju1-0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9B12EC0-DBBB-540A-4942-9F92E9395834}"/>
              </a:ext>
            </a:extLst>
          </p:cNvPr>
          <p:cNvSpPr txBox="1"/>
          <p:nvPr/>
        </p:nvSpPr>
        <p:spPr>
          <a:xfrm>
            <a:off x="1741118" y="1390389"/>
            <a:ext cx="9369468" cy="5190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605"/>
              </a:spcAft>
            </a:pPr>
            <a:r>
              <a:rPr lang="it-IT" sz="36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SyncIncorp Crè</a:t>
            </a:r>
            <a:r>
              <a:rPr lang="fr-FR" sz="36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che Management Mobile Application</a:t>
            </a:r>
            <a:endParaRPr lang="en-ZA" sz="36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490"/>
              </a:spcAft>
            </a:pPr>
            <a:r>
              <a:rPr lang="en-US" sz="36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Technical Design &amp; Development Documentation</a:t>
            </a:r>
            <a:endParaRPr lang="en-ZA" sz="36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br>
              <a:rPr lang="en-US" sz="3600" dirty="0">
                <a:effectLst/>
                <a:ea typeface="Times New Roman" panose="02020603050405020304" pitchFamily="18" charset="0"/>
              </a:rPr>
            </a:br>
            <a:r>
              <a:rPr lang="en-US" sz="3600" b="1" dirty="0">
                <a:effectLst/>
                <a:ea typeface="Arial Unicode MS"/>
              </a:rPr>
              <a:t>Venue : 4</a:t>
            </a:r>
            <a:br>
              <a:rPr lang="en-US" sz="3600" dirty="0">
                <a:effectLst/>
                <a:ea typeface="Times New Roman" panose="02020603050405020304" pitchFamily="18" charset="0"/>
              </a:rPr>
            </a:br>
            <a:r>
              <a:rPr lang="de-DE" sz="3600" b="1" dirty="0">
                <a:effectLst/>
                <a:ea typeface="Arial Unicode MS"/>
              </a:rPr>
              <a:t>Date:</a:t>
            </a:r>
            <a:r>
              <a:rPr lang="en-US" sz="3600" dirty="0">
                <a:effectLst/>
                <a:ea typeface="Arial Unicode MS"/>
              </a:rPr>
              <a:t>  </a:t>
            </a:r>
            <a:r>
              <a:rPr lang="en-US" sz="3600" b="1" dirty="0">
                <a:effectLst/>
                <a:ea typeface="Arial Unicode MS"/>
              </a:rPr>
              <a:t>23 September 2025</a:t>
            </a:r>
            <a:br>
              <a:rPr lang="en-US" sz="1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855813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9AD91406-671E-9C51-E6F1-235F64A954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5800389"/>
              </p:ext>
            </p:extLst>
          </p:nvPr>
        </p:nvGraphicFramePr>
        <p:xfrm>
          <a:off x="1917384" y="1087594"/>
          <a:ext cx="3543300" cy="1281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81100">
                  <a:extLst>
                    <a:ext uri="{9D8B030D-6E8A-4147-A177-3AD203B41FA5}">
                      <a16:colId xmlns:a16="http://schemas.microsoft.com/office/drawing/2014/main" val="3071316299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740842005"/>
                    </a:ext>
                  </a:extLst>
                </a:gridCol>
                <a:gridCol w="1181100">
                  <a:extLst>
                    <a:ext uri="{9D8B030D-6E8A-4147-A177-3AD203B41FA5}">
                      <a16:colId xmlns:a16="http://schemas.microsoft.com/office/drawing/2014/main" val="16677947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Field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Type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Notes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741227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ContactID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PK, UUID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6059863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ChildID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FK → Children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431735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Name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1481708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Phone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52621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Relationship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e.g., Aunt, Grandfather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5468348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68A12953-9238-3C82-F206-B234747DF7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12609" y="313112"/>
            <a:ext cx="2228850" cy="774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52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1400" b="1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Emergency Contacts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CA6066B-9B3C-9EAD-A3EC-53920EA9C6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638218"/>
              </p:ext>
            </p:extLst>
          </p:nvPr>
        </p:nvGraphicFramePr>
        <p:xfrm>
          <a:off x="6417944" y="914950"/>
          <a:ext cx="4078605" cy="146316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535">
                  <a:extLst>
                    <a:ext uri="{9D8B030D-6E8A-4147-A177-3AD203B41FA5}">
                      <a16:colId xmlns:a16="http://schemas.microsoft.com/office/drawing/2014/main" val="487118801"/>
                    </a:ext>
                  </a:extLst>
                </a:gridCol>
                <a:gridCol w="1359535">
                  <a:extLst>
                    <a:ext uri="{9D8B030D-6E8A-4147-A177-3AD203B41FA5}">
                      <a16:colId xmlns:a16="http://schemas.microsoft.com/office/drawing/2014/main" val="2194277026"/>
                    </a:ext>
                  </a:extLst>
                </a:gridCol>
                <a:gridCol w="1359535">
                  <a:extLst>
                    <a:ext uri="{9D8B030D-6E8A-4147-A177-3AD203B41FA5}">
                      <a16:colId xmlns:a16="http://schemas.microsoft.com/office/drawing/2014/main" val="276730807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Field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Type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Notes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34395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EventID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PK, UUID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582544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Title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81595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Description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Text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4717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EventDateTime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DateTime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176447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CreatedByID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FK → Users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Only Admin can create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519908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CreatedAt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DateTime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387184159"/>
                  </a:ext>
                </a:extLst>
              </a:tr>
            </a:tbl>
          </a:graphicData>
        </a:graphic>
      </p:graphicFrame>
      <p:sp>
        <p:nvSpPr>
          <p:cNvPr id="8" name="Rectangle 2">
            <a:extLst>
              <a:ext uri="{FF2B5EF4-FFF2-40B4-BE49-F238E27FC236}">
                <a16:creationId xmlns:a16="http://schemas.microsoft.com/office/drawing/2014/main" id="{3F97DEF4-6593-1489-8FE8-3F5EB2AA6B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50316" y="282997"/>
            <a:ext cx="4267200" cy="80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52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1600" b="1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kumimoji="0" lang="en-ZA" altLang="en-US" sz="1600" b="1" i="0" u="none" strike="noStrike" cap="none" normalizeH="0" baseline="0" dirty="0" bmk="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vents</a:t>
            </a:r>
            <a:endParaRPr kumimoji="0" lang="en-ZA" altLang="en-US" sz="1600" b="1" i="0" u="none" strike="noStrike" cap="none" normalizeH="0" baseline="0" dirty="0">
              <a:ln>
                <a:noFill/>
              </a:ln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0F6161C-0DC0-AB21-03A2-33E08FA6F8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3431049"/>
              </p:ext>
            </p:extLst>
          </p:nvPr>
        </p:nvGraphicFramePr>
        <p:xfrm>
          <a:off x="1917384" y="3465640"/>
          <a:ext cx="3629025" cy="128168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209675">
                  <a:extLst>
                    <a:ext uri="{9D8B030D-6E8A-4147-A177-3AD203B41FA5}">
                      <a16:colId xmlns:a16="http://schemas.microsoft.com/office/drawing/2014/main" val="662043267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1014616949"/>
                    </a:ext>
                  </a:extLst>
                </a:gridCol>
                <a:gridCol w="1209675">
                  <a:extLst>
                    <a:ext uri="{9D8B030D-6E8A-4147-A177-3AD203B41FA5}">
                      <a16:colId xmlns:a16="http://schemas.microsoft.com/office/drawing/2014/main" val="427117857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Field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Type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Notes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6053070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NotificationID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PK, UUID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9347005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EventID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FK → Events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86526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ParentID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FK → Users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656494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SentAt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DateTime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529905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IsRead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Boolean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For app notification status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00218449"/>
                  </a:ext>
                </a:extLst>
              </a:tr>
            </a:tbl>
          </a:graphicData>
        </a:graphic>
      </p:graphicFrame>
      <p:sp>
        <p:nvSpPr>
          <p:cNvPr id="10" name="Rectangle 3">
            <a:extLst>
              <a:ext uri="{FF2B5EF4-FFF2-40B4-BE49-F238E27FC236}">
                <a16:creationId xmlns:a16="http://schemas.microsoft.com/office/drawing/2014/main" id="{C9EFCF58-5A27-566E-8346-C511547FF3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17384" y="2833288"/>
            <a:ext cx="2555559" cy="80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52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1600" b="1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Event Notifications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4D730F20-B581-09B1-5531-33D985C557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3634633"/>
              </p:ext>
            </p:extLst>
          </p:nvPr>
        </p:nvGraphicFramePr>
        <p:xfrm>
          <a:off x="6417944" y="3341512"/>
          <a:ext cx="4078605" cy="152993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59535">
                  <a:extLst>
                    <a:ext uri="{9D8B030D-6E8A-4147-A177-3AD203B41FA5}">
                      <a16:colId xmlns:a16="http://schemas.microsoft.com/office/drawing/2014/main" val="1246613788"/>
                    </a:ext>
                  </a:extLst>
                </a:gridCol>
                <a:gridCol w="1359535">
                  <a:extLst>
                    <a:ext uri="{9D8B030D-6E8A-4147-A177-3AD203B41FA5}">
                      <a16:colId xmlns:a16="http://schemas.microsoft.com/office/drawing/2014/main" val="559230999"/>
                    </a:ext>
                  </a:extLst>
                </a:gridCol>
                <a:gridCol w="1359535">
                  <a:extLst>
                    <a:ext uri="{9D8B030D-6E8A-4147-A177-3AD203B41FA5}">
                      <a16:colId xmlns:a16="http://schemas.microsoft.com/office/drawing/2014/main" val="672928362"/>
                    </a:ext>
                  </a:extLst>
                </a:gridCol>
              </a:tblGrid>
              <a:tr h="80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Field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Type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Notes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381270484"/>
                  </a:ext>
                </a:extLst>
              </a:tr>
              <a:tr h="1544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PaymentID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PK, UUID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446023"/>
                  </a:ext>
                </a:extLst>
              </a:tr>
              <a:tr h="1544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ParentID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FK → Users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365020472"/>
                  </a:ext>
                </a:extLst>
              </a:tr>
              <a:tr h="1152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Amount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Decimal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43862277"/>
                  </a:ext>
                </a:extLst>
              </a:tr>
              <a:tr h="38965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PaymentType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Enum (Tuition, Activity, Meal)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18572269"/>
                  </a:ext>
                </a:extLst>
              </a:tr>
              <a:tr h="15448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PaymentDate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DateTime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83800"/>
                  </a:ext>
                </a:extLst>
              </a:tr>
              <a:tr h="232872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ReceiptURL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Link to stored receipt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2852808"/>
                  </a:ext>
                </a:extLst>
              </a:tr>
            </a:tbl>
          </a:graphicData>
        </a:graphic>
      </p:graphicFrame>
      <p:sp>
        <p:nvSpPr>
          <p:cNvPr id="12" name="Rectangle 4">
            <a:extLst>
              <a:ext uri="{FF2B5EF4-FFF2-40B4-BE49-F238E27FC236}">
                <a16:creationId xmlns:a16="http://schemas.microsoft.com/office/drawing/2014/main" id="{600E010B-BAAF-0794-F88B-5E4ECB236A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17944" y="2758062"/>
            <a:ext cx="2428875" cy="80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52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1600" b="1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</a:t>
            </a:r>
            <a:r>
              <a:rPr kumimoji="0" lang="en-ZA" altLang="en-US" sz="1600" b="1" i="0" u="none" strike="noStrike" cap="none" normalizeH="0" baseline="0" dirty="0" bmk="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ayments</a:t>
            </a:r>
            <a:endParaRPr kumimoji="0" lang="en-ZA" altLang="en-US" sz="1600" b="1" i="0" u="none" strike="noStrike" cap="none" normalizeH="0" baseline="0" dirty="0">
              <a:ln>
                <a:noFill/>
              </a:ln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9E185728-B4B0-962E-0E82-770ADCD6E1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264599"/>
              </p:ext>
            </p:extLst>
          </p:nvPr>
        </p:nvGraphicFramePr>
        <p:xfrm>
          <a:off x="3613787" y="5398601"/>
          <a:ext cx="5252082" cy="108889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0694">
                  <a:extLst>
                    <a:ext uri="{9D8B030D-6E8A-4147-A177-3AD203B41FA5}">
                      <a16:colId xmlns:a16="http://schemas.microsoft.com/office/drawing/2014/main" val="316862234"/>
                    </a:ext>
                  </a:extLst>
                </a:gridCol>
                <a:gridCol w="1750694">
                  <a:extLst>
                    <a:ext uri="{9D8B030D-6E8A-4147-A177-3AD203B41FA5}">
                      <a16:colId xmlns:a16="http://schemas.microsoft.com/office/drawing/2014/main" val="4120165651"/>
                    </a:ext>
                  </a:extLst>
                </a:gridCol>
                <a:gridCol w="1750694">
                  <a:extLst>
                    <a:ext uri="{9D8B030D-6E8A-4147-A177-3AD203B41FA5}">
                      <a16:colId xmlns:a16="http://schemas.microsoft.com/office/drawing/2014/main" val="82835795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Field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Type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Notes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9005014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AnnouncementID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PK, UUID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1034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Title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673941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Message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Text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2770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CreatedByID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FK → Users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Only Admin can post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1263681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CreatedAt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DateTime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21512120"/>
                  </a:ext>
                </a:extLst>
              </a:tr>
            </a:tbl>
          </a:graphicData>
        </a:graphic>
      </p:graphicFrame>
      <p:sp>
        <p:nvSpPr>
          <p:cNvPr id="14" name="Rectangle 5">
            <a:extLst>
              <a:ext uri="{FF2B5EF4-FFF2-40B4-BE49-F238E27FC236}">
                <a16:creationId xmlns:a16="http://schemas.microsoft.com/office/drawing/2014/main" id="{596C4DB1-2FA4-18E3-674C-9A2383194E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9642" y="4823927"/>
            <a:ext cx="2743200" cy="80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52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1600" b="1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0" lang="en-ZA" altLang="en-US" sz="1600" b="1" i="0" u="none" strike="noStrike" cap="none" normalizeH="0" baseline="0" dirty="0" bmk="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nnouncements</a:t>
            </a:r>
            <a:endParaRPr kumimoji="0" lang="en-ZA" altLang="en-US" sz="1600" b="1" i="0" u="none" strike="noStrike" cap="none" normalizeH="0" baseline="0" dirty="0">
              <a:ln>
                <a:noFill/>
              </a:ln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978056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60B30-944B-B72F-EB0D-CD7FCFCBA2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Development Pipeline</a:t>
            </a:r>
            <a:br>
              <a:rPr lang="en-ZA" sz="180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/>
                <a:cs typeface="Arial Unicode MS"/>
              </a:rPr>
            </a:br>
            <a:endParaRPr lang="en-ZA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5589F-3E44-983D-AFBA-475DF44896F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3" y="789710"/>
            <a:ext cx="4357842" cy="5566640"/>
          </a:xfrm>
        </p:spPr>
        <p:txBody>
          <a:bodyPr>
            <a:normAutofit fontScale="62500" lnSpcReduction="20000"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fr-FR" sz="2000" b="1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CI/CD Implementation</a:t>
            </a:r>
            <a:endParaRPr lang="en-ZA" sz="2000" b="1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200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The continuous integration/continuous deployment pipeline ensures code quality and automated deployment through GitHub Actions:</a:t>
            </a:r>
            <a:endParaRPr lang="en-ZA" sz="200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en-US" sz="2000" b="1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Workflow Stages</a:t>
            </a:r>
            <a:endParaRPr lang="en-ZA" sz="2000" b="1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2000" b="1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1. Code Quality Assurance</a:t>
            </a:r>
            <a:endParaRPr lang="en-ZA" sz="200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Unit testing (Jest/Flutter Test framework)</a:t>
            </a:r>
            <a:endParaRPr lang="en-ZA" sz="20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20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Code analysis (ESLint/Dart Analyzer)</a:t>
            </a:r>
            <a:endParaRPr lang="en-ZA" sz="20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Security vulnerability scanning</a:t>
            </a:r>
            <a:endParaRPr lang="en-ZA" sz="20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20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Database schema validation</a:t>
            </a: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endParaRPr lang="en-ZA" sz="20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2000" b="1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2. Build Process</a:t>
            </a:r>
            <a:endParaRPr lang="en-ZA" sz="2000" b="1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20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Android APK/AAB generation</a:t>
            </a:r>
            <a:endParaRPr lang="en-ZA" sz="20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iOS IPA compilation (macOS runners)</a:t>
            </a:r>
            <a:endParaRPr lang="en-ZA" sz="20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Deployment artifact creation</a:t>
            </a:r>
            <a:endParaRPr lang="en-ZA" sz="20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Database migration script generation</a:t>
            </a:r>
            <a:endParaRPr lang="en-ZA" sz="20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endParaRPr lang="en-ZA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9F805DC-5717-A3EF-7E5E-4E768D26D1D6}"/>
              </a:ext>
            </a:extLst>
          </p:cNvPr>
          <p:cNvSpPr txBox="1"/>
          <p:nvPr/>
        </p:nvSpPr>
        <p:spPr>
          <a:xfrm>
            <a:off x="6456218" y="2562991"/>
            <a:ext cx="5084618" cy="4166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2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3. Deployment Strategy</a:t>
            </a:r>
            <a:endParaRPr lang="en-ZA" sz="1200" b="1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Staging: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Firebase Hosting (web), Firebase App Distribution (mobile)</a:t>
            </a:r>
            <a:endParaRPr lang="en-ZA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2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Production: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Google Play Store, Apple App Store</a:t>
            </a:r>
            <a:endParaRPr lang="en-ZA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de-DE" sz="12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Backend: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Firebase Functions with auto-scaling</a:t>
            </a:r>
            <a:endParaRPr lang="en-ZA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2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Database: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Multi-region Firestore deployment</a:t>
            </a: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endParaRPr lang="en-ZA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en-US" sz="12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4. Quality Assurance Framework</a:t>
            </a:r>
            <a:endParaRPr lang="en-ZA" sz="1200" b="1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Automated Testing: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85%+ code coverage requirement</a:t>
            </a:r>
            <a:endParaRPr lang="en-ZA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2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Performance Monitoring: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Real-time application performance tracking</a:t>
            </a:r>
            <a:endParaRPr lang="en-ZA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Security Auditing: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Regular dependency vulnerability assessments</a:t>
            </a:r>
            <a:endParaRPr lang="en-ZA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2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User Acceptance Testing:</a:t>
            </a:r>
            <a:r>
              <a:rPr lang="en-US" sz="12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Staged deployment with feedback collection</a:t>
            </a:r>
            <a:endParaRPr lang="en-ZA" sz="12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  <p:pic>
        <p:nvPicPr>
          <p:cNvPr id="6" name="Picture 5" descr="A diagram of a product&#10;&#10;Description automatically generated">
            <a:extLst>
              <a:ext uri="{FF2B5EF4-FFF2-40B4-BE49-F238E27FC236}">
                <a16:creationId xmlns:a16="http://schemas.microsoft.com/office/drawing/2014/main" id="{047009EC-7774-723F-AEEF-F9CEB6156E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047807" y="137160"/>
            <a:ext cx="3901440" cy="2194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85516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1719BED-98A9-21B8-DC4E-38ACAC2DB5ED}"/>
              </a:ext>
            </a:extLst>
          </p:cNvPr>
          <p:cNvSpPr txBox="1"/>
          <p:nvPr/>
        </p:nvSpPr>
        <p:spPr>
          <a:xfrm>
            <a:off x="1939636" y="101723"/>
            <a:ext cx="641465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/>
              <a:t>Screenshot of </a:t>
            </a:r>
            <a:r>
              <a:rPr lang="fr-FR" sz="2400" b="1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CI/CD Implementation</a:t>
            </a:r>
            <a:endParaRPr lang="en-ZA" sz="2400" b="1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FAFB211-3F4C-EA7D-12BD-194BED13C6DA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34" b="13050"/>
          <a:stretch/>
        </p:blipFill>
        <p:spPr>
          <a:xfrm>
            <a:off x="2202873" y="577151"/>
            <a:ext cx="6913417" cy="6179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8200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C21B5-67CB-8EAB-BB23-90E8FE5262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339644"/>
            <a:ext cx="10134369" cy="1167421"/>
          </a:xfrm>
        </p:spPr>
        <p:txBody>
          <a:bodyPr/>
          <a:lstStyle/>
          <a:p>
            <a:br>
              <a:rPr lang="en-ZA" dirty="0">
                <a:effectLst/>
                <a:latin typeface="+mn-lt"/>
              </a:rPr>
            </a:br>
            <a:br>
              <a:rPr lang="it-IT" sz="280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</a:br>
            <a:r>
              <a:rPr lang="de-DE" sz="2800" b="1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User Interface Design</a:t>
            </a:r>
            <a:br>
              <a:rPr lang="en-ZA" sz="180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</a:br>
            <a:endParaRPr lang="en-ZA" dirty="0">
              <a:latin typeface="+mn-lt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906538-B3F5-5B5E-2E24-24818239B90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Design Philosophy</a:t>
            </a:r>
            <a:endParaRPr lang="en-ZA" sz="180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The application design is grounded in established usability research and incorporates evidence-based UX principles:</a:t>
            </a:r>
            <a:endParaRPr lang="en-ZA" sz="180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Emotional Design Integration</a:t>
            </a:r>
            <a:endParaRPr lang="en-ZA" sz="180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Following Norman's (2004) emotional design framework, the interface employs warm color palettes and child-friendly imagery to build parental trust and reduce cognitive load.</a:t>
            </a:r>
            <a:endParaRPr lang="en-ZA" sz="180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15398262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59FE2-6E21-2EF2-E15A-6386C7A705A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3496" y="878597"/>
            <a:ext cx="3366652" cy="487989"/>
          </a:xfrm>
        </p:spPr>
        <p:txBody>
          <a:bodyPr/>
          <a:lstStyle/>
          <a:p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Welcome Screen</a:t>
            </a:r>
            <a:endParaRPr lang="en-ZA" sz="180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endParaRPr lang="en-ZA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4710C5D-F68C-FAFE-8BFC-D16D3174058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050" t="2456" r="14533" b="3678"/>
          <a:stretch/>
        </p:blipFill>
        <p:spPr>
          <a:xfrm>
            <a:off x="1643496" y="1526399"/>
            <a:ext cx="2897844" cy="465478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EA8557B-4075-FDB7-5F1E-529CC77354A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288" t="3311" r="13296" b="4753"/>
          <a:stretch/>
        </p:blipFill>
        <p:spPr>
          <a:xfrm>
            <a:off x="8174182" y="1193413"/>
            <a:ext cx="2897844" cy="465478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80F9BD8-F2E6-781F-D5B0-F6777A9E8312}"/>
              </a:ext>
            </a:extLst>
          </p:cNvPr>
          <p:cNvSpPr txBox="1"/>
          <p:nvPr/>
        </p:nvSpPr>
        <p:spPr>
          <a:xfrm>
            <a:off x="7705373" y="705424"/>
            <a:ext cx="33666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Register and Login  Screen </a:t>
            </a:r>
            <a:endParaRPr lang="en-ZA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B6A13D-C91B-D33B-DC1B-BE734B25CCA4}"/>
              </a:ext>
            </a:extLst>
          </p:cNvPr>
          <p:cNvSpPr txBox="1"/>
          <p:nvPr/>
        </p:nvSpPr>
        <p:spPr>
          <a:xfrm>
            <a:off x="4671330" y="6167823"/>
            <a:ext cx="50707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Provide a warm and accessible entry point to all users.</a:t>
            </a:r>
            <a:endParaRPr lang="en-ZA" b="1" dirty="0"/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070AF5A2-63DE-EEA4-1304-EF811C949BF5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9657917" y="6088850"/>
            <a:ext cx="2472171" cy="73866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rgbClr val="1155CC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  <a:hlinkClick r:id="rId4"/>
              </a:rPr>
              <a:t>https://www.figma.com/board/1QPRrHKb7BPvV7CuLnOxg0/WIL-MOCKUPS?node-id=0-1&amp;p=f&amp;t=vkbVJA8Oux8yAju1-0</a:t>
            </a:r>
            <a: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05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B09A206-BAD3-9FFF-E78D-43CE916B1946}"/>
              </a:ext>
            </a:extLst>
          </p:cNvPr>
          <p:cNvSpPr txBox="1"/>
          <p:nvPr/>
        </p:nvSpPr>
        <p:spPr>
          <a:xfrm>
            <a:off x="1643496" y="170481"/>
            <a:ext cx="55632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Screen Specifications</a:t>
            </a:r>
            <a:endParaRPr lang="en-ZA" sz="24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21533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A220EB8-3D03-4E23-8993-AD8ED9AF2B76}"/>
              </a:ext>
            </a:extLst>
          </p:cNvPr>
          <p:cNvSpPr txBox="1"/>
          <p:nvPr/>
        </p:nvSpPr>
        <p:spPr>
          <a:xfrm>
            <a:off x="1620982" y="355661"/>
            <a:ext cx="367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Parent Dashboard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4BD8EE-89A2-C434-504C-A725C8F1067A}"/>
              </a:ext>
            </a:extLst>
          </p:cNvPr>
          <p:cNvSpPr txBox="1"/>
          <p:nvPr/>
        </p:nvSpPr>
        <p:spPr>
          <a:xfrm>
            <a:off x="7065818" y="355661"/>
            <a:ext cx="3671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Daily Child Update Screen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78F1DB4-CA29-5EB0-40F6-C8DBC2D242E1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668" t="13158" r="11755" b="21053"/>
          <a:stretch/>
        </p:blipFill>
        <p:spPr>
          <a:xfrm>
            <a:off x="1620982" y="835829"/>
            <a:ext cx="2798618" cy="518634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D35EF03-D557-9D0C-4721-64F64835CBF9}"/>
              </a:ext>
            </a:extLst>
          </p:cNvPr>
          <p:cNvSpPr txBox="1"/>
          <p:nvPr/>
        </p:nvSpPr>
        <p:spPr>
          <a:xfrm>
            <a:off x="1378527" y="6086703"/>
            <a:ext cx="415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Centralised hub for parents to view their child’s daily life. </a:t>
            </a:r>
            <a:endParaRPr lang="en-ZA" b="1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C638320-EC76-2B5F-CF91-C3A70153F0E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023" t="3744" r="14133" b="4095"/>
          <a:stretch/>
        </p:blipFill>
        <p:spPr>
          <a:xfrm>
            <a:off x="7329056" y="835829"/>
            <a:ext cx="2646218" cy="503849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0202360-D26E-9283-8ACC-F30D627110B0}"/>
              </a:ext>
            </a:extLst>
          </p:cNvPr>
          <p:cNvSpPr txBox="1"/>
          <p:nvPr/>
        </p:nvSpPr>
        <p:spPr>
          <a:xfrm>
            <a:off x="7329056" y="6022171"/>
            <a:ext cx="37476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Provide real-time micro-journal of child’s day.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41860764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3F64CF7-0B3D-FB2F-9802-AE43656BD6DD}"/>
              </a:ext>
            </a:extLst>
          </p:cNvPr>
          <p:cNvSpPr txBox="1"/>
          <p:nvPr/>
        </p:nvSpPr>
        <p:spPr>
          <a:xfrm>
            <a:off x="1468581" y="256824"/>
            <a:ext cx="3685309" cy="4007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en-ZA" b="1" dirty="0"/>
              <a:t>Lunch Ordering Screen </a:t>
            </a:r>
            <a:endParaRPr lang="en-ZA" sz="1800" b="1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F3344E1-3745-2994-66E4-B953B075595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061" t="2597" r="10711"/>
          <a:stretch/>
        </p:blipFill>
        <p:spPr>
          <a:xfrm>
            <a:off x="1468581" y="969817"/>
            <a:ext cx="2798619" cy="458585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7AD51F-40CB-3D98-5770-A98610518D92}"/>
              </a:ext>
            </a:extLst>
          </p:cNvPr>
          <p:cNvSpPr txBox="1"/>
          <p:nvPr/>
        </p:nvSpPr>
        <p:spPr>
          <a:xfrm>
            <a:off x="7356764" y="288243"/>
            <a:ext cx="36853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Messaging &amp; Notifications Screen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E27BBE7-98B1-4135-EEB2-F0657932C8C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495" t="13595" r="9968" b="18429"/>
          <a:stretch/>
        </p:blipFill>
        <p:spPr>
          <a:xfrm>
            <a:off x="7606145" y="969817"/>
            <a:ext cx="2798619" cy="458585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9A7AC57-D951-5BF1-4C6E-CD2F73FF1372}"/>
              </a:ext>
            </a:extLst>
          </p:cNvPr>
          <p:cNvSpPr txBox="1"/>
          <p:nvPr/>
        </p:nvSpPr>
        <p:spPr>
          <a:xfrm>
            <a:off x="7093527" y="5902036"/>
            <a:ext cx="42810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Facilitate communication between parents, staff, and administrators</a:t>
            </a:r>
            <a:endParaRPr lang="en-ZA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6EF385-00BA-FC63-2CD0-81E3D54BD95A}"/>
              </a:ext>
            </a:extLst>
          </p:cNvPr>
          <p:cNvSpPr txBox="1"/>
          <p:nvPr/>
        </p:nvSpPr>
        <p:spPr>
          <a:xfrm>
            <a:off x="1468581" y="5999018"/>
            <a:ext cx="415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Simplify and personalise daily meal planning for children. 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399251872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1">
            <a:extLst>
              <a:ext uri="{FF2B5EF4-FFF2-40B4-BE49-F238E27FC236}">
                <a16:creationId xmlns:a16="http://schemas.microsoft.com/office/drawing/2014/main" id="{E8D8F261-3A79-E2D3-8AC8-BF1B72EB11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 dirty="0"/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9D94A4D8-2314-2887-7149-24F6F9CBD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5A1C11F-2A36-B793-C63D-080EDB8E6AB4}"/>
              </a:ext>
            </a:extLst>
          </p:cNvPr>
          <p:cNvSpPr txBox="1"/>
          <p:nvPr/>
        </p:nvSpPr>
        <p:spPr>
          <a:xfrm>
            <a:off x="7533412" y="304800"/>
            <a:ext cx="3411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Attendance Tracking Screen  </a:t>
            </a:r>
            <a:endParaRPr lang="en-ZA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A9D1404-462F-7C1D-1A84-9BF91B6171D9}"/>
              </a:ext>
            </a:extLst>
          </p:cNvPr>
          <p:cNvSpPr txBox="1"/>
          <p:nvPr/>
        </p:nvSpPr>
        <p:spPr>
          <a:xfrm>
            <a:off x="6968836" y="6234549"/>
            <a:ext cx="47521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low real-time visibility and recording of child attendance</a:t>
            </a:r>
            <a:endParaRPr lang="en-ZA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1DE7EA9-81EE-EE19-9D23-1504C61922E0}"/>
              </a:ext>
            </a:extLst>
          </p:cNvPr>
          <p:cNvSpPr txBox="1"/>
          <p:nvPr/>
        </p:nvSpPr>
        <p:spPr>
          <a:xfrm>
            <a:off x="1659082" y="166300"/>
            <a:ext cx="357793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Event Notifications &amp; Calendar Integration Screen </a:t>
            </a:r>
            <a:endParaRPr lang="en-ZA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387F90D-05DC-AAC9-7DC6-60B102D2EB8A}"/>
              </a:ext>
            </a:extLst>
          </p:cNvPr>
          <p:cNvSpPr txBox="1"/>
          <p:nvPr/>
        </p:nvSpPr>
        <p:spPr>
          <a:xfrm>
            <a:off x="1596737" y="5957456"/>
            <a:ext cx="4436918" cy="671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ZA" sz="1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Admins can create and manage events (e.g., meetings, trips, holidays, Sports day etc).</a:t>
            </a:r>
          </a:p>
        </p:txBody>
      </p:sp>
      <p:pic>
        <p:nvPicPr>
          <p:cNvPr id="21" name="Picture 20" descr="A screenshot of a phone&#10;&#10;Description automatically generated">
            <a:extLst>
              <a:ext uri="{FF2B5EF4-FFF2-40B4-BE49-F238E27FC236}">
                <a16:creationId xmlns:a16="http://schemas.microsoft.com/office/drawing/2014/main" id="{B6C9AEB4-F030-BF5C-2562-6D9DA9EFB8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2142" y="928258"/>
            <a:ext cx="2667000" cy="5029198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</p:pic>
      <p:pic>
        <p:nvPicPr>
          <p:cNvPr id="22" name="Picture 21" descr="A screenshot of a calendar&#10;&#10;Description automatically generated">
            <a:extLst>
              <a:ext uri="{FF2B5EF4-FFF2-40B4-BE49-F238E27FC236}">
                <a16:creationId xmlns:a16="http://schemas.microsoft.com/office/drawing/2014/main" id="{F9DFC4DD-BBAD-CDB7-F056-0E836E2171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8943" y="1146875"/>
            <a:ext cx="2667000" cy="4658181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6587632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29CCFF7-49DE-9004-F0BA-CB09B1E44C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3267" y="1348354"/>
            <a:ext cx="2712203" cy="431333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2915D5A-2973-3C36-33B4-FA923F54C0E4}"/>
              </a:ext>
            </a:extLst>
          </p:cNvPr>
          <p:cNvSpPr txBox="1"/>
          <p:nvPr/>
        </p:nvSpPr>
        <p:spPr>
          <a:xfrm>
            <a:off x="2123267" y="495946"/>
            <a:ext cx="330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Payment Gateway Screen</a:t>
            </a:r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A5E4B7-0950-87D6-3539-7AE9A720A4B6}"/>
              </a:ext>
            </a:extLst>
          </p:cNvPr>
          <p:cNvSpPr txBox="1"/>
          <p:nvPr/>
        </p:nvSpPr>
        <p:spPr>
          <a:xfrm>
            <a:off x="1890793" y="6013342"/>
            <a:ext cx="4091553" cy="8710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en-ZA" sz="1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Parents can make tuition and activity fee /meals payments via a secure payment gateway.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E15E507-17AE-7787-3A03-97F8A5701E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0909" y="1348354"/>
            <a:ext cx="2412776" cy="444475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C94BA0B-BE96-FD95-4A78-0A9E4A05BEC3}"/>
              </a:ext>
            </a:extLst>
          </p:cNvPr>
          <p:cNvSpPr txBox="1"/>
          <p:nvPr/>
        </p:nvSpPr>
        <p:spPr>
          <a:xfrm>
            <a:off x="7935132" y="495946"/>
            <a:ext cx="33011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Weekly Lesson Plan screen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ABFD76-3697-9BA2-954B-0AB8922E8E8F}"/>
              </a:ext>
            </a:extLst>
          </p:cNvPr>
          <p:cNvSpPr txBox="1"/>
          <p:nvPr/>
        </p:nvSpPr>
        <p:spPr>
          <a:xfrm>
            <a:off x="7935132" y="6121831"/>
            <a:ext cx="3022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Secure and transparent fee management.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22403441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FB81C8D-14C6-114A-ABEE-05FA5399C2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7254" y="1150749"/>
            <a:ext cx="2591920" cy="4556502"/>
          </a:xfrm>
          <a:prstGeom prst="rect">
            <a:avLst/>
          </a:prstGeom>
          <a:ln w="57150">
            <a:solidFill>
              <a:schemeClr val="tx1"/>
            </a:solidFill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C91B4A8-027D-2770-DA12-1B4DF5094863}"/>
              </a:ext>
            </a:extLst>
          </p:cNvPr>
          <p:cNvSpPr txBox="1"/>
          <p:nvPr/>
        </p:nvSpPr>
        <p:spPr>
          <a:xfrm>
            <a:off x="1766807" y="263471"/>
            <a:ext cx="4107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b="1" dirty="0"/>
              <a:t>Term Report Download Screen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AEEE61F-8C2B-271E-2F91-34DFDB7E7A9C}"/>
              </a:ext>
            </a:extLst>
          </p:cNvPr>
          <p:cNvSpPr txBox="1"/>
          <p:nvPr/>
        </p:nvSpPr>
        <p:spPr>
          <a:xfrm>
            <a:off x="2247254" y="6028841"/>
            <a:ext cx="39830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Digital delivery of academic and </a:t>
            </a:r>
            <a:r>
              <a:rPr lang="en-GB" b="1" dirty="0" err="1"/>
              <a:t>behavioral</a:t>
            </a:r>
            <a:r>
              <a:rPr lang="en-GB" b="1" dirty="0"/>
              <a:t> performance. </a:t>
            </a:r>
            <a:endParaRPr lang="en-ZA" b="1" dirty="0"/>
          </a:p>
        </p:txBody>
      </p:sp>
    </p:spTree>
    <p:extLst>
      <p:ext uri="{BB962C8B-B14F-4D97-AF65-F5344CB8AC3E}">
        <p14:creationId xmlns:p14="http://schemas.microsoft.com/office/powerpoint/2010/main" val="1004155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6484" y="718001"/>
            <a:ext cx="10134369" cy="751977"/>
          </a:xfrm>
        </p:spPr>
        <p:txBody>
          <a:bodyPr/>
          <a:lstStyle/>
          <a:p>
            <a:r>
              <a:rPr lang="en-US" sz="3200" b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Table of Contents</a:t>
            </a:r>
            <a:br>
              <a:rPr lang="en-ZA" sz="180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/>
                <a:cs typeface="Arial Unicode MS"/>
              </a:rPr>
            </a:b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516484" y="1847313"/>
            <a:ext cx="10134371" cy="4849283"/>
          </a:xfrm>
        </p:spPr>
        <p:txBody>
          <a:bodyPr/>
          <a:lstStyle/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ED"/>
              </a:buClr>
            </a:pPr>
            <a:r>
              <a:rPr lang="en-US" sz="2000" b="1" strike="noStrike" kern="0" spc="0" dirty="0">
                <a:ln>
                  <a:noFill/>
                </a:ln>
                <a:effectLst/>
                <a:uFill>
                  <a:solidFill>
                    <a:srgbClr val="0000ED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1. Summary</a:t>
            </a:r>
            <a:endParaRPr lang="en-ZA" sz="2000" b="1" strike="noStrike" kern="0" spc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ED"/>
              </a:buClr>
            </a:pPr>
            <a:r>
              <a:rPr lang="en-US" sz="2000" b="1" strike="noStrike" kern="0" spc="0" dirty="0">
                <a:ln>
                  <a:noFill/>
                </a:ln>
                <a:effectLst/>
                <a:uFill>
                  <a:solidFill>
                    <a:srgbClr val="0000ED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2. Functional Requirements</a:t>
            </a:r>
            <a:endParaRPr lang="en-ZA" sz="2000" b="1" strike="noStrike" kern="0" spc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ED"/>
              </a:buClr>
            </a:pPr>
            <a:r>
              <a:rPr lang="de-DE" sz="2000" b="1" strike="noStrike" kern="0" spc="0" dirty="0">
                <a:ln>
                  <a:noFill/>
                </a:ln>
                <a:effectLst/>
                <a:uFill>
                  <a:solidFill>
                    <a:srgbClr val="0000ED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3. System Architecture</a:t>
            </a:r>
            <a:endParaRPr lang="en-ZA" sz="2000" b="1" strike="noStrike" kern="0" spc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ED"/>
              </a:buClr>
            </a:pPr>
            <a:r>
              <a:rPr lang="en-US" sz="2000" b="1" strike="noStrike" kern="0" spc="0" dirty="0">
                <a:ln>
                  <a:noFill/>
                </a:ln>
                <a:effectLst/>
                <a:uFill>
                  <a:solidFill>
                    <a:srgbClr val="0000ED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4. Development Pipeline</a:t>
            </a:r>
            <a:endParaRPr lang="en-ZA" sz="2000" b="1" strike="noStrike" kern="0" spc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ED"/>
              </a:buClr>
            </a:pPr>
            <a:r>
              <a:rPr lang="de-DE" sz="2000" b="1" strike="noStrike" kern="0" spc="0" dirty="0">
                <a:ln>
                  <a:noFill/>
                </a:ln>
                <a:effectLst/>
                <a:uFill>
                  <a:solidFill>
                    <a:srgbClr val="0000ED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5. User Interface Design</a:t>
            </a:r>
            <a:endParaRPr lang="en-ZA" sz="2000" b="1" strike="noStrike" kern="0" spc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ED"/>
              </a:buClr>
            </a:pPr>
            <a:r>
              <a:rPr lang="en-US" sz="2000" b="1" strike="noStrike" kern="0" spc="0" dirty="0">
                <a:ln>
                  <a:noFill/>
                </a:ln>
                <a:effectLst/>
                <a:uFill>
                  <a:solidFill>
                    <a:srgbClr val="0000ED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6. Technical Implementation</a:t>
            </a:r>
            <a:endParaRPr lang="en-ZA" sz="2000" b="1" strike="noStrike" kern="0" spc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ED"/>
              </a:buClr>
            </a:pPr>
            <a:r>
              <a:rPr lang="en-US" sz="2000" b="1" strike="noStrike" kern="0" spc="0" dirty="0">
                <a:ln>
                  <a:noFill/>
                </a:ln>
                <a:effectLst/>
                <a:uFill>
                  <a:solidFill>
                    <a:srgbClr val="0000ED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7.Security &amp; Compliance</a:t>
            </a:r>
            <a:endParaRPr lang="en-ZA" sz="2000" b="1" strike="noStrike" kern="0" spc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Clr>
                <a:srgbClr val="0000ED"/>
              </a:buClr>
            </a:pPr>
            <a:r>
              <a:rPr lang="fr-FR" sz="2000" b="1" strike="noStrike" kern="0" spc="0" dirty="0">
                <a:ln>
                  <a:noFill/>
                </a:ln>
                <a:effectLst/>
                <a:uFill>
                  <a:solidFill>
                    <a:srgbClr val="0000ED"/>
                  </a:solidFill>
                </a:uFill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8. References</a:t>
            </a:r>
            <a:endParaRPr lang="en-ZA" sz="2000" b="1" strike="noStrike" kern="0" spc="0" dirty="0">
              <a:ln>
                <a:noFill/>
              </a:ln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6152" name="Picture 8" descr="RESEARCH PROPOSAL ...">
            <a:extLst>
              <a:ext uri="{FF2B5EF4-FFF2-40B4-BE49-F238E27FC236}">
                <a16:creationId xmlns:a16="http://schemas.microsoft.com/office/drawing/2014/main" id="{0C401B18-2329-2E15-702F-6F058A5EF0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074" y="1246910"/>
            <a:ext cx="4771592" cy="5296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2A58DC8-AD3B-C275-7505-56D24AC3EDA4}"/>
              </a:ext>
            </a:extLst>
          </p:cNvPr>
          <p:cNvSpPr txBox="1"/>
          <p:nvPr/>
        </p:nvSpPr>
        <p:spPr>
          <a:xfrm>
            <a:off x="1579418" y="332509"/>
            <a:ext cx="7190509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90"/>
              </a:spcAft>
            </a:pPr>
            <a:r>
              <a:rPr lang="en-US" sz="28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Technical Implementation</a:t>
            </a:r>
            <a:endParaRPr lang="en-ZA" sz="28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8CA69F-B673-C3F1-EDAC-079E0900911C}"/>
              </a:ext>
            </a:extLst>
          </p:cNvPr>
          <p:cNvSpPr txBox="1"/>
          <p:nvPr/>
        </p:nvSpPr>
        <p:spPr>
          <a:xfrm>
            <a:off x="1579419" y="1080655"/>
            <a:ext cx="4724400" cy="51995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en-US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Performance Optimization</a:t>
            </a:r>
            <a:endParaRPr lang="en-ZA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fr-FR" sz="16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Data Management</a:t>
            </a:r>
            <a:endParaRPr lang="en-ZA" sz="16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Lazy Loading:</a:t>
            </a:r>
            <a:r>
              <a:rPr lang="en-US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Progressive image and media loading</a:t>
            </a:r>
            <a:endParaRPr lang="en-ZA" sz="14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Compression:</a:t>
            </a:r>
            <a:r>
              <a:rPr lang="en-US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GZIP compression for all API responses</a:t>
            </a:r>
            <a:endParaRPr lang="en-ZA" sz="14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Caching Strategy:</a:t>
            </a:r>
            <a:r>
              <a:rPr lang="en-US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Intelligent data caching with automatic invalidation</a:t>
            </a:r>
            <a:endParaRPr lang="en-ZA" sz="14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Background Sync:</a:t>
            </a:r>
            <a:r>
              <a:rPr lang="en-US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Non-critical updates during low-usage periods</a:t>
            </a:r>
            <a:endParaRPr lang="en-ZA" sz="14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en-US" sz="16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Offline Capabilities</a:t>
            </a:r>
            <a:endParaRPr lang="en-ZA" sz="16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Local data caching using SQLite</a:t>
            </a:r>
            <a:endParaRPr lang="en-ZA" sz="14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Offline form completion with automatic synchronization</a:t>
            </a:r>
            <a:endParaRPr lang="en-ZA" sz="14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Emergency contact access without connectivity</a:t>
            </a:r>
            <a:endParaRPr lang="en-ZA" sz="14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4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Critical notification Queuing</a:t>
            </a:r>
            <a:endParaRPr lang="en-ZA" sz="14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5F5AFE-708D-40A3-8407-214B306E745D}"/>
              </a:ext>
            </a:extLst>
          </p:cNvPr>
          <p:cNvSpPr txBox="1"/>
          <p:nvPr/>
        </p:nvSpPr>
        <p:spPr>
          <a:xfrm>
            <a:off x="6954982" y="1773382"/>
            <a:ext cx="4308763" cy="1644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en-US" sz="16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Real-Time Synchronization</a:t>
            </a:r>
            <a:endParaRPr lang="en-ZA" sz="1600" b="1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effectLst/>
                <a:ea typeface="Arial Unicode MS"/>
              </a:rPr>
              <a:t>The application employs WebSocket connections for instantaneous data updates, ensuring parents receive immediate notifications about attendance changes, activities, and administrative announcements</a:t>
            </a:r>
            <a:endParaRPr lang="en-ZA" sz="1400" dirty="0"/>
          </a:p>
        </p:txBody>
      </p:sp>
    </p:spTree>
    <p:extLst>
      <p:ext uri="{BB962C8B-B14F-4D97-AF65-F5344CB8AC3E}">
        <p14:creationId xmlns:p14="http://schemas.microsoft.com/office/powerpoint/2010/main" val="39102871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90979E7-548D-D58D-FAC0-AE44AF76DCFA}"/>
              </a:ext>
            </a:extLst>
          </p:cNvPr>
          <p:cNvSpPr txBox="1"/>
          <p:nvPr/>
        </p:nvSpPr>
        <p:spPr>
          <a:xfrm>
            <a:off x="1717964" y="318655"/>
            <a:ext cx="8811491" cy="6438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90"/>
              </a:spcAft>
            </a:pPr>
            <a:r>
              <a:rPr lang="en-US" sz="32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Security &amp; Compliance</a:t>
            </a:r>
            <a:endParaRPr lang="en-ZA" sz="32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A885CD-0A45-8C05-1977-5B655D739DB4}"/>
              </a:ext>
            </a:extLst>
          </p:cNvPr>
          <p:cNvSpPr txBox="1"/>
          <p:nvPr/>
        </p:nvSpPr>
        <p:spPr>
          <a:xfrm>
            <a:off x="1371600" y="1191491"/>
            <a:ext cx="4391891" cy="459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Data Protection Framework</a:t>
            </a:r>
            <a:endParaRPr lang="en-ZA" sz="18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it-IT" sz="18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GDPR/POPIA Compliance</a:t>
            </a:r>
            <a:endParaRPr lang="en-ZA" sz="18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Privacy by Design:</a:t>
            </a:r>
            <a:r>
              <a:rPr lang="en-US" sz="18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Built-in data protection principles</a:t>
            </a:r>
            <a:endParaRPr lang="en-ZA" sz="18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Consent Management:</a:t>
            </a:r>
            <a:r>
              <a:rPr lang="en-US" sz="18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Granular control over child image usage</a:t>
            </a:r>
            <a:endParaRPr lang="en-ZA" sz="18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Data Minimization:</a:t>
            </a:r>
            <a:r>
              <a:rPr lang="en-US" sz="18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Collection limited to operational necessities</a:t>
            </a:r>
            <a:endParaRPr lang="en-ZA" sz="18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Right to Erasure:</a:t>
            </a:r>
            <a:r>
              <a:rPr lang="en-US" sz="18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Complete data removal capabilities</a:t>
            </a:r>
            <a:endParaRPr lang="en-ZA" sz="1800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34ACA0-DB5F-FA3F-39CC-97A4AA574D31}"/>
              </a:ext>
            </a:extLst>
          </p:cNvPr>
          <p:cNvSpPr txBox="1"/>
          <p:nvPr/>
        </p:nvSpPr>
        <p:spPr>
          <a:xfrm>
            <a:off x="6747164" y="1847582"/>
            <a:ext cx="4391890" cy="39764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en-US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Security Measures</a:t>
            </a:r>
            <a:endParaRPr lang="en-ZA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Encryption:</a:t>
            </a:r>
            <a:r>
              <a:rPr lang="en-US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TLS 1.3 for all data transmission</a:t>
            </a:r>
            <a:endParaRPr lang="en-ZA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Access Control:</a:t>
            </a:r>
            <a:r>
              <a:rPr lang="en-US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Role-based authentication system</a:t>
            </a:r>
            <a:endParaRPr lang="en-ZA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Audit Trails:</a:t>
            </a:r>
            <a:r>
              <a:rPr lang="en-US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Comprehensive logging of data access and modifications</a:t>
            </a:r>
            <a:endParaRPr lang="en-ZA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b="1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Backup Strategy:</a:t>
            </a:r>
            <a:r>
              <a:rPr lang="en-US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Arial Unicode MS"/>
              </a:rPr>
              <a:t> Automated backups with geographic redundancy</a:t>
            </a:r>
            <a:endParaRPr lang="en-ZA" u="none" strike="noStrike" kern="0" spc="0" dirty="0">
              <a:ln>
                <a:noFill/>
              </a:ln>
              <a:solidFill>
                <a:srgbClr val="000000"/>
              </a:solidFill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35348485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A722B2B-7CA5-7532-E061-1DC501D0D182}"/>
              </a:ext>
            </a:extLst>
          </p:cNvPr>
          <p:cNvSpPr txBox="1"/>
          <p:nvPr/>
        </p:nvSpPr>
        <p:spPr>
          <a:xfrm>
            <a:off x="1717964" y="1938976"/>
            <a:ext cx="5597236" cy="21337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en-US" sz="1600" b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Compliance Standards</a:t>
            </a:r>
            <a:endParaRPr lang="en-ZA" sz="1600" dirty="0">
              <a:ln>
                <a:noFill/>
              </a:ln>
              <a:solidFill>
                <a:srgbClr val="000000"/>
              </a:solidFill>
              <a:effectLst/>
              <a:latin typeface="Helvetica Neue"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General Data Protection Regulation (GDPR) compliance</a:t>
            </a:r>
            <a:endParaRPr lang="en-ZA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Protection of Personal Information Act (POPIA) adherence</a:t>
            </a:r>
            <a:endParaRPr lang="en-ZA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Mobile application security best practices</a:t>
            </a:r>
            <a:endParaRPr lang="en-ZA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Arial Unicode MS"/>
              </a:rPr>
              <a:t>Early childhood data protection protocols</a:t>
            </a:r>
            <a:endParaRPr lang="en-ZA" sz="1600" u="none" strike="noStrike" kern="0" spc="0" dirty="0">
              <a:ln>
                <a:noFill/>
              </a:ln>
              <a:solidFill>
                <a:srgbClr val="0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EE31B28-849F-21A0-2C82-742B46D2AAE3}"/>
              </a:ext>
            </a:extLst>
          </p:cNvPr>
          <p:cNvSpPr txBox="1"/>
          <p:nvPr/>
        </p:nvSpPr>
        <p:spPr>
          <a:xfrm>
            <a:off x="1717964" y="512618"/>
            <a:ext cx="4544291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90"/>
              </a:spcAft>
            </a:pPr>
            <a:r>
              <a:rPr lang="en-US" sz="28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Security &amp; Compliance</a:t>
            </a:r>
            <a:endParaRPr lang="en-ZA" sz="28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227059906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3CC3D18-1739-DA47-1C09-8C354C59470E}"/>
              </a:ext>
            </a:extLst>
          </p:cNvPr>
          <p:cNvSpPr txBox="1"/>
          <p:nvPr/>
        </p:nvSpPr>
        <p:spPr>
          <a:xfrm>
            <a:off x="1648691" y="623455"/>
            <a:ext cx="9268691" cy="22785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90"/>
              </a:spcAft>
            </a:pPr>
            <a:r>
              <a:rPr lang="it-IT" sz="32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Conclusion</a:t>
            </a:r>
            <a:endParaRPr lang="en-ZA" sz="32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The SyncIncorp Cr</a:t>
            </a:r>
            <a:r>
              <a:rPr lang="it-IT" sz="18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è</a:t>
            </a: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che Management Mobile Application represents a comprehensive, research-based solution that addresses critical needs in early childhood education management. The implementation successfully fulfills all client requirements while maintaining architectural flexibility for future enhancements and regulatory compliance.</a:t>
            </a:r>
            <a:endParaRPr lang="en-ZA" sz="18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</p:txBody>
      </p:sp>
    </p:spTree>
    <p:extLst>
      <p:ext uri="{BB962C8B-B14F-4D97-AF65-F5344CB8AC3E}">
        <p14:creationId xmlns:p14="http://schemas.microsoft.com/office/powerpoint/2010/main" val="5523013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1F0EE76-1B65-88C4-CB4A-C52B6A01C52E}"/>
              </a:ext>
            </a:extLst>
          </p:cNvPr>
          <p:cNvSpPr txBox="1"/>
          <p:nvPr/>
        </p:nvSpPr>
        <p:spPr>
          <a:xfrm>
            <a:off x="1503335" y="82627"/>
            <a:ext cx="9686441" cy="68218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90"/>
              </a:spcAft>
            </a:pPr>
            <a:r>
              <a:rPr lang="fr-FR" sz="20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References</a:t>
            </a:r>
            <a:endParaRPr lang="en-ZA" sz="2000" b="1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Centers for Disease Control and Prevention. (2020). </a:t>
            </a:r>
            <a:r>
              <a:rPr lang="en-US" sz="1400" i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Nutrition Standards for Early Childhood Settings</a:t>
            </a:r>
            <a:r>
              <a:rPr lang="en-US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. Retrieved from https://www.cdc.gov/nutrition/infantandtoddler/resources/healthychildcare.html</a:t>
            </a:r>
            <a:endParaRPr lang="en-ZA" sz="14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Department of Basic Education. (2023). </a:t>
            </a:r>
            <a:r>
              <a:rPr lang="en-US" sz="1400" i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South African Schools Act: Attendance Requirements and Grade Progression Policy</a:t>
            </a:r>
            <a:r>
              <a:rPr lang="en-US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. Government Gazette.</a:t>
            </a:r>
            <a:endParaRPr lang="en-ZA" sz="14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Fitts, P. M. (1954). The information capacity of the human motor system in controlling the amplitude of movement. </a:t>
            </a:r>
            <a:r>
              <a:rPr lang="en-US" sz="1400" i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Journal of Experimental Psychology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, 47(6), 381-391.</a:t>
            </a:r>
            <a:endParaRPr lang="en-ZA" sz="14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Gibson, J. J. (1977). The theory of affordances. In R. Shaw &amp; J. Bransford (Eds.), </a:t>
            </a:r>
            <a:r>
              <a:rPr lang="en-US" sz="1400" i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Perceiving, Acting, and Knowing: Toward an Ecological Psychology</a:t>
            </a: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 (pp. 67-82). Lawrence Erlbaum Associates.</a:t>
            </a:r>
            <a:endParaRPr lang="en-ZA" sz="14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Hattie, J. (2012). </a:t>
            </a:r>
            <a:r>
              <a:rPr lang="en-US" sz="1400" i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Visible Learning for Teachers: Maximizing Impact on Learning</a:t>
            </a:r>
            <a:r>
              <a:rPr lang="en-US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. Routledge.</a:t>
            </a:r>
            <a:endParaRPr lang="en-ZA" sz="14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Lidwell, W., Holden, K., &amp; Butler, J. (2010). </a:t>
            </a:r>
            <a:r>
              <a:rPr lang="en-US" sz="1400" i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Universal Principles of Design: 125 Ways to Enhance Usability, Influence Perception, Increase Appeal, Make Better Design Decisions, and Teach through Design</a:t>
            </a:r>
            <a:r>
              <a:rPr lang="en-US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 (Revised ed.). Rockport Publishers.</a:t>
            </a:r>
            <a:endParaRPr lang="en-ZA" sz="14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Nielsen, J. (1994). </a:t>
            </a:r>
            <a:r>
              <a:rPr lang="en-US" sz="1400" i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Usability Engineering</a:t>
            </a:r>
            <a:r>
              <a:rPr lang="de-DE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. Morgan Kaufmann Publishers.</a:t>
            </a:r>
            <a:endParaRPr lang="en-ZA" sz="14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it-IT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Norman, D. A. (2004). </a:t>
            </a:r>
            <a:r>
              <a:rPr lang="en-US" sz="1400" i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Emotional Design: Why We Love (or Hate) Everyday Things</a:t>
            </a:r>
            <a:r>
              <a:rPr lang="en-US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. Basic Books.</a:t>
            </a:r>
            <a:endParaRPr lang="en-ZA" sz="14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UX Collective. (2022). </a:t>
            </a:r>
            <a:r>
              <a:rPr lang="en-US" sz="1400" i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Building Trust Through Transparent Design Practices</a:t>
            </a:r>
            <a:r>
              <a:rPr lang="en-US" sz="140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. Medium Publications.</a:t>
            </a:r>
            <a:endParaRPr lang="en-ZA" sz="14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31512006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9E2F0C8-97A9-25D9-4EF4-068E79E39D02}"/>
              </a:ext>
            </a:extLst>
          </p:cNvPr>
          <p:cNvSpPr txBox="1"/>
          <p:nvPr/>
        </p:nvSpPr>
        <p:spPr>
          <a:xfrm>
            <a:off x="1720312" y="309966"/>
            <a:ext cx="815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effectLst/>
                <a:latin typeface="+mn-lt"/>
                <a:ea typeface="Arial Unicode MS"/>
              </a:rPr>
              <a:t>Summary</a:t>
            </a:r>
            <a:endParaRPr lang="en-ZA" sz="4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B879AB8-BA69-218B-E83B-F2048B24470A}"/>
              </a:ext>
            </a:extLst>
          </p:cNvPr>
          <p:cNvSpPr txBox="1"/>
          <p:nvPr/>
        </p:nvSpPr>
        <p:spPr>
          <a:xfrm>
            <a:off x="1611824" y="1441343"/>
            <a:ext cx="99499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The SyncIncorp Crèche Management Mobile Application is a comprehensive solution designed to streamline communication and operational management between crèche administrators, teachers, and parents. </a:t>
            </a:r>
          </a:p>
          <a:p>
            <a:r>
              <a:rPr lang="en-GB" dirty="0"/>
              <a:t>Built on evidence-based UX/UI principles and modern mobile architecture, the application addresses critical pain points in early childhood education management while maintaining scalability for future expansion into primary school operations.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A5A0DE-7CBB-FC5D-D63A-E465E64325F5}"/>
              </a:ext>
            </a:extLst>
          </p:cNvPr>
          <p:cNvSpPr txBox="1"/>
          <p:nvPr/>
        </p:nvSpPr>
        <p:spPr>
          <a:xfrm>
            <a:off x="6096000" y="3429000"/>
            <a:ext cx="5465736" cy="35281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en-US" sz="2000" b="1" dirty="0">
                <a:ln>
                  <a:noFill/>
                </a:ln>
                <a:effectLst/>
                <a:ea typeface="Arial Unicode MS"/>
                <a:cs typeface="Arial Unicode MS"/>
              </a:rPr>
              <a:t>Key Features</a:t>
            </a:r>
            <a:endParaRPr lang="en-ZA" sz="2000" b="1" dirty="0">
              <a:ln>
                <a:noFill/>
              </a:ln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Real-time attendance tracking and notifications</a:t>
            </a:r>
            <a:endParaRPr lang="en-ZA" sz="18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Consent-based media sharing system</a:t>
            </a:r>
            <a:endParaRPr lang="en-ZA" sz="18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Advance meal ordering with payment processing</a:t>
            </a:r>
            <a:endParaRPr lang="en-ZA" sz="18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Calendar-integrated event management</a:t>
            </a:r>
            <a:endParaRPr lang="en-ZA" sz="18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One-way administrative communications</a:t>
            </a:r>
            <a:endParaRPr lang="en-ZA" sz="18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Comprehensive progress reporting</a:t>
            </a:r>
            <a:endParaRPr lang="en-ZA" sz="18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2434101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13164" y="945651"/>
            <a:ext cx="8943110" cy="1634836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en-US" sz="1800" b="1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User Story Implementation </a:t>
            </a:r>
            <a:endParaRPr lang="en-ZA" sz="180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800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The functional requirements have been developed following established user experience principles (Norman, 2004) to ensure optimal user engagement and system usability.</a:t>
            </a:r>
            <a:endParaRPr lang="en-ZA" sz="1800" dirty="0">
              <a:ln>
                <a:noFill/>
              </a:ln>
              <a:solidFill>
                <a:srgbClr val="000000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6181" y="297871"/>
            <a:ext cx="10196945" cy="983673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n>
                  <a:noFill/>
                </a:ln>
                <a:solidFill>
                  <a:srgbClr val="000000"/>
                </a:solidFill>
                <a:effectLst/>
                <a:latin typeface="+mn-lt"/>
                <a:ea typeface="Arial Unicode MS"/>
                <a:cs typeface="Arial Unicode MS"/>
              </a:rPr>
              <a:t>Functional Requirements</a:t>
            </a:r>
            <a:br>
              <a:rPr lang="en-ZA" sz="180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/>
                <a:cs typeface="Arial Unicode MS"/>
              </a:rPr>
            </a:br>
            <a:endParaRPr lang="en-US" dirty="0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A9AD327A-5EB5-F84A-6EBF-66D42DF188C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6964978"/>
              </p:ext>
            </p:extLst>
          </p:nvPr>
        </p:nvGraphicFramePr>
        <p:xfrm>
          <a:off x="1523999" y="2951018"/>
          <a:ext cx="9531928" cy="334132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81722">
                  <a:extLst>
                    <a:ext uri="{9D8B030D-6E8A-4147-A177-3AD203B41FA5}">
                      <a16:colId xmlns:a16="http://schemas.microsoft.com/office/drawing/2014/main" val="718865395"/>
                    </a:ext>
                  </a:extLst>
                </a:gridCol>
                <a:gridCol w="1781192">
                  <a:extLst>
                    <a:ext uri="{9D8B030D-6E8A-4147-A177-3AD203B41FA5}">
                      <a16:colId xmlns:a16="http://schemas.microsoft.com/office/drawing/2014/main" val="183565489"/>
                    </a:ext>
                  </a:extLst>
                </a:gridCol>
                <a:gridCol w="5069014">
                  <a:extLst>
                    <a:ext uri="{9D8B030D-6E8A-4147-A177-3AD203B41FA5}">
                      <a16:colId xmlns:a16="http://schemas.microsoft.com/office/drawing/2014/main" val="229533067"/>
                    </a:ext>
                  </a:extLst>
                </a:gridCol>
              </a:tblGrid>
              <a:tr h="494396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User Story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Implementation Status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Technical Notes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044691183"/>
                  </a:ext>
                </a:extLst>
              </a:tr>
              <a:tr h="374946"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Real-time Attendance Viewing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✅ Complete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Color-coded status indicators with instant notifications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564536244"/>
                  </a:ext>
                </a:extLst>
              </a:tr>
              <a:tr h="494396"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Daily Activity Updates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✅ Complete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Emoji mood tracker integrated with activity logging system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239644048"/>
                  </a:ext>
                </a:extLst>
              </a:tr>
              <a:tr h="494396"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Meal Ordering &amp; Payment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✅ Complete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Weekly menu grid with advance payment capability via 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1474089427"/>
                  </a:ext>
                </a:extLst>
              </a:tr>
              <a:tr h="494396"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Event Notifications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✅ Complete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Push notifications with Google Calendar API synchronization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1334558815"/>
                  </a:ext>
                </a:extLst>
              </a:tr>
              <a:tr h="494396"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Administrative Communications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dirty="0">
                          <a:ln>
                            <a:noFill/>
                          </a:ln>
                          <a:effectLst/>
                        </a:rPr>
                        <a:t>✅ Complete</a:t>
                      </a:r>
                      <a:endParaRPr lang="en-ZA" sz="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  <a:p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One-way communication system (per client specification)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4034006365"/>
                  </a:ext>
                </a:extLst>
              </a:tr>
              <a:tr h="494396"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Progress Report Access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✅ Complete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Downloadable term reports with academic/behavioural summaries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1639737722"/>
                  </a:ext>
                </a:extLst>
              </a:tr>
            </a:tbl>
          </a:graphicData>
        </a:graphic>
      </p:graphicFrame>
      <p:sp>
        <p:nvSpPr>
          <p:cNvPr id="10" name="Rectangle 2">
            <a:extLst>
              <a:ext uri="{FF2B5EF4-FFF2-40B4-BE49-F238E27FC236}">
                <a16:creationId xmlns:a16="http://schemas.microsoft.com/office/drawing/2014/main" id="{8599876C-B3F1-C464-75F6-F744F3378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09711" y="2431617"/>
            <a:ext cx="4904942" cy="677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it-IT" altLang="en-US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Times New Roman" panose="02020603050405020304" pitchFamily="18" charset="0"/>
              </a:rPr>
              <a:t>Parent User Stories</a:t>
            </a:r>
            <a:endParaRPr kumimoji="0" lang="en-ZA" altLang="en-US" sz="11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28" name="Picture 4" descr="Daycare Classroom Management Software ...">
            <a:extLst>
              <a:ext uri="{FF2B5EF4-FFF2-40B4-BE49-F238E27FC236}">
                <a16:creationId xmlns:a16="http://schemas.microsoft.com/office/drawing/2014/main" id="{C504B97A-A373-5CB6-8FAB-2CA669511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8139" y="987497"/>
            <a:ext cx="3338945" cy="28882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78234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7321" y="1007175"/>
            <a:ext cx="9636424" cy="573652"/>
          </a:xfrm>
        </p:spPr>
        <p:txBody>
          <a:bodyPr/>
          <a:lstStyle/>
          <a:p>
            <a:r>
              <a:rPr lang="de-DE" sz="1800" b="1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rial Unicode MS"/>
                <a:cs typeface="Arial Unicode MS"/>
              </a:rPr>
              <a:t>Staff User Stories</a:t>
            </a:r>
            <a:br>
              <a:rPr lang="en-ZA" sz="1800" dirty="0">
                <a:ln>
                  <a:noFill/>
                </a:ln>
                <a:solidFill>
                  <a:srgbClr val="000000"/>
                </a:solidFill>
                <a:effectLst/>
                <a:latin typeface="Helvetica Neue"/>
                <a:ea typeface="Arial Unicode MS"/>
                <a:cs typeface="Arial Unicode MS"/>
              </a:rPr>
            </a:b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CE523182-9D42-A1FF-C955-9D0AA2FA5F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2011356"/>
              </p:ext>
            </p:extLst>
          </p:nvPr>
        </p:nvGraphicFramePr>
        <p:xfrm>
          <a:off x="1530339" y="1779845"/>
          <a:ext cx="8937357" cy="258777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618322">
                  <a:extLst>
                    <a:ext uri="{9D8B030D-6E8A-4147-A177-3AD203B41FA5}">
                      <a16:colId xmlns:a16="http://schemas.microsoft.com/office/drawing/2014/main" val="2481954984"/>
                    </a:ext>
                  </a:extLst>
                </a:gridCol>
                <a:gridCol w="1934758">
                  <a:extLst>
                    <a:ext uri="{9D8B030D-6E8A-4147-A177-3AD203B41FA5}">
                      <a16:colId xmlns:a16="http://schemas.microsoft.com/office/drawing/2014/main" val="1667929618"/>
                    </a:ext>
                  </a:extLst>
                </a:gridCol>
                <a:gridCol w="4384277">
                  <a:extLst>
                    <a:ext uri="{9D8B030D-6E8A-4147-A177-3AD203B41FA5}">
                      <a16:colId xmlns:a16="http://schemas.microsoft.com/office/drawing/2014/main" val="138833578"/>
                    </a:ext>
                  </a:extLst>
                </a:gridCol>
              </a:tblGrid>
              <a:tr h="696843">
                <a:tc>
                  <a:txBody>
                    <a:bodyPr/>
                    <a:lstStyle/>
                    <a:p>
                      <a:pPr algn="ctr"/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User Story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Implementation Status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Technical Notes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924897624"/>
                  </a:ext>
                </a:extLst>
              </a:tr>
              <a:tr h="696843"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Activity &amp; Behaviour Recording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dirty="0">
                          <a:ln>
                            <a:noFill/>
                          </a:ln>
                          <a:effectLst/>
                        </a:rPr>
                        <a:t>🟡 Partial</a:t>
                      </a:r>
                      <a:endParaRPr lang="en-ZA" sz="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  <a:p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Voice note capability with structured logging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416614843"/>
                  </a:ext>
                </a:extLst>
              </a:tr>
              <a:tr h="475067">
                <a:tc>
                  <a:txBody>
                    <a:bodyPr/>
                    <a:lstStyle/>
                    <a:p>
                      <a:r>
                        <a:rPr lang="en-ZA" sz="100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Helvetica Neue"/>
                          <a:ea typeface="Helvetica Neue"/>
                          <a:cs typeface="Helvetica Neue"/>
                        </a:rPr>
                        <a:t>Media Sharing Management</a:t>
                      </a: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✅ Complete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GDPR/POPIA compliant consent system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4232418509"/>
                  </a:ext>
                </a:extLst>
              </a:tr>
              <a:tr h="719022"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Menu Management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ZA" sz="1000" dirty="0">
                          <a:ln>
                            <a:noFill/>
                          </a:ln>
                          <a:effectLst/>
                        </a:rPr>
                        <a:t>✅ Complete</a:t>
                      </a:r>
                      <a:endParaRPr lang="en-ZA" sz="8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  <a:p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tc>
                  <a:txBody>
                    <a:bodyPr/>
                    <a:lstStyle/>
                    <a:p>
                      <a:r>
                        <a:rPr lang="en-ZA" sz="1200" dirty="0">
                          <a:ln>
                            <a:noFill/>
                          </a:ln>
                          <a:effectLst/>
                        </a:rPr>
                        <a:t>Administrative interface with parent notification system</a:t>
                      </a:r>
                      <a:endParaRPr lang="en-ZA" sz="100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Helvetica Neue"/>
                        <a:ea typeface="Helvetica Neue"/>
                        <a:cs typeface="Helvetica Neue"/>
                      </a:endParaRPr>
                    </a:p>
                  </a:txBody>
                  <a:tcPr marL="12700" marR="12700" marT="12700" marB="12700" anchor="ctr"/>
                </a:tc>
                <a:extLst>
                  <a:ext uri="{0D108BD9-81ED-4DB2-BD59-A6C34878D82A}">
                    <a16:rowId xmlns:a16="http://schemas.microsoft.com/office/drawing/2014/main" val="3412887692"/>
                  </a:ext>
                </a:extLst>
              </a:tr>
            </a:tbl>
          </a:graphicData>
        </a:graphic>
      </p:graphicFrame>
      <p:pic>
        <p:nvPicPr>
          <p:cNvPr id="2050" name="Picture 2" descr="Meals Snack Children Nursery: Over 160 ...">
            <a:extLst>
              <a:ext uri="{FF2B5EF4-FFF2-40B4-BE49-F238E27FC236}">
                <a16:creationId xmlns:a16="http://schemas.microsoft.com/office/drawing/2014/main" id="{EDFBA02E-8174-0293-30B9-48228CFC21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52163" y="4690669"/>
            <a:ext cx="3401291" cy="21673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2845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65D8EAD-75E4-54C9-0BDF-AF5E3F0504D5}"/>
              </a:ext>
            </a:extLst>
          </p:cNvPr>
          <p:cNvSpPr txBox="1"/>
          <p:nvPr/>
        </p:nvSpPr>
        <p:spPr>
          <a:xfrm>
            <a:off x="1518834" y="511444"/>
            <a:ext cx="9267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ln>
                  <a:noFill/>
                </a:ln>
                <a:effectLst/>
                <a:ea typeface="Arial Unicode MS"/>
                <a:cs typeface="Arial Unicode MS"/>
              </a:rPr>
              <a:t>Core Functionality Overview</a:t>
            </a:r>
            <a:endParaRPr lang="en-ZA" sz="3600" dirty="0">
              <a:ln>
                <a:noFill/>
              </a:ln>
              <a:effectLst/>
              <a:ea typeface="Arial Unicode MS"/>
              <a:cs typeface="Arial Unicode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944128-DEC2-04BE-9CA1-4A79C9AA5360}"/>
              </a:ext>
            </a:extLst>
          </p:cNvPr>
          <p:cNvSpPr txBox="1"/>
          <p:nvPr/>
        </p:nvSpPr>
        <p:spPr>
          <a:xfrm>
            <a:off x="1518834" y="1472339"/>
            <a:ext cx="5036949" cy="4710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en-US" b="1" dirty="0">
                <a:ln>
                  <a:noFill/>
                </a:ln>
                <a:effectLst/>
                <a:ea typeface="Arial Unicode MS"/>
                <a:cs typeface="Arial Unicode MS"/>
              </a:rPr>
              <a:t>Dashboard Architecture</a:t>
            </a:r>
            <a:endParaRPr lang="en-ZA" b="1" dirty="0">
              <a:ln>
                <a:noFill/>
              </a:ln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400" dirty="0">
                <a:ln>
                  <a:noFill/>
                </a:ln>
                <a:effectLst/>
                <a:ea typeface="Arial Unicode MS"/>
                <a:cs typeface="Arial Unicode MS"/>
              </a:rPr>
              <a:t>The parent dashboard implements Gestalt principles of grouping (Lidwell et al., 2010) featuring:</a:t>
            </a:r>
            <a:endParaRPr lang="en-ZA" sz="1400" dirty="0">
              <a:ln>
                <a:noFill/>
              </a:ln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Centralized child profile with real-time status</a:t>
            </a:r>
            <a:endParaRPr lang="en-ZA" sz="14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Consent-dependent media preview system</a:t>
            </a:r>
            <a:endParaRPr lang="en-ZA" sz="14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4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Quick-access navigation: Attendance | Media | Messages | Events | Meals</a:t>
            </a:r>
            <a:endParaRPr lang="en-ZA" sz="14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fr-FR" sz="1600" b="1" dirty="0">
                <a:ln>
                  <a:noFill/>
                </a:ln>
                <a:effectLst/>
                <a:ea typeface="Arial Unicode MS"/>
                <a:cs typeface="Arial Unicode MS"/>
              </a:rPr>
              <a:t>Real-Time Operations</a:t>
            </a:r>
            <a:endParaRPr lang="en-ZA" sz="1600" dirty="0">
              <a:ln>
                <a:noFill/>
              </a:ln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Live attendance synchronization with push notifications</a:t>
            </a:r>
            <a:endParaRPr lang="en-ZA" sz="14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Instantaneous check-in/out alerts following affordance theory (Gibson, 1977)</a:t>
            </a:r>
            <a:endParaRPr lang="en-ZA" sz="14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4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Administrative announcements with calendar integration</a:t>
            </a:r>
            <a:endParaRPr lang="en-ZA" sz="14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A72EB04-7F0F-8F1C-5773-0D372F15DEA3}"/>
              </a:ext>
            </a:extLst>
          </p:cNvPr>
          <p:cNvSpPr txBox="1"/>
          <p:nvPr/>
        </p:nvSpPr>
        <p:spPr>
          <a:xfrm>
            <a:off x="7237708" y="1813302"/>
            <a:ext cx="4386021" cy="30887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en-US" b="1" dirty="0">
                <a:ln>
                  <a:noFill/>
                </a:ln>
                <a:effectLst/>
                <a:ea typeface="Arial Unicode MS"/>
                <a:cs typeface="Arial Unicode MS"/>
              </a:rPr>
              <a:t>Media Consent Framework</a:t>
            </a:r>
            <a:endParaRPr lang="en-ZA" b="1" dirty="0">
              <a:ln>
                <a:noFill/>
              </a:ln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Mandatory explicit consent before displaying child images</a:t>
            </a:r>
            <a:endParaRPr lang="en-ZA" sz="16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Granular permission controls (photos, videos, activities)</a:t>
            </a:r>
            <a:endParaRPr lang="en-ZA" sz="16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GDPR/POPIA compliance with revocable consent options</a:t>
            </a:r>
            <a:endParaRPr lang="en-ZA" sz="16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6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Audit trail for all consent decisions</a:t>
            </a:r>
            <a:endParaRPr lang="en-ZA" sz="16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152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7D9E0F2-A079-D6C5-E8EE-F4B8331D4B89}"/>
              </a:ext>
            </a:extLst>
          </p:cNvPr>
          <p:cNvSpPr txBox="1"/>
          <p:nvPr/>
        </p:nvSpPr>
        <p:spPr>
          <a:xfrm>
            <a:off x="1565329" y="387458"/>
            <a:ext cx="83845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3600" b="1" dirty="0">
                <a:ln>
                  <a:noFill/>
                </a:ln>
                <a:effectLst/>
                <a:latin typeface="+mn-lt"/>
                <a:ea typeface="Arial Unicode MS"/>
                <a:cs typeface="Arial Unicode MS"/>
              </a:rPr>
              <a:t>System Architecture</a:t>
            </a:r>
            <a:endParaRPr lang="en-ZA" sz="3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0EA3DD9-9E32-EC22-76F8-B40673A065AF}"/>
              </a:ext>
            </a:extLst>
          </p:cNvPr>
          <p:cNvSpPr txBox="1"/>
          <p:nvPr/>
        </p:nvSpPr>
        <p:spPr>
          <a:xfrm>
            <a:off x="1751308" y="1348353"/>
            <a:ext cx="5346916" cy="54363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it-IT" sz="1800" b="1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Arial Unicode MS"/>
                <a:cs typeface="Arial Unicode MS"/>
              </a:rPr>
              <a:t>Technology Stack</a:t>
            </a:r>
            <a:endParaRPr lang="en-ZA" sz="180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fr-FR" sz="1800" b="1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Arial Unicode MS"/>
                <a:cs typeface="Arial Unicode MS"/>
              </a:rPr>
              <a:t>Frontend Layer</a:t>
            </a:r>
            <a:endParaRPr lang="en-ZA" sz="1800" b="1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Framework:</a:t>
            </a:r>
            <a:r>
              <a:rPr lang="en-US" sz="1800" u="none" strike="noStrike" kern="0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 Flutter (Cross-platform development)</a:t>
            </a:r>
            <a:endParaRPr lang="en-ZA" sz="1800" u="none" strike="noStrike" kern="0" spc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State Management:</a:t>
            </a:r>
            <a:r>
              <a:rPr lang="en-US" sz="1800" u="none" strike="noStrike" kern="0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 Provider/Bloc pattern</a:t>
            </a:r>
            <a:endParaRPr lang="en-ZA" sz="1800" u="none" strike="noStrike" kern="0" spc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Navigation:</a:t>
            </a:r>
            <a:r>
              <a:rPr lang="de-DE" sz="1800" u="none" strike="noStrike" kern="0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 Flutter Navigator 2.0</a:t>
            </a: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endParaRPr lang="en-ZA" sz="1800" u="none" strike="noStrike" kern="0" spc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800" b="1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Arial Unicode MS"/>
                <a:cs typeface="Arial Unicode MS"/>
              </a:rPr>
              <a:t>Backend Layer</a:t>
            </a:r>
            <a:endParaRPr lang="en-ZA" sz="180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Runtime:</a:t>
            </a:r>
            <a:r>
              <a:rPr lang="en-US" sz="1800" u="none" strike="noStrike" kern="0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 Node.js with Express framework</a:t>
            </a:r>
            <a:endParaRPr lang="en-ZA" sz="1800" u="none" strike="noStrike" kern="0" spc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Authentication:</a:t>
            </a:r>
            <a:r>
              <a:rPr lang="en-US" sz="1800" u="none" strike="noStrike" kern="0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 Firebase Auth with role-based access</a:t>
            </a:r>
            <a:endParaRPr lang="en-ZA" sz="1800" u="none" strike="noStrike" kern="0" spc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Real-time Updates:</a:t>
            </a:r>
            <a:r>
              <a:rPr lang="en-US" sz="1800" u="none" strike="noStrike" kern="0" spc="0" dirty="0">
                <a:ln>
                  <a:noFill/>
                </a:ln>
                <a:solidFill>
                  <a:schemeClr val="tx1"/>
                </a:solidFill>
                <a:effectLst/>
                <a:latin typeface="+mn-lt"/>
                <a:ea typeface="Times New Roman" panose="02020603050405020304" pitchFamily="18" charset="0"/>
                <a:cs typeface="Arial Unicode MS"/>
              </a:rPr>
              <a:t> WebSocket connections</a:t>
            </a:r>
            <a:endParaRPr lang="en-ZA" sz="1800" u="none" strike="noStrike" kern="0" spc="0" dirty="0">
              <a:ln>
                <a:noFill/>
              </a:ln>
              <a:solidFill>
                <a:schemeClr val="tx1"/>
              </a:solidFill>
              <a:effectLst/>
              <a:latin typeface="+mn-lt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B56A2B-0B42-8C46-591B-3385F348F50F}"/>
              </a:ext>
            </a:extLst>
          </p:cNvPr>
          <p:cNvSpPr txBox="1"/>
          <p:nvPr/>
        </p:nvSpPr>
        <p:spPr>
          <a:xfrm>
            <a:off x="6747164" y="1122218"/>
            <a:ext cx="4835236" cy="54866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en-US" sz="1800" b="1" dirty="0">
                <a:ln>
                  <a:noFill/>
                </a:ln>
                <a:effectLst/>
                <a:ea typeface="Arial Unicode MS"/>
                <a:cs typeface="Arial Unicode MS"/>
              </a:rPr>
              <a:t>Data Layer</a:t>
            </a:r>
            <a:endParaRPr lang="en-ZA" sz="1800" dirty="0">
              <a:ln>
                <a:noFill/>
              </a:ln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nl-NL" sz="1800" b="1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Primary Database:</a:t>
            </a:r>
            <a:r>
              <a:rPr lang="en-US" sz="18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 Firestore (Real-time capabilities)</a:t>
            </a:r>
            <a:endParaRPr lang="en-ZA" sz="18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File Storage:</a:t>
            </a:r>
            <a:r>
              <a:rPr lang="en-US" sz="18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 Firebase Storage (Consent-based access)</a:t>
            </a:r>
            <a:endParaRPr lang="en-ZA" sz="18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Caching:</a:t>
            </a:r>
            <a:r>
              <a:rPr lang="fr-FR" sz="18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 Redis for session management</a:t>
            </a:r>
          </a:p>
          <a:p>
            <a:pPr lvl="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</a:pPr>
            <a:endParaRPr lang="en-ZA" sz="18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200"/>
              </a:spcAft>
            </a:pPr>
            <a:r>
              <a:rPr lang="fr-FR" sz="1800" b="1" dirty="0">
                <a:ln>
                  <a:noFill/>
                </a:ln>
                <a:effectLst/>
                <a:ea typeface="Arial Unicode MS"/>
                <a:cs typeface="Arial Unicode MS"/>
              </a:rPr>
              <a:t>Integration Services</a:t>
            </a:r>
            <a:endParaRPr lang="en-ZA" sz="1800" dirty="0">
              <a:ln>
                <a:noFill/>
              </a:ln>
              <a:effectLst/>
              <a:ea typeface="Arial Unicode MS"/>
              <a:cs typeface="Arial Unicode MS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800" b="1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Payments:</a:t>
            </a:r>
            <a:r>
              <a:rPr lang="en-US" sz="18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 Stripe API integration</a:t>
            </a:r>
            <a:endParaRPr lang="en-ZA" sz="18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it-IT" sz="1800" b="1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Calendar:</a:t>
            </a:r>
            <a:r>
              <a:rPr lang="nl-NL" sz="18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 Google Calendar API</a:t>
            </a:r>
            <a:endParaRPr lang="en-ZA" sz="18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 fontAlgn="base">
              <a:lnSpc>
                <a:spcPct val="120000"/>
              </a:lnSpc>
              <a:spcBef>
                <a:spcPts val="80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fr-FR" sz="1800" b="1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Notifications:</a:t>
            </a:r>
            <a:r>
              <a:rPr lang="en-US" sz="1800" u="none" strike="noStrike" kern="0" spc="0" dirty="0">
                <a:ln>
                  <a:noFill/>
                </a:ln>
                <a:effectLst/>
                <a:ea typeface="Times New Roman" panose="02020603050405020304" pitchFamily="18" charset="0"/>
                <a:cs typeface="Arial Unicode MS"/>
              </a:rPr>
              <a:t> Firebase Cloud Messaging (FCM)</a:t>
            </a:r>
            <a:endParaRPr lang="en-ZA" sz="1800" u="none" strike="noStrike" kern="0" spc="0" dirty="0">
              <a:ln>
                <a:noFill/>
              </a:ln>
              <a:effectLst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5632183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645C6C8-33C0-F4D5-61F3-103286C360A1}"/>
              </a:ext>
            </a:extLst>
          </p:cNvPr>
          <p:cNvSpPr txBox="1"/>
          <p:nvPr/>
        </p:nvSpPr>
        <p:spPr>
          <a:xfrm>
            <a:off x="1745673" y="110930"/>
            <a:ext cx="5029200" cy="5749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fr-FR" sz="28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Architecture Diagram</a:t>
            </a:r>
            <a:endParaRPr lang="en-ZA" sz="28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20F70D06-6DAD-0FD4-8A04-B18FE37BB6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3491345" y="824345"/>
            <a:ext cx="2757055" cy="2757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ZA" dirty="0"/>
          </a:p>
        </p:txBody>
      </p:sp>
      <p:pic>
        <p:nvPicPr>
          <p:cNvPr id="8" name="Picture 7" descr="A diagram of a crece management system&#10;&#10;Description automatically generated">
            <a:extLst>
              <a:ext uri="{FF2B5EF4-FFF2-40B4-BE49-F238E27FC236}">
                <a16:creationId xmlns:a16="http://schemas.microsoft.com/office/drawing/2014/main" id="{0AC6D8D2-B860-A35D-FADC-F300F58EEE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3467" y="1011288"/>
            <a:ext cx="10858533" cy="5735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53321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729C5A5-0A98-2370-6C14-BB4C0B49F434}"/>
              </a:ext>
            </a:extLst>
          </p:cNvPr>
          <p:cNvSpPr txBox="1"/>
          <p:nvPr/>
        </p:nvSpPr>
        <p:spPr>
          <a:xfrm>
            <a:off x="1306286" y="211771"/>
            <a:ext cx="6774873" cy="1080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ts val="800"/>
              </a:spcBef>
              <a:spcAft>
                <a:spcPts val="1400"/>
              </a:spcAft>
            </a:pPr>
            <a:r>
              <a:rPr lang="de-DE" sz="20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Database Schema</a:t>
            </a:r>
            <a:endParaRPr lang="en-ZA" sz="20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  <a:p>
            <a:pPr>
              <a:lnSpc>
                <a:spcPct val="120000"/>
              </a:lnSpc>
              <a:spcBef>
                <a:spcPts val="800"/>
              </a:spcBef>
              <a:spcAft>
                <a:spcPts val="1595"/>
              </a:spcAft>
            </a:pPr>
            <a:r>
              <a:rPr lang="fr-FR" sz="2000" b="1" dirty="0">
                <a:ln>
                  <a:noFill/>
                </a:ln>
                <a:solidFill>
                  <a:srgbClr val="000000"/>
                </a:solidFill>
                <a:effectLst/>
                <a:ea typeface="Arial Unicode MS"/>
                <a:cs typeface="Arial Unicode MS"/>
              </a:rPr>
              <a:t>Core Collections Structure</a:t>
            </a:r>
            <a:endParaRPr lang="en-ZA" sz="2000" dirty="0">
              <a:ln>
                <a:noFill/>
              </a:ln>
              <a:solidFill>
                <a:srgbClr val="000000"/>
              </a:solidFill>
              <a:effectLst/>
              <a:ea typeface="Arial Unicode MS"/>
              <a:cs typeface="Arial Unicode MS"/>
            </a:endParaRPr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2B2F1CB1-6133-A79E-EA4A-324DDF50CA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91383962"/>
              </p:ext>
            </p:extLst>
          </p:nvPr>
        </p:nvGraphicFramePr>
        <p:xfrm>
          <a:off x="1460739" y="2227719"/>
          <a:ext cx="4793673" cy="24908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597891">
                  <a:extLst>
                    <a:ext uri="{9D8B030D-6E8A-4147-A177-3AD203B41FA5}">
                      <a16:colId xmlns:a16="http://schemas.microsoft.com/office/drawing/2014/main" val="712030825"/>
                    </a:ext>
                  </a:extLst>
                </a:gridCol>
                <a:gridCol w="1597891">
                  <a:extLst>
                    <a:ext uri="{9D8B030D-6E8A-4147-A177-3AD203B41FA5}">
                      <a16:colId xmlns:a16="http://schemas.microsoft.com/office/drawing/2014/main" val="1185651724"/>
                    </a:ext>
                  </a:extLst>
                </a:gridCol>
                <a:gridCol w="1597891">
                  <a:extLst>
                    <a:ext uri="{9D8B030D-6E8A-4147-A177-3AD203B41FA5}">
                      <a16:colId xmlns:a16="http://schemas.microsoft.com/office/drawing/2014/main" val="3913022738"/>
                    </a:ext>
                  </a:extLst>
                </a:gridCol>
              </a:tblGrid>
              <a:tr h="223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Field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Type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Notes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27209716"/>
                  </a:ext>
                </a:extLst>
              </a:tr>
              <a:tr h="223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UserID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PK, UUID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Unique identifier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06470915"/>
                  </a:ext>
                </a:extLst>
              </a:tr>
              <a:tr h="285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FirstName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19193311"/>
                  </a:ext>
                </a:extLst>
              </a:tr>
              <a:tr h="223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LastName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27877297"/>
                  </a:ext>
                </a:extLst>
              </a:tr>
              <a:tr h="24740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Email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Unique, used for login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68889495"/>
                  </a:ext>
                </a:extLst>
              </a:tr>
              <a:tr h="223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PhoneNumber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Optional or used for OTP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4130237"/>
                  </a:ext>
                </a:extLst>
              </a:tr>
              <a:tr h="223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PasswordHash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Store securely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8211983"/>
                  </a:ext>
                </a:extLst>
              </a:tr>
              <a:tr h="38971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Role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Enum (Admin, Staff, Parent)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8846437"/>
                  </a:ext>
                </a:extLst>
              </a:tr>
              <a:tr h="223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CreatedAt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DateTime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53800662"/>
                  </a:ext>
                </a:extLst>
              </a:tr>
              <a:tr h="22396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IsActive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Boolean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For soft deletion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270011879"/>
                  </a:ext>
                </a:extLst>
              </a:tr>
            </a:tbl>
          </a:graphicData>
        </a:graphic>
      </p:graphicFrame>
      <p:sp>
        <p:nvSpPr>
          <p:cNvPr id="18" name="Rectangle 2">
            <a:extLst>
              <a:ext uri="{FF2B5EF4-FFF2-40B4-BE49-F238E27FC236}">
                <a16:creationId xmlns:a16="http://schemas.microsoft.com/office/drawing/2014/main" id="{26D3FC7F-5BEA-FFA9-6DE7-06C6106ACC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76400" y="1332410"/>
            <a:ext cx="1654628" cy="80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52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1600" b="1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0" lang="en-ZA" altLang="en-US" sz="1600" b="1" i="0" u="none" strike="noStrike" cap="none" normalizeH="0" baseline="0" dirty="0" bmk="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sers</a:t>
            </a:r>
            <a:endParaRPr kumimoji="0" lang="en-ZA" altLang="en-US" sz="1600" b="1" i="0" u="none" strike="noStrike" cap="none" normalizeH="0" baseline="0" dirty="0">
              <a:ln>
                <a:noFill/>
              </a:ln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3C2BE666-5CC1-574D-54C5-E2F17C5C7B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237637"/>
              </p:ext>
            </p:extLst>
          </p:nvPr>
        </p:nvGraphicFramePr>
        <p:xfrm>
          <a:off x="6934226" y="2197412"/>
          <a:ext cx="4955571" cy="243131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51857">
                  <a:extLst>
                    <a:ext uri="{9D8B030D-6E8A-4147-A177-3AD203B41FA5}">
                      <a16:colId xmlns:a16="http://schemas.microsoft.com/office/drawing/2014/main" val="3655635921"/>
                    </a:ext>
                  </a:extLst>
                </a:gridCol>
                <a:gridCol w="1651857">
                  <a:extLst>
                    <a:ext uri="{9D8B030D-6E8A-4147-A177-3AD203B41FA5}">
                      <a16:colId xmlns:a16="http://schemas.microsoft.com/office/drawing/2014/main" val="2326688410"/>
                    </a:ext>
                  </a:extLst>
                </a:gridCol>
                <a:gridCol w="1651857">
                  <a:extLst>
                    <a:ext uri="{9D8B030D-6E8A-4147-A177-3AD203B41FA5}">
                      <a16:colId xmlns:a16="http://schemas.microsoft.com/office/drawing/2014/main" val="843647404"/>
                    </a:ext>
                  </a:extLst>
                </a:gridCol>
              </a:tblGrid>
              <a:tr h="218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Field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Type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Notes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221683044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ChildID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PK, UUID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Unique identifier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562945318"/>
                  </a:ext>
                </a:extLst>
              </a:tr>
              <a:tr h="218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FirstName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11608839"/>
                  </a:ext>
                </a:extLst>
              </a:tr>
              <a:tr h="218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LastName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String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 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15989785"/>
                  </a:ext>
                </a:extLst>
              </a:tr>
              <a:tr h="218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DOB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Date of Birth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623755570"/>
                  </a:ext>
                </a:extLst>
              </a:tr>
              <a:tr h="218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Allergies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Text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Optional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68554605"/>
                  </a:ext>
                </a:extLst>
              </a:tr>
              <a:tr h="218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MedicalInfo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Text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Optional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46891321"/>
                  </a:ext>
                </a:extLst>
              </a:tr>
              <a:tr h="22536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ParentID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FK → Users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Parent (Role=Parent)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95922703"/>
                  </a:ext>
                </a:extLst>
              </a:tr>
              <a:tr h="45071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AssignedStaffID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FK → Users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Assigned teacher (Role=Staff)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00351382"/>
                  </a:ext>
                </a:extLst>
              </a:tr>
              <a:tr h="218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IsActive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Boolean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n-US" sz="1100" kern="100" dirty="0">
                          <a:effectLst/>
                        </a:rPr>
                        <a:t>Child status</a:t>
                      </a:r>
                      <a:endParaRPr lang="en-ZA" sz="1100" kern="100" dirty="0">
                        <a:effectLst/>
                        <a:latin typeface="Calibri" panose="020F0502020204030204" pitchFamily="34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29498903"/>
                  </a:ext>
                </a:extLst>
              </a:tr>
            </a:tbl>
          </a:graphicData>
        </a:graphic>
      </p:graphicFrame>
      <p:sp>
        <p:nvSpPr>
          <p:cNvPr id="20" name="Rectangle 3">
            <a:extLst>
              <a:ext uri="{FF2B5EF4-FFF2-40B4-BE49-F238E27FC236}">
                <a16:creationId xmlns:a16="http://schemas.microsoft.com/office/drawing/2014/main" id="{587DC4D6-F712-6BAA-CE8B-72C2B1AF0B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75615" y="1306127"/>
            <a:ext cx="3610099" cy="8052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228528" rIns="91440" bIns="50784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ZA" altLang="en-US" sz="1600" b="1" i="0" u="none" strike="noStrike" cap="none" normalizeH="0" baseline="0" dirty="0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kumimoji="0" lang="en-ZA" altLang="en-US" sz="1600" b="1" i="0" u="none" strike="noStrike" cap="none" normalizeH="0" baseline="0" dirty="0" bmk="">
                <a:ln>
                  <a:noFill/>
                </a:ln>
                <a:effectLst/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hildren</a:t>
            </a:r>
            <a:endParaRPr kumimoji="0" lang="en-ZA" altLang="en-US" sz="1600" b="1" i="0" u="none" strike="noStrike" cap="none" normalizeH="0" baseline="0" dirty="0">
              <a:ln>
                <a:noFill/>
              </a:ln>
              <a:effectLst/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ZA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5970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Your Title goes Here" id="{216E2A47-1B33-481B-B469-F891BA0BB112}" vid="{A834A686-415F-444B-99EF-70560C1C6F1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352</TotalTime>
  <Words>1639</Words>
  <Application>Microsoft Office PowerPoint</Application>
  <PresentationFormat>Widescreen</PresentationFormat>
  <Paragraphs>360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Arial</vt:lpstr>
      <vt:lpstr>Calibri</vt:lpstr>
      <vt:lpstr>Calibri Light</vt:lpstr>
      <vt:lpstr>Helvetica Neue</vt:lpstr>
      <vt:lpstr>Sagona ExtraLight</vt:lpstr>
      <vt:lpstr>Speak Pro</vt:lpstr>
      <vt:lpstr>Times New Roman</vt:lpstr>
      <vt:lpstr>Office Theme</vt:lpstr>
      <vt:lpstr>PowerPoint Presentation</vt:lpstr>
      <vt:lpstr>Table of Contents </vt:lpstr>
      <vt:lpstr>PowerPoint Presentation</vt:lpstr>
      <vt:lpstr>Functional Requirements </vt:lpstr>
      <vt:lpstr>Staff User Stories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Development Pipeline </vt:lpstr>
      <vt:lpstr>PowerPoint Presentation</vt:lpstr>
      <vt:lpstr>  User Interface Design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SyncIncorp Crèche Management Mobile Application  Technical Design &amp; Development Documentation Venue : 4 Date: 23 September 2024</dc:title>
  <dc:creator>Minenhle Dladla</dc:creator>
  <cp:lastModifiedBy>Minenhle Dladla</cp:lastModifiedBy>
  <cp:revision>3</cp:revision>
  <dcterms:created xsi:type="dcterms:W3CDTF">2025-09-22T20:00:31Z</dcterms:created>
  <dcterms:modified xsi:type="dcterms:W3CDTF">2025-09-23T01:52:39Z</dcterms:modified>
</cp:coreProperties>
</file>