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d508f09ce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d508f09ce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d508f09ce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d508f09ce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d508f09ce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d508f09ce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d508f09c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d508f09c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d508f09ce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d508f09ce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d508f09c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d508f09c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d508f09c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d508f09c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4.png"/><Relationship Id="rId5" Type="http://schemas.openxmlformats.org/officeDocument/2006/relationships/image" Target="../media/image4.jpg"/><Relationship Id="rId6" Type="http://schemas.openxmlformats.org/officeDocument/2006/relationships/image" Target="../media/image13.png"/><Relationship Id="rId7"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ST10438554-kirby/POE_ST10438554_PROG6221"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755600" y="396300"/>
            <a:ext cx="6388500" cy="2734800"/>
          </a:xfrm>
          <a:prstGeom prst="rect">
            <a:avLst/>
          </a:prstGeom>
        </p:spPr>
        <p:txBody>
          <a:bodyPr anchorCtr="0" anchor="t" bIns="91425" lIns="91425" spcFirstLastPara="1" rIns="91425" wrap="square" tIns="91425">
            <a:normAutofit/>
          </a:bodyPr>
          <a:lstStyle/>
          <a:p>
            <a:pPr indent="0" lvl="0" marL="1371600" rtl="0" algn="ctr">
              <a:lnSpc>
                <a:spcPct val="115000"/>
              </a:lnSpc>
              <a:spcBef>
                <a:spcPts val="0"/>
              </a:spcBef>
              <a:spcAft>
                <a:spcPts val="0"/>
              </a:spcAft>
              <a:buNone/>
            </a:pPr>
            <a:r>
              <a:rPr b="1" lang="en-GB" sz="3200"/>
              <a:t>POE :</a:t>
            </a:r>
            <a:endParaRPr b="1" sz="3200"/>
          </a:p>
          <a:p>
            <a:pPr indent="0" lvl="0" marL="914400" rtl="0" algn="ctr">
              <a:lnSpc>
                <a:spcPct val="115000"/>
              </a:lnSpc>
              <a:spcBef>
                <a:spcPts val="0"/>
              </a:spcBef>
              <a:spcAft>
                <a:spcPts val="0"/>
              </a:spcAft>
              <a:buNone/>
            </a:pPr>
            <a:r>
              <a:rPr b="1" lang="en-GB" sz="3200"/>
              <a:t>Cybersecurity Awareness Chatbot</a:t>
            </a:r>
            <a:endParaRPr sz="3200"/>
          </a:p>
          <a:p>
            <a:pPr indent="0" lvl="0" marL="0" rtl="0" algn="l">
              <a:spcBef>
                <a:spcPts val="0"/>
              </a:spcBef>
              <a:spcAft>
                <a:spcPts val="0"/>
              </a:spcAft>
              <a:buNone/>
            </a:pPr>
            <a:r>
              <a:t/>
            </a:r>
            <a:endParaRPr/>
          </a:p>
        </p:txBody>
      </p:sp>
      <p:sp>
        <p:nvSpPr>
          <p:cNvPr id="60" name="Google Shape;60;p13"/>
          <p:cNvSpPr txBox="1"/>
          <p:nvPr>
            <p:ph idx="1" type="body"/>
          </p:nvPr>
        </p:nvSpPr>
        <p:spPr>
          <a:xfrm>
            <a:off x="3810350" y="3540000"/>
            <a:ext cx="2720400" cy="146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ST10438554</a:t>
            </a:r>
            <a:endParaRPr/>
          </a:p>
          <a:p>
            <a:pPr indent="0" lvl="0" marL="0" rtl="0" algn="l">
              <a:spcBef>
                <a:spcPts val="1200"/>
              </a:spcBef>
              <a:spcAft>
                <a:spcPts val="0"/>
              </a:spcAft>
              <a:buNone/>
            </a:pPr>
            <a:r>
              <a:rPr lang="en-GB"/>
              <a:t>Due date : 27 June 2025</a:t>
            </a:r>
            <a:endParaRPr/>
          </a:p>
          <a:p>
            <a:pPr indent="0" lvl="0" marL="0" rtl="0" algn="l">
              <a:spcBef>
                <a:spcPts val="1200"/>
              </a:spcBef>
              <a:spcAft>
                <a:spcPts val="1200"/>
              </a:spcAft>
              <a:buNone/>
            </a:pPr>
            <a:r>
              <a:rPr lang="en-GB"/>
              <a:t>Part 3 </a:t>
            </a:r>
            <a:endParaRPr/>
          </a:p>
        </p:txBody>
      </p:sp>
      <p:pic>
        <p:nvPicPr>
          <p:cNvPr id="61" name="Google Shape;61;p13" title="backgroung 7.jpeg"/>
          <p:cNvPicPr preferRelativeResize="0"/>
          <p:nvPr/>
        </p:nvPicPr>
        <p:blipFill>
          <a:blip r:embed="rId3">
            <a:alphaModFix/>
          </a:blip>
          <a:stretch>
            <a:fillRect/>
          </a:stretch>
        </p:blipFill>
        <p:spPr>
          <a:xfrm rot="5400000">
            <a:off x="-637800" y="685275"/>
            <a:ext cx="5118975" cy="3777325"/>
          </a:xfrm>
          <a:prstGeom prst="rect">
            <a:avLst/>
          </a:prstGeom>
          <a:noFill/>
          <a:ln>
            <a:noFill/>
          </a:ln>
        </p:spPr>
      </p:pic>
      <p:pic>
        <p:nvPicPr>
          <p:cNvPr id="62" name="Google Shape;62;p13" title="pic4.jpeg"/>
          <p:cNvPicPr preferRelativeResize="0"/>
          <p:nvPr/>
        </p:nvPicPr>
        <p:blipFill>
          <a:blip r:embed="rId4">
            <a:alphaModFix/>
          </a:blip>
          <a:stretch>
            <a:fillRect/>
          </a:stretch>
        </p:blipFill>
        <p:spPr>
          <a:xfrm>
            <a:off x="6496050" y="3131102"/>
            <a:ext cx="2647950" cy="200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2857500" y="36225"/>
            <a:ext cx="33165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500"/>
              <a:t>&lt;Window x:Class="</a:t>
            </a:r>
            <a:r>
              <a:rPr lang="en-GB" sz="500"/>
              <a:t>CybersecurityAwarenessBot</a:t>
            </a:r>
            <a:r>
              <a:rPr lang="en-GB" sz="500"/>
              <a:t>.MainWindow"</a:t>
            </a:r>
            <a:endParaRPr sz="500"/>
          </a:p>
          <a:p>
            <a:pPr indent="0" lvl="0" marL="0" rtl="0" algn="l">
              <a:spcBef>
                <a:spcPts val="0"/>
              </a:spcBef>
              <a:spcAft>
                <a:spcPts val="0"/>
              </a:spcAft>
              <a:buNone/>
            </a:pPr>
            <a:r>
              <a:rPr lang="en-GB" sz="500"/>
              <a:t>        xmlns="http://schemas.microsoft.com/winfx/2006/xaml/presentation"</a:t>
            </a:r>
            <a:endParaRPr sz="500"/>
          </a:p>
          <a:p>
            <a:pPr indent="0" lvl="0" marL="0" rtl="0" algn="l">
              <a:spcBef>
                <a:spcPts val="0"/>
              </a:spcBef>
              <a:spcAft>
                <a:spcPts val="0"/>
              </a:spcAft>
              <a:buNone/>
            </a:pPr>
            <a:r>
              <a:rPr lang="en-GB" sz="500"/>
              <a:t>        xmlns:x="http://schemas.microsoft.com/winfx/2006/xaml"</a:t>
            </a:r>
            <a:endParaRPr sz="500"/>
          </a:p>
          <a:p>
            <a:pPr indent="0" lvl="0" marL="0" rtl="0" algn="l">
              <a:spcBef>
                <a:spcPts val="0"/>
              </a:spcBef>
              <a:spcAft>
                <a:spcPts val="0"/>
              </a:spcAft>
              <a:buNone/>
            </a:pPr>
            <a:r>
              <a:rPr lang="en-GB" sz="500"/>
              <a:t>        xmlns:sys="clr-namespace:System;assembly=mscorlib"</a:t>
            </a:r>
            <a:endParaRPr sz="500"/>
          </a:p>
          <a:p>
            <a:pPr indent="0" lvl="0" marL="0" rtl="0" algn="l">
              <a:spcBef>
                <a:spcPts val="0"/>
              </a:spcBef>
              <a:spcAft>
                <a:spcPts val="0"/>
              </a:spcAft>
              <a:buNone/>
            </a:pPr>
            <a:r>
              <a:rPr lang="en-GB" sz="500"/>
              <a:t>        Title="Cybersecurity Awareness Bot" Height="500" Width="700"</a:t>
            </a:r>
            <a:endParaRPr sz="500"/>
          </a:p>
          <a:p>
            <a:pPr indent="0" lvl="0" marL="0" rtl="0" algn="l">
              <a:spcBef>
                <a:spcPts val="0"/>
              </a:spcBef>
              <a:spcAft>
                <a:spcPts val="0"/>
              </a:spcAft>
              <a:buNone/>
            </a:pPr>
            <a:r>
              <a:rPr lang="en-GB" sz="500"/>
              <a:t>        Background="#f0f0f0" Foreground="Black"&gt;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&lt;Window.Resources&gt;</a:t>
            </a:r>
            <a:endParaRPr sz="500"/>
          </a:p>
          <a:p>
            <a:pPr indent="0" lvl="0" marL="0" rtl="0" algn="l">
              <a:spcBef>
                <a:spcPts val="0"/>
              </a:spcBef>
              <a:spcAft>
                <a:spcPts val="0"/>
              </a:spcAft>
              <a:buNone/>
            </a:pPr>
            <a:r>
              <a:rPr lang="en-GB" sz="500"/>
              <a:t>        &lt;!-- Simple Button Style --&gt;</a:t>
            </a:r>
            <a:endParaRPr sz="500"/>
          </a:p>
          <a:p>
            <a:pPr indent="0" lvl="0" marL="0" rtl="0" algn="l">
              <a:spcBef>
                <a:spcPts val="0"/>
              </a:spcBef>
              <a:spcAft>
                <a:spcPts val="0"/>
              </a:spcAft>
              <a:buNone/>
            </a:pPr>
            <a:r>
              <a:rPr lang="en-GB" sz="500"/>
              <a:t>        &lt;Style TargetType="Button"&gt;</a:t>
            </a:r>
            <a:endParaRPr sz="500"/>
          </a:p>
          <a:p>
            <a:pPr indent="0" lvl="0" marL="0" rtl="0" algn="l">
              <a:spcBef>
                <a:spcPts val="0"/>
              </a:spcBef>
              <a:spcAft>
                <a:spcPts val="0"/>
              </a:spcAft>
              <a:buNone/>
            </a:pPr>
            <a:r>
              <a:rPr lang="en-GB" sz="500"/>
              <a:t>            &lt;Setter Property="Margin" Value="5"/&gt;</a:t>
            </a:r>
            <a:endParaRPr sz="500"/>
          </a:p>
          <a:p>
            <a:pPr indent="0" lvl="0" marL="0" rtl="0" algn="l">
              <a:spcBef>
                <a:spcPts val="0"/>
              </a:spcBef>
              <a:spcAft>
                <a:spcPts val="0"/>
              </a:spcAft>
              <a:buNone/>
            </a:pPr>
            <a:r>
              <a:rPr lang="en-GB" sz="500"/>
              <a:t>            &lt;Setter Property="Padding" Value="8,4"/&gt;</a:t>
            </a:r>
            <a:endParaRPr sz="500"/>
          </a:p>
          <a:p>
            <a:pPr indent="0" lvl="0" marL="0" rtl="0" algn="l">
              <a:spcBef>
                <a:spcPts val="0"/>
              </a:spcBef>
              <a:spcAft>
                <a:spcPts val="0"/>
              </a:spcAft>
              <a:buNone/>
            </a:pPr>
            <a:r>
              <a:rPr lang="en-GB" sz="500"/>
              <a:t>            &lt;Setter Property="FontSize" Value="13"/&gt;</a:t>
            </a:r>
            <a:endParaRPr sz="500"/>
          </a:p>
          <a:p>
            <a:pPr indent="0" lvl="0" marL="0" rtl="0" algn="l">
              <a:spcBef>
                <a:spcPts val="0"/>
              </a:spcBef>
              <a:spcAft>
                <a:spcPts val="0"/>
              </a:spcAft>
              <a:buNone/>
            </a:pPr>
            <a:r>
              <a:rPr lang="en-GB" sz="500"/>
              <a:t>            &lt;Setter Property="Background" Value="#007ACC"/&gt;</a:t>
            </a:r>
            <a:endParaRPr sz="500"/>
          </a:p>
          <a:p>
            <a:pPr indent="0" lvl="0" marL="0" rtl="0" algn="l">
              <a:spcBef>
                <a:spcPts val="0"/>
              </a:spcBef>
              <a:spcAft>
                <a:spcPts val="0"/>
              </a:spcAft>
              <a:buNone/>
            </a:pPr>
            <a:r>
              <a:rPr lang="en-GB" sz="500"/>
              <a:t>            &lt;Setter Property="Foreground" Value="Black"/&gt;</a:t>
            </a:r>
            <a:endParaRPr sz="500"/>
          </a:p>
          <a:p>
            <a:pPr indent="0" lvl="0" marL="0" rtl="0" algn="l">
              <a:spcBef>
                <a:spcPts val="0"/>
              </a:spcBef>
              <a:spcAft>
                <a:spcPts val="0"/>
              </a:spcAft>
              <a:buNone/>
            </a:pPr>
            <a:r>
              <a:rPr lang="en-GB" sz="500"/>
              <a:t>        &lt;/Style&gt;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 Simple TextBox Style --&gt;</a:t>
            </a:r>
            <a:endParaRPr sz="500"/>
          </a:p>
          <a:p>
            <a:pPr indent="0" lvl="0" marL="0" rtl="0" algn="l">
              <a:spcBef>
                <a:spcPts val="0"/>
              </a:spcBef>
              <a:spcAft>
                <a:spcPts val="0"/>
              </a:spcAft>
              <a:buNone/>
            </a:pPr>
            <a:r>
              <a:rPr lang="en-GB" sz="500"/>
              <a:t>        &lt;Style TargetType="TextBox"&gt;</a:t>
            </a:r>
            <a:endParaRPr sz="500"/>
          </a:p>
          <a:p>
            <a:pPr indent="0" lvl="0" marL="0" rtl="0" algn="l">
              <a:spcBef>
                <a:spcPts val="0"/>
              </a:spcBef>
              <a:spcAft>
                <a:spcPts val="0"/>
              </a:spcAft>
              <a:buNone/>
            </a:pPr>
            <a:r>
              <a:rPr lang="en-GB" sz="500"/>
              <a:t>            &lt;Setter Property="Margin" Value="5"/&gt;</a:t>
            </a:r>
            <a:endParaRPr sz="500"/>
          </a:p>
          <a:p>
            <a:pPr indent="0" lvl="0" marL="0" rtl="0" algn="l">
              <a:spcBef>
                <a:spcPts val="0"/>
              </a:spcBef>
              <a:spcAft>
                <a:spcPts val="0"/>
              </a:spcAft>
              <a:buNone/>
            </a:pPr>
            <a:r>
              <a:rPr lang="en-GB" sz="500"/>
              <a:t>            &lt;Setter Property="FontSize" Value="13"/&gt;</a:t>
            </a:r>
            <a:endParaRPr sz="500"/>
          </a:p>
          <a:p>
            <a:pPr indent="0" lvl="0" marL="0" rtl="0" algn="l">
              <a:spcBef>
                <a:spcPts val="0"/>
              </a:spcBef>
              <a:spcAft>
                <a:spcPts val="0"/>
              </a:spcAft>
              <a:buNone/>
            </a:pPr>
            <a:r>
              <a:rPr lang="en-GB" sz="500"/>
              <a:t>            &lt;Setter Property="Background" Value="#3a3a3a"/&gt;</a:t>
            </a:r>
            <a:endParaRPr sz="500"/>
          </a:p>
          <a:p>
            <a:pPr indent="0" lvl="0" marL="0" rtl="0" algn="l">
              <a:spcBef>
                <a:spcPts val="0"/>
              </a:spcBef>
              <a:spcAft>
                <a:spcPts val="0"/>
              </a:spcAft>
              <a:buNone/>
            </a:pPr>
            <a:r>
              <a:rPr lang="en-GB" sz="500"/>
              <a:t>            &lt;Setter Property="Foreground" Value="white"/&gt;</a:t>
            </a:r>
            <a:endParaRPr sz="500"/>
          </a:p>
          <a:p>
            <a:pPr indent="0" lvl="0" marL="0" rtl="0" algn="l">
              <a:spcBef>
                <a:spcPts val="0"/>
              </a:spcBef>
              <a:spcAft>
                <a:spcPts val="0"/>
              </a:spcAft>
              <a:buNone/>
            </a:pPr>
            <a:r>
              <a:rPr lang="en-GB" sz="500"/>
              <a:t>        &lt;/Style&gt;</a:t>
            </a:r>
            <a:endParaRPr sz="500"/>
          </a:p>
          <a:p>
            <a:pPr indent="0" lvl="0" marL="0" rtl="0" algn="l">
              <a:spcBef>
                <a:spcPts val="0"/>
              </a:spcBef>
              <a:spcAft>
                <a:spcPts val="0"/>
              </a:spcAft>
              <a:buNone/>
            </a:pPr>
            <a:r>
              <a:rPr lang="en-GB" sz="500"/>
              <a:t>    &lt;/Window.Resources&gt;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&lt;Grid Margin="10"&gt;</a:t>
            </a:r>
            <a:endParaRPr sz="500"/>
          </a:p>
          <a:p>
            <a:pPr indent="0" lvl="0" marL="0" rtl="0" algn="l">
              <a:spcBef>
                <a:spcPts val="0"/>
              </a:spcBef>
              <a:spcAft>
                <a:spcPts val="0"/>
              </a:spcAft>
              <a:buNone/>
            </a:pPr>
            <a:r>
              <a:rPr lang="en-GB" sz="500"/>
              <a:t>        &lt;Grid.RowDefinitions&gt;</a:t>
            </a:r>
            <a:endParaRPr sz="500"/>
          </a:p>
          <a:p>
            <a:pPr indent="0" lvl="0" marL="0" rtl="0" algn="l">
              <a:spcBef>
                <a:spcPts val="0"/>
              </a:spcBef>
              <a:spcAft>
                <a:spcPts val="0"/>
              </a:spcAft>
              <a:buNone/>
            </a:pPr>
            <a:r>
              <a:rPr lang="en-GB" sz="500"/>
              <a:t>            &lt;RowDefinition Height="*"/&gt;</a:t>
            </a:r>
            <a:endParaRPr sz="500"/>
          </a:p>
          <a:p>
            <a:pPr indent="0" lvl="0" marL="0" rtl="0" algn="l">
              <a:spcBef>
                <a:spcPts val="0"/>
              </a:spcBef>
              <a:spcAft>
                <a:spcPts val="0"/>
              </a:spcAft>
              <a:buNone/>
            </a:pPr>
            <a:r>
              <a:rPr lang="en-GB" sz="500"/>
              <a:t>            &lt;RowDefinition Height="Auto"/&gt;</a:t>
            </a:r>
            <a:endParaRPr sz="500"/>
          </a:p>
          <a:p>
            <a:pPr indent="0" lvl="0" marL="0" rtl="0" algn="l">
              <a:spcBef>
                <a:spcPts val="0"/>
              </a:spcBef>
              <a:spcAft>
                <a:spcPts val="0"/>
              </a:spcAft>
              <a:buNone/>
            </a:pPr>
            <a:r>
              <a:rPr lang="en-GB" sz="500"/>
              <a:t>            &lt;RowDefinition Height="Auto"/&gt;</a:t>
            </a:r>
            <a:endParaRPr sz="500"/>
          </a:p>
          <a:p>
            <a:pPr indent="0" lvl="0" marL="0" rtl="0" algn="l">
              <a:spcBef>
                <a:spcPts val="0"/>
              </a:spcBef>
              <a:spcAft>
                <a:spcPts val="0"/>
              </a:spcAft>
              <a:buNone/>
            </a:pPr>
            <a:r>
              <a:rPr lang="en-GB" sz="500"/>
              <a:t>            &lt;RowDefinition Height="Auto"/&gt;</a:t>
            </a:r>
            <a:endParaRPr sz="500"/>
          </a:p>
          <a:p>
            <a:pPr indent="0" lvl="0" marL="0" rtl="0" algn="l">
              <a:spcBef>
                <a:spcPts val="0"/>
              </a:spcBef>
              <a:spcAft>
                <a:spcPts val="0"/>
              </a:spcAft>
              <a:buNone/>
            </a:pPr>
            <a:r>
              <a:rPr lang="en-GB" sz="500"/>
              <a:t>        &lt;/Grid.RowDefinitions&gt;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 Chat Display (RichTextBox for color support) --&gt;</a:t>
            </a:r>
            <a:endParaRPr sz="500"/>
          </a:p>
          <a:p>
            <a:pPr indent="0" lvl="0" marL="0" rtl="0" algn="l">
              <a:spcBef>
                <a:spcPts val="0"/>
              </a:spcBef>
              <a:spcAft>
                <a:spcPts val="0"/>
              </a:spcAft>
              <a:buNone/>
            </a:pPr>
            <a:r>
              <a:rPr lang="en-GB" sz="500"/>
              <a:t>        &lt;RichTextBox Name="ChatDisplay" Grid.Row="0" Margin="0,0,0,10"</a:t>
            </a:r>
            <a:endParaRPr sz="500"/>
          </a:p>
          <a:p>
            <a:pPr indent="0" lvl="0" marL="0" rtl="0" algn="l">
              <a:spcBef>
                <a:spcPts val="0"/>
              </a:spcBef>
              <a:spcAft>
                <a:spcPts val="0"/>
              </a:spcAft>
              <a:buNone/>
            </a:pPr>
            <a:r>
              <a:rPr lang="en-GB" sz="500"/>
              <a:t>                     IsReadOnly="True"</a:t>
            </a:r>
            <a:endParaRPr sz="500"/>
          </a:p>
          <a:p>
            <a:pPr indent="0" lvl="0" marL="0" rtl="0" algn="l">
              <a:spcBef>
                <a:spcPts val="0"/>
              </a:spcBef>
              <a:spcAft>
                <a:spcPts val="0"/>
              </a:spcAft>
              <a:buNone/>
            </a:pPr>
            <a:r>
              <a:rPr lang="en-GB" sz="500"/>
              <a:t>                     VerticalScrollBarVisibility="Auto"</a:t>
            </a:r>
            <a:endParaRPr sz="500"/>
          </a:p>
          <a:p>
            <a:pPr indent="0" lvl="0" marL="0" rtl="0" algn="l">
              <a:spcBef>
                <a:spcPts val="0"/>
              </a:spcBef>
              <a:spcAft>
                <a:spcPts val="0"/>
              </a:spcAft>
              <a:buNone/>
            </a:pPr>
            <a:r>
              <a:rPr lang="en-GB" sz="500"/>
              <a:t>                     Background="White" Foreground="Black" /&gt;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 User Input --&gt;</a:t>
            </a:r>
            <a:endParaRPr sz="500"/>
          </a:p>
          <a:p>
            <a:pPr indent="0" lvl="0" marL="0" rtl="0" algn="l">
              <a:spcBef>
                <a:spcPts val="0"/>
              </a:spcBef>
              <a:spcAft>
                <a:spcPts val="0"/>
              </a:spcAft>
              <a:buNone/>
            </a:pPr>
            <a:r>
              <a:rPr lang="en-GB" sz="500"/>
              <a:t>        &lt;TextBox Name="UserInput" Grid.Row="1" Height="30"</a:t>
            </a:r>
            <a:endParaRPr sz="500"/>
          </a:p>
          <a:p>
            <a:pPr indent="0" lvl="0" marL="0" rtl="0" algn="l">
              <a:spcBef>
                <a:spcPts val="0"/>
              </a:spcBef>
              <a:spcAft>
                <a:spcPts val="0"/>
              </a:spcAft>
              <a:buNone/>
            </a:pPr>
            <a:r>
              <a:rPr lang="en-GB" sz="500"/>
              <a:t>                 Text="Type your message here..."</a:t>
            </a:r>
            <a:endParaRPr sz="500"/>
          </a:p>
          <a:p>
            <a:pPr indent="0" lvl="0" marL="0" rtl="0" algn="l">
              <a:spcBef>
                <a:spcPts val="0"/>
              </a:spcBef>
              <a:spcAft>
                <a:spcPts val="0"/>
              </a:spcAft>
              <a:buNone/>
            </a:pPr>
            <a:r>
              <a:rPr lang="en-GB" sz="500"/>
              <a:t>                 Foreground="white"</a:t>
            </a:r>
            <a:endParaRPr sz="500"/>
          </a:p>
          <a:p>
            <a:pPr indent="0" lvl="0" marL="0" rtl="0" algn="l">
              <a:spcBef>
                <a:spcPts val="0"/>
              </a:spcBef>
              <a:spcAft>
                <a:spcPts val="0"/>
              </a:spcAft>
              <a:buNone/>
            </a:pPr>
            <a:r>
              <a:rPr lang="en-GB" sz="500"/>
              <a:t>                 GotFocus="UserInput_GotFocus"</a:t>
            </a:r>
            <a:endParaRPr sz="500"/>
          </a:p>
          <a:p>
            <a:pPr indent="0" lvl="0" marL="0" rtl="0" algn="l">
              <a:spcBef>
                <a:spcPts val="0"/>
              </a:spcBef>
              <a:spcAft>
                <a:spcPts val="0"/>
              </a:spcAft>
              <a:buNone/>
            </a:pPr>
            <a:r>
              <a:rPr lang="en-GB" sz="500"/>
              <a:t>                 LostFocus="UserInput_LostFocus" /&gt;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 Buttons --&gt;</a:t>
            </a:r>
            <a:endParaRPr sz="500"/>
          </a:p>
          <a:p>
            <a:pPr indent="0" lvl="0" marL="0" rtl="0" algn="l">
              <a:spcBef>
                <a:spcPts val="0"/>
              </a:spcBef>
              <a:spcAft>
                <a:spcPts val="0"/>
              </a:spcAft>
              <a:buNone/>
            </a:pPr>
            <a:r>
              <a:rPr lang="en-GB" sz="500"/>
              <a:t>        &lt;StackPanel Orientation="Horizontal" Grid.Row="2" HorizontalAlignment="Left"&gt;</a:t>
            </a:r>
            <a:endParaRPr sz="500"/>
          </a:p>
          <a:p>
            <a:pPr indent="0" lvl="0" marL="0" rtl="0" algn="l">
              <a:spcBef>
                <a:spcPts val="0"/>
              </a:spcBef>
              <a:spcAft>
                <a:spcPts val="0"/>
              </a:spcAft>
              <a:buNone/>
            </a:pPr>
            <a:r>
              <a:rPr lang="en-GB" sz="500"/>
              <a:t>            &lt;Button Content="Send" Click="SendButton_Click"/&gt;</a:t>
            </a:r>
            <a:endParaRPr sz="500"/>
          </a:p>
          <a:p>
            <a:pPr indent="0" lvl="0" marL="0" rtl="0" algn="l">
              <a:spcBef>
                <a:spcPts val="0"/>
              </a:spcBef>
              <a:spcAft>
                <a:spcPts val="0"/>
              </a:spcAft>
              <a:buNone/>
            </a:pPr>
            <a:r>
              <a:rPr lang="en-GB" sz="500"/>
              <a:t>            &lt;Button Content="Start Quiz" Click="StartQuiz_Click"/&gt;</a:t>
            </a:r>
            <a:endParaRPr sz="500"/>
          </a:p>
          <a:p>
            <a:pPr indent="0" lvl="0" marL="0" rtl="0" algn="l">
              <a:spcBef>
                <a:spcPts val="0"/>
              </a:spcBef>
              <a:spcAft>
                <a:spcPts val="0"/>
              </a:spcAft>
              <a:buNone/>
            </a:pPr>
            <a:r>
              <a:rPr lang="en-GB" sz="500"/>
              <a:t>            &lt;Button Content="View Log" Click="ViewActivityLog_Click"/&gt;</a:t>
            </a:r>
            <a:endParaRPr sz="500"/>
          </a:p>
          <a:p>
            <a:pPr indent="0" lvl="0" marL="0" rtl="0" algn="l">
              <a:spcBef>
                <a:spcPts val="0"/>
              </a:spcBef>
              <a:spcAft>
                <a:spcPts val="0"/>
              </a:spcAft>
              <a:buNone/>
            </a:pPr>
            <a:r>
              <a:rPr lang="en-GB" sz="500"/>
              <a:t>        &lt;/StackPanel&gt;</a:t>
            </a:r>
            <a:endParaRPr sz="500"/>
          </a:p>
          <a:p>
            <a:pPr indent="0" lvl="0" marL="0" rtl="0" algn="l">
              <a:spcBef>
                <a:spcPts val="0"/>
              </a:spcBef>
              <a:spcAft>
                <a:spcPts val="0"/>
              </a:spcAft>
              <a:buNone/>
            </a:pPr>
            <a:r>
              <a:t/>
            </a:r>
            <a:endParaRPr sz="500"/>
          </a:p>
          <a:p>
            <a:pPr indent="0" lvl="0" marL="0" rtl="0" algn="l">
              <a:spcBef>
                <a:spcPts val="0"/>
              </a:spcBef>
              <a:spcAft>
                <a:spcPts val="0"/>
              </a:spcAft>
              <a:buNone/>
            </a:pPr>
            <a:r>
              <a:rPr lang="en-GB" sz="500"/>
              <a:t>        &lt;!-- Reminder --&gt;</a:t>
            </a:r>
            <a:endParaRPr sz="500"/>
          </a:p>
          <a:p>
            <a:pPr indent="0" lvl="0" marL="0" rtl="0" algn="l">
              <a:spcBef>
                <a:spcPts val="0"/>
              </a:spcBef>
              <a:spcAft>
                <a:spcPts val="0"/>
              </a:spcAft>
              <a:buNone/>
            </a:pPr>
            <a:r>
              <a:rPr lang="en-GB" sz="500"/>
              <a:t>        &lt;StackPanel Orientation="Horizontal" Grid.Row="3" VerticalAlignment="Center" Margin="0,10,0,0"&gt;</a:t>
            </a:r>
            <a:endParaRPr sz="500"/>
          </a:p>
          <a:p>
            <a:pPr indent="0" lvl="0" marL="0" rtl="0" algn="l">
              <a:spcBef>
                <a:spcPts val="0"/>
              </a:spcBef>
              <a:spcAft>
                <a:spcPts val="0"/>
              </a:spcAft>
              <a:buNone/>
            </a:pPr>
            <a:r>
              <a:rPr lang="en-GB" sz="500"/>
              <a:t>            &lt;Label Content="Reminder Date:" VerticalAlignment="Center"/&gt;</a:t>
            </a:r>
            <a:endParaRPr sz="500"/>
          </a:p>
          <a:p>
            <a:pPr indent="0" lvl="0" marL="0" rtl="0" algn="l">
              <a:spcBef>
                <a:spcPts val="0"/>
              </a:spcBef>
              <a:spcAft>
                <a:spcPts val="0"/>
              </a:spcAft>
              <a:buNone/>
            </a:pPr>
            <a:r>
              <a:rPr lang="en-GB" sz="500"/>
              <a:t>            &lt;DatePicker Name="ReminderDatePicker"</a:t>
            </a:r>
            <a:endParaRPr sz="500"/>
          </a:p>
          <a:p>
            <a:pPr indent="0" lvl="0" marL="0" rtl="0" algn="l">
              <a:spcBef>
                <a:spcPts val="0"/>
              </a:spcBef>
              <a:spcAft>
                <a:spcPts val="0"/>
              </a:spcAft>
              <a:buNone/>
            </a:pPr>
            <a:r>
              <a:rPr lang="en-GB" sz="500"/>
              <a:t>                        SelectedDate="{x:Static sys:DateTime.Now}"</a:t>
            </a:r>
            <a:endParaRPr sz="500"/>
          </a:p>
          <a:p>
            <a:pPr indent="0" lvl="0" marL="0" rtl="0" algn="l">
              <a:spcBef>
                <a:spcPts val="0"/>
              </a:spcBef>
              <a:spcAft>
                <a:spcPts val="0"/>
              </a:spcAft>
              <a:buNone/>
            </a:pPr>
            <a:r>
              <a:rPr lang="en-GB" sz="500"/>
              <a:t>                        Margin="5,0,0,0"/&gt;</a:t>
            </a:r>
            <a:endParaRPr sz="500"/>
          </a:p>
          <a:p>
            <a:pPr indent="0" lvl="0" marL="0" rtl="0" algn="l">
              <a:spcBef>
                <a:spcPts val="0"/>
              </a:spcBef>
              <a:spcAft>
                <a:spcPts val="0"/>
              </a:spcAft>
              <a:buNone/>
            </a:pPr>
            <a:r>
              <a:rPr lang="en-GB" sz="500"/>
              <a:t>        &lt;/StackPanel&gt;</a:t>
            </a:r>
            <a:endParaRPr sz="500"/>
          </a:p>
          <a:p>
            <a:pPr indent="0" lvl="0" marL="0" rtl="0" algn="l">
              <a:spcBef>
                <a:spcPts val="0"/>
              </a:spcBef>
              <a:spcAft>
                <a:spcPts val="0"/>
              </a:spcAft>
              <a:buNone/>
            </a:pPr>
            <a:r>
              <a:rPr lang="en-GB" sz="500"/>
              <a:t>    &lt;/Grid&gt;</a:t>
            </a:r>
            <a:endParaRPr sz="500"/>
          </a:p>
          <a:p>
            <a:pPr indent="0" lvl="0" marL="0" rtl="0" algn="l">
              <a:spcBef>
                <a:spcPts val="0"/>
              </a:spcBef>
              <a:spcAft>
                <a:spcPts val="0"/>
              </a:spcAft>
              <a:buNone/>
            </a:pPr>
            <a:r>
              <a:rPr lang="en-GB" sz="500"/>
              <a:t>&lt;/Window&gt;</a:t>
            </a:r>
            <a:endParaRPr sz="500"/>
          </a:p>
          <a:p>
            <a:pPr indent="0" lvl="0" marL="0" rtl="0" algn="l">
              <a:spcBef>
                <a:spcPts val="0"/>
              </a:spcBef>
              <a:spcAft>
                <a:spcPts val="0"/>
              </a:spcAft>
              <a:buNone/>
            </a:pPr>
            <a:r>
              <a:t/>
            </a:r>
            <a:endParaRPr sz="500"/>
          </a:p>
        </p:txBody>
      </p:sp>
      <p:sp>
        <p:nvSpPr>
          <p:cNvPr id="68" name="Google Shape;68;p14"/>
          <p:cNvSpPr txBox="1"/>
          <p:nvPr>
            <p:ph idx="1" type="body"/>
          </p:nvPr>
        </p:nvSpPr>
        <p:spPr>
          <a:xfrm>
            <a:off x="6266625" y="134175"/>
            <a:ext cx="2877300" cy="50094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b="1" lang="en-GB" sz="2390" u="sng">
                <a:solidFill>
                  <a:srgbClr val="000000"/>
                </a:solidFill>
                <a:latin typeface="Oswald"/>
                <a:ea typeface="Oswald"/>
                <a:cs typeface="Oswald"/>
                <a:sym typeface="Oswald"/>
              </a:rPr>
              <a:t>MainWindow.xaml</a:t>
            </a:r>
            <a:endParaRPr b="1" sz="3090" u="sng">
              <a:latin typeface="Oswald"/>
              <a:ea typeface="Oswald"/>
              <a:cs typeface="Oswald"/>
              <a:sym typeface="Oswald"/>
            </a:endParaRPr>
          </a:p>
          <a:p>
            <a:pPr indent="0" lvl="0" marL="0" rtl="0" algn="l">
              <a:spcBef>
                <a:spcPts val="0"/>
              </a:spcBef>
              <a:spcAft>
                <a:spcPts val="1200"/>
              </a:spcAft>
              <a:buNone/>
            </a:pPr>
            <a:r>
              <a:rPr lang="en-GB"/>
              <a:t>The CyberSecurity Awareness Bot application's primary interface, creates a clear and uncomplicated interface by adjusting the window's size, title, background color, and text color. The layout arranges the material using a four-row grid. A RichTextBox at the top shows the user bot dialogue in a read-only format. Users can enter their messages in the TextBox beneath it, which has useful placeholder text that disappears when it is clicked. Next, three buttons with distinct functions for sending messages, initiating quizzes, and accessing the activity log are located in a horizontal panel. The app makes it simple to schedule and manage reminders by allowing users to select a reminder date for tasks in a section at the bottom.</a:t>
            </a:r>
            <a:endParaRPr/>
          </a:p>
        </p:txBody>
      </p:sp>
      <p:pic>
        <p:nvPicPr>
          <p:cNvPr id="69" name="Google Shape;69;p14" title="PIC3.jpeg"/>
          <p:cNvPicPr preferRelativeResize="0"/>
          <p:nvPr/>
        </p:nvPicPr>
        <p:blipFill>
          <a:blip r:embed="rId3">
            <a:alphaModFix/>
          </a:blip>
          <a:stretch>
            <a:fillRect/>
          </a:stretch>
        </p:blipFill>
        <p:spPr>
          <a:xfrm>
            <a:off x="0" y="0"/>
            <a:ext cx="2664775" cy="1795775"/>
          </a:xfrm>
          <a:prstGeom prst="rect">
            <a:avLst/>
          </a:prstGeom>
          <a:noFill/>
          <a:ln>
            <a:noFill/>
          </a:ln>
        </p:spPr>
      </p:pic>
      <p:pic>
        <p:nvPicPr>
          <p:cNvPr id="70" name="Google Shape;70;p14" title="PIC2.jpeg"/>
          <p:cNvPicPr preferRelativeResize="0"/>
          <p:nvPr/>
        </p:nvPicPr>
        <p:blipFill>
          <a:blip r:embed="rId4">
            <a:alphaModFix/>
          </a:blip>
          <a:stretch>
            <a:fillRect/>
          </a:stretch>
        </p:blipFill>
        <p:spPr>
          <a:xfrm>
            <a:off x="0" y="1795775"/>
            <a:ext cx="2664775" cy="1640975"/>
          </a:xfrm>
          <a:prstGeom prst="rect">
            <a:avLst/>
          </a:prstGeom>
          <a:noFill/>
          <a:ln>
            <a:noFill/>
          </a:ln>
        </p:spPr>
      </p:pic>
      <p:pic>
        <p:nvPicPr>
          <p:cNvPr id="71" name="Google Shape;71;p14" title="pic4.jpeg"/>
          <p:cNvPicPr preferRelativeResize="0"/>
          <p:nvPr/>
        </p:nvPicPr>
        <p:blipFill>
          <a:blip r:embed="rId5">
            <a:alphaModFix/>
          </a:blip>
          <a:stretch>
            <a:fillRect/>
          </a:stretch>
        </p:blipFill>
        <p:spPr>
          <a:xfrm>
            <a:off x="8425" y="3436750"/>
            <a:ext cx="2647933" cy="1724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0" y="0"/>
            <a:ext cx="3294300" cy="51435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900" u="sng">
                <a:highlight>
                  <a:schemeClr val="lt1"/>
                </a:highlight>
              </a:rPr>
              <a:t>MainWindow.xaml</a:t>
            </a:r>
            <a:endParaRPr b="1" sz="900" u="sng">
              <a:highlight>
                <a:schemeClr val="lt1"/>
              </a:highlight>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System.Collections.Generic;</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System.Linq;</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System.Text.RegularExpressions;</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System.Windows;</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System.Windows.Media;</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using System.Windows.Documents;</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namespace CybersecurityAwarenessBot</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class CyberTask</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string Title { get; set;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string Description { get; set;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DateTime? ReminderDate { get; set;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bool IsCompleted { get; set;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partial class MainWindow : Window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List&lt;string&gt; activityLog = new();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List&lt;string&gt; quizQuestions = new();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Dictionary&lt;string, string&gt; quizAnswers = new();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int currentQuizIndex = 0;</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int quizScore = 0;</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List&lt;CyberTask&gt; taskList = new();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 New fields for 2FA simulation</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string generated2FACode =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bool awaiting2FACode = false;</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public MainWindow()</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InitializeComponent();</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InitializeQuiz();</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private void UserInput_GotFocus(object sender, RoutedEventArgs e)</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if (UserInput.Text == "Type your message here...")</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UserInput.Text =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UserInput.Foreground = Brushes.White;</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l">
              <a:lnSpc>
                <a:spcPct val="115000"/>
              </a:lnSpc>
              <a:spcBef>
                <a:spcPts val="0"/>
              </a:spcBef>
              <a:spcAft>
                <a:spcPts val="0"/>
              </a:spcAft>
              <a:buNone/>
            </a:pPr>
            <a:r>
              <a:rPr lang="en-GB" sz="600">
                <a:highlight>
                  <a:schemeClr val="lt1"/>
                </a:highlight>
                <a:latin typeface="Arial"/>
                <a:ea typeface="Arial"/>
                <a:cs typeface="Arial"/>
                <a:sym typeface="Arial"/>
              </a:rPr>
              <a:t>        }</a:t>
            </a:r>
            <a:endParaRPr sz="600">
              <a:highlight>
                <a:schemeClr val="lt1"/>
              </a:highlight>
              <a:latin typeface="Arial"/>
              <a:ea typeface="Arial"/>
              <a:cs typeface="Arial"/>
              <a:sym typeface="Arial"/>
            </a:endParaRPr>
          </a:p>
          <a:p>
            <a:pPr indent="0" lvl="0" marL="0" rtl="0" algn="ctr">
              <a:lnSpc>
                <a:spcPct val="115000"/>
              </a:lnSpc>
              <a:spcBef>
                <a:spcPts val="0"/>
              </a:spcBef>
              <a:spcAft>
                <a:spcPts val="0"/>
              </a:spcAft>
              <a:buNone/>
            </a:pPr>
            <a:r>
              <a:t/>
            </a:r>
            <a:endParaRPr b="1" sz="500" u="sng">
              <a:highlight>
                <a:schemeClr val="lt1"/>
              </a:highlight>
            </a:endParaRPr>
          </a:p>
        </p:txBody>
      </p:sp>
      <p:sp>
        <p:nvSpPr>
          <p:cNvPr id="77" name="Google Shape;77;p15"/>
          <p:cNvSpPr txBox="1"/>
          <p:nvPr>
            <p:ph idx="1" type="body"/>
          </p:nvPr>
        </p:nvSpPr>
        <p:spPr>
          <a:xfrm>
            <a:off x="5028350" y="2157325"/>
            <a:ext cx="4066200" cy="2908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GB"/>
              <a:t>This C# WPF code outlines the primary reasoning behind an intuitive Cybersecurity Awareness Chatbot. By composing messages, creating task reminders, seeing and finishing tasks, and taking a quiz with a cybersecurity theme, users can engage with a chatbot. The program is based on event-driven techniques, and HandleUserInput() is used to process user input.</a:t>
            </a:r>
            <a:endParaRPr/>
          </a:p>
        </p:txBody>
      </p:sp>
      <p:pic>
        <p:nvPicPr>
          <p:cNvPr id="78" name="Google Shape;78;p15" title="PIC 1.jpeg"/>
          <p:cNvPicPr preferRelativeResize="0"/>
          <p:nvPr/>
        </p:nvPicPr>
        <p:blipFill>
          <a:blip r:embed="rId3">
            <a:alphaModFix/>
          </a:blip>
          <a:stretch>
            <a:fillRect/>
          </a:stretch>
        </p:blipFill>
        <p:spPr>
          <a:xfrm>
            <a:off x="4873351" y="0"/>
            <a:ext cx="4376000" cy="215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091175" y="-175"/>
            <a:ext cx="30528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500">
                <a:latin typeface="Arial"/>
                <a:ea typeface="Arial"/>
                <a:cs typeface="Arial"/>
                <a:sym typeface="Arial"/>
              </a:rPr>
              <a:t>private void SendButton_Click(object sender, RoutedEventArgs 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string input = UserInput.Text.Trim();</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if (input == "Type your message here..." || string.IsNullOrEmpty(input)) return;</a:t>
            </a:r>
            <a:endParaRPr sz="500">
              <a:latin typeface="Arial"/>
              <a:ea typeface="Arial"/>
              <a:cs typeface="Arial"/>
              <a:sym typeface="Arial"/>
            </a:endParaRPr>
          </a:p>
          <a:p>
            <a:pPr indent="0" lvl="0" marL="0" rtl="0" algn="l">
              <a:lnSpc>
                <a:spcPct val="115000"/>
              </a:lnSpc>
              <a:spcBef>
                <a:spcPts val="0"/>
              </a:spcBef>
              <a:spcAft>
                <a:spcPts val="0"/>
              </a:spcAft>
              <a:buNone/>
            </a:pPr>
            <a:r>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AppendChat("You: " + input);</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HandleUserInput(input);</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UserInput.Text =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UserInput_LostFocus(null, null);</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private void HandleUserInput(string input)</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string lower = input.ToLower();</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DateTime? reminderDate = ReminderDatePicker.SelectedDate;</a:t>
            </a:r>
            <a:endParaRPr sz="500">
              <a:latin typeface="Arial"/>
              <a:ea typeface="Arial"/>
              <a:cs typeface="Arial"/>
              <a:sym typeface="Arial"/>
            </a:endParaRPr>
          </a:p>
          <a:p>
            <a:pPr indent="0" lvl="0" marL="0" rtl="0" algn="l">
              <a:lnSpc>
                <a:spcPct val="115000"/>
              </a:lnSpc>
              <a:spcBef>
                <a:spcPts val="0"/>
              </a:spcBef>
              <a:spcAft>
                <a:spcPts val="0"/>
              </a:spcAft>
              <a:buNone/>
            </a:pPr>
            <a:r>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var matchInDays = Regex.Match(input, @"remind me in (\\d+) days", RegexOptions.IgnoreCase);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if (matchInDays.Success)</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int days = int.Parse(matchInDays.Groups[1].Value);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reminderDate = DateTime.Now.AddDays(days);</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 Handle 2FA code input if awaiting verification</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if (awaiting2FACode)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if (input.Trim() == generated2FACode)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AppendChat("✅ Chatbot: 2FA verified successfully.");</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activityLog.Add("2FA verification successful.");</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awaiting2FACode = false;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generated2FACode =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else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AppendChat("❌ Chatbot: Incorrect verification code. Try again.");</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return; // Stop further processing while awaiting 2FA input</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 Command to enable 2FA</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if (lower.Contains("enable 2fa") || lower.Contains("two-factor authentication"))</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generated2FACode = new Random().Next(1000, 9999).ToString();</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awaiting2FACode = true;</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AppendChat($"Chatbot: Two-Factor Authentication enabled. Your verification code is: {generated2FACode}. Please enter it to confirm.");</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activityLog.Add("2FA initiated.");</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return;</a:t>
            </a:r>
            <a:endParaRPr sz="500">
              <a:latin typeface="Arial"/>
              <a:ea typeface="Arial"/>
              <a:cs typeface="Arial"/>
              <a:sym typeface="Arial"/>
            </a:endParaRPr>
          </a:p>
          <a:p>
            <a:pPr indent="0" lvl="0" marL="0" rtl="0" algn="l">
              <a:lnSpc>
                <a:spcPct val="115000"/>
              </a:lnSpc>
              <a:spcBef>
                <a:spcPts val="0"/>
              </a:spcBef>
              <a:spcAft>
                <a:spcPts val="0"/>
              </a:spcAft>
              <a:buNone/>
            </a:pPr>
            <a:r>
              <a:rPr lang="en-GB" sz="500">
                <a:latin typeface="Arial"/>
                <a:ea typeface="Arial"/>
                <a:cs typeface="Arial"/>
                <a:sym typeface="Arial"/>
              </a:rPr>
              <a:t>            }</a:t>
            </a:r>
            <a:endParaRPr sz="500">
              <a:latin typeface="Arial"/>
              <a:ea typeface="Arial"/>
              <a:cs typeface="Arial"/>
              <a:sym typeface="Arial"/>
            </a:endParaRPr>
          </a:p>
          <a:p>
            <a:pPr indent="0" lvl="0" marL="0" rtl="0" algn="l">
              <a:spcBef>
                <a:spcPts val="0"/>
              </a:spcBef>
              <a:spcAft>
                <a:spcPts val="0"/>
              </a:spcAft>
              <a:buNone/>
            </a:pPr>
            <a:r>
              <a:t/>
            </a:r>
            <a:endParaRPr sz="500"/>
          </a:p>
        </p:txBody>
      </p:sp>
      <p:sp>
        <p:nvSpPr>
          <p:cNvPr id="84" name="Google Shape;84;p16"/>
          <p:cNvSpPr txBox="1"/>
          <p:nvPr>
            <p:ph idx="1" type="body"/>
          </p:nvPr>
        </p:nvSpPr>
        <p:spPr>
          <a:xfrm>
            <a:off x="342651" y="113525"/>
            <a:ext cx="5688900" cy="2342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GB"/>
              <a:t>When users input commands such as "add task" or "remind me," the bot retrieves the task information and, if desired, uses the integrated DatePicker to establish a reminder. When you type "quiz" or click "Start Quiz," the quiz function appears. It displays multiple-choice questions from a vocabulary and assesses answers in real time, recording scores and giving you final comments. User activities such as new tasks and quiz attempts are recorded in an activity log.</a:t>
            </a:r>
            <a:endParaRPr/>
          </a:p>
        </p:txBody>
      </p:sp>
      <p:pic>
        <p:nvPicPr>
          <p:cNvPr id="85" name="Google Shape;85;p16" title="2 poe.PNG"/>
          <p:cNvPicPr preferRelativeResize="0"/>
          <p:nvPr/>
        </p:nvPicPr>
        <p:blipFill>
          <a:blip r:embed="rId3">
            <a:alphaModFix/>
          </a:blip>
          <a:stretch>
            <a:fillRect/>
          </a:stretch>
        </p:blipFill>
        <p:spPr>
          <a:xfrm>
            <a:off x="1176700" y="2520150"/>
            <a:ext cx="4524474" cy="2504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0" y="0"/>
            <a:ext cx="3849600" cy="5143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500">
                <a:solidFill>
                  <a:srgbClr val="000000"/>
                </a:solidFill>
                <a:latin typeface="Arial"/>
                <a:ea typeface="Arial"/>
                <a:cs typeface="Arial"/>
                <a:sym typeface="Arial"/>
              </a:rPr>
              <a:t>          </a:t>
            </a:r>
            <a:r>
              <a:rPr lang="en-GB" sz="611">
                <a:latin typeface="Arial"/>
                <a:ea typeface="Arial"/>
                <a:cs typeface="Arial"/>
                <a:sym typeface="Arial"/>
              </a:rPr>
              <a:t>if (lower.StartsWith("add task") || lower.StartsWith("remind me") || lower.StartsWith("set reminder"))</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string title = ExtractTaskTitle(input);</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CyberTask newTask = new()</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Title = title,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Description = title,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ReminderDate = reminderDate,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IsCompleted = false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taskList.Add(newTask);</a:t>
            </a:r>
            <a:endParaRPr sz="611">
              <a:latin typeface="Arial"/>
              <a:ea typeface="Arial"/>
              <a:cs typeface="Arial"/>
              <a:sym typeface="Arial"/>
            </a:endParaRPr>
          </a:p>
          <a:p>
            <a:pPr indent="0" lvl="0" marL="0" rtl="0" algn="l">
              <a:lnSpc>
                <a:spcPct val="115000"/>
              </a:lnSpc>
              <a:spcBef>
                <a:spcPts val="0"/>
              </a:spcBef>
              <a:spcAft>
                <a:spcPts val="0"/>
              </a:spcAft>
              <a:buNone/>
            </a:pPr>
            <a:r>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string response = $"Task added: '{newTask.Title}'";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if (reminderDate.HasValue)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response += $" | Reminder set for {reminderDate.Value.ToShortDateString()}";</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activityLog.Add(response);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AppendChat("Chatbot: " + response);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else if (lower.StartsWith("view tasks"))</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if (taskList.Count == 0)</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AppendChat("Chatbot: You have no tasks yet.");</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else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AppendChat("Chatbot: Here are your tasks:");</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foreach (var task in taskList)</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string status = task.IsCompleted ? "✅ Done" : "🕒 Pending";</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string reminder = task.ReminderDate.HasValue ? $" | Reminder: {task.ReminderDate.Value.ToShortDateString()}" :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AppendChat($"- {task.Title}{reminder} [{status}]");</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else if (lower.StartsWith("complete task"))</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string taskName = input.Substring("complete task".Length).Trim();</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var task = taskList.FirstOrDefault(t =&gt; t.Title.ToLower() == taskName.ToLower());</a:t>
            </a:r>
            <a:endParaRPr sz="611">
              <a:latin typeface="Arial"/>
              <a:ea typeface="Arial"/>
              <a:cs typeface="Arial"/>
              <a:sym typeface="Arial"/>
            </a:endParaRPr>
          </a:p>
          <a:p>
            <a:pPr indent="0" lvl="0" marL="0" rtl="0" algn="l">
              <a:lnSpc>
                <a:spcPct val="115000"/>
              </a:lnSpc>
              <a:spcBef>
                <a:spcPts val="0"/>
              </a:spcBef>
              <a:spcAft>
                <a:spcPts val="0"/>
              </a:spcAft>
              <a:buNone/>
            </a:pPr>
            <a:r>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if (task != null)</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task.IsCompleted = true;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AppendChat($"Chatbot: Task '{task.Title}' marked as completed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activityLog.Add($"Task completed: {task.Title}");</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a:t>
            </a:r>
            <a:endParaRPr sz="611">
              <a:latin typeface="Arial"/>
              <a:ea typeface="Arial"/>
              <a:cs typeface="Arial"/>
              <a:sym typeface="Arial"/>
            </a:endParaRPr>
          </a:p>
          <a:p>
            <a:pPr indent="0" lvl="0" marL="0" rtl="0" algn="l">
              <a:lnSpc>
                <a:spcPct val="115000"/>
              </a:lnSpc>
              <a:spcBef>
                <a:spcPts val="0"/>
              </a:spcBef>
              <a:spcAft>
                <a:spcPts val="0"/>
              </a:spcAft>
              <a:buNone/>
            </a:pPr>
            <a:r>
              <a:rPr lang="en-GB" sz="611">
                <a:latin typeface="Arial"/>
                <a:ea typeface="Arial"/>
                <a:cs typeface="Arial"/>
                <a:sym typeface="Arial"/>
              </a:rPr>
              <a:t>                else</a:t>
            </a:r>
            <a:endParaRPr sz="611">
              <a:latin typeface="Arial"/>
              <a:ea typeface="Arial"/>
              <a:cs typeface="Arial"/>
              <a:sym typeface="Arial"/>
            </a:endParaRPr>
          </a:p>
          <a:p>
            <a:pPr indent="0" lvl="0" marL="0" rtl="0" algn="l">
              <a:spcBef>
                <a:spcPts val="0"/>
              </a:spcBef>
              <a:spcAft>
                <a:spcPts val="0"/>
              </a:spcAft>
              <a:buNone/>
            </a:pPr>
            <a:r>
              <a:t/>
            </a:r>
            <a:endParaRPr/>
          </a:p>
        </p:txBody>
      </p:sp>
      <p:sp>
        <p:nvSpPr>
          <p:cNvPr id="91" name="Google Shape;91;p17"/>
          <p:cNvSpPr txBox="1"/>
          <p:nvPr>
            <p:ph idx="1" type="body"/>
          </p:nvPr>
        </p:nvSpPr>
        <p:spPr>
          <a:xfrm>
            <a:off x="3849600" y="3032075"/>
            <a:ext cx="5230200" cy="2111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GB"/>
              <a:t>A simple two-factor authentication (2FA) simulation is also included; by typing "enable 2FA," a randomly generated code is triggered, which the user must reenter to confirm. RichTextBox, TextBox, Button, and DatePicker are some of the XAML components used to create the user interface, which is designed for reading and interaction. In order to raise awareness of cybersecurity in a dynamic, interactive manner that is appropriate for both personal and educational use, the code integrates task management and educational features.</a:t>
            </a:r>
            <a:endParaRPr/>
          </a:p>
        </p:txBody>
      </p:sp>
      <p:pic>
        <p:nvPicPr>
          <p:cNvPr id="92" name="Google Shape;92;p17" title="1 poe.PNG"/>
          <p:cNvPicPr preferRelativeResize="0"/>
          <p:nvPr/>
        </p:nvPicPr>
        <p:blipFill>
          <a:blip r:embed="rId3">
            <a:alphaModFix/>
          </a:blip>
          <a:stretch>
            <a:fillRect/>
          </a:stretch>
        </p:blipFill>
        <p:spPr>
          <a:xfrm>
            <a:off x="4002000" y="152400"/>
            <a:ext cx="4790350" cy="2812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33800" y="1965025"/>
            <a:ext cx="3195300" cy="3167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sz="700">
                <a:latin typeface="Arial"/>
                <a:ea typeface="Arial"/>
                <a:cs typeface="Arial"/>
                <a:sym typeface="Arial"/>
              </a:rPr>
              <a:t>{</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AppendChat("Chatbot: Could not find that task.");</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else if (lower.StartsWith("delete task"))</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string taskName = input.Substring("delete task".Length).Trim();</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var task = taskList.FirstOrDefault(t =&gt; t.Title.ToLower() == taskName.ToLower());</a:t>
            </a:r>
            <a:endParaRPr sz="700">
              <a:latin typeface="Arial"/>
              <a:ea typeface="Arial"/>
              <a:cs typeface="Arial"/>
              <a:sym typeface="Arial"/>
            </a:endParaRPr>
          </a:p>
          <a:p>
            <a:pPr indent="0" lvl="0" marL="0" rtl="0" algn="l">
              <a:lnSpc>
                <a:spcPct val="115000"/>
              </a:lnSpc>
              <a:spcBef>
                <a:spcPts val="0"/>
              </a:spcBef>
              <a:spcAft>
                <a:spcPts val="0"/>
              </a:spcAft>
              <a:buNone/>
            </a:pPr>
            <a:r>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if (task != null)</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taskList.Remove(task);</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AppendChat($"Chatbot: Task '{task.Title}' has been deleted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activityLog.Add($"Task deleted: {task.Title}");</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else</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AppendChat("Chatbot: Could not find that task.");</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lnSpc>
                <a:spcPct val="115000"/>
              </a:lnSpc>
              <a:spcBef>
                <a:spcPts val="0"/>
              </a:spcBef>
              <a:spcAft>
                <a:spcPts val="0"/>
              </a:spcAft>
              <a:buNone/>
            </a:pPr>
            <a:r>
              <a:rPr lang="en-GB" sz="700">
                <a:latin typeface="Arial"/>
                <a:ea typeface="Arial"/>
                <a:cs typeface="Arial"/>
                <a:sym typeface="Arial"/>
              </a:rPr>
              <a:t>            }</a:t>
            </a:r>
            <a:endParaRPr sz="700">
              <a:latin typeface="Arial"/>
              <a:ea typeface="Arial"/>
              <a:cs typeface="Arial"/>
              <a:sym typeface="Arial"/>
            </a:endParaRPr>
          </a:p>
          <a:p>
            <a:pPr indent="0" lvl="0" marL="0" rtl="0" algn="l">
              <a:spcBef>
                <a:spcPts val="0"/>
              </a:spcBef>
              <a:spcAft>
                <a:spcPts val="0"/>
              </a:spcAft>
              <a:buNone/>
            </a:pPr>
            <a:r>
              <a:t/>
            </a:r>
            <a:endParaRPr sz="900"/>
          </a:p>
        </p:txBody>
      </p:sp>
      <p:sp>
        <p:nvSpPr>
          <p:cNvPr id="98" name="Google Shape;98;p18"/>
          <p:cNvSpPr txBox="1"/>
          <p:nvPr>
            <p:ph idx="1" type="body"/>
          </p:nvPr>
        </p:nvSpPr>
        <p:spPr>
          <a:xfrm>
            <a:off x="5604000" y="1888500"/>
            <a:ext cx="3540000" cy="32550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GB" sz="2900">
                <a:solidFill>
                  <a:schemeClr val="dk1"/>
                </a:solidFill>
                <a:latin typeface="Arial"/>
                <a:ea typeface="Arial"/>
                <a:cs typeface="Arial"/>
                <a:sym typeface="Arial"/>
              </a:rPr>
              <a:t>User Interactions</a:t>
            </a:r>
            <a:endParaRPr b="1" sz="2900">
              <a:solidFill>
                <a:schemeClr val="dk1"/>
              </a:solidFill>
              <a:latin typeface="Arial"/>
              <a:ea typeface="Arial"/>
              <a:cs typeface="Arial"/>
              <a:sym typeface="Arial"/>
            </a:endParaRPr>
          </a:p>
          <a:p>
            <a:pPr indent="-274637" lvl="0" marL="457200" rtl="0" algn="l">
              <a:spcBef>
                <a:spcPts val="120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Start Quiz</a:t>
            </a:r>
            <a:r>
              <a:rPr lang="en-GB" sz="2900">
                <a:solidFill>
                  <a:schemeClr val="dk1"/>
                </a:solidFill>
                <a:latin typeface="Arial"/>
                <a:ea typeface="Arial"/>
                <a:cs typeface="Arial"/>
                <a:sym typeface="Arial"/>
              </a:rPr>
              <a:t> – by typing "start quiz" or clicking the button</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Answer Quiz Questions</a:t>
            </a:r>
            <a:r>
              <a:rPr lang="en-GB" sz="2900">
                <a:solidFill>
                  <a:schemeClr val="dk1"/>
                </a:solidFill>
                <a:latin typeface="Arial"/>
                <a:ea typeface="Arial"/>
                <a:cs typeface="Arial"/>
                <a:sym typeface="Arial"/>
              </a:rPr>
              <a:t> – respond with A, B, C, D, True, or False</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Receive Quiz Feedback</a:t>
            </a:r>
            <a:r>
              <a:rPr lang="en-GB" sz="2900">
                <a:solidFill>
                  <a:schemeClr val="dk1"/>
                </a:solidFill>
                <a:latin typeface="Arial"/>
                <a:ea typeface="Arial"/>
                <a:cs typeface="Arial"/>
                <a:sym typeface="Arial"/>
              </a:rPr>
              <a:t> – get correct/incorrect response</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View Final Quiz Score</a:t>
            </a:r>
            <a:r>
              <a:rPr lang="en-GB" sz="2900">
                <a:solidFill>
                  <a:schemeClr val="dk1"/>
                </a:solidFill>
                <a:latin typeface="Arial"/>
                <a:ea typeface="Arial"/>
                <a:cs typeface="Arial"/>
                <a:sym typeface="Arial"/>
              </a:rPr>
              <a:t> – chatbot shows score and gives advice</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Add Task</a:t>
            </a:r>
            <a:r>
              <a:rPr lang="en-GB" sz="2900">
                <a:solidFill>
                  <a:schemeClr val="dk1"/>
                </a:solidFill>
                <a:latin typeface="Arial"/>
                <a:ea typeface="Arial"/>
                <a:cs typeface="Arial"/>
                <a:sym typeface="Arial"/>
              </a:rPr>
              <a:t> – e.g., "add task to finish homework" or "remind me to..."</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Set Reminder Date</a:t>
            </a:r>
            <a:r>
              <a:rPr lang="en-GB" sz="2900">
                <a:solidFill>
                  <a:schemeClr val="dk1"/>
                </a:solidFill>
                <a:latin typeface="Arial"/>
                <a:ea typeface="Arial"/>
                <a:cs typeface="Arial"/>
                <a:sym typeface="Arial"/>
              </a:rPr>
              <a:t> – choose a date using the date picker</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View Tasks</a:t>
            </a:r>
            <a:r>
              <a:rPr lang="en-GB" sz="2900">
                <a:solidFill>
                  <a:schemeClr val="dk1"/>
                </a:solidFill>
                <a:latin typeface="Arial"/>
                <a:ea typeface="Arial"/>
                <a:cs typeface="Arial"/>
                <a:sym typeface="Arial"/>
              </a:rPr>
              <a:t> – type "view tasks" to list all tasks</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Complete Task</a:t>
            </a:r>
            <a:r>
              <a:rPr lang="en-GB" sz="2900">
                <a:solidFill>
                  <a:schemeClr val="dk1"/>
                </a:solidFill>
                <a:latin typeface="Arial"/>
                <a:ea typeface="Arial"/>
                <a:cs typeface="Arial"/>
                <a:sym typeface="Arial"/>
              </a:rPr>
              <a:t> – e.g., "complete task finish homework"</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Delete Task</a:t>
            </a:r>
            <a:r>
              <a:rPr lang="en-GB" sz="2900">
                <a:solidFill>
                  <a:schemeClr val="dk1"/>
                </a:solidFill>
                <a:latin typeface="Arial"/>
                <a:ea typeface="Arial"/>
                <a:cs typeface="Arial"/>
                <a:sym typeface="Arial"/>
              </a:rPr>
              <a:t> – e.g., "delete task finish homework"</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Enable 2FA (Two-Factor Authentication)</a:t>
            </a:r>
            <a:r>
              <a:rPr lang="en-GB" sz="2900">
                <a:solidFill>
                  <a:schemeClr val="dk1"/>
                </a:solidFill>
                <a:latin typeface="Arial"/>
                <a:ea typeface="Arial"/>
                <a:cs typeface="Arial"/>
                <a:sym typeface="Arial"/>
              </a:rPr>
              <a:t> – type "enable 2FA"</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Enter 2FA Code</a:t>
            </a:r>
            <a:r>
              <a:rPr lang="en-GB" sz="2900">
                <a:solidFill>
                  <a:schemeClr val="dk1"/>
                </a:solidFill>
                <a:latin typeface="Arial"/>
                <a:ea typeface="Arial"/>
                <a:cs typeface="Arial"/>
                <a:sym typeface="Arial"/>
              </a:rPr>
              <a:t> – input code to verify identity</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View Activity Log</a:t>
            </a:r>
            <a:r>
              <a:rPr lang="en-GB" sz="2900">
                <a:solidFill>
                  <a:schemeClr val="dk1"/>
                </a:solidFill>
                <a:latin typeface="Arial"/>
                <a:ea typeface="Arial"/>
                <a:cs typeface="Arial"/>
                <a:sym typeface="Arial"/>
              </a:rPr>
              <a:t> – type "view log" or click the button</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Send Message</a:t>
            </a:r>
            <a:r>
              <a:rPr lang="en-GB" sz="2900">
                <a:solidFill>
                  <a:schemeClr val="dk1"/>
                </a:solidFill>
                <a:latin typeface="Arial"/>
                <a:ea typeface="Arial"/>
                <a:cs typeface="Arial"/>
                <a:sym typeface="Arial"/>
              </a:rPr>
              <a:t> – type anything in the chat input</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274637" lvl="0" marL="457200" rtl="0" algn="l">
              <a:spcBef>
                <a:spcPts val="0"/>
              </a:spcBef>
              <a:spcAft>
                <a:spcPts val="0"/>
              </a:spcAft>
              <a:buClr>
                <a:schemeClr val="dk1"/>
              </a:buClr>
              <a:buSzPct val="100000"/>
              <a:buFont typeface="Arial"/>
              <a:buChar char="●"/>
            </a:pPr>
            <a:r>
              <a:rPr b="1" lang="en-GB" sz="2900">
                <a:solidFill>
                  <a:schemeClr val="dk1"/>
                </a:solidFill>
                <a:latin typeface="Arial"/>
                <a:ea typeface="Arial"/>
                <a:cs typeface="Arial"/>
                <a:sym typeface="Arial"/>
              </a:rPr>
              <a:t>Receive Chatbot Responses</a:t>
            </a:r>
            <a:r>
              <a:rPr lang="en-GB" sz="2900">
                <a:solidFill>
                  <a:schemeClr val="dk1"/>
                </a:solidFill>
                <a:latin typeface="Arial"/>
                <a:ea typeface="Arial"/>
                <a:cs typeface="Arial"/>
                <a:sym typeface="Arial"/>
              </a:rPr>
              <a:t> – bot replies to supported commands</a:t>
            </a:r>
            <a:br>
              <a:rPr lang="en-GB" sz="2900">
                <a:solidFill>
                  <a:schemeClr val="dk1"/>
                </a:solidFill>
                <a:latin typeface="Arial"/>
                <a:ea typeface="Arial"/>
                <a:cs typeface="Arial"/>
                <a:sym typeface="Arial"/>
              </a:rPr>
            </a:br>
            <a:endParaRPr sz="2900">
              <a:solidFill>
                <a:schemeClr val="dk1"/>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99" name="Google Shape;99;p18" title="PIC3.jpeg"/>
          <p:cNvPicPr preferRelativeResize="0"/>
          <p:nvPr/>
        </p:nvPicPr>
        <p:blipFill>
          <a:blip r:embed="rId3">
            <a:alphaModFix/>
          </a:blip>
          <a:stretch>
            <a:fillRect/>
          </a:stretch>
        </p:blipFill>
        <p:spPr>
          <a:xfrm>
            <a:off x="0" y="0"/>
            <a:ext cx="2857500" cy="1965025"/>
          </a:xfrm>
          <a:prstGeom prst="rect">
            <a:avLst/>
          </a:prstGeom>
          <a:noFill/>
          <a:ln>
            <a:noFill/>
          </a:ln>
        </p:spPr>
      </p:pic>
      <p:pic>
        <p:nvPicPr>
          <p:cNvPr id="100" name="Google Shape;100;p18" title="poe 3.PNG"/>
          <p:cNvPicPr preferRelativeResize="0"/>
          <p:nvPr/>
        </p:nvPicPr>
        <p:blipFill>
          <a:blip r:embed="rId4">
            <a:alphaModFix/>
          </a:blip>
          <a:stretch>
            <a:fillRect/>
          </a:stretch>
        </p:blipFill>
        <p:spPr>
          <a:xfrm>
            <a:off x="5622300" y="0"/>
            <a:ext cx="3521700" cy="1965025"/>
          </a:xfrm>
          <a:prstGeom prst="rect">
            <a:avLst/>
          </a:prstGeom>
          <a:noFill/>
          <a:ln>
            <a:noFill/>
          </a:ln>
        </p:spPr>
      </p:pic>
      <p:pic>
        <p:nvPicPr>
          <p:cNvPr id="101" name="Google Shape;101;p18" title="pic4.jpeg"/>
          <p:cNvPicPr preferRelativeResize="0"/>
          <p:nvPr/>
        </p:nvPicPr>
        <p:blipFill>
          <a:blip r:embed="rId5">
            <a:alphaModFix/>
          </a:blip>
          <a:stretch>
            <a:fillRect/>
          </a:stretch>
        </p:blipFill>
        <p:spPr>
          <a:xfrm>
            <a:off x="2857500" y="0"/>
            <a:ext cx="2764800" cy="1965025"/>
          </a:xfrm>
          <a:prstGeom prst="rect">
            <a:avLst/>
          </a:prstGeom>
          <a:noFill/>
          <a:ln>
            <a:noFill/>
          </a:ln>
        </p:spPr>
      </p:pic>
      <p:pic>
        <p:nvPicPr>
          <p:cNvPr id="102" name="Google Shape;102;p18" title="pic8.png"/>
          <p:cNvPicPr preferRelativeResize="0"/>
          <p:nvPr/>
        </p:nvPicPr>
        <p:blipFill>
          <a:blip r:embed="rId6">
            <a:alphaModFix/>
          </a:blip>
          <a:stretch>
            <a:fillRect/>
          </a:stretch>
        </p:blipFill>
        <p:spPr>
          <a:xfrm>
            <a:off x="0" y="1965025"/>
            <a:ext cx="2577025" cy="1720063"/>
          </a:xfrm>
          <a:prstGeom prst="rect">
            <a:avLst/>
          </a:prstGeom>
          <a:noFill/>
          <a:ln>
            <a:noFill/>
          </a:ln>
        </p:spPr>
      </p:pic>
      <p:pic>
        <p:nvPicPr>
          <p:cNvPr id="103" name="Google Shape;103;p18" title="pic 9.jpeg"/>
          <p:cNvPicPr preferRelativeResize="0"/>
          <p:nvPr/>
        </p:nvPicPr>
        <p:blipFill>
          <a:blip r:embed="rId7">
            <a:alphaModFix/>
          </a:blip>
          <a:stretch>
            <a:fillRect/>
          </a:stretch>
        </p:blipFill>
        <p:spPr>
          <a:xfrm>
            <a:off x="36100" y="3709200"/>
            <a:ext cx="2540925" cy="1422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GITHUB LINK</a:t>
            </a:r>
            <a:endParaRPr/>
          </a:p>
        </p:txBody>
      </p:sp>
      <p:sp>
        <p:nvSpPr>
          <p:cNvPr id="109" name="Google Shape;109;p19"/>
          <p:cNvSpPr txBox="1"/>
          <p:nvPr>
            <p:ph idx="1" type="body"/>
          </p:nvPr>
        </p:nvSpPr>
        <p:spPr>
          <a:xfrm>
            <a:off x="5492600" y="1482750"/>
            <a:ext cx="3515100" cy="172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u="sng">
                <a:solidFill>
                  <a:schemeClr val="hlink"/>
                </a:solidFill>
                <a:hlinkClick r:id="rId3"/>
              </a:rPr>
              <a:t>https://github.com/ST10438554-kirby/POE_ST10438554_PROG6221</a:t>
            </a:r>
            <a:r>
              <a:rPr lang="en-GB"/>
              <a:t>  </a:t>
            </a:r>
            <a:endParaRPr/>
          </a:p>
        </p:txBody>
      </p:sp>
      <p:pic>
        <p:nvPicPr>
          <p:cNvPr id="110" name="Google Shape;110;p19" title="pic 9.jpeg"/>
          <p:cNvPicPr preferRelativeResize="0"/>
          <p:nvPr/>
        </p:nvPicPr>
        <p:blipFill>
          <a:blip r:embed="rId4">
            <a:alphaModFix/>
          </a:blip>
          <a:stretch>
            <a:fillRect/>
          </a:stretch>
        </p:blipFill>
        <p:spPr>
          <a:xfrm>
            <a:off x="0" y="2035000"/>
            <a:ext cx="5441000" cy="3108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