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4"/>
  </p:sldMasterIdLst>
  <p:notesMasterIdLst>
    <p:notesMasterId r:id="rId19"/>
  </p:notesMasterIdLst>
  <p:sldIdLst>
    <p:sldId id="256" r:id="rId5"/>
    <p:sldId id="267" r:id="rId6"/>
    <p:sldId id="257" r:id="rId7"/>
    <p:sldId id="258" r:id="rId8"/>
    <p:sldId id="259" r:id="rId9"/>
    <p:sldId id="263" r:id="rId10"/>
    <p:sldId id="261" r:id="rId11"/>
    <p:sldId id="268" r:id="rId12"/>
    <p:sldId id="269" r:id="rId13"/>
    <p:sldId id="262" r:id="rId14"/>
    <p:sldId id="260" r:id="rId15"/>
    <p:sldId id="264"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AD575-6623-4E8B-9C00-4EC4A920E1F4}" v="16" dt="2025-08-21T19:17:53.567"/>
    <p1510:client id="{D9566791-E046-49AA-BB4B-CB7E2B5C3AEC}" v="14" dt="2025-08-21T19:32:52.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sisiwe Makunga" userId="10d1a8fa2edd4537" providerId="LiveId" clId="{D9566791-E046-49AA-BB4B-CB7E2B5C3AEC}"/>
    <pc:docChg chg="undo custSel modSld">
      <pc:chgData name="Busisiwe Makunga" userId="10d1a8fa2edd4537" providerId="LiveId" clId="{D9566791-E046-49AA-BB4B-CB7E2B5C3AEC}" dt="2025-08-21T19:33:18.825" v="68" actId="20577"/>
      <pc:docMkLst>
        <pc:docMk/>
      </pc:docMkLst>
      <pc:sldChg chg="modSp mod">
        <pc:chgData name="Busisiwe Makunga" userId="10d1a8fa2edd4537" providerId="LiveId" clId="{D9566791-E046-49AA-BB4B-CB7E2B5C3AEC}" dt="2025-08-21T19:28:05.248" v="0" actId="20577"/>
        <pc:sldMkLst>
          <pc:docMk/>
          <pc:sldMk cId="786012146" sldId="262"/>
        </pc:sldMkLst>
        <pc:spChg chg="mod">
          <ac:chgData name="Busisiwe Makunga" userId="10d1a8fa2edd4537" providerId="LiveId" clId="{D9566791-E046-49AA-BB4B-CB7E2B5C3AEC}" dt="2025-08-21T19:28:05.248" v="0" actId="20577"/>
          <ac:spMkLst>
            <pc:docMk/>
            <pc:sldMk cId="786012146" sldId="262"/>
            <ac:spMk id="2" creationId="{DCDE5D81-A6EB-75A1-6111-760A82E6815A}"/>
          </ac:spMkLst>
        </pc:spChg>
      </pc:sldChg>
      <pc:sldChg chg="addSp delSp modSp mod">
        <pc:chgData name="Busisiwe Makunga" userId="10d1a8fa2edd4537" providerId="LiveId" clId="{D9566791-E046-49AA-BB4B-CB7E2B5C3AEC}" dt="2025-08-21T19:33:18.825" v="68" actId="20577"/>
        <pc:sldMkLst>
          <pc:docMk/>
          <pc:sldMk cId="1858433501" sldId="266"/>
        </pc:sldMkLst>
        <pc:spChg chg="del mod">
          <ac:chgData name="Busisiwe Makunga" userId="10d1a8fa2edd4537" providerId="LiveId" clId="{D9566791-E046-49AA-BB4B-CB7E2B5C3AEC}" dt="2025-08-21T19:28:55.661" v="2"/>
          <ac:spMkLst>
            <pc:docMk/>
            <pc:sldMk cId="1858433501" sldId="266"/>
            <ac:spMk id="3" creationId="{467C10D4-CC18-C504-34CF-5A362FE4BDFF}"/>
          </ac:spMkLst>
        </pc:spChg>
        <pc:spChg chg="add mod">
          <ac:chgData name="Busisiwe Makunga" userId="10d1a8fa2edd4537" providerId="LiveId" clId="{D9566791-E046-49AA-BB4B-CB7E2B5C3AEC}" dt="2025-08-21T19:33:18.825" v="68" actId="20577"/>
          <ac:spMkLst>
            <pc:docMk/>
            <pc:sldMk cId="1858433501" sldId="266"/>
            <ac:spMk id="4" creationId="{B5F07E6C-656D-63A9-CFD8-79E29F1EAB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87D1A-643C-4523-9B8E-12D1244A8B2D}" type="datetimeFigureOut">
              <a:rPr lang="en-ZA" smtClean="0"/>
              <a:t>2025/08/21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16229-C715-4A83-8769-0F29BD08B276}" type="slidenum">
              <a:rPr lang="en-ZA" smtClean="0"/>
              <a:t>‹#›</a:t>
            </a:fld>
            <a:endParaRPr lang="en-ZA"/>
          </a:p>
        </p:txBody>
      </p:sp>
    </p:spTree>
    <p:extLst>
      <p:ext uri="{BB962C8B-B14F-4D97-AF65-F5344CB8AC3E}">
        <p14:creationId xmlns:p14="http://schemas.microsoft.com/office/powerpoint/2010/main" val="4265950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EB416229-C715-4A83-8769-0F29BD08B276}" type="slidenum">
              <a:rPr lang="en-ZA" smtClean="0"/>
              <a:t>5</a:t>
            </a:fld>
            <a:endParaRPr lang="en-ZA"/>
          </a:p>
        </p:txBody>
      </p:sp>
    </p:spTree>
    <p:extLst>
      <p:ext uri="{BB962C8B-B14F-4D97-AF65-F5344CB8AC3E}">
        <p14:creationId xmlns:p14="http://schemas.microsoft.com/office/powerpoint/2010/main" val="2863651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8/21/2025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0349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B6794-849E-4626-908B-D15793550EFB}" type="datetime1">
              <a:rPr lang="en-US" smtClean="0"/>
              <a:t>8/21/2025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6803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78EFB-9159-4510-B73F-4F0409ADE937}" type="datetime1">
              <a:rPr lang="en-US" smtClean="0"/>
              <a:t>8/21/2025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46911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8/21/2025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88298682"/>
      </p:ext>
    </p:extLst>
  </p:cSld>
  <p:clrMap bg1="lt1" tx1="dk1" bg2="lt2" tx2="dk2" accent1="accent1" accent2="accent2" accent3="accent3" accent4="accent4" accent5="accent5" accent6="accent6" hlink="hlink" folHlink="folHlink"/>
  <p:sldLayoutIdLst>
    <p:sldLayoutId id="2147483775" r:id="rId1"/>
    <p:sldLayoutId id="2147483777" r:id="rId2"/>
    <p:sldLayoutId id="2147483778" r:id="rId3"/>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consciousfashion.co/guides/south-africa-sustainable-fashion" TargetMode="External"/><Relationship Id="rId1" Type="http://schemas.openxmlformats.org/officeDocument/2006/relationships/slideLayout" Target="../slideLayouts/slideLayout2.xml"/><Relationship Id="rId6" Type="http://schemas.openxmlformats.org/officeDocument/2006/relationships/hyperlink" Target="https://www.realtimecolors.com/" TargetMode="External"/><Relationship Id="rId5" Type="http://schemas.openxmlformats.org/officeDocument/2006/relationships/hyperlink" Target="https://colorhunt.co/" TargetMode="External"/><Relationship Id="rId4" Type="http://schemas.openxmlformats.org/officeDocument/2006/relationships/hyperlink" Target="https://www.iconfinder.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Colorful drops of water">
            <a:extLst>
              <a:ext uri="{FF2B5EF4-FFF2-40B4-BE49-F238E27FC236}">
                <a16:creationId xmlns:a16="http://schemas.microsoft.com/office/drawing/2014/main" id="{809FDC39-03AB-0215-9FE7-2CCFE1BA5DAA}"/>
              </a:ext>
            </a:extLst>
          </p:cNvPr>
          <p:cNvPicPr>
            <a:picLocks noChangeAspect="1"/>
          </p:cNvPicPr>
          <p:nvPr/>
        </p:nvPicPr>
        <p:blipFill>
          <a:blip r:embed="rId2">
            <a:alphaModFix amt="40000"/>
          </a:blip>
          <a:srcRect t="4526" b="11204"/>
          <a:stretch>
            <a:fillRect/>
          </a:stretch>
        </p:blipFill>
        <p:spPr>
          <a:xfrm>
            <a:off x="-2" y="-2"/>
            <a:ext cx="12192001" cy="6858001"/>
          </a:xfrm>
          <a:prstGeom prst="rect">
            <a:avLst/>
          </a:prstGeom>
        </p:spPr>
      </p:pic>
      <p:sp>
        <p:nvSpPr>
          <p:cNvPr id="2" name="Title 1">
            <a:extLst>
              <a:ext uri="{FF2B5EF4-FFF2-40B4-BE49-F238E27FC236}">
                <a16:creationId xmlns:a16="http://schemas.microsoft.com/office/drawing/2014/main" id="{79B6AF0A-F0D9-C3BE-1C28-B0D996B76F4D}"/>
              </a:ext>
            </a:extLst>
          </p:cNvPr>
          <p:cNvSpPr>
            <a:spLocks noGrp="1"/>
          </p:cNvSpPr>
          <p:nvPr>
            <p:ph type="ctrTitle"/>
          </p:nvPr>
        </p:nvSpPr>
        <p:spPr>
          <a:xfrm>
            <a:off x="517870" y="978408"/>
            <a:ext cx="5021182" cy="2450592"/>
          </a:xfrm>
        </p:spPr>
        <p:txBody>
          <a:bodyPr anchor="t">
            <a:noAutofit/>
          </a:bodyPr>
          <a:lstStyle/>
          <a:p>
            <a:pPr>
              <a:lnSpc>
                <a:spcPct val="90000"/>
              </a:lnSpc>
            </a:pPr>
            <a:r>
              <a:rPr lang="en-ZA" sz="3600" b="0" dirty="0" err="1">
                <a:solidFill>
                  <a:srgbClr val="FFFFFF"/>
                </a:solidFill>
                <a:latin typeface="Aptos" panose="020B0004020202020204" pitchFamily="34" charset="0"/>
                <a:cs typeface="Aldhabi" panose="020F0502020204030204" pitchFamily="2" charset="-78"/>
              </a:rPr>
              <a:t>Silindokuhle</a:t>
            </a:r>
            <a:r>
              <a:rPr lang="en-ZA" sz="3600" b="0" dirty="0">
                <a:solidFill>
                  <a:srgbClr val="FFFFFF"/>
                </a:solidFill>
                <a:latin typeface="Aptos" panose="020B0004020202020204" pitchFamily="34" charset="0"/>
                <a:cs typeface="Aldhabi" panose="020F0502020204030204" pitchFamily="2" charset="-78"/>
              </a:rPr>
              <a:t> Makunga ST10466527</a:t>
            </a:r>
            <a:br>
              <a:rPr lang="en-ZA" sz="3600" b="0" dirty="0">
                <a:solidFill>
                  <a:srgbClr val="FFFFFF"/>
                </a:solidFill>
                <a:latin typeface="Aptos" panose="020B0004020202020204" pitchFamily="34" charset="0"/>
                <a:cs typeface="Aldhabi" panose="020F0502020204030204" pitchFamily="2" charset="-78"/>
              </a:rPr>
            </a:br>
            <a:r>
              <a:rPr lang="en-ZA" sz="3600" b="0" dirty="0">
                <a:solidFill>
                  <a:srgbClr val="FFFFFF"/>
                </a:solidFill>
                <a:latin typeface="Aptos" panose="020B0004020202020204" pitchFamily="34" charset="0"/>
                <a:cs typeface="Aldhabi" panose="020F0502020204030204" pitchFamily="2" charset="-78"/>
              </a:rPr>
              <a:t>Website Proposal Project</a:t>
            </a:r>
            <a:br>
              <a:rPr lang="en-ZA" sz="3600" b="0" dirty="0">
                <a:solidFill>
                  <a:srgbClr val="FFFFFF"/>
                </a:solidFill>
                <a:latin typeface="Aptos" panose="020B0004020202020204" pitchFamily="34" charset="0"/>
                <a:cs typeface="Aldhabi" panose="020F0502020204030204" pitchFamily="2" charset="-78"/>
              </a:rPr>
            </a:br>
            <a:r>
              <a:rPr lang="en-ZA" sz="3600" b="0" dirty="0">
                <a:solidFill>
                  <a:srgbClr val="FFFFFF"/>
                </a:solidFill>
                <a:latin typeface="Aptos" panose="020B0004020202020204" pitchFamily="34" charset="0"/>
                <a:cs typeface="Aldhabi" panose="020F0502020204030204" pitchFamily="2" charset="-78"/>
              </a:rPr>
              <a:t>Web Development</a:t>
            </a:r>
            <a:br>
              <a:rPr lang="en-ZA" sz="3600" b="0" dirty="0">
                <a:solidFill>
                  <a:srgbClr val="FFFFFF"/>
                </a:solidFill>
                <a:latin typeface="Aptos" panose="020B0004020202020204" pitchFamily="34" charset="0"/>
                <a:cs typeface="Aldhabi" panose="020F0502020204030204" pitchFamily="2" charset="-78"/>
              </a:rPr>
            </a:br>
            <a:r>
              <a:rPr lang="en-ZA" sz="3600" b="0" dirty="0">
                <a:latin typeface="Aptos" panose="020B0004020202020204" pitchFamily="34" charset="0"/>
              </a:rPr>
              <a:t>WEDE5020</a:t>
            </a:r>
            <a:br>
              <a:rPr lang="en-ZA" sz="3600" b="0" dirty="0">
                <a:latin typeface="Aptos" panose="020B0004020202020204" pitchFamily="34" charset="0"/>
              </a:rPr>
            </a:br>
            <a:r>
              <a:rPr lang="en-ZA" sz="3600" b="0" dirty="0">
                <a:latin typeface="Aptos" panose="020B0004020202020204" pitchFamily="34" charset="0"/>
              </a:rPr>
              <a:t>Group 1</a:t>
            </a:r>
            <a:br>
              <a:rPr lang="en-ZA" sz="3600" b="0" dirty="0">
                <a:solidFill>
                  <a:srgbClr val="FFFFFF"/>
                </a:solidFill>
                <a:latin typeface="Aptos" panose="020B0004020202020204" pitchFamily="34" charset="0"/>
                <a:cs typeface="Aldhabi" panose="020F0502020204030204" pitchFamily="2" charset="-78"/>
              </a:rPr>
            </a:br>
            <a:r>
              <a:rPr lang="en-ZA" sz="3600" b="0" dirty="0">
                <a:solidFill>
                  <a:srgbClr val="FFFFFF"/>
                </a:solidFill>
                <a:latin typeface="Aptos" panose="020B0004020202020204" pitchFamily="34" charset="0"/>
                <a:cs typeface="Aldhabi" panose="020F0502020204030204" pitchFamily="2" charset="-78"/>
              </a:rPr>
              <a:t>20 August 2025</a:t>
            </a:r>
          </a:p>
        </p:txBody>
      </p:sp>
      <p:sp>
        <p:nvSpPr>
          <p:cNvPr id="3" name="Subtitle 2">
            <a:extLst>
              <a:ext uri="{FF2B5EF4-FFF2-40B4-BE49-F238E27FC236}">
                <a16:creationId xmlns:a16="http://schemas.microsoft.com/office/drawing/2014/main" id="{FDFA0430-8CC1-ABB8-A396-2E2ADBD52A81}"/>
              </a:ext>
            </a:extLst>
          </p:cNvPr>
          <p:cNvSpPr>
            <a:spLocks noGrp="1"/>
          </p:cNvSpPr>
          <p:nvPr>
            <p:ph type="subTitle" idx="1"/>
          </p:nvPr>
        </p:nvSpPr>
        <p:spPr>
          <a:xfrm>
            <a:off x="6652366" y="4017818"/>
            <a:ext cx="5040785" cy="1828799"/>
          </a:xfrm>
        </p:spPr>
        <p:txBody>
          <a:bodyPr anchor="b">
            <a:normAutofit/>
          </a:bodyPr>
          <a:lstStyle/>
          <a:p>
            <a:r>
              <a:rPr lang="en-ZA" sz="2400">
                <a:solidFill>
                  <a:srgbClr val="FFFFFF"/>
                </a:solidFill>
              </a:rPr>
              <a:t>Silindokuhle</a:t>
            </a:r>
            <a:r>
              <a:rPr lang="en-ZA" sz="2400" dirty="0">
                <a:solidFill>
                  <a:srgbClr val="FFFFFF"/>
                </a:solidFill>
              </a:rPr>
              <a:t> Makunga</a:t>
            </a:r>
          </a:p>
        </p:txBody>
      </p:sp>
      <p:sp>
        <p:nvSpPr>
          <p:cNvPr id="35" name="Rectangle 3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6195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5D81-A6EB-75A1-6111-760A82E6815A}"/>
              </a:ext>
            </a:extLst>
          </p:cNvPr>
          <p:cNvSpPr>
            <a:spLocks noGrp="1"/>
          </p:cNvSpPr>
          <p:nvPr>
            <p:ph type="title"/>
          </p:nvPr>
        </p:nvSpPr>
        <p:spPr>
          <a:xfrm>
            <a:off x="521208" y="978408"/>
            <a:ext cx="11155680" cy="604586"/>
          </a:xfrm>
        </p:spPr>
        <p:txBody>
          <a:bodyPr>
            <a:normAutofit fontScale="90000"/>
          </a:bodyPr>
          <a:lstStyle/>
          <a:p>
            <a:pPr algn="ctr"/>
            <a:r>
              <a:rPr lang="en-ZA" b="0" dirty="0"/>
              <a:t>Budget</a:t>
            </a:r>
            <a:endParaRPr lang="en-ZA" b="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7590A0-6749-4B0C-6B71-58BCC22E50E1}"/>
              </a:ext>
            </a:extLst>
          </p:cNvPr>
          <p:cNvSpPr>
            <a:spLocks noGrp="1"/>
          </p:cNvSpPr>
          <p:nvPr>
            <p:ph idx="1"/>
          </p:nvPr>
        </p:nvSpPr>
        <p:spPr>
          <a:xfrm>
            <a:off x="1154954" y="1927123"/>
            <a:ext cx="8825659" cy="4748979"/>
          </a:xfrm>
        </p:spPr>
        <p:txBody>
          <a:bodyPr/>
          <a:lstStyle/>
          <a:p>
            <a:pPr marL="0" indent="0">
              <a:buNone/>
            </a:pPr>
            <a:r>
              <a:rPr lang="en-US" dirty="0"/>
              <a:t>Since the website is informational only, it will not generate direct income. However, it can serve as a promotional tool to attract buyers and sellers who may later engage in thrift store activities offline or on social media.</a:t>
            </a:r>
          </a:p>
          <a:p>
            <a:pPr marL="0" indent="0">
              <a:buNone/>
            </a:pPr>
            <a:r>
              <a:rPr lang="en-US" dirty="0"/>
              <a:t>Budget:</a:t>
            </a:r>
          </a:p>
          <a:p>
            <a:pPr marL="0" indent="0">
              <a:buNone/>
            </a:pPr>
            <a:r>
              <a:rPr lang="en-ZA" dirty="0"/>
              <a:t>Domain Registration: R150</a:t>
            </a:r>
          </a:p>
          <a:p>
            <a:pPr marL="0" indent="0">
              <a:buNone/>
            </a:pPr>
            <a:r>
              <a:rPr lang="en-ZA" dirty="0"/>
              <a:t>Hosting: R800 - R1200 per year</a:t>
            </a:r>
          </a:p>
          <a:p>
            <a:pPr marL="0" indent="0">
              <a:buNone/>
            </a:pPr>
            <a:r>
              <a:rPr lang="en-ZA" dirty="0"/>
              <a:t>Development tools(Visual Studio Code, GitHub): Free</a:t>
            </a:r>
          </a:p>
          <a:p>
            <a:pPr marL="0" indent="0">
              <a:buNone/>
            </a:pPr>
            <a:r>
              <a:rPr lang="en-ZA" dirty="0"/>
              <a:t>Design tools: Free </a:t>
            </a:r>
          </a:p>
          <a:p>
            <a:pPr marL="0" indent="0">
              <a:buNone/>
            </a:pPr>
            <a:r>
              <a:rPr lang="en-ZA" dirty="0"/>
              <a:t>Total: R1000 – R1350</a:t>
            </a: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86012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5D81-A6EB-75A1-6111-760A82E6815A}"/>
              </a:ext>
            </a:extLst>
          </p:cNvPr>
          <p:cNvSpPr>
            <a:spLocks noGrp="1"/>
          </p:cNvSpPr>
          <p:nvPr>
            <p:ph type="title"/>
          </p:nvPr>
        </p:nvSpPr>
        <p:spPr/>
        <p:txBody>
          <a:bodyPr/>
          <a:lstStyle/>
          <a:p>
            <a:pPr algn="ctr"/>
            <a:r>
              <a:rPr lang="en-ZA" b="0" dirty="0"/>
              <a:t>Technical Requirements</a:t>
            </a:r>
            <a:endParaRPr lang="en-ZA" b="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7590A0-6749-4B0C-6B71-58BCC22E50E1}"/>
              </a:ext>
            </a:extLst>
          </p:cNvPr>
          <p:cNvSpPr>
            <a:spLocks noGrp="1"/>
          </p:cNvSpPr>
          <p:nvPr>
            <p:ph idx="1"/>
          </p:nvPr>
        </p:nvSpPr>
        <p:spPr/>
        <p:txBody>
          <a:bodyPr/>
          <a:lstStyle/>
          <a:p>
            <a:r>
              <a:rPr lang="en-ZA" dirty="0"/>
              <a:t>The website will be created using HTML, CSS, JavaScript.</a:t>
            </a:r>
          </a:p>
          <a:p>
            <a:r>
              <a:rPr lang="en-ZA" dirty="0"/>
              <a:t>Responsive design for mobile and desktop users.</a:t>
            </a:r>
          </a:p>
          <a:p>
            <a:r>
              <a:rPr lang="en-US" dirty="0"/>
              <a:t>Domain and hosting setup for accessibility.</a:t>
            </a:r>
          </a:p>
          <a:p>
            <a:r>
              <a:rPr lang="en-US" dirty="0"/>
              <a:t>Contact form (basic front-end functionality).</a:t>
            </a:r>
            <a:endParaRPr lang="en-Z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317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D6B9-57B2-822B-B786-230BE3860673}"/>
              </a:ext>
            </a:extLst>
          </p:cNvPr>
          <p:cNvSpPr>
            <a:spLocks noGrp="1"/>
          </p:cNvSpPr>
          <p:nvPr>
            <p:ph type="title"/>
          </p:nvPr>
        </p:nvSpPr>
        <p:spPr>
          <a:xfrm>
            <a:off x="521208" y="978408"/>
            <a:ext cx="11155680" cy="909386"/>
          </a:xfrm>
        </p:spPr>
        <p:txBody>
          <a:bodyPr>
            <a:normAutofit/>
          </a:bodyPr>
          <a:lstStyle/>
          <a:p>
            <a:pPr algn="ctr"/>
            <a:r>
              <a:rPr lang="en-ZA" sz="2000" b="0" i="1" u="sng" dirty="0"/>
              <a:t>Wireframe of Collection by </a:t>
            </a:r>
            <a:r>
              <a:rPr lang="en-ZA" sz="2000" b="0" i="1" u="sng" dirty="0" err="1"/>
              <a:t>Slindo</a:t>
            </a:r>
            <a:r>
              <a:rPr lang="en-ZA" sz="2000" b="0" i="1" u="sng" dirty="0"/>
              <a:t> Website Layout</a:t>
            </a:r>
          </a:p>
        </p:txBody>
      </p:sp>
      <p:sp>
        <p:nvSpPr>
          <p:cNvPr id="3" name="Text Placeholder 2">
            <a:extLst>
              <a:ext uri="{FF2B5EF4-FFF2-40B4-BE49-F238E27FC236}">
                <a16:creationId xmlns:a16="http://schemas.microsoft.com/office/drawing/2014/main" id="{3C83D177-9287-42EB-B2CD-42DBC03DB901}"/>
              </a:ext>
            </a:extLst>
          </p:cNvPr>
          <p:cNvSpPr>
            <a:spLocks noGrp="1"/>
          </p:cNvSpPr>
          <p:nvPr>
            <p:ph type="body" idx="1"/>
          </p:nvPr>
        </p:nvSpPr>
        <p:spPr>
          <a:xfrm>
            <a:off x="1154954" y="2251587"/>
            <a:ext cx="4825158" cy="189862"/>
          </a:xfrm>
        </p:spPr>
        <p:txBody>
          <a:bodyPr/>
          <a:lstStyle/>
          <a:p>
            <a:r>
              <a:rPr lang="en-ZA" sz="1800" dirty="0">
                <a:latin typeface="Arial" panose="020B0604020202020204" pitchFamily="34" charset="0"/>
                <a:cs typeface="Arial" panose="020B0604020202020204" pitchFamily="34" charset="0"/>
              </a:rPr>
              <a:t>Home Page</a:t>
            </a:r>
          </a:p>
        </p:txBody>
      </p:sp>
      <p:sp>
        <p:nvSpPr>
          <p:cNvPr id="4" name="Content Placeholder 3">
            <a:extLst>
              <a:ext uri="{FF2B5EF4-FFF2-40B4-BE49-F238E27FC236}">
                <a16:creationId xmlns:a16="http://schemas.microsoft.com/office/drawing/2014/main" id="{CAD5DA77-44F1-1342-3FC3-CB4C20A173B3}"/>
              </a:ext>
            </a:extLst>
          </p:cNvPr>
          <p:cNvSpPr>
            <a:spLocks noGrp="1"/>
          </p:cNvSpPr>
          <p:nvPr>
            <p:ph sz="half" idx="2"/>
          </p:nvPr>
        </p:nvSpPr>
        <p:spPr>
          <a:xfrm>
            <a:off x="791161" y="2441448"/>
            <a:ext cx="4825158" cy="3647179"/>
          </a:xfrm>
        </p:spPr>
        <p:txBody>
          <a:bodyPr>
            <a:normAutofit fontScale="85000" lnSpcReduction="20000"/>
          </a:bodyPr>
          <a:lstStyle/>
          <a:p>
            <a:pPr marL="0" indent="0">
              <a:buNone/>
            </a:pPr>
            <a:r>
              <a:rPr lang="en-ZA" sz="1050" dirty="0">
                <a:latin typeface="Arial" panose="020B0604020202020204" pitchFamily="34" charset="0"/>
                <a:cs typeface="Arial" panose="020B0604020202020204" pitchFamily="34" charset="0"/>
              </a:rPr>
              <a:t>---------------------------------------------------------</a:t>
            </a:r>
          </a:p>
          <a:p>
            <a:pPr marL="0" indent="0">
              <a:buNone/>
            </a:pPr>
            <a:r>
              <a:rPr lang="en-ZA" sz="1050" dirty="0">
                <a:latin typeface="Arial" panose="020B0604020202020204" pitchFamily="34" charset="0"/>
                <a:cs typeface="Arial" panose="020B0604020202020204" pitchFamily="34" charset="0"/>
              </a:rPr>
              <a:t>| LOGO | Home | About | Products | Contact |</a:t>
            </a:r>
          </a:p>
          <a:p>
            <a:pPr marL="0" indent="0">
              <a:buNone/>
            </a:pPr>
            <a:r>
              <a:rPr lang="en-ZA" sz="1050" dirty="0">
                <a:latin typeface="Arial" panose="020B0604020202020204" pitchFamily="34" charset="0"/>
                <a:cs typeface="Arial" panose="020B0604020202020204" pitchFamily="34" charset="0"/>
              </a:rPr>
              <a:t>---------------------------------------------------------</a:t>
            </a:r>
          </a:p>
          <a:p>
            <a:pPr marL="0" indent="0">
              <a:buNone/>
            </a:pPr>
            <a:r>
              <a:rPr lang="en-US" sz="1050" dirty="0">
                <a:latin typeface="Arial" panose="020B0604020202020204" pitchFamily="34" charset="0"/>
                <a:cs typeface="Arial" panose="020B0604020202020204" pitchFamily="34" charset="0"/>
              </a:rPr>
              <a:t>| HERO IMAGE: Stylish Thrift Clothing Example |</a:t>
            </a:r>
          </a:p>
          <a:p>
            <a:pPr marL="0" indent="0">
              <a:buNone/>
            </a:pPr>
            <a:r>
              <a:rPr lang="en-US" sz="1050" dirty="0">
                <a:latin typeface="Arial" panose="020B0604020202020204" pitchFamily="34" charset="0"/>
                <a:cs typeface="Arial" panose="020B0604020202020204" pitchFamily="34" charset="0"/>
              </a:rPr>
              <a:t>| "Shop Sustainable. Look Incredible."          |</a:t>
            </a:r>
          </a:p>
          <a:p>
            <a:pPr marL="0" indent="0">
              <a:buNone/>
            </a:pPr>
            <a:r>
              <a:rPr lang="en-US" sz="1050" dirty="0">
                <a:latin typeface="Arial" panose="020B0604020202020204" pitchFamily="34" charset="0"/>
                <a:cs typeface="Arial" panose="020B0604020202020204" pitchFamily="34" charset="0"/>
              </a:rPr>
              <a:t>---------------------------------------------------------</a:t>
            </a:r>
          </a:p>
          <a:p>
            <a:pPr marL="0" indent="0">
              <a:buNone/>
            </a:pPr>
            <a:r>
              <a:rPr lang="en-US" sz="1050" dirty="0">
                <a:latin typeface="Arial" panose="020B0604020202020204" pitchFamily="34" charset="0"/>
                <a:cs typeface="Arial" panose="020B0604020202020204" pitchFamily="34" charset="0"/>
              </a:rPr>
              <a:t>| SECTION: What is Thrifting?                   |</a:t>
            </a:r>
          </a:p>
          <a:p>
            <a:pPr marL="0" indent="0">
              <a:buNone/>
            </a:pPr>
            <a:r>
              <a:rPr lang="en-US" sz="1050" dirty="0">
                <a:latin typeface="Arial" panose="020B0604020202020204" pitchFamily="34" charset="0"/>
                <a:cs typeface="Arial" panose="020B0604020202020204" pitchFamily="34" charset="0"/>
              </a:rPr>
              <a:t>| Short explanation of sustainable fashion.      |</a:t>
            </a:r>
          </a:p>
          <a:p>
            <a:pPr marL="0" indent="0">
              <a:buNone/>
            </a:pPr>
            <a:r>
              <a:rPr lang="en-US" sz="1050" dirty="0">
                <a:latin typeface="Arial" panose="020B0604020202020204" pitchFamily="34" charset="0"/>
                <a:cs typeface="Arial" panose="020B0604020202020204" pitchFamily="34" charset="0"/>
              </a:rPr>
              <a:t>---------------------------------------------------------</a:t>
            </a:r>
            <a:endParaRPr lang="en-ZA" sz="1050" dirty="0">
              <a:latin typeface="Arial" panose="020B0604020202020204" pitchFamily="34" charset="0"/>
              <a:cs typeface="Arial" panose="020B0604020202020204" pitchFamily="34" charset="0"/>
            </a:endParaRPr>
          </a:p>
          <a:p>
            <a:pPr marL="0" indent="0">
              <a:buNone/>
            </a:pPr>
            <a:r>
              <a:rPr lang="en-ZA" sz="1050" dirty="0">
                <a:latin typeface="Arial" panose="020B0604020202020204" pitchFamily="34" charset="0"/>
                <a:cs typeface="Arial" panose="020B0604020202020204" pitchFamily="34" charset="0"/>
              </a:rPr>
              <a:t>| SECTION: Why Choose Collection by </a:t>
            </a:r>
            <a:r>
              <a:rPr lang="en-ZA" sz="1050" dirty="0" err="1">
                <a:latin typeface="Arial" panose="020B0604020202020204" pitchFamily="34" charset="0"/>
                <a:cs typeface="Arial" panose="020B0604020202020204" pitchFamily="34" charset="0"/>
              </a:rPr>
              <a:t>Slindo</a:t>
            </a:r>
            <a:r>
              <a:rPr lang="en-ZA" sz="1050" dirty="0">
                <a:latin typeface="Arial" panose="020B0604020202020204" pitchFamily="34" charset="0"/>
                <a:cs typeface="Arial" panose="020B0604020202020204" pitchFamily="34" charset="0"/>
              </a:rPr>
              <a:t>?     |</a:t>
            </a:r>
          </a:p>
          <a:p>
            <a:pPr marL="0" indent="0">
              <a:buNone/>
            </a:pPr>
            <a:r>
              <a:rPr lang="en-ZA" sz="1050" dirty="0">
                <a:latin typeface="Arial" panose="020B0604020202020204" pitchFamily="34" charset="0"/>
                <a:cs typeface="Arial" panose="020B0604020202020204" pitchFamily="34" charset="0"/>
              </a:rPr>
              <a:t>| Bullet points: Affordable • Eco-Friendly • Unique |</a:t>
            </a:r>
          </a:p>
          <a:p>
            <a:pPr marL="0" indent="0">
              <a:buNone/>
            </a:pPr>
            <a:r>
              <a:rPr lang="en-ZA" sz="1050" dirty="0">
                <a:latin typeface="Arial" panose="020B0604020202020204" pitchFamily="34" charset="0"/>
                <a:cs typeface="Arial" panose="020B0604020202020204" pitchFamily="34" charset="0"/>
              </a:rPr>
              <a:t>---------------------------------------------------------</a:t>
            </a:r>
          </a:p>
          <a:p>
            <a:pPr marL="0" indent="0">
              <a:buNone/>
            </a:pPr>
            <a:r>
              <a:rPr lang="en-ZA" sz="1050" dirty="0">
                <a:latin typeface="Arial" panose="020B0604020202020204" pitchFamily="34" charset="0"/>
                <a:cs typeface="Arial" panose="020B0604020202020204" pitchFamily="34" charset="0"/>
              </a:rPr>
              <a:t>| Footer: Social Media | Policies | Contact Info |</a:t>
            </a:r>
          </a:p>
          <a:p>
            <a:pPr marL="0" indent="0">
              <a:buNone/>
            </a:pPr>
            <a:r>
              <a:rPr lang="en-ZA" sz="1050" dirty="0">
                <a:latin typeface="Arial" panose="020B0604020202020204" pitchFamily="34" charset="0"/>
                <a:cs typeface="Arial" panose="020B0604020202020204" pitchFamily="34" charset="0"/>
              </a:rPr>
              <a:t>---------------------------------------------------------</a:t>
            </a:r>
          </a:p>
        </p:txBody>
      </p:sp>
      <p:sp>
        <p:nvSpPr>
          <p:cNvPr id="5" name="Text Placeholder 4">
            <a:extLst>
              <a:ext uri="{FF2B5EF4-FFF2-40B4-BE49-F238E27FC236}">
                <a16:creationId xmlns:a16="http://schemas.microsoft.com/office/drawing/2014/main" id="{D4D6F2F7-EF14-B13D-D62E-2FACDC78D5B9}"/>
              </a:ext>
            </a:extLst>
          </p:cNvPr>
          <p:cNvSpPr>
            <a:spLocks noGrp="1"/>
          </p:cNvSpPr>
          <p:nvPr>
            <p:ph type="body" sz="quarter" idx="3"/>
          </p:nvPr>
        </p:nvSpPr>
        <p:spPr>
          <a:xfrm>
            <a:off x="6208712" y="1818968"/>
            <a:ext cx="4825159" cy="622480"/>
          </a:xfrm>
        </p:spPr>
        <p:txBody>
          <a:bodyPr/>
          <a:lstStyle/>
          <a:p>
            <a:endParaRPr lang="en-US" dirty="0">
              <a:latin typeface="Arial" panose="020B0604020202020204" pitchFamily="34" charset="0"/>
              <a:cs typeface="Arial" panose="020B0604020202020204" pitchFamily="34" charset="0"/>
            </a:endParaRPr>
          </a:p>
          <a:p>
            <a:r>
              <a:rPr lang="en-ZA" sz="1800" dirty="0">
                <a:latin typeface="Arial" panose="020B0604020202020204" pitchFamily="34" charset="0"/>
                <a:cs typeface="Arial" panose="020B0604020202020204" pitchFamily="34" charset="0"/>
              </a:rPr>
              <a:t>Product Page</a:t>
            </a:r>
            <a:endParaRPr lang="en-US" sz="1800"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3EDE4BF2-03BA-745E-2A41-AA00BE54685D}"/>
              </a:ext>
            </a:extLst>
          </p:cNvPr>
          <p:cNvSpPr>
            <a:spLocks noGrp="1"/>
          </p:cNvSpPr>
          <p:nvPr>
            <p:ph sz="quarter" idx="4"/>
          </p:nvPr>
        </p:nvSpPr>
        <p:spPr>
          <a:xfrm>
            <a:off x="6208712" y="2441448"/>
            <a:ext cx="4825159" cy="4018346"/>
          </a:xfrm>
        </p:spPr>
        <p:txBody>
          <a:bodyPr>
            <a:normAutofit fontScale="85000" lnSpcReduction="20000"/>
          </a:bodyPr>
          <a:lstStyle/>
          <a:p>
            <a:pPr marL="0" indent="0">
              <a:buNone/>
            </a:pPr>
            <a:r>
              <a:rPr lang="en-US" sz="1050" dirty="0">
                <a:latin typeface="Arial" panose="020B0604020202020204" pitchFamily="34" charset="0"/>
                <a:cs typeface="Arial" panose="020B0604020202020204" pitchFamily="34" charset="0"/>
              </a:rPr>
              <a:t>---------------------------------------------------------</a:t>
            </a:r>
          </a:p>
          <a:p>
            <a:pPr marL="0" indent="0">
              <a:buNone/>
            </a:pPr>
            <a:r>
              <a:rPr lang="en-US" sz="1050" dirty="0">
                <a:latin typeface="Arial" panose="020B0604020202020204" pitchFamily="34" charset="0"/>
                <a:cs typeface="Arial" panose="020B0604020202020204" pitchFamily="34" charset="0"/>
              </a:rPr>
              <a:t>| LOGO | Home | About | Products | Contact |</a:t>
            </a:r>
          </a:p>
          <a:p>
            <a:pPr marL="0" indent="0">
              <a:buNone/>
            </a:pPr>
            <a:r>
              <a:rPr lang="en-US" sz="1050" dirty="0">
                <a:latin typeface="Arial" panose="020B0604020202020204" pitchFamily="34" charset="0"/>
                <a:cs typeface="Arial" panose="020B0604020202020204" pitchFamily="34" charset="0"/>
              </a:rPr>
              <a:t>---------------------------------------------------------</a:t>
            </a:r>
          </a:p>
          <a:p>
            <a:pPr marL="0" indent="0">
              <a:buNone/>
            </a:pPr>
            <a:r>
              <a:rPr lang="en-US" sz="1050" dirty="0">
                <a:latin typeface="Arial" panose="020B0604020202020204" pitchFamily="34" charset="0"/>
                <a:cs typeface="Arial" panose="020B0604020202020204" pitchFamily="34" charset="0"/>
              </a:rPr>
              <a:t>| TITLE: Example Products (Not for Sale)        |</a:t>
            </a:r>
          </a:p>
          <a:p>
            <a:pPr marL="0" indent="0">
              <a:buNone/>
            </a:pPr>
            <a:r>
              <a:rPr lang="en-US" sz="1050" dirty="0">
                <a:latin typeface="Arial" panose="020B0604020202020204" pitchFamily="34" charset="0"/>
                <a:cs typeface="Arial" panose="020B0604020202020204" pitchFamily="34" charset="0"/>
              </a:rPr>
              <a:t>---------------------------------------------------------</a:t>
            </a:r>
            <a:endParaRPr lang="en-ZA" sz="1050" dirty="0">
              <a:latin typeface="Arial" panose="020B0604020202020204" pitchFamily="34" charset="0"/>
              <a:cs typeface="Arial" panose="020B0604020202020204" pitchFamily="34" charset="0"/>
            </a:endParaRPr>
          </a:p>
          <a:p>
            <a:pPr marL="0" indent="0">
              <a:buNone/>
            </a:pPr>
            <a:r>
              <a:rPr lang="en-US" sz="1050" dirty="0">
                <a:latin typeface="Arial" panose="020B0604020202020204" pitchFamily="34" charset="0"/>
                <a:cs typeface="Arial" panose="020B0604020202020204" pitchFamily="34" charset="0"/>
              </a:rPr>
              <a:t>| Image + Item Name + Short Description         |</a:t>
            </a:r>
          </a:p>
          <a:p>
            <a:pPr marL="0" indent="0">
              <a:buNone/>
            </a:pPr>
            <a:r>
              <a:rPr lang="en-US" sz="1050" dirty="0">
                <a:latin typeface="Arial" panose="020B0604020202020204" pitchFamily="34" charset="0"/>
                <a:cs typeface="Arial" panose="020B0604020202020204" pitchFamily="34" charset="0"/>
              </a:rPr>
              <a:t>| Example: "Denim Jacket – Like New"            |</a:t>
            </a:r>
          </a:p>
          <a:p>
            <a:pPr marL="0" indent="0">
              <a:buNone/>
            </a:pPr>
            <a:r>
              <a:rPr lang="en-US" sz="1050" dirty="0">
                <a:latin typeface="Arial" panose="020B0604020202020204" pitchFamily="34" charset="0"/>
                <a:cs typeface="Arial" panose="020B0604020202020204" pitchFamily="34" charset="0"/>
              </a:rPr>
              <a:t>---------------------------------------------------------</a:t>
            </a:r>
          </a:p>
          <a:p>
            <a:pPr marL="0" indent="0">
              <a:buNone/>
            </a:pPr>
            <a:r>
              <a:rPr lang="en-US" sz="1050" dirty="0">
                <a:latin typeface="Arial" panose="020B0604020202020204" pitchFamily="34" charset="0"/>
                <a:cs typeface="Arial" panose="020B0604020202020204" pitchFamily="34" charset="0"/>
              </a:rPr>
              <a:t>| Image + Item Name + Short Description         |</a:t>
            </a:r>
          </a:p>
          <a:p>
            <a:pPr marL="0" indent="0">
              <a:buNone/>
            </a:pPr>
            <a:r>
              <a:rPr lang="en-US" sz="1050" dirty="0">
                <a:latin typeface="Arial" panose="020B0604020202020204" pitchFamily="34" charset="0"/>
                <a:cs typeface="Arial" panose="020B0604020202020204" pitchFamily="34" charset="0"/>
              </a:rPr>
              <a:t>| Example: "Vintage Dress – Excellent Condition"|</a:t>
            </a:r>
          </a:p>
          <a:p>
            <a:pPr marL="0" indent="0">
              <a:buNone/>
            </a:pPr>
            <a:r>
              <a:rPr lang="en-US" sz="1050" dirty="0">
                <a:latin typeface="Arial" panose="020B0604020202020204" pitchFamily="34" charset="0"/>
                <a:cs typeface="Arial" panose="020B0604020202020204" pitchFamily="34" charset="0"/>
              </a:rPr>
              <a:t>---------------------------------------------------------</a:t>
            </a:r>
          </a:p>
          <a:p>
            <a:pPr marL="0" indent="0">
              <a:buNone/>
            </a:pPr>
            <a:r>
              <a:rPr lang="en-US" sz="1050" dirty="0">
                <a:latin typeface="Arial" panose="020B0604020202020204" pitchFamily="34" charset="0"/>
                <a:cs typeface="Arial" panose="020B0604020202020204" pitchFamily="34" charset="0"/>
              </a:rPr>
              <a:t>| Image + Item Name + Short Description         |</a:t>
            </a:r>
          </a:p>
          <a:p>
            <a:pPr marL="0" indent="0">
              <a:buNone/>
            </a:pPr>
            <a:r>
              <a:rPr lang="en-US" sz="1050" dirty="0">
                <a:latin typeface="Arial" panose="020B0604020202020204" pitchFamily="34" charset="0"/>
                <a:cs typeface="Arial" panose="020B0604020202020204" pitchFamily="34" charset="0"/>
              </a:rPr>
              <a:t>---------------------------------------------------------</a:t>
            </a:r>
          </a:p>
          <a:p>
            <a:pPr marL="0" indent="0">
              <a:buNone/>
            </a:pPr>
            <a:r>
              <a:rPr lang="en-US" sz="1050" dirty="0">
                <a:latin typeface="Arial" panose="020B0604020202020204" pitchFamily="34" charset="0"/>
                <a:cs typeface="Arial" panose="020B0604020202020204" pitchFamily="34" charset="0"/>
              </a:rPr>
              <a:t>| Footer: Social Media | Contact Info           |</a:t>
            </a:r>
          </a:p>
          <a:p>
            <a:pPr marL="0" indent="0">
              <a:buNone/>
            </a:pPr>
            <a:r>
              <a:rPr lang="en-US" sz="105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1513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D6B9-57B2-822B-B786-230BE3860673}"/>
              </a:ext>
            </a:extLst>
          </p:cNvPr>
          <p:cNvSpPr>
            <a:spLocks noGrp="1"/>
          </p:cNvSpPr>
          <p:nvPr>
            <p:ph type="title"/>
          </p:nvPr>
        </p:nvSpPr>
        <p:spPr>
          <a:xfrm>
            <a:off x="381837" y="978408"/>
            <a:ext cx="11295051" cy="830295"/>
          </a:xfrm>
        </p:spPr>
        <p:txBody>
          <a:bodyPr>
            <a:normAutofit/>
          </a:bodyPr>
          <a:lstStyle/>
          <a:p>
            <a:pPr algn="ctr"/>
            <a:r>
              <a:rPr lang="en-ZA" sz="2000" b="0" i="1" u="sng" dirty="0"/>
              <a:t>Wireframe of Collection by </a:t>
            </a:r>
            <a:r>
              <a:rPr lang="en-ZA" sz="2000" b="0" i="1" u="sng" dirty="0" err="1"/>
              <a:t>Slindo</a:t>
            </a:r>
            <a:r>
              <a:rPr lang="en-ZA" sz="2000" b="0" i="1" u="sng" dirty="0"/>
              <a:t> Website Layout</a:t>
            </a:r>
          </a:p>
        </p:txBody>
      </p:sp>
      <p:sp>
        <p:nvSpPr>
          <p:cNvPr id="3" name="Text Placeholder 2">
            <a:extLst>
              <a:ext uri="{FF2B5EF4-FFF2-40B4-BE49-F238E27FC236}">
                <a16:creationId xmlns:a16="http://schemas.microsoft.com/office/drawing/2014/main" id="{3C83D177-9287-42EB-B2CD-42DBC03DB901}"/>
              </a:ext>
            </a:extLst>
          </p:cNvPr>
          <p:cNvSpPr>
            <a:spLocks noGrp="1"/>
          </p:cNvSpPr>
          <p:nvPr>
            <p:ph type="body" idx="1"/>
          </p:nvPr>
        </p:nvSpPr>
        <p:spPr>
          <a:xfrm>
            <a:off x="1154954" y="1716723"/>
            <a:ext cx="4825158" cy="633188"/>
          </a:xfrm>
        </p:spPr>
        <p:txBody>
          <a:bodyPr/>
          <a:lstStyle/>
          <a:p>
            <a:r>
              <a:rPr lang="en-ZA" sz="1800" dirty="0">
                <a:latin typeface="Arial" panose="020B0604020202020204" pitchFamily="34" charset="0"/>
                <a:cs typeface="Arial" panose="020B0604020202020204" pitchFamily="34" charset="0"/>
              </a:rPr>
              <a:t>About Page</a:t>
            </a:r>
          </a:p>
        </p:txBody>
      </p:sp>
      <p:sp>
        <p:nvSpPr>
          <p:cNvPr id="4" name="Content Placeholder 3">
            <a:extLst>
              <a:ext uri="{FF2B5EF4-FFF2-40B4-BE49-F238E27FC236}">
                <a16:creationId xmlns:a16="http://schemas.microsoft.com/office/drawing/2014/main" id="{CAD5DA77-44F1-1342-3FC3-CB4C20A173B3}"/>
              </a:ext>
            </a:extLst>
          </p:cNvPr>
          <p:cNvSpPr>
            <a:spLocks noGrp="1"/>
          </p:cNvSpPr>
          <p:nvPr>
            <p:ph sz="half" idx="2"/>
          </p:nvPr>
        </p:nvSpPr>
        <p:spPr>
          <a:xfrm>
            <a:off x="771496" y="2477729"/>
            <a:ext cx="4825158" cy="4129548"/>
          </a:xfrm>
        </p:spPr>
        <p:txBody>
          <a:bodyPr>
            <a:normAutofit lnSpcReduction="10000"/>
          </a:bodyPr>
          <a:lstStyle/>
          <a:p>
            <a:pPr marL="0" indent="0">
              <a:buNone/>
            </a:pPr>
            <a:r>
              <a:rPr lang="en-US" sz="1400" dirty="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 LOGO | Home | About | Products | Contact |</a:t>
            </a:r>
          </a:p>
          <a:p>
            <a:pPr marL="0" indent="0">
              <a:buNone/>
            </a:pPr>
            <a:r>
              <a:rPr lang="en-US" sz="1400" dirty="0">
                <a:latin typeface="Arial" panose="020B0604020202020204" pitchFamily="34" charset="0"/>
                <a:cs typeface="Arial" panose="020B0604020202020204" pitchFamily="34" charset="0"/>
              </a:rPr>
              <a:t>---------------------------------------------------------</a:t>
            </a:r>
          </a:p>
          <a:p>
            <a:pPr marL="0" indent="0">
              <a:buNone/>
            </a:pPr>
            <a:r>
              <a:rPr lang="en-US" sz="1400" dirty="0">
                <a:latin typeface="Arial" panose="020B0604020202020204" pitchFamily="34" charset="0"/>
                <a:cs typeface="Arial" panose="020B0604020202020204" pitchFamily="34" charset="0"/>
              </a:rPr>
              <a:t>| TITLE: About Collection by </a:t>
            </a:r>
            <a:r>
              <a:rPr lang="en-US" sz="1400" dirty="0" err="1">
                <a:latin typeface="Arial" panose="020B0604020202020204" pitchFamily="34" charset="0"/>
                <a:cs typeface="Arial" panose="020B0604020202020204" pitchFamily="34" charset="0"/>
              </a:rPr>
              <a:t>Slindo</a:t>
            </a:r>
            <a:r>
              <a:rPr lang="en-US" sz="1400" dirty="0">
                <a:latin typeface="Arial" panose="020B0604020202020204" pitchFamily="34" charset="0"/>
                <a:cs typeface="Arial" panose="020B0604020202020204" pitchFamily="34" charset="0"/>
              </a:rPr>
              <a:t>             |</a:t>
            </a:r>
          </a:p>
          <a:p>
            <a:pPr marL="0" indent="0">
              <a:buNone/>
            </a:pPr>
            <a:r>
              <a:rPr lang="en-US" sz="1400" dirty="0">
                <a:latin typeface="Arial" panose="020B0604020202020204" pitchFamily="34" charset="0"/>
                <a:cs typeface="Arial" panose="020B0604020202020204" pitchFamily="34" charset="0"/>
              </a:rPr>
              <a:t>---------------------------------------------------------</a:t>
            </a:r>
          </a:p>
          <a:p>
            <a:pPr marL="0" indent="0">
              <a:buNone/>
            </a:pPr>
            <a:r>
              <a:rPr lang="en-ZA" sz="1400" dirty="0">
                <a:latin typeface="Arial" panose="020B0604020202020204" pitchFamily="34" charset="0"/>
                <a:cs typeface="Arial" panose="020B0604020202020204" pitchFamily="34" charset="0"/>
              </a:rPr>
              <a:t>| Text: Story of the brand, mission, and goals. |</a:t>
            </a:r>
          </a:p>
          <a:p>
            <a:pPr marL="0" indent="0">
              <a:buNone/>
            </a:pPr>
            <a:r>
              <a:rPr lang="en-ZA" sz="1400" dirty="0">
                <a:latin typeface="Arial" panose="020B0604020202020204" pitchFamily="34" charset="0"/>
                <a:cs typeface="Arial" panose="020B0604020202020204" pitchFamily="34" charset="0"/>
              </a:rPr>
              <a:t>| Emphasis on sustainable fashion and eco-living|</a:t>
            </a:r>
          </a:p>
          <a:p>
            <a:pPr marL="0" indent="0">
              <a:buNone/>
            </a:pPr>
            <a:r>
              <a:rPr lang="en-ZA" sz="1400" dirty="0">
                <a:latin typeface="Arial" panose="020B0604020202020204" pitchFamily="34" charset="0"/>
                <a:cs typeface="Arial" panose="020B0604020202020204" pitchFamily="34" charset="0"/>
              </a:rPr>
              <a:t>---------------------------------------------------------</a:t>
            </a:r>
          </a:p>
          <a:p>
            <a:pPr marL="0" indent="0">
              <a:buNone/>
            </a:pPr>
            <a:r>
              <a:rPr lang="en-ZA" sz="1400" dirty="0">
                <a:latin typeface="Arial" panose="020B0604020202020204" pitchFamily="34" charset="0"/>
                <a:cs typeface="Arial" panose="020B0604020202020204" pitchFamily="34" charset="0"/>
              </a:rPr>
              <a:t>| Image/Graphic related to sustainability       |</a:t>
            </a:r>
          </a:p>
          <a:p>
            <a:pPr marL="0" indent="0">
              <a:buNone/>
            </a:pPr>
            <a:r>
              <a:rPr lang="en-ZA" sz="1400" dirty="0">
                <a:latin typeface="Arial" panose="020B0604020202020204" pitchFamily="34" charset="0"/>
                <a:cs typeface="Arial" panose="020B0604020202020204" pitchFamily="34" charset="0"/>
              </a:rPr>
              <a:t>---------------------------------------------------------</a:t>
            </a:r>
          </a:p>
          <a:p>
            <a:pPr marL="0" indent="0">
              <a:buNone/>
            </a:pPr>
            <a:r>
              <a:rPr lang="en-ZA" sz="1400" dirty="0">
                <a:latin typeface="Arial" panose="020B0604020202020204" pitchFamily="34" charset="0"/>
                <a:cs typeface="Arial" panose="020B0604020202020204" pitchFamily="34" charset="0"/>
              </a:rPr>
              <a:t>| Footer: Social Media | Policies | Contact Info|</a:t>
            </a:r>
          </a:p>
          <a:p>
            <a:pPr marL="0" indent="0">
              <a:buNone/>
            </a:pPr>
            <a:r>
              <a:rPr lang="en-ZA" sz="1400" dirty="0">
                <a:latin typeface="Arial" panose="020B0604020202020204" pitchFamily="34" charset="0"/>
                <a:cs typeface="Arial" panose="020B0604020202020204" pitchFamily="34" charset="0"/>
              </a:rPr>
              <a:t>---------------------------------------------------------</a:t>
            </a:r>
          </a:p>
        </p:txBody>
      </p:sp>
      <p:sp>
        <p:nvSpPr>
          <p:cNvPr id="5" name="Text Placeholder 4">
            <a:extLst>
              <a:ext uri="{FF2B5EF4-FFF2-40B4-BE49-F238E27FC236}">
                <a16:creationId xmlns:a16="http://schemas.microsoft.com/office/drawing/2014/main" id="{D4D6F2F7-EF14-B13D-D62E-2FACDC78D5B9}"/>
              </a:ext>
            </a:extLst>
          </p:cNvPr>
          <p:cNvSpPr>
            <a:spLocks noGrp="1"/>
          </p:cNvSpPr>
          <p:nvPr>
            <p:ph type="body" sz="quarter" idx="3"/>
          </p:nvPr>
        </p:nvSpPr>
        <p:spPr>
          <a:xfrm>
            <a:off x="6096000" y="1625185"/>
            <a:ext cx="4709271" cy="724726"/>
          </a:xfrm>
        </p:spPr>
        <p:txBody>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ZA" sz="1800" dirty="0"/>
              <a:t>Contact Us Page</a:t>
            </a:r>
            <a:endParaRPr lang="en-ZA" sz="1800"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3EDE4BF2-03BA-745E-2A41-AA00BE54685D}"/>
              </a:ext>
            </a:extLst>
          </p:cNvPr>
          <p:cNvSpPr>
            <a:spLocks noGrp="1"/>
          </p:cNvSpPr>
          <p:nvPr>
            <p:ph sz="quarter" idx="4"/>
          </p:nvPr>
        </p:nvSpPr>
        <p:spPr>
          <a:xfrm>
            <a:off x="6208712" y="2477730"/>
            <a:ext cx="4825159" cy="4296696"/>
          </a:xfrm>
        </p:spPr>
        <p:txBody>
          <a:bodyPr>
            <a:noAutofit/>
          </a:bodyPr>
          <a:lstStyle/>
          <a:p>
            <a:pPr marL="0" indent="0">
              <a:buNone/>
            </a:pPr>
            <a:r>
              <a:rPr lang="en-US" sz="1200" dirty="0">
                <a:latin typeface="Arial" panose="020B0604020202020204" pitchFamily="34" charset="0"/>
                <a:cs typeface="Arial" panose="020B0604020202020204" pitchFamily="34" charset="0"/>
              </a:rPr>
              <a:t>---------------------------------------------------------</a:t>
            </a:r>
          </a:p>
          <a:p>
            <a:pPr marL="0" indent="0">
              <a:buNone/>
            </a:pPr>
            <a:r>
              <a:rPr lang="en-US" sz="1200" dirty="0">
                <a:latin typeface="Arial" panose="020B0604020202020204" pitchFamily="34" charset="0"/>
                <a:cs typeface="Arial" panose="020B0604020202020204" pitchFamily="34" charset="0"/>
              </a:rPr>
              <a:t>| LOGO | Home | About | Products | Contact |</a:t>
            </a:r>
          </a:p>
          <a:p>
            <a:pPr marL="0" indent="0">
              <a:buNone/>
            </a:pPr>
            <a:r>
              <a:rPr lang="en-US" sz="1200" dirty="0">
                <a:latin typeface="Arial" panose="020B0604020202020204" pitchFamily="34" charset="0"/>
                <a:cs typeface="Arial" panose="020B0604020202020204" pitchFamily="34" charset="0"/>
              </a:rPr>
              <a:t>---------------------------------------------------------</a:t>
            </a:r>
          </a:p>
          <a:p>
            <a:pPr marL="0" indent="0">
              <a:buNone/>
            </a:pPr>
            <a:r>
              <a:rPr lang="en-US" sz="1200" dirty="0">
                <a:latin typeface="Arial" panose="020B0604020202020204" pitchFamily="34" charset="0"/>
                <a:cs typeface="Arial" panose="020B0604020202020204" pitchFamily="34" charset="0"/>
              </a:rPr>
              <a:t>| TITLE: Get in Touch With Us!                  |</a:t>
            </a:r>
          </a:p>
          <a:p>
            <a:pPr marL="0" indent="0">
              <a:buNone/>
            </a:pPr>
            <a:r>
              <a:rPr lang="en-US" sz="1200" dirty="0">
                <a:latin typeface="Arial" panose="020B0604020202020204" pitchFamily="34" charset="0"/>
                <a:cs typeface="Arial" panose="020B0604020202020204" pitchFamily="34" charset="0"/>
              </a:rPr>
              <a:t>---------------------------------------------------------</a:t>
            </a:r>
          </a:p>
          <a:p>
            <a:pPr marL="0" indent="0">
              <a:buNone/>
            </a:pPr>
            <a:r>
              <a:rPr lang="en-ZA" sz="1200" dirty="0">
                <a:latin typeface="Arial" panose="020B0604020202020204" pitchFamily="34" charset="0"/>
                <a:cs typeface="Arial" panose="020B0604020202020204" pitchFamily="34" charset="0"/>
              </a:rPr>
              <a:t>| Form Fields:                                  |</a:t>
            </a:r>
          </a:p>
          <a:p>
            <a:pPr marL="0" indent="0">
              <a:buNone/>
            </a:pPr>
            <a:r>
              <a:rPr lang="en-ZA" sz="1200" dirty="0">
                <a:latin typeface="Arial" panose="020B0604020202020204" pitchFamily="34" charset="0"/>
                <a:cs typeface="Arial" panose="020B0604020202020204" pitchFamily="34" charset="0"/>
              </a:rPr>
              <a:t>| Name: [__________]                            |</a:t>
            </a:r>
          </a:p>
          <a:p>
            <a:pPr marL="0" indent="0">
              <a:buNone/>
            </a:pPr>
            <a:r>
              <a:rPr lang="en-ZA" sz="1200" dirty="0">
                <a:latin typeface="Arial" panose="020B0604020202020204" pitchFamily="34" charset="0"/>
                <a:cs typeface="Arial" panose="020B0604020202020204" pitchFamily="34" charset="0"/>
              </a:rPr>
              <a:t>| Email: [__________]                           |</a:t>
            </a:r>
          </a:p>
          <a:p>
            <a:pPr marL="0" indent="0">
              <a:buNone/>
            </a:pPr>
            <a:r>
              <a:rPr lang="en-ZA" sz="1200" dirty="0">
                <a:latin typeface="Arial" panose="020B0604020202020204" pitchFamily="34" charset="0"/>
                <a:cs typeface="Arial" panose="020B0604020202020204" pitchFamily="34" charset="0"/>
              </a:rPr>
              <a:t>| Message: [___________________________]        |</a:t>
            </a:r>
          </a:p>
          <a:p>
            <a:pPr marL="0" indent="0">
              <a:buNone/>
            </a:pPr>
            <a:r>
              <a:rPr lang="en-ZA" sz="1200" dirty="0">
                <a:latin typeface="Arial" panose="020B0604020202020204" pitchFamily="34" charset="0"/>
                <a:cs typeface="Arial" panose="020B0604020202020204" pitchFamily="34" charset="0"/>
              </a:rPr>
              <a:t>| [Submit] Button (front-end only)              |</a:t>
            </a:r>
          </a:p>
          <a:p>
            <a:pPr marL="0" indent="0">
              <a:buNone/>
            </a:pPr>
            <a:r>
              <a:rPr lang="en-ZA" sz="1200" dirty="0">
                <a:latin typeface="Arial" panose="020B0604020202020204" pitchFamily="34" charset="0"/>
                <a:cs typeface="Arial" panose="020B0604020202020204" pitchFamily="34" charset="0"/>
              </a:rPr>
              <a:t>---------------------------------------------------------</a:t>
            </a:r>
          </a:p>
          <a:p>
            <a:pPr marL="0" indent="0">
              <a:buNone/>
            </a:pPr>
            <a:r>
              <a:rPr lang="en-ZA" sz="1200" dirty="0">
                <a:latin typeface="Arial" panose="020B0604020202020204" pitchFamily="34" charset="0"/>
                <a:cs typeface="Arial" panose="020B0604020202020204" pitchFamily="34" charset="0"/>
              </a:rPr>
              <a:t>| Social Media Links (Instagram, Facebook, TikTok) |</a:t>
            </a:r>
          </a:p>
          <a:p>
            <a:pPr marL="0" indent="0">
              <a:buNone/>
            </a:pPr>
            <a:r>
              <a:rPr lang="en-ZA"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56212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47A6-60C7-328A-6649-9638237ED32D}"/>
              </a:ext>
            </a:extLst>
          </p:cNvPr>
          <p:cNvSpPr>
            <a:spLocks noGrp="1"/>
          </p:cNvSpPr>
          <p:nvPr>
            <p:ph type="title"/>
          </p:nvPr>
        </p:nvSpPr>
        <p:spPr/>
        <p:txBody>
          <a:bodyPr/>
          <a:lstStyle/>
          <a:p>
            <a:pPr algn="ctr"/>
            <a:r>
              <a:rPr lang="en-ZA" b="0" dirty="0">
                <a:latin typeface="Aldhabi" panose="01000000000000000000" pitchFamily="2" charset="-78"/>
                <a:cs typeface="Aldhabi" panose="01000000000000000000" pitchFamily="2" charset="-78"/>
              </a:rPr>
              <a:t>Referencing</a:t>
            </a:r>
          </a:p>
        </p:txBody>
      </p:sp>
      <p:sp>
        <p:nvSpPr>
          <p:cNvPr id="4" name="Rectangle 1">
            <a:extLst>
              <a:ext uri="{FF2B5EF4-FFF2-40B4-BE49-F238E27FC236}">
                <a16:creationId xmlns:a16="http://schemas.microsoft.com/office/drawing/2014/main" id="{B5F07E6C-656D-63A9-CFD8-79E29F1EAB5E}"/>
              </a:ext>
            </a:extLst>
          </p:cNvPr>
          <p:cNvSpPr>
            <a:spLocks noGrp="1" noChangeArrowheads="1"/>
          </p:cNvSpPr>
          <p:nvPr>
            <p:ph idx="1"/>
          </p:nvPr>
        </p:nvSpPr>
        <p:spPr bwMode="auto">
          <a:xfrm>
            <a:off x="1154955" y="1870322"/>
            <a:ext cx="968019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dirty="0"/>
              <a:t>Conscious Fashion. </a:t>
            </a:r>
            <a:r>
              <a:rPr lang="en-US" i="1" dirty="0"/>
              <a:t>Sustainable Fashion in South Africa</a:t>
            </a:r>
            <a:r>
              <a:rPr lang="en-US" dirty="0"/>
              <a:t>.[online] Available at: </a:t>
            </a:r>
            <a:r>
              <a:rPr lang="en-US" dirty="0">
                <a:hlinkClick r:id="rId2"/>
              </a:rPr>
              <a:t>https://consciousfashion.co/guides/south-africa-sustainable-fashion</a:t>
            </a:r>
            <a:r>
              <a:rPr lang="en-ZA" dirty="0"/>
              <a:t> [Accessed: 18 August 2025].</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Arial" panose="020B0604020202020204" pitchFamily="34" charset="0"/>
              </a:rPr>
              <a:t>Flaticon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Free Icons</a:t>
            </a:r>
            <a:r>
              <a:rPr kumimoji="0" lang="en-US" altLang="en-US" sz="1800" b="0" i="0" u="none" strike="noStrike" cap="none" normalizeH="0" baseline="0" dirty="0">
                <a:ln>
                  <a:noFill/>
                </a:ln>
                <a:solidFill>
                  <a:schemeClr val="tx1"/>
                </a:solidFill>
                <a:effectLst/>
                <a:latin typeface="Arial" panose="020B0604020202020204" pitchFamily="34" charset="0"/>
              </a:rPr>
              <a:t>.[</a:t>
            </a:r>
            <a:r>
              <a:rPr lang="en-US" dirty="0"/>
              <a:t>online]</a:t>
            </a:r>
            <a:r>
              <a:rPr kumimoji="0" lang="en-US" altLang="en-US" sz="1800" b="0" i="0" u="none" strike="noStrike" cap="none" normalizeH="0" baseline="0" dirty="0">
                <a:ln>
                  <a:noFill/>
                </a:ln>
                <a:solidFill>
                  <a:schemeClr val="tx1"/>
                </a:solidFill>
                <a:effectLst/>
                <a:latin typeface="Arial" panose="020B0604020202020204" pitchFamily="34" charset="0"/>
              </a:rPr>
              <a:t> Available at: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https://www.flaticon.com/</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ZA" dirty="0"/>
              <a:t>[Accessed: 18 August 2025].</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Arial" panose="020B0604020202020204" pitchFamily="34" charset="0"/>
              </a:rPr>
              <a:t>Iconfinder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Free &amp; Premium Icons</a:t>
            </a:r>
            <a:r>
              <a:rPr kumimoji="0" lang="en-US" altLang="en-US" sz="1800" b="0" i="0" u="none" strike="noStrike" cap="none" normalizeH="0" baseline="0" dirty="0">
                <a:ln>
                  <a:noFill/>
                </a:ln>
                <a:solidFill>
                  <a:schemeClr val="tx1"/>
                </a:solidFill>
                <a:effectLst/>
                <a:latin typeface="Arial" panose="020B0604020202020204" pitchFamily="34" charset="0"/>
              </a:rPr>
              <a:t>.</a:t>
            </a:r>
            <a:r>
              <a:rPr lang="en-US" dirty="0"/>
              <a:t> [online]</a:t>
            </a:r>
            <a:r>
              <a:rPr kumimoji="0" lang="en-US" altLang="en-US" sz="1800" b="0" i="0" u="none" strike="noStrike" cap="none" normalizeH="0" baseline="0" dirty="0">
                <a:ln>
                  <a:noFill/>
                </a:ln>
                <a:solidFill>
                  <a:schemeClr val="tx1"/>
                </a:solidFill>
                <a:effectLst/>
                <a:latin typeface="Arial" panose="020B0604020202020204" pitchFamily="34" charset="0"/>
              </a:rPr>
              <a:t> Available at: </a:t>
            </a: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https://www.iconfinder.</a:t>
            </a:r>
            <a:r>
              <a:rPr kumimoji="0" lang="en-US" altLang="en-US" sz="1800" b="0" i="0" u="none" strike="noStrike" cap="none" normalizeH="0" baseline="0">
                <a:ln>
                  <a:noFill/>
                </a:ln>
                <a:solidFill>
                  <a:schemeClr val="tx1"/>
                </a:solidFill>
                <a:effectLst/>
                <a:latin typeface="Arial" panose="020B0604020202020204" pitchFamily="34" charset="0"/>
                <a:hlinkClick r:id="rId4"/>
              </a:rPr>
              <a:t>com/</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ZA"/>
              <a:t>[</a:t>
            </a:r>
            <a:r>
              <a:rPr lang="en-ZA" dirty="0"/>
              <a:t>Accessed: 19 August 2025].</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Color Hunt. </a:t>
            </a:r>
            <a:r>
              <a:rPr kumimoji="0" lang="en-US" altLang="en-US" sz="1800" b="0" i="1" u="none" strike="noStrike" cap="none" normalizeH="0" baseline="0" dirty="0">
                <a:ln>
                  <a:noFill/>
                </a:ln>
                <a:solidFill>
                  <a:schemeClr val="tx1"/>
                </a:solidFill>
                <a:effectLst/>
                <a:latin typeface="Arial" panose="020B0604020202020204" pitchFamily="34" charset="0"/>
              </a:rPr>
              <a:t>Color Palettes</a:t>
            </a:r>
            <a:r>
              <a:rPr kumimoji="0" lang="en-US" altLang="en-US" sz="1800" b="0" i="0" u="none" strike="noStrike" cap="none" normalizeH="0" baseline="0" dirty="0">
                <a:ln>
                  <a:noFill/>
                </a:ln>
                <a:solidFill>
                  <a:schemeClr val="tx1"/>
                </a:solidFill>
                <a:effectLst/>
                <a:latin typeface="Arial" panose="020B0604020202020204" pitchFamily="34" charset="0"/>
              </a:rPr>
              <a:t>. Available at:[</a:t>
            </a:r>
            <a:r>
              <a:rPr lang="en-US" dirty="0"/>
              <a:t>online]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hlinkClick r:id="rId5"/>
              </a:rPr>
              <a:t>https://colorhunt.co/</a:t>
            </a:r>
            <a:r>
              <a:rPr kumimoji="0" lang="en-ZA" altLang="en-US" sz="1800" b="0" i="0" u="none" strike="noStrike" cap="none" normalizeH="0" baseline="0" dirty="0">
                <a:ln>
                  <a:noFill/>
                </a:ln>
                <a:solidFill>
                  <a:schemeClr val="tx1"/>
                </a:solidFill>
                <a:effectLst/>
                <a:latin typeface="Arial" panose="020B0604020202020204" pitchFamily="34" charset="0"/>
              </a:rPr>
              <a:t> </a:t>
            </a:r>
            <a:r>
              <a:rPr lang="en-ZA" dirty="0"/>
              <a:t>[Accessed: 20 August 2025].</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Realtime Colors. </a:t>
            </a:r>
            <a:r>
              <a:rPr kumimoji="0" lang="en-US" altLang="en-US" sz="1800" b="0" i="1" u="none" strike="noStrike" cap="none" normalizeH="0" baseline="0" dirty="0">
                <a:ln>
                  <a:noFill/>
                </a:ln>
                <a:solidFill>
                  <a:schemeClr val="tx1"/>
                </a:solidFill>
                <a:effectLst/>
                <a:latin typeface="Arial" panose="020B0604020202020204" pitchFamily="34" charset="0"/>
              </a:rPr>
              <a:t>Color Scheme Tool</a:t>
            </a:r>
            <a:r>
              <a:rPr kumimoji="0" lang="en-US" altLang="en-US" sz="1800" b="0" i="0" u="none" strike="noStrike" cap="none" normalizeH="0" baseline="0" dirty="0">
                <a:ln>
                  <a:noFill/>
                </a:ln>
                <a:solidFill>
                  <a:schemeClr val="tx1"/>
                </a:solidFill>
                <a:effectLst/>
                <a:latin typeface="Arial" panose="020B0604020202020204" pitchFamily="34" charset="0"/>
              </a:rPr>
              <a:t>.</a:t>
            </a:r>
            <a:r>
              <a:rPr lang="en-US" dirty="0"/>
              <a:t> [online]</a:t>
            </a:r>
            <a:r>
              <a:rPr kumimoji="0" lang="en-US" altLang="en-US" sz="1800" b="0" i="0" u="none" strike="noStrike" cap="none" normalizeH="0" baseline="0" dirty="0">
                <a:ln>
                  <a:noFill/>
                </a:ln>
                <a:solidFill>
                  <a:schemeClr val="tx1"/>
                </a:solidFill>
                <a:effectLst/>
                <a:latin typeface="Arial" panose="020B0604020202020204" pitchFamily="34" charset="0"/>
              </a:rPr>
              <a:t> Available at: </a:t>
            </a:r>
            <a:r>
              <a:rPr kumimoji="0" lang="en-US" altLang="en-US" sz="1800" b="0" i="0" u="none" strike="noStrike" cap="none" normalizeH="0" baseline="0" dirty="0">
                <a:ln>
                  <a:noFill/>
                </a:ln>
                <a:solidFill>
                  <a:schemeClr val="tx1"/>
                </a:solidFill>
                <a:effectLst/>
                <a:latin typeface="Arial" panose="020B0604020202020204" pitchFamily="34" charset="0"/>
                <a:hlinkClick r:id="rId6"/>
              </a:rPr>
              <a:t>https://www.realtimecolors.com/</a:t>
            </a:r>
            <a:r>
              <a:rPr kumimoji="0" lang="en-ZA" altLang="en-US" sz="1800" b="0" i="0" u="none" strike="noStrike" cap="none" normalizeH="0" baseline="0" dirty="0">
                <a:ln>
                  <a:noFill/>
                </a:ln>
                <a:solidFill>
                  <a:schemeClr val="tx1"/>
                </a:solidFill>
                <a:effectLst/>
                <a:latin typeface="Arial" panose="020B0604020202020204" pitchFamily="34" charset="0"/>
              </a:rPr>
              <a:t> </a:t>
            </a:r>
            <a:r>
              <a:rPr lang="en-ZA" dirty="0"/>
              <a:t>[Accessed: 20 August 2025].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843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4032-5FB0-9933-2A30-E4FA2561097B}"/>
              </a:ext>
            </a:extLst>
          </p:cNvPr>
          <p:cNvSpPr>
            <a:spLocks noGrp="1"/>
          </p:cNvSpPr>
          <p:nvPr>
            <p:ph type="title"/>
          </p:nvPr>
        </p:nvSpPr>
        <p:spPr>
          <a:xfrm>
            <a:off x="521208" y="978408"/>
            <a:ext cx="11155680" cy="545592"/>
          </a:xfrm>
        </p:spPr>
        <p:txBody>
          <a:bodyPr>
            <a:normAutofit/>
          </a:bodyPr>
          <a:lstStyle/>
          <a:p>
            <a:pPr algn="ctr"/>
            <a:r>
              <a:rPr lang="en-ZA" sz="2000" b="0" dirty="0">
                <a:latin typeface="Aptos" panose="020B0004020202020204" pitchFamily="34" charset="0"/>
              </a:rPr>
              <a:t>Table Of contents</a:t>
            </a:r>
          </a:p>
        </p:txBody>
      </p:sp>
      <p:sp>
        <p:nvSpPr>
          <p:cNvPr id="3" name="Content Placeholder 2">
            <a:extLst>
              <a:ext uri="{FF2B5EF4-FFF2-40B4-BE49-F238E27FC236}">
                <a16:creationId xmlns:a16="http://schemas.microsoft.com/office/drawing/2014/main" id="{40C72DAF-F4B3-7E18-4D77-65A18A49B979}"/>
              </a:ext>
            </a:extLst>
          </p:cNvPr>
          <p:cNvSpPr>
            <a:spLocks noGrp="1"/>
          </p:cNvSpPr>
          <p:nvPr>
            <p:ph idx="1"/>
          </p:nvPr>
        </p:nvSpPr>
        <p:spPr>
          <a:xfrm>
            <a:off x="176981" y="1524001"/>
            <a:ext cx="11499907" cy="5220928"/>
          </a:xfrm>
        </p:spPr>
        <p:txBody>
          <a:bodyPr/>
          <a:lstStyle/>
          <a:p>
            <a:pPr marL="342900" indent="-342900">
              <a:buAutoNum type="arabicPeriod"/>
            </a:pPr>
            <a:r>
              <a:rPr lang="en-ZA" dirty="0"/>
              <a:t>Introduction to the Presentation</a:t>
            </a:r>
          </a:p>
          <a:p>
            <a:pPr marL="342900" indent="-342900">
              <a:buAutoNum type="arabicPeriod"/>
            </a:pPr>
            <a:r>
              <a:rPr lang="en-ZA" dirty="0"/>
              <a:t>Executive Summary</a:t>
            </a:r>
          </a:p>
          <a:p>
            <a:pPr marL="342900" indent="-342900">
              <a:buAutoNum type="arabicPeriod"/>
            </a:pPr>
            <a:r>
              <a:rPr lang="en-ZA" dirty="0"/>
              <a:t>Business Objectives</a:t>
            </a:r>
          </a:p>
          <a:p>
            <a:pPr marL="342900" indent="-342900">
              <a:buAutoNum type="arabicPeriod"/>
            </a:pPr>
            <a:r>
              <a:rPr lang="en-ZA" dirty="0"/>
              <a:t>Target Market &amp; Marketing Strategy</a:t>
            </a:r>
          </a:p>
          <a:p>
            <a:pPr marL="342900" indent="-342900">
              <a:buAutoNum type="arabicPeriod"/>
            </a:pPr>
            <a:r>
              <a:rPr lang="en-ZA" dirty="0"/>
              <a:t>Website Features</a:t>
            </a:r>
          </a:p>
          <a:p>
            <a:pPr marL="342900" indent="-342900">
              <a:buAutoNum type="arabicPeriod"/>
            </a:pPr>
            <a:r>
              <a:rPr lang="en-ZA" dirty="0"/>
              <a:t>Current Website Analysis</a:t>
            </a:r>
          </a:p>
          <a:p>
            <a:pPr marL="342900" indent="-342900">
              <a:buAutoNum type="arabicPeriod"/>
            </a:pPr>
            <a:r>
              <a:rPr lang="en-ZA" dirty="0"/>
              <a:t>Timeline and Milestones</a:t>
            </a:r>
          </a:p>
          <a:p>
            <a:pPr marL="342900" indent="-342900">
              <a:buAutoNum type="arabicPeriod"/>
            </a:pPr>
            <a:r>
              <a:rPr lang="en-ZA" dirty="0"/>
              <a:t>Budget</a:t>
            </a:r>
          </a:p>
          <a:p>
            <a:pPr marL="342900" indent="-342900">
              <a:buAutoNum type="arabicPeriod"/>
            </a:pPr>
            <a:r>
              <a:rPr lang="en-ZA" dirty="0"/>
              <a:t>Technical Requirements</a:t>
            </a:r>
          </a:p>
          <a:p>
            <a:pPr marL="342900" indent="-342900">
              <a:buAutoNum type="arabicPeriod"/>
            </a:pPr>
            <a:r>
              <a:rPr lang="en-ZA" dirty="0"/>
              <a:t>Wireframe of Collection by </a:t>
            </a:r>
            <a:r>
              <a:rPr lang="en-ZA" dirty="0" err="1"/>
              <a:t>Slindo</a:t>
            </a:r>
            <a:r>
              <a:rPr lang="en-ZA" dirty="0"/>
              <a:t> Website Layout</a:t>
            </a:r>
          </a:p>
          <a:p>
            <a:pPr marL="342900" indent="-342900">
              <a:buAutoNum type="arabicPeriod"/>
            </a:pPr>
            <a:r>
              <a:rPr lang="en-ZA" dirty="0"/>
              <a:t>Referencing   </a:t>
            </a:r>
          </a:p>
          <a:p>
            <a:pPr marL="342900" indent="-342900">
              <a:buAutoNum type="arabicPeriod"/>
            </a:pPr>
            <a:endParaRPr lang="en-ZA" dirty="0"/>
          </a:p>
          <a:p>
            <a:pPr marL="342900" indent="-342900">
              <a:buAutoNum type="arabicPeriod"/>
            </a:pPr>
            <a:endParaRPr lang="en-ZA" dirty="0"/>
          </a:p>
          <a:p>
            <a:pPr marL="342900" indent="-342900">
              <a:buAutoNum type="arabicPeriod"/>
            </a:pPr>
            <a:endParaRPr lang="en-ZA" dirty="0"/>
          </a:p>
          <a:p>
            <a:pPr marL="342900" indent="-342900">
              <a:buAutoNum type="arabicPeriod"/>
            </a:pPr>
            <a:endParaRPr lang="en-ZA" dirty="0"/>
          </a:p>
          <a:p>
            <a:endParaRPr lang="en-ZA" dirty="0"/>
          </a:p>
        </p:txBody>
      </p:sp>
    </p:spTree>
    <p:extLst>
      <p:ext uri="{BB962C8B-B14F-4D97-AF65-F5344CB8AC3E}">
        <p14:creationId xmlns:p14="http://schemas.microsoft.com/office/powerpoint/2010/main" val="34975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5EB4F-C1F6-EB0D-47C6-F9CB14D82B63}"/>
              </a:ext>
            </a:extLst>
          </p:cNvPr>
          <p:cNvSpPr>
            <a:spLocks noGrp="1"/>
          </p:cNvSpPr>
          <p:nvPr>
            <p:ph type="ctrTitle"/>
          </p:nvPr>
        </p:nvSpPr>
        <p:spPr/>
        <p:txBody>
          <a:bodyPr>
            <a:normAutofit fontScale="90000"/>
          </a:bodyPr>
          <a:lstStyle/>
          <a:p>
            <a:r>
              <a:rPr lang="en-US" b="0" i="1" u="sng" dirty="0">
                <a:latin typeface="Aldhabi" panose="01000000000000000000" pitchFamily="2" charset="-78"/>
                <a:cs typeface="Aldhabi" panose="01000000000000000000" pitchFamily="2" charset="-78"/>
              </a:rPr>
              <a:t>Business Proposal for Website </a:t>
            </a:r>
            <a:br>
              <a:rPr lang="en-US" b="0" i="1" u="sng" dirty="0">
                <a:latin typeface="Aldhabi" panose="01000000000000000000" pitchFamily="2" charset="-78"/>
                <a:cs typeface="Aldhabi" panose="01000000000000000000" pitchFamily="2" charset="-78"/>
              </a:rPr>
            </a:br>
            <a:r>
              <a:rPr lang="en-US" b="0" i="1" u="sng" dirty="0">
                <a:latin typeface="Aldhabi" panose="01000000000000000000" pitchFamily="2" charset="-78"/>
                <a:cs typeface="Aldhabi" panose="01000000000000000000" pitchFamily="2" charset="-78"/>
              </a:rPr>
              <a:t>Business Name: Collection by </a:t>
            </a:r>
            <a:r>
              <a:rPr lang="en-US" b="0" i="1" u="sng" dirty="0" err="1">
                <a:latin typeface="Aldhabi" panose="01000000000000000000" pitchFamily="2" charset="-78"/>
                <a:cs typeface="Aldhabi" panose="01000000000000000000" pitchFamily="2" charset="-78"/>
              </a:rPr>
              <a:t>Slindo</a:t>
            </a:r>
            <a:r>
              <a:rPr lang="en-US" b="0" i="1" u="sng" dirty="0">
                <a:latin typeface="Aldhabi" panose="01000000000000000000" pitchFamily="2" charset="-78"/>
                <a:cs typeface="Aldhabi" panose="01000000000000000000" pitchFamily="2" charset="-78"/>
              </a:rPr>
              <a:t> – Online Thrift Store</a:t>
            </a:r>
            <a:br>
              <a:rPr lang="en-ZA" dirty="0">
                <a:latin typeface="Aldhabi" panose="01000000000000000000" pitchFamily="2" charset="-78"/>
                <a:cs typeface="Aldhabi" panose="01000000000000000000" pitchFamily="2" charset="-78"/>
              </a:rPr>
            </a:br>
            <a:endParaRPr lang="en-ZA" dirty="0">
              <a:latin typeface="Aldhabi" panose="01000000000000000000" pitchFamily="2" charset="-78"/>
              <a:cs typeface="Aldhabi" panose="01000000000000000000" pitchFamily="2" charset="-78"/>
            </a:endParaRPr>
          </a:p>
        </p:txBody>
      </p:sp>
      <p:sp>
        <p:nvSpPr>
          <p:cNvPr id="3" name="Subtitle 2">
            <a:extLst>
              <a:ext uri="{FF2B5EF4-FFF2-40B4-BE49-F238E27FC236}">
                <a16:creationId xmlns:a16="http://schemas.microsoft.com/office/drawing/2014/main" id="{ECE936B6-321D-9428-0481-2AAA5828D8EB}"/>
              </a:ext>
            </a:extLst>
          </p:cNvPr>
          <p:cNvSpPr>
            <a:spLocks noGrp="1"/>
          </p:cNvSpPr>
          <p:nvPr>
            <p:ph type="subTitle" idx="1"/>
          </p:nvPr>
        </p:nvSpPr>
        <p:spPr>
          <a:xfrm>
            <a:off x="521208" y="4729316"/>
            <a:ext cx="7104888" cy="1150276"/>
          </a:xfrm>
        </p:spPr>
        <p:txBody>
          <a:bodyPr/>
          <a:lstStyle/>
          <a:p>
            <a:r>
              <a:rPr lang="en-US" b="1" u="sng" dirty="0"/>
              <a:t>Slogan: Clothes You’ll Love, Prices You’ll Like.</a:t>
            </a:r>
            <a:endParaRPr lang="en-ZA" b="1" u="sng" dirty="0"/>
          </a:p>
        </p:txBody>
      </p:sp>
    </p:spTree>
    <p:extLst>
      <p:ext uri="{BB962C8B-B14F-4D97-AF65-F5344CB8AC3E}">
        <p14:creationId xmlns:p14="http://schemas.microsoft.com/office/powerpoint/2010/main" val="31176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5D81-A6EB-75A1-6111-760A82E6815A}"/>
              </a:ext>
            </a:extLst>
          </p:cNvPr>
          <p:cNvSpPr>
            <a:spLocks noGrp="1"/>
          </p:cNvSpPr>
          <p:nvPr>
            <p:ph type="title"/>
          </p:nvPr>
        </p:nvSpPr>
        <p:spPr/>
        <p:txBody>
          <a:bodyPr/>
          <a:lstStyle/>
          <a:p>
            <a:pPr algn="ctr"/>
            <a:r>
              <a:rPr lang="en-ZA" b="0" dirty="0">
                <a:cs typeface="Aldhabi" panose="01000000000000000000" pitchFamily="2" charset="-78"/>
              </a:rPr>
              <a:t>Executive Summary</a:t>
            </a:r>
          </a:p>
        </p:txBody>
      </p:sp>
      <p:sp>
        <p:nvSpPr>
          <p:cNvPr id="3" name="Content Placeholder 2">
            <a:extLst>
              <a:ext uri="{FF2B5EF4-FFF2-40B4-BE49-F238E27FC236}">
                <a16:creationId xmlns:a16="http://schemas.microsoft.com/office/drawing/2014/main" id="{157590A0-6749-4B0C-6B71-58BCC22E50E1}"/>
              </a:ext>
            </a:extLst>
          </p:cNvPr>
          <p:cNvSpPr>
            <a:spLocks noGrp="1"/>
          </p:cNvSpPr>
          <p:nvPr>
            <p:ph idx="1"/>
          </p:nvPr>
        </p:nvSpPr>
        <p:spPr/>
        <p:txBody>
          <a:bodyPr/>
          <a:lstStyle/>
          <a:p>
            <a:pPr marL="0" indent="0">
              <a:buNone/>
            </a:pPr>
            <a:r>
              <a:rPr lang="en-US" i="1" dirty="0"/>
              <a:t>Collection by </a:t>
            </a:r>
            <a:r>
              <a:rPr lang="en-US" i="1" dirty="0" err="1"/>
              <a:t>Slindo</a:t>
            </a:r>
            <a:r>
              <a:rPr lang="en-US" dirty="0"/>
              <a:t> will be a simple informational website that introduces the thrift store concept, showcases example clothing items, and provides a contact form for people interested in buying or selling. The site will not function as an online store and will not support transactions, user accounts, or payments. Instead, it will focus on promoting sustainable fashion, educating visitors about the benefits of thrifting, and attracting interest through clean design and clear communication.</a:t>
            </a:r>
            <a:endParaRPr lang="en-Z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55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5D81-A6EB-75A1-6111-760A82E6815A}"/>
              </a:ext>
            </a:extLst>
          </p:cNvPr>
          <p:cNvSpPr>
            <a:spLocks noGrp="1"/>
          </p:cNvSpPr>
          <p:nvPr>
            <p:ph type="title"/>
          </p:nvPr>
        </p:nvSpPr>
        <p:spPr/>
        <p:txBody>
          <a:bodyPr/>
          <a:lstStyle/>
          <a:p>
            <a:pPr algn="ctr"/>
            <a:r>
              <a:rPr lang="en-ZA" b="0" dirty="0"/>
              <a:t>Business Objectives</a:t>
            </a:r>
            <a:endParaRPr lang="en-ZA" b="0" dirty="0">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1514E5D6-8A77-3C34-0CA8-2C5C7344E4B6}"/>
              </a:ext>
            </a:extLst>
          </p:cNvPr>
          <p:cNvSpPr>
            <a:spLocks noGrp="1" noChangeArrowheads="1"/>
          </p:cNvSpPr>
          <p:nvPr>
            <p:ph idx="1"/>
          </p:nvPr>
        </p:nvSpPr>
        <p:spPr bwMode="auto">
          <a:xfrm>
            <a:off x="196645" y="2690336"/>
            <a:ext cx="113561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dirty="0"/>
              <a:t>To raise awareness about the thrift store concept and sustainable fashion.</a:t>
            </a:r>
          </a:p>
          <a:p>
            <a:pPr eaLnBrk="0" fontAlgn="base" hangingPunct="0">
              <a:lnSpc>
                <a:spcPct val="100000"/>
              </a:lnSpc>
              <a:spcBef>
                <a:spcPct val="0"/>
              </a:spcBef>
              <a:spcAft>
                <a:spcPct val="0"/>
              </a:spcAft>
            </a:pPr>
            <a:r>
              <a:rPr lang="en-US" dirty="0"/>
              <a:t>To showcase the types of second-hand clothing available through example products.</a:t>
            </a:r>
          </a:p>
          <a:p>
            <a:pPr eaLnBrk="0" fontAlgn="base" hangingPunct="0">
              <a:lnSpc>
                <a:spcPct val="100000"/>
              </a:lnSpc>
              <a:spcBef>
                <a:spcPct val="0"/>
              </a:spcBef>
              <a:spcAft>
                <a:spcPct val="0"/>
              </a:spcAft>
            </a:pPr>
            <a:r>
              <a:rPr lang="en-US" dirty="0"/>
              <a:t>To provide a simple way for interested people to reach out via a contact form.</a:t>
            </a:r>
          </a:p>
          <a:p>
            <a:pPr eaLnBrk="0" fontAlgn="base" hangingPunct="0">
              <a:lnSpc>
                <a:spcPct val="100000"/>
              </a:lnSpc>
              <a:spcBef>
                <a:spcPct val="0"/>
              </a:spcBef>
              <a:spcAft>
                <a:spcPct val="0"/>
              </a:spcAft>
            </a:pPr>
            <a:r>
              <a:rPr lang="en-US" dirty="0"/>
              <a:t>To promote eco-conscious living through a modern and user-friendly web design.</a:t>
            </a: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352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D6B9-57B2-822B-B786-230BE3860673}"/>
              </a:ext>
            </a:extLst>
          </p:cNvPr>
          <p:cNvSpPr>
            <a:spLocks noGrp="1"/>
          </p:cNvSpPr>
          <p:nvPr>
            <p:ph type="title"/>
          </p:nvPr>
        </p:nvSpPr>
        <p:spPr/>
        <p:txBody>
          <a:bodyPr/>
          <a:lstStyle/>
          <a:p>
            <a:r>
              <a:rPr lang="en-ZA" b="0" dirty="0"/>
              <a:t>Target Market &amp; Marketing Strategy</a:t>
            </a:r>
          </a:p>
        </p:txBody>
      </p:sp>
      <p:sp>
        <p:nvSpPr>
          <p:cNvPr id="3" name="Text Placeholder 2">
            <a:extLst>
              <a:ext uri="{FF2B5EF4-FFF2-40B4-BE49-F238E27FC236}">
                <a16:creationId xmlns:a16="http://schemas.microsoft.com/office/drawing/2014/main" id="{3C83D177-9287-42EB-B2CD-42DBC03DB901}"/>
              </a:ext>
            </a:extLst>
          </p:cNvPr>
          <p:cNvSpPr>
            <a:spLocks noGrp="1"/>
          </p:cNvSpPr>
          <p:nvPr>
            <p:ph type="body" idx="1"/>
          </p:nvPr>
        </p:nvSpPr>
        <p:spPr>
          <a:xfrm>
            <a:off x="740537" y="2123766"/>
            <a:ext cx="4825158" cy="928175"/>
          </a:xfrm>
        </p:spPr>
        <p:txBody>
          <a:bodyPr/>
          <a:lstStyle/>
          <a:p>
            <a:r>
              <a:rPr lang="en-US" sz="1800" dirty="0"/>
              <a:t>Our primary audience includes:</a:t>
            </a:r>
          </a:p>
          <a:p>
            <a:endParaRPr lang="en-ZA" sz="18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CAD5DA77-44F1-1342-3FC3-CB4C20A173B3}"/>
              </a:ext>
            </a:extLst>
          </p:cNvPr>
          <p:cNvSpPr>
            <a:spLocks noGrp="1"/>
          </p:cNvSpPr>
          <p:nvPr>
            <p:ph sz="half" idx="2"/>
          </p:nvPr>
        </p:nvSpPr>
        <p:spPr>
          <a:xfrm>
            <a:off x="791161" y="3248588"/>
            <a:ext cx="4825158" cy="2840039"/>
          </a:xfrm>
        </p:spPr>
        <p:txBody>
          <a:bodyPr>
            <a:normAutofit/>
          </a:bodyPr>
          <a:lstStyle/>
          <a:p>
            <a:r>
              <a:rPr lang="en-US" dirty="0"/>
              <a:t>Teenagers and young adults within ages 16–30.</a:t>
            </a:r>
          </a:p>
          <a:p>
            <a:r>
              <a:rPr lang="en-US" dirty="0"/>
              <a:t>Environmentally conscious consumers.</a:t>
            </a:r>
          </a:p>
          <a:p>
            <a:r>
              <a:rPr lang="en-US" dirty="0"/>
              <a:t>Students and low-income individuals looking for affordable clothing.</a:t>
            </a:r>
          </a:p>
          <a:p>
            <a:r>
              <a:rPr lang="en-US" dirty="0"/>
              <a:t>Individuals who are familiar with trends and want unique and vintage pieces.</a:t>
            </a:r>
          </a:p>
          <a:p>
            <a:endParaRPr lang="en-ZA"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D4D6F2F7-EF14-B13D-D62E-2FACDC78D5B9}"/>
              </a:ext>
            </a:extLst>
          </p:cNvPr>
          <p:cNvSpPr>
            <a:spLocks noGrp="1"/>
          </p:cNvSpPr>
          <p:nvPr>
            <p:ph type="body" sz="quarter" idx="3"/>
          </p:nvPr>
        </p:nvSpPr>
        <p:spPr>
          <a:xfrm>
            <a:off x="6390968" y="1702065"/>
            <a:ext cx="4825159" cy="829852"/>
          </a:xfrm>
        </p:spPr>
        <p:txBody>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sz="1800" dirty="0"/>
              <a:t>The marketing strategy includes:</a:t>
            </a:r>
          </a:p>
        </p:txBody>
      </p:sp>
      <p:sp>
        <p:nvSpPr>
          <p:cNvPr id="6" name="Content Placeholder 5">
            <a:extLst>
              <a:ext uri="{FF2B5EF4-FFF2-40B4-BE49-F238E27FC236}">
                <a16:creationId xmlns:a16="http://schemas.microsoft.com/office/drawing/2014/main" id="{3EDE4BF2-03BA-745E-2A41-AA00BE54685D}"/>
              </a:ext>
            </a:extLst>
          </p:cNvPr>
          <p:cNvSpPr>
            <a:spLocks noGrp="1"/>
          </p:cNvSpPr>
          <p:nvPr>
            <p:ph sz="quarter" idx="4"/>
          </p:nvPr>
        </p:nvSpPr>
        <p:spPr/>
        <p:txBody>
          <a:bodyPr>
            <a:normAutofit/>
          </a:bodyPr>
          <a:lstStyle/>
          <a:p>
            <a:r>
              <a:rPr lang="en-US" dirty="0"/>
              <a:t>The store will be making use of social media marketing platforms like Instagram, TikTok and Facebook to showcase items as these platforms have many young people who are interested in fashion which will lead to them looking for the store online to browse.</a:t>
            </a:r>
          </a:p>
          <a:p>
            <a:r>
              <a:rPr lang="en-US" dirty="0"/>
              <a:t>Collaborating with eco-friendly influencers to promote the platform.</a:t>
            </a:r>
          </a:p>
          <a:p>
            <a:endParaRPr lang="en-Z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131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E5D81-A6EB-75A1-6111-760A82E6815A}"/>
              </a:ext>
            </a:extLst>
          </p:cNvPr>
          <p:cNvSpPr>
            <a:spLocks noGrp="1"/>
          </p:cNvSpPr>
          <p:nvPr>
            <p:ph type="title"/>
          </p:nvPr>
        </p:nvSpPr>
        <p:spPr/>
        <p:txBody>
          <a:bodyPr/>
          <a:lstStyle/>
          <a:p>
            <a:pPr algn="ctr"/>
            <a:r>
              <a:rPr lang="en-ZA" b="0" dirty="0">
                <a:cs typeface="Aldhabi" panose="01000000000000000000" pitchFamily="2" charset="-78"/>
              </a:rPr>
              <a:t>Website Features</a:t>
            </a:r>
          </a:p>
        </p:txBody>
      </p:sp>
      <p:sp>
        <p:nvSpPr>
          <p:cNvPr id="3" name="Content Placeholder 2">
            <a:extLst>
              <a:ext uri="{FF2B5EF4-FFF2-40B4-BE49-F238E27FC236}">
                <a16:creationId xmlns:a16="http://schemas.microsoft.com/office/drawing/2014/main" id="{157590A0-6749-4B0C-6B71-58BCC22E50E1}"/>
              </a:ext>
            </a:extLst>
          </p:cNvPr>
          <p:cNvSpPr>
            <a:spLocks noGrp="1"/>
          </p:cNvSpPr>
          <p:nvPr>
            <p:ph idx="1"/>
          </p:nvPr>
        </p:nvSpPr>
        <p:spPr/>
        <p:txBody>
          <a:bodyPr/>
          <a:lstStyle/>
          <a:p>
            <a:pPr marL="0" indent="0">
              <a:buNone/>
            </a:pPr>
            <a:r>
              <a:rPr lang="en-US" dirty="0"/>
              <a:t>The Collection by </a:t>
            </a:r>
            <a:r>
              <a:rPr lang="en-US" dirty="0" err="1"/>
              <a:t>Slindo</a:t>
            </a:r>
            <a:r>
              <a:rPr lang="en-US" dirty="0"/>
              <a:t> website will include the following features:</a:t>
            </a:r>
          </a:p>
          <a:p>
            <a:r>
              <a:rPr lang="en-US" dirty="0"/>
              <a:t>Home Page with introduction of thrift store concept.</a:t>
            </a:r>
          </a:p>
          <a:p>
            <a:r>
              <a:rPr lang="en-ZA" dirty="0"/>
              <a:t>Example Products Page (static images + descriptions).</a:t>
            </a:r>
          </a:p>
          <a:p>
            <a:r>
              <a:rPr lang="en-US" dirty="0"/>
              <a:t>Contact Form for inquiries only.</a:t>
            </a:r>
          </a:p>
          <a:p>
            <a:r>
              <a:rPr lang="en-US" dirty="0"/>
              <a:t>About Page with mission and sustainability goals.</a:t>
            </a:r>
          </a:p>
        </p:txBody>
      </p:sp>
    </p:spTree>
    <p:extLst>
      <p:ext uri="{BB962C8B-B14F-4D97-AF65-F5344CB8AC3E}">
        <p14:creationId xmlns:p14="http://schemas.microsoft.com/office/powerpoint/2010/main" val="2024962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4211-69B5-0BA3-D2FA-BB4AE5EE93F2}"/>
              </a:ext>
            </a:extLst>
          </p:cNvPr>
          <p:cNvSpPr>
            <a:spLocks noGrp="1"/>
          </p:cNvSpPr>
          <p:nvPr>
            <p:ph type="title"/>
          </p:nvPr>
        </p:nvSpPr>
        <p:spPr>
          <a:xfrm>
            <a:off x="521208" y="978408"/>
            <a:ext cx="11155680" cy="653747"/>
          </a:xfrm>
        </p:spPr>
        <p:txBody>
          <a:bodyPr>
            <a:normAutofit/>
          </a:bodyPr>
          <a:lstStyle/>
          <a:p>
            <a:pPr algn="ctr"/>
            <a:r>
              <a:rPr lang="en-ZA" sz="3200" b="0" dirty="0"/>
              <a:t>Current Website Analysis</a:t>
            </a:r>
          </a:p>
        </p:txBody>
      </p:sp>
      <p:sp>
        <p:nvSpPr>
          <p:cNvPr id="3" name="Content Placeholder 2">
            <a:extLst>
              <a:ext uri="{FF2B5EF4-FFF2-40B4-BE49-F238E27FC236}">
                <a16:creationId xmlns:a16="http://schemas.microsoft.com/office/drawing/2014/main" id="{24F5EA43-5A63-A9B3-B6B3-7098D6E03CA1}"/>
              </a:ext>
            </a:extLst>
          </p:cNvPr>
          <p:cNvSpPr>
            <a:spLocks noGrp="1"/>
          </p:cNvSpPr>
          <p:nvPr>
            <p:ph idx="1"/>
          </p:nvPr>
        </p:nvSpPr>
        <p:spPr>
          <a:xfrm>
            <a:off x="521208" y="1828800"/>
            <a:ext cx="11021863" cy="4191000"/>
          </a:xfrm>
        </p:spPr>
        <p:txBody>
          <a:bodyPr/>
          <a:lstStyle/>
          <a:p>
            <a:pPr marL="0" indent="0">
              <a:buNone/>
            </a:pPr>
            <a:r>
              <a:rPr lang="en-US" dirty="0"/>
              <a:t>Most thrift store websites focus on selling items directly online. While they provide product listings and shopping features, many lack a clear explanation of the thrift store concept or the sustainability benefits behind second-hand fashion. Some websites also appear outdated or cluttered, making it harder for visitors to engage.</a:t>
            </a:r>
          </a:p>
          <a:p>
            <a:pPr marL="0" indent="0">
              <a:buNone/>
            </a:pPr>
            <a:r>
              <a:rPr lang="en-US" i="1" dirty="0"/>
              <a:t>Collection by </a:t>
            </a:r>
            <a:r>
              <a:rPr lang="en-US" i="1" dirty="0" err="1"/>
              <a:t>Slindo</a:t>
            </a:r>
            <a:r>
              <a:rPr lang="en-US" dirty="0"/>
              <a:t> will improve on this by:</a:t>
            </a:r>
          </a:p>
          <a:p>
            <a:r>
              <a:rPr lang="en-US" dirty="0"/>
              <a:t>Providing a clean and modern design.</a:t>
            </a:r>
          </a:p>
          <a:p>
            <a:r>
              <a:rPr lang="en-US" dirty="0"/>
              <a:t>Explaining the idea of thrifting clearly.</a:t>
            </a:r>
          </a:p>
          <a:p>
            <a:r>
              <a:rPr lang="en-US" dirty="0"/>
              <a:t>Using example products for demonstration instead of full e-commerce.</a:t>
            </a:r>
          </a:p>
          <a:p>
            <a:r>
              <a:rPr lang="en-US" dirty="0"/>
              <a:t>Adding a contact form so users can express interest in buying or selling.</a:t>
            </a:r>
            <a:endParaRPr lang="en-ZA" dirty="0"/>
          </a:p>
        </p:txBody>
      </p:sp>
    </p:spTree>
    <p:extLst>
      <p:ext uri="{BB962C8B-B14F-4D97-AF65-F5344CB8AC3E}">
        <p14:creationId xmlns:p14="http://schemas.microsoft.com/office/powerpoint/2010/main" val="173676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7B93-5CEC-CE40-F369-2D9D7BD82392}"/>
              </a:ext>
            </a:extLst>
          </p:cNvPr>
          <p:cNvSpPr>
            <a:spLocks noGrp="1"/>
          </p:cNvSpPr>
          <p:nvPr>
            <p:ph type="title"/>
          </p:nvPr>
        </p:nvSpPr>
        <p:spPr>
          <a:xfrm>
            <a:off x="521208" y="978408"/>
            <a:ext cx="11155680" cy="604586"/>
          </a:xfrm>
        </p:spPr>
        <p:txBody>
          <a:bodyPr>
            <a:noAutofit/>
          </a:bodyPr>
          <a:lstStyle/>
          <a:p>
            <a:pPr algn="ctr"/>
            <a:r>
              <a:rPr lang="en-ZA" sz="3600" b="0" dirty="0"/>
              <a:t>Timeline and Milestones</a:t>
            </a:r>
          </a:p>
        </p:txBody>
      </p:sp>
      <p:sp>
        <p:nvSpPr>
          <p:cNvPr id="3" name="Content Placeholder 2">
            <a:extLst>
              <a:ext uri="{FF2B5EF4-FFF2-40B4-BE49-F238E27FC236}">
                <a16:creationId xmlns:a16="http://schemas.microsoft.com/office/drawing/2014/main" id="{5287D7D0-C9E7-5CE2-5F86-59DF19E31603}"/>
              </a:ext>
            </a:extLst>
          </p:cNvPr>
          <p:cNvSpPr>
            <a:spLocks noGrp="1"/>
          </p:cNvSpPr>
          <p:nvPr>
            <p:ph idx="1"/>
          </p:nvPr>
        </p:nvSpPr>
        <p:spPr>
          <a:xfrm>
            <a:off x="432619" y="1582993"/>
            <a:ext cx="11375923" cy="4798141"/>
          </a:xfrm>
        </p:spPr>
        <p:txBody>
          <a:bodyPr/>
          <a:lstStyle/>
          <a:p>
            <a:r>
              <a:rPr lang="en-US" dirty="0"/>
              <a:t>Week of 20–21 August: Project Planning &amp; Collecting Content </a:t>
            </a:r>
          </a:p>
          <a:p>
            <a:r>
              <a:rPr lang="en-US" dirty="0"/>
              <a:t>22–23 Aug: Build Website Structure (HTML pages)</a:t>
            </a:r>
          </a:p>
          <a:p>
            <a:r>
              <a:rPr lang="en-US" dirty="0"/>
              <a:t>24 Aug: Add Styling (CSS, layout, colors, fonts)</a:t>
            </a:r>
          </a:p>
          <a:p>
            <a:r>
              <a:rPr lang="en-US" dirty="0"/>
              <a:t>25 Aug:  Add Example Products + Contact Form (JavaScript validation optional)</a:t>
            </a:r>
          </a:p>
          <a:p>
            <a:r>
              <a:rPr lang="en-US" dirty="0"/>
              <a:t>26 Aug: Final Testing &amp; Adjustments</a:t>
            </a:r>
          </a:p>
          <a:p>
            <a:r>
              <a:rPr lang="en-US" dirty="0"/>
              <a:t>27 Aug: Submit Completed Website &amp; Proposal</a:t>
            </a:r>
          </a:p>
        </p:txBody>
      </p:sp>
    </p:spTree>
    <p:extLst>
      <p:ext uri="{BB962C8B-B14F-4D97-AF65-F5344CB8AC3E}">
        <p14:creationId xmlns:p14="http://schemas.microsoft.com/office/powerpoint/2010/main" val="845869103"/>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DA7B68323B3E54EA2F930441EE6C1F4" ma:contentTypeVersion="6" ma:contentTypeDescription="Create a new document." ma:contentTypeScope="" ma:versionID="262725431b4ad4a793e5be9865aea0e3">
  <xsd:schema xmlns:xsd="http://www.w3.org/2001/XMLSchema" xmlns:xs="http://www.w3.org/2001/XMLSchema" xmlns:p="http://schemas.microsoft.com/office/2006/metadata/properties" xmlns:ns3="4c9831d9-0a88-4cbc-b1f5-225c3710bda1" targetNamespace="http://schemas.microsoft.com/office/2006/metadata/properties" ma:root="true" ma:fieldsID="2a48b140241afe6de65b5d6d6b9e371c" ns3:_="">
    <xsd:import namespace="4c9831d9-0a88-4cbc-b1f5-225c3710bda1"/>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9831d9-0a88-4cbc-b1f5-225c3710bda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c9831d9-0a88-4cbc-b1f5-225c3710bda1" xsi:nil="true"/>
  </documentManagement>
</p:properties>
</file>

<file path=customXml/itemProps1.xml><?xml version="1.0" encoding="utf-8"?>
<ds:datastoreItem xmlns:ds="http://schemas.openxmlformats.org/officeDocument/2006/customXml" ds:itemID="{D3FC9D37-3101-49AC-8E69-386293277D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9831d9-0a88-4cbc-b1f5-225c3710bd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7BBAD0-7013-41D5-90F7-780EFABDD97E}">
  <ds:schemaRefs>
    <ds:schemaRef ds:uri="http://schemas.microsoft.com/sharepoint/v3/contenttype/forms"/>
  </ds:schemaRefs>
</ds:datastoreItem>
</file>

<file path=customXml/itemProps3.xml><?xml version="1.0" encoding="utf-8"?>
<ds:datastoreItem xmlns:ds="http://schemas.openxmlformats.org/officeDocument/2006/customXml" ds:itemID="{73508DBC-D7A7-4D1E-A9EA-7E78428A9B5C}">
  <ds:schemaRefs>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4c9831d9-0a88-4cbc-b1f5-225c3710bda1"/>
    <ds:schemaRef ds:uri="http://www.w3.org/XML/1998/namespace"/>
  </ds:schemaRefs>
</ds:datastoreItem>
</file>

<file path=docMetadata/LabelInfo.xml><?xml version="1.0" encoding="utf-8"?>
<clbl:labelList xmlns:clbl="http://schemas.microsoft.com/office/2020/mipLabelMetadata">
  <clbl:label id="{e10c8f44-f469-448f-bc0d-d781288ff01b}" enabled="0" method="" siteId="{e10c8f44-f469-448f-bc0d-d781288ff01b}" removed="1"/>
</clbl:labelList>
</file>

<file path=docProps/app.xml><?xml version="1.0" encoding="utf-8"?>
<Properties xmlns="http://schemas.openxmlformats.org/officeDocument/2006/extended-properties" xmlns:vt="http://schemas.openxmlformats.org/officeDocument/2006/docPropsVTypes">
  <TotalTime>200</TotalTime>
  <Words>1112</Words>
  <Application>Microsoft Office PowerPoint</Application>
  <PresentationFormat>Widescreen</PresentationFormat>
  <Paragraphs>141</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Aldhabi</vt:lpstr>
      <vt:lpstr>Aptos</vt:lpstr>
      <vt:lpstr>Arial</vt:lpstr>
      <vt:lpstr>Bierstadt</vt:lpstr>
      <vt:lpstr>GestaltVTI</vt:lpstr>
      <vt:lpstr>Silindokuhle Makunga ST10466527 Website Proposal Project Web Development WEDE5020 Group 1 20 August 2025</vt:lpstr>
      <vt:lpstr>Table Of contents</vt:lpstr>
      <vt:lpstr>Business Proposal for Website  Business Name: Collection by Slindo – Online Thrift Store </vt:lpstr>
      <vt:lpstr>Executive Summary</vt:lpstr>
      <vt:lpstr>Business Objectives</vt:lpstr>
      <vt:lpstr>Target Market &amp; Marketing Strategy</vt:lpstr>
      <vt:lpstr>Website Features</vt:lpstr>
      <vt:lpstr>Current Website Analysis</vt:lpstr>
      <vt:lpstr>Timeline and Milestones</vt:lpstr>
      <vt:lpstr>Budget</vt:lpstr>
      <vt:lpstr>Technical Requirements</vt:lpstr>
      <vt:lpstr>Wireframe of Collection by Slindo Website Layout</vt:lpstr>
      <vt:lpstr>Wireframe of Collection by Slindo Website Layout</vt:lpstr>
      <vt:lpstr>Referencing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Busisiwe Makunga</dc:creator>
  <cp:lastModifiedBy>Busisiwe Makunga</cp:lastModifiedBy>
  <cp:revision>7</cp:revision>
  <dcterms:created xsi:type="dcterms:W3CDTF">2025-08-20T14:59:31Z</dcterms:created>
  <dcterms:modified xsi:type="dcterms:W3CDTF">2025-08-21T19:33:21Z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0x0101004DA7B68323B3E54EA2F930441EE6C1F4</vt:lpwstr>
  </property>
</Properties>
</file>