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57" r:id="rId5"/>
    <p:sldId id="262" r:id="rId6"/>
    <p:sldId id="261" r:id="rId7"/>
    <p:sldId id="263" r:id="rId8"/>
    <p:sldId id="260"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E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ustomXml" Target="../customXml/item3.xml"/><Relationship Id="rId16" Type="http://schemas.openxmlformats.org/officeDocument/2006/relationships/customXml" Target="../customXml/item2.xml"/><Relationship Id="rId15" Type="http://schemas.openxmlformats.org/officeDocument/2006/relationships/customXml" Target="../customXml/item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C9881-FCF0-4B74-9CB0-1F81C21D9D3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EF7F7-6657-4A4F-BBB6-EF8970D4BB8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FA5D0A5-5D97-45A9-88FA-8C16AB1ACE0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E06D360-8A97-4F7B-AD76-4BCD815D6A2C}"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6B5D78-3118-42F3-9D06-D2CF41EAC49E}"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3473753-30D2-4A1F-9E8F-9B4DEE99262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EC2EEAE-C237-4DD4-86B3-8AADFF8186AA}"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0858A420-8022-4492-86F2-C24E94379959}"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F377FA8-4FE0-4398-A884-DA8A03B6A67C}"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33AAF38-252E-4E8F-BF82-93FDD4C3A7AF}"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E9804-A9E1-4784-9DFF-71AC88365FB5}" type="datetime1">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05E22DD-3A94-4AFD-AA8A-58C53138C840}"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C669246-530A-4321-91CF-5910DDA3CBE4}"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29103-B74C-4CBA-92ED-92D4625CC6F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2D0D66-EC0B-4A5F-A6D4-8874A2B47D87}"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E29103-B74C-4CBA-92ED-92D4625CC6F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4.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alphaModFix amt="20000"/>
            <a:extLst>
              <a:ext uri="{28A0092B-C50C-407E-A947-70E740481C1C}">
                <a14:useLocalDpi xmlns:a14="http://schemas.microsoft.com/office/drawing/2010/main" val="0"/>
              </a:ext>
            </a:extLst>
          </a:blip>
          <a:srcRect/>
          <a:stretch>
            <a:fillRect/>
          </a:stretch>
        </p:blipFill>
        <p:spPr bwMode="auto">
          <a:xfrm>
            <a:off x="3191797" y="524797"/>
            <a:ext cx="5808406" cy="58084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58412" y="1674674"/>
            <a:ext cx="9075175" cy="1754326"/>
          </a:xfrm>
          <a:prstGeom prst="rect">
            <a:avLst/>
          </a:prstGeom>
          <a:noFill/>
        </p:spPr>
        <p:txBody>
          <a:bodyPr wrap="square" rtlCol="0">
            <a:spAutoFit/>
          </a:bodyPr>
          <a:lstStyle/>
          <a:p>
            <a:pPr algn="ctr"/>
            <a:r>
              <a:rPr lang="en-US" sz="5400" b="1" dirty="0">
                <a:solidFill>
                  <a:schemeClr val="accent2">
                    <a:lumMod val="75000"/>
                  </a:schemeClr>
                </a:solidFill>
                <a:latin typeface="Times New Roman" panose="02020603050405020304" pitchFamily="18" charset="0"/>
                <a:cs typeface="Times New Roman" panose="02020603050405020304" pitchFamily="18" charset="0"/>
              </a:rPr>
              <a:t>BỐ CỤC MỘT BÀI THUYẾT TRÌNH</a:t>
            </a:r>
            <a:endParaRPr lang="en-US" sz="54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041059" y="3429000"/>
            <a:ext cx="5991532" cy="769441"/>
          </a:xfrm>
          <a:prstGeom prst="rect">
            <a:avLst/>
          </a:prstGeom>
          <a:noFill/>
        </p:spPr>
        <p:txBody>
          <a:bodyPr wrap="square" rtlCol="0">
            <a:spAutoFit/>
          </a:bodyPr>
          <a:lstStyle/>
          <a:p>
            <a:r>
              <a:rPr lang="en-US" sz="4400" b="1" dirty="0" err="1">
                <a:latin typeface="Times New Roman" panose="02020603050405020304" pitchFamily="18" charset="0"/>
                <a:cs typeface="Times New Roman" panose="02020603050405020304" pitchFamily="18" charset="0"/>
              </a:rPr>
              <a:t>ThS</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Họ</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và</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Tên</a:t>
            </a:r>
            <a:endParaRPr lang="en-US" sz="4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044630" y="5768101"/>
            <a:ext cx="3544530"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Trích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Tủ</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sách</a:t>
            </a:r>
            <a:r>
              <a:rPr lang="en-US" b="1" dirty="0">
                <a:latin typeface="Times New Roman" panose="02020603050405020304" pitchFamily="18" charset="0"/>
                <a:cs typeface="Times New Roman" panose="02020603050405020304" pitchFamily="18" charset="0"/>
              </a:rPr>
              <a:t> Khoa </a:t>
            </a:r>
            <a:r>
              <a:rPr lang="en-US" b="1" dirty="0" err="1">
                <a:latin typeface="Times New Roman" panose="02020603050405020304" pitchFamily="18" charset="0"/>
                <a:cs typeface="Times New Roman" panose="02020603050405020304" pitchFamily="18" charset="0"/>
              </a:rPr>
              <a:t>học</a:t>
            </a:r>
            <a:r>
              <a:rPr lang="en-US" b="1" dirty="0">
                <a:latin typeface="Times New Roman" panose="02020603050405020304" pitchFamily="18" charset="0"/>
                <a:cs typeface="Times New Roman" panose="02020603050405020304" pitchFamily="18" charset="0"/>
              </a:rPr>
              <a:t> VLOS</a:t>
            </a:r>
            <a:endParaRPr lang="en-US" b="1"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DE29103-B74C-4CBA-92ED-92D4625CC6FF}" type="slidenum">
              <a:rPr lang="en-US" sz="1800" smtClean="0"/>
            </a:fld>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5" name="Rectangle 14"/>
          <p:cNvSpPr/>
          <p:nvPr/>
        </p:nvSpPr>
        <p:spPr>
          <a:xfrm>
            <a:off x="0" y="520861"/>
            <a:ext cx="12192000" cy="457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12300"/>
            <a:ext cx="12192000" cy="24422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12"/>
          <p:cNvSpPr/>
          <p:nvPr/>
        </p:nvSpPr>
        <p:spPr>
          <a:xfrm>
            <a:off x="-416688" y="-474562"/>
            <a:ext cx="2592729" cy="1689904"/>
          </a:xfrm>
          <a:prstGeom prst="ellipse">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Đại học Cần Thơ – Wikipedia tiếng Việ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014" y="-550762"/>
            <a:ext cx="1025324" cy="10253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566580"/>
            <a:ext cx="3588152" cy="276999"/>
          </a:xfrm>
          <a:prstGeom prst="rect">
            <a:avLst/>
          </a:prstGeom>
          <a:noFill/>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CANTHO UNIVERSITY</a:t>
            </a:r>
            <a:endParaRPr lang="en-US" sz="1200" b="1" dirty="0">
              <a:solidFill>
                <a:schemeClr val="tx2"/>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105383" y="853482"/>
            <a:ext cx="3553428" cy="769441"/>
          </a:xfrm>
          <a:prstGeom prst="rect">
            <a:avLst/>
          </a:prstGeom>
          <a:noFill/>
        </p:spPr>
        <p:txBody>
          <a:bodyPr wrap="square" rtlCol="0">
            <a:spAutoFit/>
          </a:bodyPr>
          <a:lstStyle/>
          <a:p>
            <a:r>
              <a:rPr lang="en-US" sz="4400" dirty="0" err="1">
                <a:solidFill>
                  <a:schemeClr val="accent2">
                    <a:lumMod val="75000"/>
                  </a:schemeClr>
                </a:solidFill>
              </a:rPr>
              <a:t>Giới</a:t>
            </a:r>
            <a:r>
              <a:rPr lang="en-US" sz="4400" dirty="0">
                <a:solidFill>
                  <a:schemeClr val="accent2">
                    <a:lumMod val="75000"/>
                  </a:schemeClr>
                </a:solidFill>
              </a:rPr>
              <a:t> </a:t>
            </a:r>
            <a:r>
              <a:rPr lang="en-US" sz="4400" dirty="0" err="1">
                <a:solidFill>
                  <a:schemeClr val="accent2">
                    <a:lumMod val="75000"/>
                  </a:schemeClr>
                </a:solidFill>
              </a:rPr>
              <a:t>thiệu</a:t>
            </a:r>
            <a:endParaRPr lang="en-US" sz="4400" dirty="0">
              <a:solidFill>
                <a:schemeClr val="accent2">
                  <a:lumMod val="75000"/>
                </a:schemeClr>
              </a:solidFill>
            </a:endParaRPr>
          </a:p>
        </p:txBody>
      </p:sp>
      <p:sp>
        <p:nvSpPr>
          <p:cNvPr id="3" name="TextBox 2"/>
          <p:cNvSpPr txBox="1"/>
          <p:nvPr/>
        </p:nvSpPr>
        <p:spPr>
          <a:xfrm>
            <a:off x="1105383" y="1532455"/>
            <a:ext cx="9297147" cy="2862322"/>
          </a:xfrm>
          <a:prstGeom prst="rect">
            <a:avLst/>
          </a:prstGeom>
          <a:noFill/>
        </p:spPr>
        <p:txBody>
          <a:bodyPr wrap="square" rtlCol="0">
            <a:spAutoFit/>
          </a:bodyPr>
          <a:lstStyle/>
          <a:p>
            <a:pPr marL="285750" indent="-28575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đầu</a:t>
            </a:r>
            <a:endParaRPr lang="en-US" sz="3000" dirty="0">
              <a:latin typeface="Times New Roman" panose="02020603050405020304" pitchFamily="18" charset="0"/>
              <a:cs typeface="Times New Roman" panose="02020603050405020304" pitchFamily="18" charset="0"/>
            </a:endParaRPr>
          </a:p>
          <a:p>
            <a:pPr marL="742950" lvl="1" indent="-285750">
              <a:buFont typeface="Aptos" panose="020B0004020202020204" pitchFamily="34" charset="0"/>
              <a:buChar char="̶"/>
            </a:pPr>
            <a:r>
              <a:rPr lang="en-US" sz="3000" dirty="0" err="1">
                <a:latin typeface="Times New Roman" panose="02020603050405020304" pitchFamily="18" charset="0"/>
                <a:cs typeface="Times New Roman" panose="02020603050405020304" pitchFamily="18" charset="0"/>
              </a:rPr>
              <a:t>Cần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đích</a:t>
            </a:r>
            <a:endParaRPr lang="en-US"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endParaRPr lang="en-US" sz="3000" dirty="0">
              <a:latin typeface="Times New Roman" panose="02020603050405020304" pitchFamily="18" charset="0"/>
              <a:cs typeface="Times New Roman" panose="02020603050405020304" pitchFamily="18" charset="0"/>
            </a:endParaRPr>
          </a:p>
          <a:p>
            <a:pPr marL="742950" lvl="1" indent="-285750">
              <a:buFont typeface="Aptos" panose="020B0004020202020204" pitchFamily="34" charset="0"/>
              <a:buChar char="̶"/>
            </a:pPr>
            <a:r>
              <a:rPr lang="en-US" sz="3000" dirty="0" err="1">
                <a:latin typeface="Times New Roman" panose="02020603050405020304" pitchFamily="18" charset="0"/>
                <a:cs typeface="Times New Roman" panose="02020603050405020304" pitchFamily="18" charset="0"/>
              </a:rPr>
              <a:t>Đưa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ý </a:t>
            </a:r>
            <a:r>
              <a:rPr lang="en-US" sz="3000" dirty="0" err="1">
                <a:latin typeface="Times New Roman" panose="02020603050405020304" pitchFamily="18" charset="0"/>
                <a:cs typeface="Times New Roman" panose="02020603050405020304" pitchFamily="18" charset="0"/>
              </a:rPr>
              <a:t>kiến</a:t>
            </a:r>
            <a:endParaRPr lang="en-US"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endParaRPr lang="en-US" sz="3000" dirty="0">
              <a:latin typeface="Times New Roman" panose="02020603050405020304" pitchFamily="18" charset="0"/>
              <a:cs typeface="Times New Roman" panose="02020603050405020304" pitchFamily="18" charset="0"/>
            </a:endParaRPr>
          </a:p>
          <a:p>
            <a:pPr marL="800100" lvl="1" indent="-342900">
              <a:buFont typeface="Aptos" panose="020B0004020202020204" pitchFamily="34" charset="0"/>
              <a:buChar char="̶"/>
            </a:pPr>
            <a:r>
              <a:rPr lang="en-US" sz="3000" dirty="0" err="1">
                <a:latin typeface="Times New Roman" panose="02020603050405020304" pitchFamily="18" charset="0"/>
                <a:cs typeface="Times New Roman" panose="02020603050405020304" pitchFamily="18" charset="0"/>
              </a:rPr>
              <a:t>Tóm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tắt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nội</a:t>
            </a:r>
            <a:r>
              <a:rPr lang="en-US" sz="3000" dirty="0">
                <a:latin typeface="Times New Roman" panose="02020603050405020304" pitchFamily="18" charset="0"/>
                <a:cs typeface="Times New Roman" panose="02020603050405020304" pitchFamily="18" charset="0"/>
              </a:rPr>
              <a:t> dung </a:t>
            </a:r>
            <a:r>
              <a:rPr lang="en-US" sz="3000" dirty="0" err="1">
                <a:latin typeface="Times New Roman" panose="02020603050405020304" pitchFamily="18" charset="0"/>
                <a:cs typeface="Times New Roman" panose="02020603050405020304" pitchFamily="18" charset="0"/>
              </a:rPr>
              <a:t>đã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bày</a:t>
            </a:r>
            <a:endParaRPr lang="en-US"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DE29103-B74C-4CBA-92ED-92D4625CC6FF}" type="slidenum">
              <a:rPr lang="en-US" sz="1800" smtClean="0"/>
            </a:fld>
            <a:endParaRPr lang="en-US" sz="18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5" name="Rectangle 14"/>
          <p:cNvSpPr/>
          <p:nvPr/>
        </p:nvSpPr>
        <p:spPr>
          <a:xfrm>
            <a:off x="0" y="520861"/>
            <a:ext cx="12192000" cy="457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12300"/>
            <a:ext cx="12192000" cy="24422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12"/>
          <p:cNvSpPr/>
          <p:nvPr/>
        </p:nvSpPr>
        <p:spPr>
          <a:xfrm>
            <a:off x="-416688" y="-474562"/>
            <a:ext cx="2592729" cy="1689904"/>
          </a:xfrm>
          <a:prstGeom prst="ellipse">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Đại học Cần Thơ – Wikipedia tiếng Việ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014" y="-550762"/>
            <a:ext cx="1025324" cy="10253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566580"/>
            <a:ext cx="3588152" cy="276999"/>
          </a:xfrm>
          <a:prstGeom prst="rect">
            <a:avLst/>
          </a:prstGeom>
          <a:noFill/>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CANTHO UNIVERSITY</a:t>
            </a:r>
            <a:endParaRPr lang="en-US" sz="1200" b="1" dirty="0">
              <a:solidFill>
                <a:schemeClr val="tx2"/>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833376" y="778536"/>
            <a:ext cx="4386805" cy="769441"/>
          </a:xfrm>
          <a:prstGeom prst="rect">
            <a:avLst/>
          </a:prstGeom>
          <a:noFill/>
        </p:spPr>
        <p:txBody>
          <a:bodyPr wrap="square" rtlCol="0">
            <a:spAutoFit/>
          </a:bodyPr>
          <a:lstStyle/>
          <a:p>
            <a:r>
              <a:rPr lang="en-US" sz="4400" dirty="0" err="1">
                <a:solidFill>
                  <a:schemeClr val="accent2">
                    <a:lumMod val="75000"/>
                  </a:schemeClr>
                </a:solidFill>
                <a:latin typeface="Times New Roman" panose="02020603050405020304" pitchFamily="18" charset="0"/>
                <a:cs typeface="Times New Roman" panose="02020603050405020304" pitchFamily="18" charset="0"/>
              </a:rPr>
              <a:t>Phần</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mở</a:t>
            </a:r>
            <a:r>
              <a:rPr lang="en-US" sz="4400" dirty="0">
                <a:solidFill>
                  <a:schemeClr val="accent2">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2">
                    <a:lumMod val="75000"/>
                  </a:schemeClr>
                </a:solidFill>
                <a:latin typeface="Times New Roman" panose="02020603050405020304" pitchFamily="18" charset="0"/>
                <a:cs typeface="Times New Roman" panose="02020603050405020304" pitchFamily="18" charset="0"/>
              </a:rPr>
              <a:t>đầu</a:t>
            </a:r>
            <a:endParaRPr lang="en-US" sz="4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833376" y="1688574"/>
            <a:ext cx="7766613" cy="3785652"/>
          </a:xfrm>
          <a:prstGeom prst="rect">
            <a:avLst/>
          </a:prstGeom>
          <a:noFill/>
        </p:spPr>
        <p:txBody>
          <a:bodyPr wrap="square" rtlCol="0">
            <a:spAutoFit/>
          </a:bodyPr>
          <a:lstStyle/>
          <a:p>
            <a:pPr marL="285750" indent="-285750">
              <a:buFont typeface="Arial" panose="020B0604020202020204" pitchFamily="34" charset="0"/>
              <a:buChar char="•"/>
            </a:pPr>
            <a:r>
              <a:rPr lang="en-US" sz="3000" dirty="0"/>
              <a:t>Thu </a:t>
            </a:r>
            <a:r>
              <a:rPr lang="en-US" sz="3000" dirty="0" err="1"/>
              <a:t>hút</a:t>
            </a:r>
            <a:r>
              <a:rPr lang="en-US" sz="3000" dirty="0"/>
              <a:t> </a:t>
            </a:r>
            <a:r>
              <a:rPr lang="en-US" sz="3000" dirty="0" err="1"/>
              <a:t>sự</a:t>
            </a:r>
            <a:r>
              <a:rPr lang="en-US" sz="3000" dirty="0"/>
              <a:t> </a:t>
            </a:r>
            <a:r>
              <a:rPr lang="en-US" sz="3000" dirty="0" err="1"/>
              <a:t>chú</a:t>
            </a:r>
            <a:r>
              <a:rPr lang="en-US" sz="3000" dirty="0"/>
              <a:t> ý </a:t>
            </a:r>
            <a:r>
              <a:rPr lang="en-US" sz="3000" dirty="0" err="1"/>
              <a:t>của</a:t>
            </a:r>
            <a:r>
              <a:rPr lang="en-US" sz="3000" dirty="0"/>
              <a:t> </a:t>
            </a:r>
            <a:r>
              <a:rPr lang="en-US" sz="3000" dirty="0" err="1"/>
              <a:t>người</a:t>
            </a:r>
            <a:r>
              <a:rPr lang="en-US" sz="3000" dirty="0"/>
              <a:t> </a:t>
            </a:r>
            <a:r>
              <a:rPr lang="en-US" sz="3000" dirty="0" err="1"/>
              <a:t>nghe</a:t>
            </a:r>
            <a:endParaRPr lang="en-US" sz="3000" dirty="0"/>
          </a:p>
          <a:p>
            <a:pPr marL="742950" lvl="1" indent="-285750">
              <a:buFont typeface="Aptos" panose="020B0004020202020204" pitchFamily="34" charset="0"/>
              <a:buChar char="̶"/>
            </a:pPr>
            <a:r>
              <a:rPr lang="en-US" sz="3000" dirty="0" err="1">
                <a:hlinkClick r:id="rId2" action="ppaction://hlinksldjump"/>
              </a:rPr>
              <a:t>Sử</a:t>
            </a:r>
            <a:r>
              <a:rPr lang="en-US" sz="3000" dirty="0">
                <a:hlinkClick r:id="rId2" action="ppaction://hlinksldjump"/>
              </a:rPr>
              <a:t> </a:t>
            </a:r>
            <a:r>
              <a:rPr lang="en-US" sz="3000" dirty="0" err="1">
                <a:hlinkClick r:id="rId2" action="ppaction://hlinksldjump"/>
              </a:rPr>
              <a:t>dụng</a:t>
            </a:r>
            <a:r>
              <a:rPr lang="en-US" sz="3000" dirty="0">
                <a:hlinkClick r:id="rId2" action="ppaction://hlinksldjump"/>
              </a:rPr>
              <a:t> </a:t>
            </a:r>
            <a:r>
              <a:rPr lang="en-US" sz="3000" dirty="0" err="1">
                <a:hlinkClick r:id="rId2" action="ppaction://hlinksldjump"/>
              </a:rPr>
              <a:t>một</a:t>
            </a:r>
            <a:r>
              <a:rPr lang="en-US" sz="3000" dirty="0">
                <a:hlinkClick r:id="rId2" action="ppaction://hlinksldjump"/>
              </a:rPr>
              <a:t> </a:t>
            </a:r>
            <a:r>
              <a:rPr lang="en-US" sz="3000" dirty="0" err="1">
                <a:hlinkClick r:id="rId2" action="ppaction://hlinksldjump"/>
              </a:rPr>
              <a:t>câu</a:t>
            </a:r>
            <a:r>
              <a:rPr lang="en-US" sz="3000" dirty="0">
                <a:hlinkClick r:id="rId2" action="ppaction://hlinksldjump"/>
              </a:rPr>
              <a:t> </a:t>
            </a:r>
            <a:r>
              <a:rPr lang="en-US" sz="3000" dirty="0" err="1">
                <a:hlinkClick r:id="rId2" action="ppaction://hlinksldjump"/>
              </a:rPr>
              <a:t>trích</a:t>
            </a:r>
            <a:r>
              <a:rPr lang="en-US" sz="3000" dirty="0">
                <a:hlinkClick r:id="rId2" action="ppaction://hlinksldjump"/>
              </a:rPr>
              <a:t> </a:t>
            </a:r>
            <a:r>
              <a:rPr lang="en-US" sz="3000" dirty="0" err="1">
                <a:hlinkClick r:id="rId2" action="ppaction://hlinksldjump"/>
              </a:rPr>
              <a:t>dẫn</a:t>
            </a:r>
            <a:endParaRPr lang="en-US" sz="3000" dirty="0"/>
          </a:p>
          <a:p>
            <a:pPr marL="742950" lvl="1" indent="-285750">
              <a:buFont typeface="Aptos" panose="020B0004020202020204" pitchFamily="34" charset="0"/>
              <a:buChar char="̶"/>
            </a:pPr>
            <a:r>
              <a:rPr lang="en-US" sz="3000" dirty="0" err="1"/>
              <a:t>Một</a:t>
            </a:r>
            <a:r>
              <a:rPr lang="en-US" sz="3000" dirty="0"/>
              <a:t> </a:t>
            </a:r>
            <a:r>
              <a:rPr lang="en-US" sz="3000" dirty="0" err="1"/>
              <a:t>câu</a:t>
            </a:r>
            <a:r>
              <a:rPr lang="en-US" sz="3000" dirty="0"/>
              <a:t> </a:t>
            </a:r>
            <a:r>
              <a:rPr lang="en-US" sz="3000" dirty="0" err="1"/>
              <a:t>hỏi</a:t>
            </a:r>
            <a:endParaRPr lang="en-US" sz="3000" dirty="0"/>
          </a:p>
          <a:p>
            <a:pPr marL="742950" lvl="1" indent="-285750">
              <a:buFont typeface="Aptos" panose="020B0004020202020204" pitchFamily="34" charset="0"/>
              <a:buChar char="̶"/>
            </a:pPr>
            <a:r>
              <a:rPr lang="en-US" sz="3000" dirty="0" err="1"/>
              <a:t>Một</a:t>
            </a:r>
            <a:r>
              <a:rPr lang="en-US" sz="3000" dirty="0"/>
              <a:t> </a:t>
            </a:r>
            <a:r>
              <a:rPr lang="en-US" sz="3000" dirty="0" err="1"/>
              <a:t>lời</a:t>
            </a:r>
            <a:r>
              <a:rPr lang="en-US" sz="3000" dirty="0"/>
              <a:t> </a:t>
            </a:r>
            <a:r>
              <a:rPr lang="en-US" sz="3000" dirty="0" err="1"/>
              <a:t>hứa</a:t>
            </a:r>
            <a:endParaRPr lang="en-US" sz="3000" dirty="0"/>
          </a:p>
          <a:p>
            <a:pPr marL="742950" lvl="1" indent="-285750">
              <a:buFont typeface="Aptos" panose="020B0004020202020204" pitchFamily="34" charset="0"/>
              <a:buChar char="̶"/>
            </a:pPr>
            <a:r>
              <a:rPr lang="en-US" sz="3000" dirty="0" err="1"/>
              <a:t>Thậm</a:t>
            </a:r>
            <a:r>
              <a:rPr lang="en-US" sz="3000" dirty="0"/>
              <a:t> </a:t>
            </a:r>
            <a:r>
              <a:rPr lang="en-US" sz="3000" dirty="0" err="1"/>
              <a:t>chí</a:t>
            </a:r>
            <a:r>
              <a:rPr lang="en-US" sz="3000" dirty="0"/>
              <a:t> </a:t>
            </a:r>
            <a:r>
              <a:rPr lang="en-US" sz="3000" dirty="0" err="1"/>
              <a:t>làm</a:t>
            </a:r>
            <a:r>
              <a:rPr lang="en-US" sz="3000" dirty="0"/>
              <a:t> </a:t>
            </a:r>
            <a:r>
              <a:rPr lang="en-US" sz="3000" dirty="0" err="1"/>
              <a:t>mọi</a:t>
            </a:r>
            <a:r>
              <a:rPr lang="en-US" sz="3000" dirty="0"/>
              <a:t> </a:t>
            </a:r>
            <a:r>
              <a:rPr lang="en-US" sz="3000" dirty="0" err="1"/>
              <a:t>người</a:t>
            </a:r>
            <a:r>
              <a:rPr lang="en-US" sz="3000" dirty="0"/>
              <a:t> </a:t>
            </a:r>
            <a:r>
              <a:rPr lang="en-US" sz="3000" dirty="0" err="1"/>
              <a:t>phải</a:t>
            </a:r>
            <a:r>
              <a:rPr lang="en-US" sz="3000" dirty="0"/>
              <a:t> </a:t>
            </a:r>
            <a:r>
              <a:rPr lang="en-US" sz="3000" dirty="0" err="1"/>
              <a:t>hoạt</a:t>
            </a:r>
            <a:r>
              <a:rPr lang="en-US" sz="3000" dirty="0"/>
              <a:t> </a:t>
            </a:r>
            <a:r>
              <a:rPr lang="en-US" sz="3000" dirty="0" err="1"/>
              <a:t>động</a:t>
            </a:r>
            <a:endParaRPr lang="en-US" sz="3000" dirty="0"/>
          </a:p>
          <a:p>
            <a:pPr marL="285750" indent="-285750">
              <a:buFont typeface="Arial" panose="020B0604020202020204" pitchFamily="34" charset="0"/>
              <a:buChar char="•"/>
            </a:pPr>
            <a:r>
              <a:rPr lang="en-US" sz="3000" dirty="0" err="1"/>
              <a:t>Tóm</a:t>
            </a:r>
            <a:r>
              <a:rPr lang="en-US" sz="3000" dirty="0"/>
              <a:t> </a:t>
            </a:r>
            <a:r>
              <a:rPr lang="en-US" sz="3000" dirty="0" err="1"/>
              <a:t>lược</a:t>
            </a:r>
            <a:r>
              <a:rPr lang="en-US" sz="3000" dirty="0"/>
              <a:t> </a:t>
            </a:r>
            <a:r>
              <a:rPr lang="en-US" sz="3000" dirty="0" err="1"/>
              <a:t>các</a:t>
            </a:r>
            <a:r>
              <a:rPr lang="en-US" sz="3000" dirty="0"/>
              <a:t> </a:t>
            </a:r>
            <a:r>
              <a:rPr lang="en-US" sz="3000" dirty="0" err="1"/>
              <a:t>nội</a:t>
            </a:r>
            <a:r>
              <a:rPr lang="en-US" sz="3000" dirty="0"/>
              <a:t> dung </a:t>
            </a:r>
            <a:r>
              <a:rPr lang="en-US" sz="3000" dirty="0" err="1"/>
              <a:t>liên</a:t>
            </a:r>
            <a:r>
              <a:rPr lang="en-US" sz="3000" dirty="0"/>
              <a:t> </a:t>
            </a:r>
            <a:r>
              <a:rPr lang="en-US" sz="3000" dirty="0" err="1"/>
              <a:t>quan</a:t>
            </a:r>
            <a:endParaRPr lang="en-US" sz="3000" dirty="0"/>
          </a:p>
          <a:p>
            <a:pPr marL="742950" lvl="1" indent="-285750">
              <a:buFont typeface="Aptos" panose="020B0004020202020204" pitchFamily="34" charset="0"/>
              <a:buChar char="̶"/>
            </a:pPr>
            <a:r>
              <a:rPr lang="en-US" sz="3000" dirty="0" err="1"/>
              <a:t>Đã</a:t>
            </a:r>
            <a:r>
              <a:rPr lang="en-US" sz="3000" dirty="0"/>
              <a:t> </a:t>
            </a:r>
            <a:r>
              <a:rPr lang="en-US" sz="3000" dirty="0" err="1"/>
              <a:t>được</a:t>
            </a:r>
            <a:r>
              <a:rPr lang="en-US" sz="3000" dirty="0"/>
              <a:t> </a:t>
            </a:r>
            <a:r>
              <a:rPr lang="en-US" sz="3000" dirty="0" err="1"/>
              <a:t>trình</a:t>
            </a:r>
            <a:r>
              <a:rPr lang="en-US" sz="3000" dirty="0"/>
              <a:t> </a:t>
            </a:r>
            <a:r>
              <a:rPr lang="en-US" sz="3000" dirty="0" err="1"/>
              <a:t>bày</a:t>
            </a:r>
            <a:endParaRPr lang="en-US" sz="3000" dirty="0"/>
          </a:p>
          <a:p>
            <a:pPr marL="742950" lvl="1" indent="-285750">
              <a:buFont typeface="Aptos" panose="020B0004020202020204" pitchFamily="34" charset="0"/>
              <a:buChar char="̶"/>
            </a:pPr>
            <a:r>
              <a:rPr lang="en-US" sz="3000" dirty="0" err="1"/>
              <a:t>Được</a:t>
            </a:r>
            <a:r>
              <a:rPr lang="en-US" sz="3000" dirty="0"/>
              <a:t> </a:t>
            </a:r>
            <a:r>
              <a:rPr lang="en-US" sz="3000" dirty="0" err="1"/>
              <a:t>đa</a:t>
            </a:r>
            <a:r>
              <a:rPr lang="en-US" sz="3000" dirty="0"/>
              <a:t> </a:t>
            </a:r>
            <a:r>
              <a:rPr lang="en-US" sz="3000" dirty="0" err="1"/>
              <a:t>số</a:t>
            </a:r>
            <a:r>
              <a:rPr lang="en-US" sz="3000" dirty="0"/>
              <a:t> </a:t>
            </a:r>
            <a:r>
              <a:rPr lang="en-US" sz="3000" dirty="0" err="1"/>
              <a:t>người</a:t>
            </a:r>
            <a:r>
              <a:rPr lang="en-US" sz="3000" dirty="0"/>
              <a:t> </a:t>
            </a:r>
            <a:r>
              <a:rPr lang="en-US" sz="3000" dirty="0" err="1"/>
              <a:t>nghe</a:t>
            </a:r>
            <a:r>
              <a:rPr lang="en-US" sz="3000" dirty="0"/>
              <a:t> </a:t>
            </a:r>
            <a:r>
              <a:rPr lang="en-US" sz="3000" dirty="0" err="1"/>
              <a:t>biết</a:t>
            </a:r>
            <a:r>
              <a:rPr lang="en-US" sz="3000" dirty="0"/>
              <a:t> </a:t>
            </a:r>
            <a:r>
              <a:rPr lang="en-US" sz="3000" dirty="0" err="1"/>
              <a:t>rõ</a:t>
            </a:r>
            <a:endParaRPr lang="en-US" sz="3000" dirty="0"/>
          </a:p>
        </p:txBody>
      </p:sp>
      <p:sp>
        <p:nvSpPr>
          <p:cNvPr id="2" name="Slide Number Placeholder 1"/>
          <p:cNvSpPr>
            <a:spLocks noGrp="1"/>
          </p:cNvSpPr>
          <p:nvPr>
            <p:ph type="sldNum" sz="quarter" idx="12"/>
          </p:nvPr>
        </p:nvSpPr>
        <p:spPr/>
        <p:txBody>
          <a:bodyPr/>
          <a:lstStyle/>
          <a:p>
            <a:fld id="{DDE29103-B74C-4CBA-92ED-92D4625CC6FF}" type="slidenum">
              <a:rPr lang="en-US" sz="1800"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5" name="Rectangle 14"/>
          <p:cNvSpPr/>
          <p:nvPr/>
        </p:nvSpPr>
        <p:spPr>
          <a:xfrm>
            <a:off x="0" y="520861"/>
            <a:ext cx="12192000" cy="457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12300"/>
            <a:ext cx="12192000" cy="24422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12"/>
          <p:cNvSpPr/>
          <p:nvPr/>
        </p:nvSpPr>
        <p:spPr>
          <a:xfrm>
            <a:off x="-416688" y="-474562"/>
            <a:ext cx="2592729" cy="1689904"/>
          </a:xfrm>
          <a:prstGeom prst="ellipse">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Đại học Cần Thơ – Wikipedia tiếng Việ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014" y="-550762"/>
            <a:ext cx="1025324" cy="10253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566580"/>
            <a:ext cx="3588152" cy="276999"/>
          </a:xfrm>
          <a:prstGeom prst="rect">
            <a:avLst/>
          </a:prstGeom>
          <a:noFill/>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CANTHO UNIVERSITY</a:t>
            </a:r>
            <a:endParaRPr lang="en-US" sz="1200" b="1"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DE29103-B74C-4CBA-92ED-92D4625CC6FF}" type="slidenum">
              <a:rPr lang="en-US" sz="1800" smtClean="0"/>
            </a:fld>
            <a:endParaRPr lang="en-US" dirty="0"/>
          </a:p>
        </p:txBody>
      </p:sp>
      <p:sp>
        <p:nvSpPr>
          <p:cNvPr id="3" name="TextBox 2"/>
          <p:cNvSpPr txBox="1"/>
          <p:nvPr/>
        </p:nvSpPr>
        <p:spPr>
          <a:xfrm>
            <a:off x="878182" y="843579"/>
            <a:ext cx="6253316" cy="707886"/>
          </a:xfrm>
          <a:prstGeom prst="rect">
            <a:avLst/>
          </a:prstGeom>
          <a:noFill/>
        </p:spPr>
        <p:txBody>
          <a:bodyPr wrap="square" rtlCol="0">
            <a:spAutoFit/>
          </a:bodyPr>
          <a:lstStyle/>
          <a:p>
            <a:r>
              <a:rPr lang="en-US" sz="4000" dirty="0" err="1">
                <a:solidFill>
                  <a:schemeClr val="accent2">
                    <a:lumMod val="75000"/>
                  </a:schemeClr>
                </a:solidFill>
                <a:latin typeface="Times New Roman" panose="02020603050405020304" pitchFamily="18" charset="0"/>
                <a:cs typeface="Times New Roman" panose="02020603050405020304" pitchFamily="18" charset="0"/>
              </a:rPr>
              <a:t>Phần</a:t>
            </a:r>
            <a:r>
              <a:rPr lang="en-US" sz="4000" dirty="0">
                <a:solidFill>
                  <a:schemeClr val="accent2">
                    <a:lumMod val="75000"/>
                  </a:schemeClr>
                </a:solidFill>
                <a:latin typeface="Times New Roman" panose="02020603050405020304" pitchFamily="18" charset="0"/>
                <a:cs typeface="Times New Roman" panose="02020603050405020304" pitchFamily="18" charset="0"/>
              </a:rPr>
              <a:t> </a:t>
            </a:r>
            <a:r>
              <a:rPr lang="en-US" sz="4000" dirty="0" err="1">
                <a:solidFill>
                  <a:schemeClr val="accent2">
                    <a:lumMod val="75000"/>
                  </a:schemeClr>
                </a:solidFill>
                <a:latin typeface="Times New Roman" panose="02020603050405020304" pitchFamily="18" charset="0"/>
                <a:cs typeface="Times New Roman" panose="02020603050405020304" pitchFamily="18" charset="0"/>
              </a:rPr>
              <a:t>chính</a:t>
            </a:r>
            <a:endParaRPr lang="en-US" sz="4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78182" y="1659633"/>
            <a:ext cx="9258876" cy="2861310"/>
          </a:xfrm>
          <a:prstGeom prst="rect">
            <a:avLst/>
          </a:prstGeom>
          <a:noFill/>
        </p:spPr>
        <p:txBody>
          <a:bodyPr wrap="square" rtlCol="0">
            <a:spAutoFit/>
          </a:bodyPr>
          <a:lstStyle/>
          <a:p>
            <a:pPr marL="285750" indent="-285750">
              <a:buFont typeface="Arial" panose="020B0604020202020204" pitchFamily="34" charset="0"/>
              <a:buChar char="•"/>
            </a:pPr>
            <a:r>
              <a:rPr lang="en-US" sz="3000" dirty="0" err="1"/>
              <a:t>Phần</a:t>
            </a:r>
            <a:r>
              <a:rPr lang="en-US" sz="3000" dirty="0"/>
              <a:t> </a:t>
            </a:r>
            <a:r>
              <a:rPr lang="en-US" sz="3000" dirty="0" err="1"/>
              <a:t>chính</a:t>
            </a:r>
            <a:r>
              <a:rPr lang="en-US" sz="3000" dirty="0"/>
              <a:t> </a:t>
            </a:r>
            <a:r>
              <a:rPr lang="en-US" sz="3000" dirty="0" err="1"/>
              <a:t>với</a:t>
            </a:r>
            <a:r>
              <a:rPr lang="en-US" sz="3000" dirty="0"/>
              <a:t> </a:t>
            </a:r>
            <a:r>
              <a:rPr lang="en-US" sz="3000" dirty="0" err="1"/>
              <a:t>các</a:t>
            </a:r>
            <a:r>
              <a:rPr lang="en-US" sz="3000" dirty="0"/>
              <a:t> </a:t>
            </a:r>
            <a:r>
              <a:rPr lang="en-US" sz="3000" dirty="0" err="1"/>
              <a:t>nội</a:t>
            </a:r>
            <a:r>
              <a:rPr lang="en-US" sz="3000" dirty="0"/>
              <a:t> dung</a:t>
            </a:r>
            <a:endParaRPr lang="en-US" sz="3000" dirty="0"/>
          </a:p>
          <a:p>
            <a:pPr marL="742950" lvl="1" indent="-285750">
              <a:buFont typeface="Aptos" panose="020B0004020202020204" pitchFamily="34" charset="0"/>
              <a:buChar char="̶"/>
            </a:pPr>
            <a:r>
              <a:rPr lang="en-US" sz="3000" dirty="0" err="1"/>
              <a:t>Vấn</a:t>
            </a:r>
            <a:r>
              <a:rPr lang="en-US" sz="3000" dirty="0"/>
              <a:t> </a:t>
            </a:r>
            <a:r>
              <a:rPr lang="en-US" sz="3000" dirty="0" err="1"/>
              <a:t>đề</a:t>
            </a:r>
            <a:r>
              <a:rPr lang="en-US" sz="3000" dirty="0"/>
              <a:t> </a:t>
            </a:r>
            <a:r>
              <a:rPr lang="en-US" sz="3000" dirty="0" err="1"/>
              <a:t>cần</a:t>
            </a:r>
            <a:r>
              <a:rPr lang="en-US" sz="3000" dirty="0"/>
              <a:t> </a:t>
            </a:r>
            <a:r>
              <a:rPr lang="en-US" sz="3000" dirty="0" err="1"/>
              <a:t>giải</a:t>
            </a:r>
            <a:r>
              <a:rPr lang="en-US" sz="3000" dirty="0"/>
              <a:t> </a:t>
            </a:r>
            <a:r>
              <a:rPr lang="en-US" sz="3000" dirty="0" err="1"/>
              <a:t>quyết</a:t>
            </a:r>
            <a:r>
              <a:rPr lang="en-US" sz="3000" dirty="0"/>
              <a:t>, </a:t>
            </a:r>
            <a:r>
              <a:rPr lang="en-US" sz="3000" dirty="0" err="1"/>
              <a:t>yêu</a:t>
            </a:r>
            <a:r>
              <a:rPr lang="en-US" sz="3000" dirty="0"/>
              <a:t> </a:t>
            </a:r>
            <a:r>
              <a:rPr lang="en-US" sz="3000" dirty="0" err="1"/>
              <a:t>cầu</a:t>
            </a:r>
            <a:r>
              <a:rPr lang="en-US" sz="3000" dirty="0"/>
              <a:t> </a:t>
            </a:r>
            <a:r>
              <a:rPr lang="en-US" sz="3000" dirty="0" err="1"/>
              <a:t>công</a:t>
            </a:r>
            <a:r>
              <a:rPr lang="en-US" sz="3000" dirty="0"/>
              <a:t> </a:t>
            </a:r>
            <a:r>
              <a:rPr lang="en-US" sz="3000" dirty="0" err="1"/>
              <a:t>việc</a:t>
            </a:r>
            <a:endParaRPr lang="en-US" sz="3000" dirty="0"/>
          </a:p>
          <a:p>
            <a:pPr marL="742950" lvl="1" indent="-285750">
              <a:buFont typeface="Aptos" panose="020B0004020202020204" pitchFamily="34" charset="0"/>
              <a:buChar char="̶"/>
            </a:pPr>
            <a:r>
              <a:rPr lang="en-US" sz="3000" dirty="0"/>
              <a:t>Ý </a:t>
            </a:r>
            <a:r>
              <a:rPr lang="en-US" sz="3000" dirty="0" err="1"/>
              <a:t>tưởng</a:t>
            </a:r>
            <a:r>
              <a:rPr lang="en-US" sz="3000" dirty="0"/>
              <a:t> </a:t>
            </a:r>
            <a:r>
              <a:rPr lang="en-US" sz="3000" dirty="0" err="1"/>
              <a:t>và</a:t>
            </a:r>
            <a:r>
              <a:rPr lang="en-US" sz="3000" dirty="0"/>
              <a:t> </a:t>
            </a:r>
            <a:r>
              <a:rPr lang="en-US" sz="3000" dirty="0" err="1"/>
              <a:t>giải</a:t>
            </a:r>
            <a:r>
              <a:rPr lang="en-US" sz="3000" dirty="0"/>
              <a:t> </a:t>
            </a:r>
            <a:r>
              <a:rPr lang="en-US" sz="3000" dirty="0" err="1"/>
              <a:t>pháp</a:t>
            </a:r>
            <a:endParaRPr lang="en-US" sz="3000" dirty="0"/>
          </a:p>
          <a:p>
            <a:pPr marL="742950" lvl="1" indent="-285750">
              <a:buFont typeface="Aptos" panose="020B0004020202020204" pitchFamily="34" charset="0"/>
              <a:buChar char="̶"/>
            </a:pPr>
            <a:r>
              <a:rPr lang="en-US" sz="3000" dirty="0">
                <a:hlinkClick r:id="rId2" action="ppaction://hlinksldjump"/>
              </a:rPr>
              <a:t>Cung </a:t>
            </a:r>
            <a:r>
              <a:rPr lang="en-US" sz="3000" dirty="0" err="1">
                <a:hlinkClick r:id="rId2" action="ppaction://hlinksldjump"/>
              </a:rPr>
              <a:t>cấp</a:t>
            </a:r>
            <a:r>
              <a:rPr lang="en-US" sz="3000" dirty="0">
                <a:hlinkClick r:id="rId2" action="ppaction://hlinksldjump"/>
              </a:rPr>
              <a:t> </a:t>
            </a:r>
            <a:r>
              <a:rPr lang="en-US" sz="3000" dirty="0" err="1">
                <a:hlinkClick r:id="rId2" action="ppaction://hlinksldjump"/>
              </a:rPr>
              <a:t>ví</a:t>
            </a:r>
            <a:r>
              <a:rPr lang="en-US" sz="3000" dirty="0">
                <a:hlinkClick r:id="rId2" action="ppaction://hlinksldjump"/>
              </a:rPr>
              <a:t> </a:t>
            </a:r>
            <a:r>
              <a:rPr lang="en-US" sz="3000" dirty="0" err="1">
                <a:hlinkClick r:id="rId2" action="ppaction://hlinksldjump"/>
              </a:rPr>
              <a:t>dụ</a:t>
            </a:r>
            <a:r>
              <a:rPr lang="en-US" sz="3000" dirty="0">
                <a:hlinkClick r:id="rId2" action="ppaction://hlinksldjump"/>
              </a:rPr>
              <a:t> </a:t>
            </a:r>
            <a:r>
              <a:rPr lang="en-US" sz="3000" dirty="0" err="1">
                <a:hlinkClick r:id="rId2" action="ppaction://hlinksldjump"/>
              </a:rPr>
              <a:t>để</a:t>
            </a:r>
            <a:r>
              <a:rPr lang="en-US" sz="3000" dirty="0">
                <a:hlinkClick r:id="rId2" action="ppaction://hlinksldjump"/>
              </a:rPr>
              <a:t> </a:t>
            </a:r>
            <a:r>
              <a:rPr lang="en-US" sz="3000" dirty="0" err="1">
                <a:hlinkClick r:id="rId2" action="ppaction://hlinksldjump"/>
              </a:rPr>
              <a:t>chứng</a:t>
            </a:r>
            <a:r>
              <a:rPr lang="en-US" sz="3000" dirty="0">
                <a:hlinkClick r:id="rId2" action="ppaction://hlinksldjump"/>
              </a:rPr>
              <a:t> </a:t>
            </a:r>
            <a:r>
              <a:rPr lang="en-US" sz="3000" dirty="0" err="1">
                <a:hlinkClick r:id="rId2" action="ppaction://hlinksldjump"/>
              </a:rPr>
              <a:t>minh</a:t>
            </a:r>
            <a:endParaRPr lang="en-US" sz="3000" dirty="0"/>
          </a:p>
          <a:p>
            <a:pPr marL="742950" lvl="1" indent="-285750">
              <a:buFont typeface="Aptos" panose="020B0004020202020204" pitchFamily="34" charset="0"/>
              <a:buChar char="̶"/>
            </a:pPr>
            <a:r>
              <a:rPr lang="en-US" sz="3000" dirty="0"/>
              <a:t>Lợi </a:t>
            </a:r>
            <a:r>
              <a:rPr lang="en-US" sz="3000" dirty="0" err="1"/>
              <a:t>ích</a:t>
            </a:r>
            <a:r>
              <a:rPr lang="en-US" sz="3000" dirty="0"/>
              <a:t> </a:t>
            </a:r>
            <a:r>
              <a:rPr lang="en-US" sz="3000" dirty="0" err="1"/>
              <a:t>khi</a:t>
            </a:r>
            <a:r>
              <a:rPr lang="en-US" sz="3000" dirty="0"/>
              <a:t> </a:t>
            </a:r>
            <a:r>
              <a:rPr lang="en-US" sz="3000" dirty="0" err="1"/>
              <a:t>áp</a:t>
            </a:r>
            <a:r>
              <a:rPr lang="en-US" sz="3000" dirty="0"/>
              <a:t> </a:t>
            </a:r>
            <a:r>
              <a:rPr lang="en-US" sz="3000" dirty="0" err="1"/>
              <a:t>dụng</a:t>
            </a:r>
            <a:r>
              <a:rPr lang="en-US" sz="3000" dirty="0"/>
              <a:t> </a:t>
            </a:r>
            <a:r>
              <a:rPr lang="en-US" sz="3000" dirty="0" err="1"/>
              <a:t>giải</a:t>
            </a:r>
            <a:r>
              <a:rPr lang="en-US" sz="3000" dirty="0"/>
              <a:t> </a:t>
            </a:r>
            <a:r>
              <a:rPr lang="en-US" sz="3000" dirty="0" err="1"/>
              <a:t>pháp</a:t>
            </a:r>
            <a:endParaRPr lang="en-US" sz="3000" dirty="0"/>
          </a:p>
          <a:p>
            <a:pPr marL="742950" lvl="1" indent="-285750">
              <a:buFont typeface="Aptos" panose="020B0004020202020204" pitchFamily="34" charset="0"/>
              <a:buChar char="̶"/>
            </a:pPr>
            <a:r>
              <a:rPr lang="en-US" sz="3000" dirty="0" err="1"/>
              <a:t>Chương</a:t>
            </a:r>
            <a:r>
              <a:rPr lang="en-US" sz="3000" dirty="0"/>
              <a:t> </a:t>
            </a:r>
            <a:r>
              <a:rPr lang="en-US" sz="3000" dirty="0" err="1"/>
              <a:t>trình</a:t>
            </a:r>
            <a:r>
              <a:rPr lang="en-US" sz="3000" dirty="0"/>
              <a:t> </a:t>
            </a:r>
            <a:r>
              <a:rPr lang="en-US" sz="3000" dirty="0" err="1"/>
              <a:t>hành</a:t>
            </a:r>
            <a:r>
              <a:rPr lang="en-US" sz="3000" dirty="0"/>
              <a:t> </a:t>
            </a:r>
            <a:r>
              <a:rPr lang="en-US" sz="3000" dirty="0" err="1"/>
              <a:t>độc</a:t>
            </a:r>
            <a:r>
              <a:rPr lang="en-US" sz="3000" dirty="0"/>
              <a:t>/</a:t>
            </a:r>
            <a:r>
              <a:rPr lang="en-US" sz="3000" dirty="0" err="1"/>
              <a:t>các</a:t>
            </a:r>
            <a:r>
              <a:rPr lang="en-US" sz="3000" dirty="0"/>
              <a:t> </a:t>
            </a:r>
            <a:r>
              <a:rPr lang="en-US" sz="3000" dirty="0" err="1"/>
              <a:t>việc</a:t>
            </a:r>
            <a:r>
              <a:rPr lang="en-US" sz="3000" dirty="0"/>
              <a:t> </a:t>
            </a:r>
            <a:r>
              <a:rPr lang="en-US" sz="3000" dirty="0" err="1"/>
              <a:t>làm</a:t>
            </a:r>
            <a:r>
              <a:rPr lang="en-US" sz="3000" dirty="0"/>
              <a:t> </a:t>
            </a:r>
            <a:r>
              <a:rPr lang="en-US" sz="3000" dirty="0" err="1"/>
              <a:t>cụ</a:t>
            </a:r>
            <a:r>
              <a:rPr lang="en-US" sz="3000" dirty="0"/>
              <a:t> </a:t>
            </a:r>
            <a:r>
              <a:rPr lang="en-US" sz="3000" dirty="0" err="1"/>
              <a:t>thể</a:t>
            </a:r>
            <a:endParaRPr lang="en-US" sz="3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5" name="Rectangle 14"/>
          <p:cNvSpPr/>
          <p:nvPr/>
        </p:nvSpPr>
        <p:spPr>
          <a:xfrm>
            <a:off x="0" y="520861"/>
            <a:ext cx="12192000" cy="457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12300"/>
            <a:ext cx="12192000" cy="24422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12"/>
          <p:cNvSpPr/>
          <p:nvPr/>
        </p:nvSpPr>
        <p:spPr>
          <a:xfrm>
            <a:off x="-416688" y="-474562"/>
            <a:ext cx="2592729" cy="1689904"/>
          </a:xfrm>
          <a:prstGeom prst="ellipse">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Đại học Cần Thơ – Wikipedia tiếng Việ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014" y="-550762"/>
            <a:ext cx="1025324" cy="10253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566580"/>
            <a:ext cx="3588152" cy="276999"/>
          </a:xfrm>
          <a:prstGeom prst="rect">
            <a:avLst/>
          </a:prstGeom>
          <a:noFill/>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CANTHO UNIVERSITY</a:t>
            </a:r>
            <a:endParaRPr lang="en-US" sz="1200" b="1"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DE29103-B74C-4CBA-92ED-92D4625CC6FF}" type="slidenum">
              <a:rPr lang="en-US" sz="1800" smtClean="0"/>
            </a:fld>
            <a:endParaRPr lang="en-US" sz="1800" dirty="0"/>
          </a:p>
        </p:txBody>
      </p:sp>
      <p:sp>
        <p:nvSpPr>
          <p:cNvPr id="3" name="TextBox 2"/>
          <p:cNvSpPr txBox="1"/>
          <p:nvPr/>
        </p:nvSpPr>
        <p:spPr>
          <a:xfrm>
            <a:off x="879676" y="669043"/>
            <a:ext cx="2841522" cy="707886"/>
          </a:xfrm>
          <a:prstGeom prst="rect">
            <a:avLst/>
          </a:prstGeom>
          <a:noFill/>
        </p:spPr>
        <p:txBody>
          <a:bodyPr wrap="square" rtlCol="0">
            <a:spAutoFit/>
          </a:bodyPr>
          <a:lstStyle/>
          <a:p>
            <a:r>
              <a:rPr lang="en-US" sz="4000" dirty="0" err="1">
                <a:solidFill>
                  <a:schemeClr val="accent2">
                    <a:lumMod val="75000"/>
                  </a:schemeClr>
                </a:solidFill>
                <a:latin typeface="Times New Roman" panose="02020603050405020304" pitchFamily="18" charset="0"/>
                <a:cs typeface="Times New Roman" panose="02020603050405020304" pitchFamily="18" charset="0"/>
              </a:rPr>
              <a:t>Phần</a:t>
            </a:r>
            <a:r>
              <a:rPr lang="en-US" sz="4000" dirty="0">
                <a:solidFill>
                  <a:schemeClr val="accent2">
                    <a:lumMod val="75000"/>
                  </a:schemeClr>
                </a:solidFill>
                <a:latin typeface="Times New Roman" panose="02020603050405020304" pitchFamily="18" charset="0"/>
                <a:cs typeface="Times New Roman" panose="02020603050405020304" pitchFamily="18" charset="0"/>
              </a:rPr>
              <a:t> </a:t>
            </a:r>
            <a:r>
              <a:rPr lang="en-US" sz="4000" dirty="0" err="1">
                <a:solidFill>
                  <a:schemeClr val="accent2">
                    <a:lumMod val="75000"/>
                  </a:schemeClr>
                </a:solidFill>
                <a:latin typeface="Times New Roman" panose="02020603050405020304" pitchFamily="18" charset="0"/>
                <a:cs typeface="Times New Roman" panose="02020603050405020304" pitchFamily="18" charset="0"/>
              </a:rPr>
              <a:t>kết</a:t>
            </a:r>
            <a:endParaRPr lang="en-US" sz="4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79676" y="1469985"/>
            <a:ext cx="10913807" cy="1476375"/>
          </a:xfrm>
          <a:prstGeom prst="rect">
            <a:avLst/>
          </a:prstGeom>
          <a:noFill/>
        </p:spPr>
        <p:txBody>
          <a:bodyPr wrap="square" rtlCol="0">
            <a:spAutoFit/>
          </a:bodyPr>
          <a:lstStyle/>
          <a:p>
            <a:pPr marL="285750" indent="-28575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Tóm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tắt</a:t>
            </a:r>
            <a:endParaRPr lang="en-US" sz="3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cùng</a:t>
            </a:r>
            <a:endParaRPr lang="en-US" sz="3000" dirty="0">
              <a:latin typeface="Times New Roman" panose="02020603050405020304" pitchFamily="18" charset="0"/>
              <a:cs typeface="Times New Roman" panose="02020603050405020304" pitchFamily="18" charset="0"/>
            </a:endParaRPr>
          </a:p>
          <a:p>
            <a:pPr marL="742950" lvl="1" indent="-285750">
              <a:buFont typeface="Aptos" panose="020B0004020202020204" pitchFamily="34" charset="0"/>
              <a:buChar char="̶"/>
            </a:pPr>
            <a:r>
              <a:rPr lang="en-US" sz="3000" dirty="0">
                <a:latin typeface="Times New Roman" panose="02020603050405020304" pitchFamily="18" charset="0"/>
                <a:cs typeface="Times New Roman" panose="02020603050405020304" pitchFamily="18" charset="0"/>
              </a:rPr>
              <a:t>Liệu </a:t>
            </a:r>
            <a:r>
              <a:rPr lang="en-US" sz="3000" dirty="0" err="1">
                <a:latin typeface="Times New Roman" panose="02020603050405020304" pitchFamily="18" charset="0"/>
                <a:cs typeface="Times New Roman" panose="02020603050405020304" pitchFamily="18" charset="0"/>
              </a:rPr>
              <a:t>còn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muốn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nghe</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nhớ</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Oval 4"/>
          <p:cNvSpPr/>
          <p:nvPr/>
        </p:nvSpPr>
        <p:spPr>
          <a:xfrm>
            <a:off x="1858296" y="524797"/>
            <a:ext cx="8475407" cy="5808406"/>
          </a:xfrm>
          <a:prstGeom prst="ellipse">
            <a:avLst/>
          </a:prstGeom>
          <a:solidFill>
            <a:schemeClr val="accent4">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2722" y="1372214"/>
            <a:ext cx="6853084" cy="41135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1858296" y="1372214"/>
            <a:ext cx="6853084" cy="4113571"/>
          </a:xfrm>
          <a:prstGeom prst="ellips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1">
            <a:alphaModFix amt="20000"/>
            <a:extLst>
              <a:ext uri="{28A0092B-C50C-407E-A947-70E740481C1C}">
                <a14:useLocalDpi xmlns:a14="http://schemas.microsoft.com/office/drawing/2010/main" val="0"/>
              </a:ext>
            </a:extLst>
          </a:blip>
          <a:srcRect/>
          <a:stretch>
            <a:fillRect/>
          </a:stretch>
        </p:blipFill>
        <p:spPr bwMode="auto">
          <a:xfrm>
            <a:off x="3642851" y="1010263"/>
            <a:ext cx="4906296" cy="483747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83927" y="3105832"/>
            <a:ext cx="5889523" cy="645160"/>
          </a:xfrm>
          <a:prstGeom prst="rect">
            <a:avLst/>
          </a:prstGeom>
          <a:noFill/>
        </p:spPr>
        <p:txBody>
          <a:bodyPr wrap="square" rtlCol="0">
            <a:spAutoFit/>
          </a:bodyPr>
          <a:lstStyle/>
          <a:p>
            <a:r>
              <a:rPr lang="en-US" sz="3600" b="1" dirty="0" err="1">
                <a:latin typeface="Times New Roman" panose="02020603050405020304" pitchFamily="18" charset="0"/>
                <a:cs typeface="Times New Roman" panose="02020603050405020304" pitchFamily="18" charset="0"/>
              </a:rPr>
              <a:t>Cảm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ơn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sự</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chú</a:t>
            </a:r>
            <a:r>
              <a:rPr lang="en-US" sz="3600" b="1" dirty="0">
                <a:latin typeface="Times New Roman" panose="02020603050405020304" pitchFamily="18" charset="0"/>
                <a:cs typeface="Times New Roman" panose="02020603050405020304" pitchFamily="18" charset="0"/>
              </a:rPr>
              <a:t> ý </a:t>
            </a:r>
            <a:r>
              <a:rPr lang="en-US" sz="3600" b="1" dirty="0" err="1">
                <a:latin typeface="Times New Roman" panose="02020603050405020304" pitchFamily="18" charset="0"/>
                <a:cs typeface="Times New Roman" panose="02020603050405020304" pitchFamily="18" charset="0"/>
              </a:rPr>
              <a:t>của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quý</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vị</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5" name="Rectangle 14"/>
          <p:cNvSpPr/>
          <p:nvPr/>
        </p:nvSpPr>
        <p:spPr>
          <a:xfrm>
            <a:off x="0" y="520861"/>
            <a:ext cx="12192000" cy="457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12300"/>
            <a:ext cx="12192000" cy="24422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12"/>
          <p:cNvSpPr/>
          <p:nvPr/>
        </p:nvSpPr>
        <p:spPr>
          <a:xfrm>
            <a:off x="-416688" y="-474562"/>
            <a:ext cx="2592729" cy="1689904"/>
          </a:xfrm>
          <a:prstGeom prst="ellipse">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Đại học Cần Thơ – Wikipedia tiếng Việ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014" y="-550762"/>
            <a:ext cx="1025324" cy="10253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566580"/>
            <a:ext cx="3588152" cy="276999"/>
          </a:xfrm>
          <a:prstGeom prst="rect">
            <a:avLst/>
          </a:prstGeom>
          <a:noFill/>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CANTHO UNIVERSITY</a:t>
            </a:r>
            <a:endParaRPr lang="en-US" sz="1200" b="1"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DE29103-B74C-4CBA-92ED-92D4625CC6FF}" type="slidenum">
              <a:rPr lang="en-US" sz="1800" smtClean="0"/>
            </a:fld>
            <a:endParaRPr lang="en-US" dirty="0"/>
          </a:p>
        </p:txBody>
      </p:sp>
      <p:sp>
        <p:nvSpPr>
          <p:cNvPr id="3" name="TextBox 2"/>
          <p:cNvSpPr txBox="1"/>
          <p:nvPr/>
        </p:nvSpPr>
        <p:spPr>
          <a:xfrm>
            <a:off x="712528" y="1672156"/>
            <a:ext cx="10102956" cy="1014730"/>
          </a:xfrm>
          <a:prstGeom prst="rect">
            <a:avLst/>
          </a:prstGeom>
          <a:noFill/>
        </p:spPr>
        <p:txBody>
          <a:bodyPr wrap="square" rtlCol="0">
            <a:spAutoFit/>
          </a:bodyPr>
          <a:lstStyle/>
          <a:p>
            <a:pPr marL="285750" indent="-285750">
              <a:buFont typeface="Arial" panose="020B0604020202020204" pitchFamily="34" charset="0"/>
              <a:buChar char="•"/>
            </a:pPr>
            <a:r>
              <a:rPr lang="en-US" sz="3000" dirty="0" err="1"/>
              <a:t>Ví</a:t>
            </a:r>
            <a:r>
              <a:rPr lang="en-US" sz="3000" dirty="0"/>
              <a:t> </a:t>
            </a:r>
            <a:r>
              <a:rPr lang="en-US" sz="3000" dirty="0" err="1"/>
              <a:t>dụ</a:t>
            </a:r>
            <a:r>
              <a:rPr lang="en-US" sz="3000" dirty="0"/>
              <a:t>: Ta </a:t>
            </a:r>
            <a:r>
              <a:rPr lang="en-US" sz="3000" dirty="0" err="1"/>
              <a:t>có</a:t>
            </a:r>
            <a:r>
              <a:rPr lang="en-US" sz="3000" dirty="0"/>
              <a:t> </a:t>
            </a:r>
            <a:r>
              <a:rPr lang="en-US" sz="3000" dirty="0" err="1"/>
              <a:t>thể</a:t>
            </a:r>
            <a:r>
              <a:rPr lang="en-US" sz="3000" dirty="0"/>
              <a:t> </a:t>
            </a:r>
            <a:r>
              <a:rPr lang="en-US" sz="3000" dirty="0" err="1"/>
              <a:t>phát</a:t>
            </a:r>
            <a:r>
              <a:rPr lang="en-US" sz="3000" dirty="0"/>
              <a:t> </a:t>
            </a:r>
            <a:r>
              <a:rPr lang="en-US" sz="3000" dirty="0" err="1"/>
              <a:t>biểu</a:t>
            </a:r>
            <a:r>
              <a:rPr lang="en-US" sz="3000" dirty="0"/>
              <a:t> </a:t>
            </a:r>
            <a:r>
              <a:rPr lang="en-US" sz="3000" dirty="0" err="1"/>
              <a:t>trích</a:t>
            </a:r>
            <a:r>
              <a:rPr lang="en-US" sz="3000" dirty="0"/>
              <a:t> </a:t>
            </a:r>
            <a:r>
              <a:rPr lang="en-US" sz="3000" dirty="0" err="1"/>
              <a:t>dẫn</a:t>
            </a:r>
            <a:r>
              <a:rPr lang="en-US" sz="3000" dirty="0"/>
              <a:t> </a:t>
            </a:r>
            <a:r>
              <a:rPr lang="en-US" sz="3000" dirty="0" err="1"/>
              <a:t>lợi</a:t>
            </a:r>
            <a:r>
              <a:rPr lang="en-US" sz="3000" dirty="0"/>
              <a:t> </a:t>
            </a:r>
            <a:r>
              <a:rPr lang="en-US" sz="3000" dirty="0" err="1"/>
              <a:t>ích</a:t>
            </a:r>
            <a:r>
              <a:rPr lang="en-US" sz="3000" dirty="0"/>
              <a:t> </a:t>
            </a:r>
            <a:r>
              <a:rPr lang="en-US" sz="3000" dirty="0" err="1"/>
              <a:t>khi</a:t>
            </a:r>
            <a:r>
              <a:rPr lang="en-US" sz="3000" dirty="0"/>
              <a:t> </a:t>
            </a:r>
            <a:r>
              <a:rPr lang="en-US" sz="3000" dirty="0" err="1"/>
              <a:t>học</a:t>
            </a:r>
            <a:r>
              <a:rPr lang="en-US" sz="3000" dirty="0"/>
              <a:t> </a:t>
            </a:r>
            <a:r>
              <a:rPr lang="en-US" sz="3000" dirty="0" err="1"/>
              <a:t>ngành</a:t>
            </a:r>
            <a:r>
              <a:rPr lang="en-US" sz="3000" dirty="0"/>
              <a:t> </a:t>
            </a:r>
            <a:r>
              <a:rPr lang="en-US" sz="3000" dirty="0" err="1"/>
              <a:t>công</a:t>
            </a:r>
            <a:r>
              <a:rPr lang="en-US" sz="3000" dirty="0"/>
              <a:t> </a:t>
            </a:r>
            <a:r>
              <a:rPr lang="en-US" sz="3000" dirty="0" err="1"/>
              <a:t>nghệ</a:t>
            </a:r>
            <a:r>
              <a:rPr lang="en-US" sz="3000" dirty="0"/>
              <a:t> </a:t>
            </a:r>
            <a:r>
              <a:rPr lang="en-US" sz="3000" dirty="0" err="1"/>
              <a:t>thông</a:t>
            </a:r>
            <a:r>
              <a:rPr lang="en-US" sz="3000" dirty="0"/>
              <a:t> tin</a:t>
            </a:r>
            <a:endParaRPr lang="en-US" sz="3000" dirty="0"/>
          </a:p>
        </p:txBody>
      </p:sp>
      <p:sp>
        <p:nvSpPr>
          <p:cNvPr id="4" name="TextBox 3"/>
          <p:cNvSpPr txBox="1"/>
          <p:nvPr/>
        </p:nvSpPr>
        <p:spPr>
          <a:xfrm>
            <a:off x="963561" y="2680833"/>
            <a:ext cx="10795820" cy="3323987"/>
          </a:xfrm>
          <a:prstGeom prst="rect">
            <a:avLst/>
          </a:prstGeom>
          <a:noFill/>
        </p:spPr>
        <p:txBody>
          <a:bodyPr wrap="square" rtlCol="0">
            <a:spAutoFit/>
          </a:bodyPr>
          <a:lstStyle/>
          <a:p>
            <a:r>
              <a:rPr lang="en-US" sz="3000" dirty="0"/>
              <a:t>	</a:t>
            </a:r>
            <a:r>
              <a:rPr lang="vi-VN" sz="3000" dirty="0"/>
              <a:t>“Hằng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sz="3000" dirty="0"/>
          </a:p>
        </p:txBody>
      </p:sp>
      <p:sp>
        <p:nvSpPr>
          <p:cNvPr id="5" name="TextBox 4"/>
          <p:cNvSpPr txBox="1"/>
          <p:nvPr/>
        </p:nvSpPr>
        <p:spPr>
          <a:xfrm>
            <a:off x="879676" y="826092"/>
            <a:ext cx="10230776" cy="923330"/>
          </a:xfrm>
          <a:prstGeom prst="rect">
            <a:avLst/>
          </a:prstGeom>
          <a:noFill/>
        </p:spPr>
        <p:txBody>
          <a:bodyPr wrap="square" rtlCol="0">
            <a:spAutoFit/>
          </a:bodyPr>
          <a:lstStyle/>
          <a:p>
            <a:r>
              <a:rPr lang="en-US" sz="3600" b="1" dirty="0" err="1">
                <a:solidFill>
                  <a:schemeClr val="accent2">
                    <a:lumMod val="75000"/>
                  </a:schemeClr>
                </a:solidFill>
                <a:latin typeface="Times New Roman" panose="02020603050405020304" pitchFamily="18" charset="0"/>
                <a:cs typeface="Times New Roman" panose="02020603050405020304" pitchFamily="18" charset="0"/>
              </a:rPr>
              <a:t>Ví</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dụ</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sử</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dụng</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một</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đoạn</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trích</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dẫn</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khi</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giới</a:t>
            </a:r>
            <a:r>
              <a:rPr lang="en-US" sz="3600" b="1" dirty="0">
                <a:solidFill>
                  <a:schemeClr val="accent2">
                    <a:lumMod val="75000"/>
                  </a:schemeClr>
                </a:solidFill>
                <a:latin typeface="Times New Roman" panose="02020603050405020304" pitchFamily="18" charset="0"/>
                <a:cs typeface="Times New Roman" panose="02020603050405020304" pitchFamily="18" charset="0"/>
              </a:rPr>
              <a:t> </a:t>
            </a:r>
            <a:r>
              <a:rPr lang="en-US" sz="3600" b="1" dirty="0" err="1">
                <a:solidFill>
                  <a:schemeClr val="accent2">
                    <a:lumMod val="75000"/>
                  </a:schemeClr>
                </a:solidFill>
                <a:latin typeface="Times New Roman" panose="02020603050405020304" pitchFamily="18" charset="0"/>
                <a:cs typeface="Times New Roman" panose="02020603050405020304" pitchFamily="18" charset="0"/>
              </a:rPr>
              <a:t>thiệu</a:t>
            </a: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Action Button: Return 5">
            <a:hlinkClick r:id="rId2" action="ppaction://hlinksldjump" highlightClick="1"/>
          </p:cNvPr>
          <p:cNvSpPr/>
          <p:nvPr/>
        </p:nvSpPr>
        <p:spPr>
          <a:xfrm>
            <a:off x="5422490" y="6031908"/>
            <a:ext cx="1347019" cy="716655"/>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5" name="Rectangle 14"/>
          <p:cNvSpPr/>
          <p:nvPr/>
        </p:nvSpPr>
        <p:spPr>
          <a:xfrm>
            <a:off x="0" y="520861"/>
            <a:ext cx="12192000" cy="45719"/>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12300"/>
            <a:ext cx="12192000" cy="244228"/>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12"/>
          <p:cNvSpPr/>
          <p:nvPr/>
        </p:nvSpPr>
        <p:spPr>
          <a:xfrm>
            <a:off x="-416688" y="-474562"/>
            <a:ext cx="2592729" cy="1689904"/>
          </a:xfrm>
          <a:prstGeom prst="ellipse">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Đại học Cần Thơ – Wikipedia tiếng Việ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7014" y="-550762"/>
            <a:ext cx="1025324" cy="102532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0" y="566580"/>
            <a:ext cx="3588152" cy="276999"/>
          </a:xfrm>
          <a:prstGeom prst="rect">
            <a:avLst/>
          </a:prstGeom>
          <a:noFill/>
        </p:spPr>
        <p:txBody>
          <a:bodyPr wrap="square" rtlCol="0">
            <a:spAutoFit/>
          </a:bodyPr>
          <a:lstStyle/>
          <a:p>
            <a:r>
              <a:rPr lang="en-US" sz="1200" b="1" dirty="0">
                <a:solidFill>
                  <a:schemeClr val="tx2"/>
                </a:solidFill>
                <a:latin typeface="Times New Roman" panose="02020603050405020304" pitchFamily="18" charset="0"/>
                <a:cs typeface="Times New Roman" panose="02020603050405020304" pitchFamily="18" charset="0"/>
              </a:rPr>
              <a:t>CANTHO UNIVERSITY</a:t>
            </a:r>
            <a:endParaRPr lang="en-US" sz="1200" b="1"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DE29103-B74C-4CBA-92ED-92D4625CC6FF}" type="slidenum">
              <a:rPr lang="en-US" sz="1800" smtClean="0"/>
            </a:fld>
            <a:endParaRPr lang="en-US" dirty="0"/>
          </a:p>
        </p:txBody>
      </p:sp>
      <p:sp>
        <p:nvSpPr>
          <p:cNvPr id="3" name="TextBox 2"/>
          <p:cNvSpPr txBox="1"/>
          <p:nvPr/>
        </p:nvSpPr>
        <p:spPr>
          <a:xfrm>
            <a:off x="879676" y="823654"/>
            <a:ext cx="7803701" cy="646331"/>
          </a:xfrm>
          <a:prstGeom prst="rect">
            <a:avLst/>
          </a:prstGeom>
          <a:noFill/>
        </p:spPr>
        <p:txBody>
          <a:bodyPr wrap="square" rtlCol="0">
            <a:spAutoFit/>
          </a:bodyPr>
          <a:lstStyle/>
          <a:p>
            <a:r>
              <a:rPr lang="en-US" sz="3600" dirty="0" err="1">
                <a:solidFill>
                  <a:schemeClr val="accent2">
                    <a:lumMod val="75000"/>
                  </a:schemeClr>
                </a:solidFill>
                <a:latin typeface="Times New Roman" panose="02020603050405020304" pitchFamily="18" charset="0"/>
                <a:cs typeface="Times New Roman" panose="02020603050405020304" pitchFamily="18" charset="0"/>
              </a:rPr>
              <a:t>Ví</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err="1">
                <a:solidFill>
                  <a:schemeClr val="accent2">
                    <a:lumMod val="75000"/>
                  </a:schemeClr>
                </a:solidFill>
                <a:latin typeface="Times New Roman" panose="02020603050405020304" pitchFamily="18" charset="0"/>
                <a:cs typeface="Times New Roman" panose="02020603050405020304" pitchFamily="18" charset="0"/>
              </a:rPr>
              <a:t>dụ</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err="1">
                <a:solidFill>
                  <a:schemeClr val="accent2">
                    <a:lumMod val="75000"/>
                  </a:schemeClr>
                </a:solidFill>
                <a:latin typeface="Times New Roman" panose="02020603050405020304" pitchFamily="18" charset="0"/>
                <a:cs typeface="Times New Roman" panose="02020603050405020304" pitchFamily="18" charset="0"/>
              </a:rPr>
              <a:t>minh</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err="1">
                <a:solidFill>
                  <a:schemeClr val="accent2">
                    <a:lumMod val="75000"/>
                  </a:schemeClr>
                </a:solidFill>
                <a:latin typeface="Times New Roman" panose="02020603050405020304" pitchFamily="18" charset="0"/>
                <a:cs typeface="Times New Roman" panose="02020603050405020304" pitchFamily="18" charset="0"/>
              </a:rPr>
              <a:t>chứng</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err="1">
                <a:solidFill>
                  <a:schemeClr val="accent2">
                    <a:lumMod val="75000"/>
                  </a:schemeClr>
                </a:solidFill>
                <a:latin typeface="Times New Roman" panose="02020603050405020304" pitchFamily="18" charset="0"/>
                <a:cs typeface="Times New Roman" panose="02020603050405020304" pitchFamily="18" charset="0"/>
              </a:rPr>
              <a:t>một</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err="1">
                <a:solidFill>
                  <a:schemeClr val="accent2">
                    <a:lumMod val="75000"/>
                  </a:schemeClr>
                </a:solidFill>
                <a:latin typeface="Times New Roman" panose="02020603050405020304" pitchFamily="18" charset="0"/>
                <a:cs typeface="Times New Roman" panose="02020603050405020304" pitchFamily="18" charset="0"/>
              </a:rPr>
              <a:t>vấn</a:t>
            </a:r>
            <a:r>
              <a:rPr lang="en-US" sz="3600" dirty="0">
                <a:solidFill>
                  <a:schemeClr val="accent2">
                    <a:lumMod val="75000"/>
                  </a:schemeClr>
                </a:solidFill>
                <a:latin typeface="Times New Roman" panose="02020603050405020304" pitchFamily="18" charset="0"/>
                <a:cs typeface="Times New Roman" panose="02020603050405020304" pitchFamily="18" charset="0"/>
              </a:rPr>
              <a:t> </a:t>
            </a:r>
            <a:r>
              <a:rPr lang="en-US" sz="3600" dirty="0" err="1">
                <a:solidFill>
                  <a:schemeClr val="accent2">
                    <a:lumMod val="75000"/>
                  </a:schemeClr>
                </a:solidFill>
                <a:latin typeface="Times New Roman" panose="02020603050405020304" pitchFamily="18" charset="0"/>
                <a:cs typeface="Times New Roman" panose="02020603050405020304" pitchFamily="18" charset="0"/>
              </a:rPr>
              <a:t>đề</a:t>
            </a: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879676" y="1757957"/>
            <a:ext cx="8062452"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Bảng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2020</a:t>
            </a:r>
            <a:endParaRPr lang="en-US" sz="2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392337" y="2468516"/>
          <a:ext cx="9236333" cy="3822901"/>
        </p:xfrm>
        <a:graphic>
          <a:graphicData uri="http://schemas.openxmlformats.org/drawingml/2006/table">
            <a:tbl>
              <a:tblPr firstRow="1" bandRow="1">
                <a:tableStyleId>{5C22544A-7EE6-4342-B048-85BDC9FD1C3A}</a:tableStyleId>
              </a:tblPr>
              <a:tblGrid>
                <a:gridCol w="6004258"/>
                <a:gridCol w="3232075"/>
              </a:tblGrid>
              <a:tr h="381074">
                <a:tc>
                  <a:txBody>
                    <a:bodyPr/>
                    <a:lstStyle/>
                    <a:p>
                      <a:pPr>
                        <a:buNone/>
                      </a:pPr>
                      <a:r>
                        <a:rPr lang="en-US" dirty="0" err="1"/>
                        <a:t>Tên</a:t>
                      </a:r>
                      <a:r>
                        <a:rPr lang="en-US" dirty="0"/>
                        <a:t> </a:t>
                      </a:r>
                      <a:r>
                        <a:rPr lang="en-US" dirty="0" err="1"/>
                        <a:t>ngành</a:t>
                      </a:r>
                      <a:r>
                        <a:rPr lang="en-US" dirty="0"/>
                        <a:t>/</a:t>
                      </a:r>
                      <a:r>
                        <a:rPr lang="en-US" dirty="0" err="1"/>
                        <a:t>chuyên</a:t>
                      </a:r>
                      <a:r>
                        <a:rPr lang="en-US" dirty="0"/>
                        <a:t> </a:t>
                      </a:r>
                      <a:r>
                        <a:rPr lang="en-US" dirty="0" err="1"/>
                        <a:t>ngành</a:t>
                      </a:r>
                      <a:endParaRPr lang="en-US" dirty="0"/>
                    </a:p>
                  </a:txBody>
                  <a:tcPr anchor="ctr"/>
                </a:tc>
                <a:tc>
                  <a:txBody>
                    <a:bodyPr/>
                    <a:lstStyle/>
                    <a:p>
                      <a:pPr algn="r">
                        <a:buNone/>
                      </a:pPr>
                      <a:r>
                        <a:rPr lang="vi-VN" dirty="0"/>
                        <a:t>Số lượng tuyển sinh</a:t>
                      </a:r>
                      <a:endParaRPr lang="vi-VN" dirty="0"/>
                    </a:p>
                  </a:txBody>
                  <a:tcPr anchor="ctr"/>
                </a:tc>
              </a:tr>
              <a:tr h="381074">
                <a:tc>
                  <a:txBody>
                    <a:bodyPr/>
                    <a:lstStyle/>
                    <a:p>
                      <a:pPr>
                        <a:buNone/>
                      </a:pPr>
                      <a:r>
                        <a:rPr lang="en-US" dirty="0"/>
                        <a:t>Công </a:t>
                      </a:r>
                      <a:r>
                        <a:rPr lang="en-US" dirty="0" err="1"/>
                        <a:t>nghệ</a:t>
                      </a:r>
                      <a:r>
                        <a:rPr lang="en-US" dirty="0"/>
                        <a:t> </a:t>
                      </a:r>
                      <a:r>
                        <a:rPr lang="en-US" dirty="0" err="1"/>
                        <a:t>thông</a:t>
                      </a:r>
                      <a:r>
                        <a:rPr lang="en-US" dirty="0"/>
                        <a:t> tin</a:t>
                      </a:r>
                      <a:endParaRPr lang="en-US" dirty="0"/>
                    </a:p>
                  </a:txBody>
                  <a:tcPr anchor="ctr"/>
                </a:tc>
                <a:tc>
                  <a:txBody>
                    <a:bodyPr/>
                    <a:lstStyle/>
                    <a:p>
                      <a:pPr algn="r">
                        <a:buNone/>
                      </a:pPr>
                      <a:r>
                        <a:rPr lang="en-US" dirty="0"/>
                        <a:t>272</a:t>
                      </a:r>
                      <a:endParaRPr lang="en-US" dirty="0"/>
                    </a:p>
                  </a:txBody>
                  <a:tcPr anchor="ctr"/>
                </a:tc>
              </a:tr>
              <a:tr h="381074">
                <a:tc>
                  <a:txBody>
                    <a:bodyPr/>
                    <a:lstStyle/>
                    <a:p>
                      <a:pPr>
                        <a:buNone/>
                      </a:pPr>
                      <a:r>
                        <a:rPr lang="en-US" dirty="0"/>
                        <a:t>Công </a:t>
                      </a:r>
                      <a:r>
                        <a:rPr lang="en-US" dirty="0" err="1"/>
                        <a:t>nghệ</a:t>
                      </a:r>
                      <a:r>
                        <a:rPr lang="en-US" dirty="0"/>
                        <a:t> </a:t>
                      </a:r>
                      <a:r>
                        <a:rPr lang="en-US" dirty="0" err="1"/>
                        <a:t>thông</a:t>
                      </a:r>
                      <a:r>
                        <a:rPr lang="en-US" dirty="0"/>
                        <a:t> tin - CLC</a:t>
                      </a:r>
                      <a:endParaRPr lang="en-US" dirty="0"/>
                    </a:p>
                  </a:txBody>
                  <a:tcPr anchor="ctr"/>
                </a:tc>
                <a:tc>
                  <a:txBody>
                    <a:bodyPr/>
                    <a:lstStyle/>
                    <a:p>
                      <a:pPr algn="r"/>
                      <a:r>
                        <a:rPr lang="en-US" dirty="0"/>
                        <a:t>144</a:t>
                      </a:r>
                      <a:endParaRPr lang="en-US" dirty="0"/>
                    </a:p>
                  </a:txBody>
                  <a:tcPr/>
                </a:tc>
              </a:tr>
              <a:tr h="381074">
                <a:tc>
                  <a:txBody>
                    <a:bodyPr/>
                    <a:lstStyle/>
                    <a:p>
                      <a:pPr>
                        <a:buNone/>
                      </a:pPr>
                      <a:r>
                        <a:rPr lang="sv-SE" dirty="0"/>
                        <a:t>Công nghệ thông tin - HA</a:t>
                      </a:r>
                      <a:endParaRPr lang="sv-SE" dirty="0"/>
                    </a:p>
                  </a:txBody>
                  <a:tcPr anchor="ctr"/>
                </a:tc>
                <a:tc>
                  <a:txBody>
                    <a:bodyPr/>
                    <a:lstStyle/>
                    <a:p>
                      <a:pPr algn="r">
                        <a:buNone/>
                      </a:pPr>
                      <a:r>
                        <a:rPr lang="en-US" dirty="0"/>
                        <a:t>75</a:t>
                      </a:r>
                      <a:endParaRPr lang="en-US" dirty="0"/>
                    </a:p>
                  </a:txBody>
                  <a:tcPr anchor="ctr"/>
                </a:tc>
              </a:tr>
              <a:tr h="381074">
                <a:tc>
                  <a:txBody>
                    <a:bodyPr/>
                    <a:lstStyle/>
                    <a:p>
                      <a:pPr>
                        <a:buNone/>
                      </a:pPr>
                      <a:r>
                        <a:rPr lang="en-US" dirty="0" err="1"/>
                        <a:t>Mạng</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truyền</a:t>
                      </a:r>
                      <a:r>
                        <a:rPr lang="en-US" dirty="0"/>
                        <a:t> </a:t>
                      </a:r>
                      <a:r>
                        <a:rPr lang="en-US" dirty="0" err="1"/>
                        <a:t>thông</a:t>
                      </a:r>
                      <a:r>
                        <a:rPr lang="en-US" dirty="0"/>
                        <a:t> </a:t>
                      </a:r>
                      <a:r>
                        <a:rPr lang="en-US" dirty="0" err="1"/>
                        <a:t>dữ</a:t>
                      </a:r>
                      <a:r>
                        <a:rPr lang="en-US" dirty="0"/>
                        <a:t> </a:t>
                      </a:r>
                      <a:r>
                        <a:rPr lang="en-US" dirty="0" err="1"/>
                        <a:t>liệu</a:t>
                      </a:r>
                      <a:endParaRPr lang="en-US" dirty="0"/>
                    </a:p>
                  </a:txBody>
                  <a:tcPr anchor="ctr"/>
                </a:tc>
                <a:tc>
                  <a:txBody>
                    <a:bodyPr/>
                    <a:lstStyle/>
                    <a:p>
                      <a:pPr algn="r"/>
                      <a:r>
                        <a:rPr lang="en-US" dirty="0"/>
                        <a:t>149</a:t>
                      </a:r>
                      <a:endParaRPr lang="en-US" dirty="0"/>
                    </a:p>
                  </a:txBody>
                  <a:tcPr/>
                </a:tc>
              </a:tr>
              <a:tr h="381074">
                <a:tc>
                  <a:txBody>
                    <a:bodyPr/>
                    <a:lstStyle/>
                    <a:p>
                      <a:pPr>
                        <a:buNone/>
                      </a:pPr>
                      <a:r>
                        <a:rPr lang="en-US" dirty="0" err="1"/>
                        <a:t>Kỹ</a:t>
                      </a:r>
                      <a:r>
                        <a:rPr lang="en-US" dirty="0"/>
                        <a:t> </a:t>
                      </a:r>
                      <a:r>
                        <a:rPr lang="en-US" dirty="0" err="1"/>
                        <a:t>thuật</a:t>
                      </a:r>
                      <a:r>
                        <a:rPr lang="en-US" dirty="0"/>
                        <a:t> </a:t>
                      </a:r>
                      <a:r>
                        <a:rPr lang="en-US" dirty="0" err="1"/>
                        <a:t>phần</a:t>
                      </a:r>
                      <a:r>
                        <a:rPr lang="en-US" dirty="0"/>
                        <a:t> </a:t>
                      </a:r>
                      <a:r>
                        <a:rPr lang="en-US" dirty="0" err="1"/>
                        <a:t>mềm</a:t>
                      </a:r>
                      <a:endParaRPr lang="en-US" dirty="0"/>
                    </a:p>
                  </a:txBody>
                  <a:tcPr anchor="ctr"/>
                </a:tc>
                <a:tc>
                  <a:txBody>
                    <a:bodyPr/>
                    <a:lstStyle/>
                    <a:p>
                      <a:pPr algn="r"/>
                      <a:r>
                        <a:rPr lang="en-US" dirty="0"/>
                        <a:t>266</a:t>
                      </a:r>
                      <a:endParaRPr lang="en-US" dirty="0"/>
                    </a:p>
                  </a:txBody>
                  <a:tcPr/>
                </a:tc>
              </a:tr>
              <a:tr h="381074">
                <a:tc>
                  <a:txBody>
                    <a:bodyPr/>
                    <a:lstStyle/>
                    <a:p>
                      <a:pPr>
                        <a:buNone/>
                      </a:pPr>
                      <a:r>
                        <a:rPr lang="en-US" dirty="0" err="1"/>
                        <a:t>Hệ</a:t>
                      </a:r>
                      <a:r>
                        <a:rPr lang="en-US" dirty="0"/>
                        <a:t> </a:t>
                      </a:r>
                      <a:r>
                        <a:rPr lang="en-US" dirty="0" err="1"/>
                        <a:t>thống</a:t>
                      </a:r>
                      <a:r>
                        <a:rPr lang="en-US" dirty="0"/>
                        <a:t> </a:t>
                      </a:r>
                      <a:r>
                        <a:rPr lang="en-US" dirty="0" err="1"/>
                        <a:t>thông</a:t>
                      </a:r>
                      <a:r>
                        <a:rPr lang="en-US" dirty="0"/>
                        <a:t> tin</a:t>
                      </a:r>
                      <a:endParaRPr lang="en-US" dirty="0"/>
                    </a:p>
                  </a:txBody>
                  <a:tcPr anchor="ctr"/>
                </a:tc>
                <a:tc>
                  <a:txBody>
                    <a:bodyPr/>
                    <a:lstStyle/>
                    <a:p>
                      <a:pPr algn="r"/>
                      <a:r>
                        <a:rPr lang="en-US" dirty="0"/>
                        <a:t>135</a:t>
                      </a:r>
                      <a:endParaRPr lang="en-US" dirty="0"/>
                    </a:p>
                  </a:txBody>
                  <a:tcPr/>
                </a:tc>
              </a:tr>
              <a:tr h="393235">
                <a:tc>
                  <a:txBody>
                    <a:bodyPr/>
                    <a:lstStyle/>
                    <a:p>
                      <a:pPr>
                        <a:buNone/>
                      </a:pPr>
                      <a:r>
                        <a:rPr lang="en-US" dirty="0"/>
                        <a:t>Khoa </a:t>
                      </a:r>
                      <a:r>
                        <a:rPr lang="en-US" dirty="0" err="1"/>
                        <a:t>học</a:t>
                      </a:r>
                      <a:r>
                        <a:rPr lang="en-US" dirty="0"/>
                        <a:t> </a:t>
                      </a:r>
                      <a:r>
                        <a:rPr lang="en-US" dirty="0" err="1"/>
                        <a:t>máy</a:t>
                      </a:r>
                      <a:r>
                        <a:rPr lang="en-US" dirty="0"/>
                        <a:t> </a:t>
                      </a:r>
                      <a:r>
                        <a:rPr lang="en-US" dirty="0" err="1"/>
                        <a:t>tính</a:t>
                      </a:r>
                      <a:endParaRPr lang="en-US" dirty="0"/>
                    </a:p>
                  </a:txBody>
                  <a:tcPr anchor="ctr"/>
                </a:tc>
                <a:tc>
                  <a:txBody>
                    <a:bodyPr/>
                    <a:lstStyle/>
                    <a:p>
                      <a:pPr algn="r"/>
                      <a:r>
                        <a:rPr lang="en-US" dirty="0"/>
                        <a:t>178</a:t>
                      </a:r>
                      <a:endParaRPr lang="en-US" dirty="0"/>
                    </a:p>
                  </a:txBody>
                  <a:tcPr/>
                </a:tc>
              </a:tr>
              <a:tr h="381074">
                <a:tc>
                  <a:txBody>
                    <a:bodyPr/>
                    <a:lstStyle/>
                    <a:p>
                      <a:pPr>
                        <a:buNone/>
                      </a:pPr>
                      <a:r>
                        <a:rPr lang="en-US" dirty="0"/>
                        <a:t>Tin </a:t>
                      </a:r>
                      <a:r>
                        <a:rPr lang="en-US" dirty="0" err="1"/>
                        <a:t>học</a:t>
                      </a:r>
                      <a:r>
                        <a:rPr lang="en-US" dirty="0"/>
                        <a:t> </a:t>
                      </a:r>
                      <a:r>
                        <a:rPr lang="en-US" dirty="0" err="1"/>
                        <a:t>Ứng</a:t>
                      </a:r>
                      <a:r>
                        <a:rPr lang="en-US" dirty="0"/>
                        <a:t> </a:t>
                      </a:r>
                      <a:r>
                        <a:rPr lang="en-US" dirty="0" err="1"/>
                        <a:t>dụng</a:t>
                      </a:r>
                      <a:endParaRPr lang="en-US" dirty="0"/>
                    </a:p>
                  </a:txBody>
                  <a:tcPr anchor="ctr"/>
                </a:tc>
                <a:tc>
                  <a:txBody>
                    <a:bodyPr/>
                    <a:lstStyle/>
                    <a:p>
                      <a:pPr algn="r"/>
                      <a:r>
                        <a:rPr lang="en-US" dirty="0"/>
                        <a:t>32</a:t>
                      </a:r>
                      <a:endParaRPr lang="en-US" dirty="0"/>
                    </a:p>
                  </a:txBody>
                  <a:tcPr/>
                </a:tc>
              </a:tr>
              <a:tr h="381074">
                <a:tc>
                  <a:txBody>
                    <a:bodyPr/>
                    <a:lstStyle/>
                    <a:p>
                      <a:r>
                        <a:rPr lang="en-US" b="1" dirty="0" err="1"/>
                        <a:t>Tổng</a:t>
                      </a:r>
                      <a:endParaRPr lang="en-US" b="1" dirty="0"/>
                    </a:p>
                  </a:txBody>
                  <a:tcPr/>
                </a:tc>
                <a:tc>
                  <a:txBody>
                    <a:bodyPr/>
                    <a:lstStyle/>
                    <a:p>
                      <a:pPr algn="r"/>
                      <a:r>
                        <a:rPr lang="en-US" b="1" dirty="0"/>
                        <a:t>1251</a:t>
                      </a:r>
                      <a:endParaRPr lang="en-US" b="1" dirty="0"/>
                    </a:p>
                  </a:txBody>
                  <a:tcPr/>
                </a:tc>
              </a:tr>
            </a:tbl>
          </a:graphicData>
        </a:graphic>
      </p:graphicFrame>
      <p:sp>
        <p:nvSpPr>
          <p:cNvPr id="8" name="Action Button: Return 7">
            <a:hlinkClick r:id="rId2" action="ppaction://hlinksldjump" highlightClick="1"/>
          </p:cNvPr>
          <p:cNvSpPr/>
          <p:nvPr/>
        </p:nvSpPr>
        <p:spPr>
          <a:xfrm>
            <a:off x="8674355" y="1280275"/>
            <a:ext cx="1002890" cy="963226"/>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556196BDA0074585AA5D2DF7FFBED3" ma:contentTypeVersion="4" ma:contentTypeDescription="Create a new document." ma:contentTypeScope="" ma:versionID="71eceb6b00080013c08f7a007505d7db">
  <xsd:schema xmlns:xsd="http://www.w3.org/2001/XMLSchema" xmlns:xs="http://www.w3.org/2001/XMLSchema" xmlns:p="http://schemas.microsoft.com/office/2006/metadata/properties" xmlns:ns3="0ba707ab-2a23-47cc-a1fd-b7efe1c8efae" targetNamespace="http://schemas.microsoft.com/office/2006/metadata/properties" ma:root="true" ma:fieldsID="85775bebbcf5bd94181a91b03e8e06b1" ns3:_="">
    <xsd:import namespace="0ba707ab-2a23-47cc-a1fd-b7efe1c8efa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a707ab-2a23-47cc-a1fd-b7efe1c8efa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A8FCCE-AD8D-49D4-B16C-989CEE6B2292}">
  <ds:schemaRefs/>
</ds:datastoreItem>
</file>

<file path=customXml/itemProps2.xml><?xml version="1.0" encoding="utf-8"?>
<ds:datastoreItem xmlns:ds="http://schemas.openxmlformats.org/officeDocument/2006/customXml" ds:itemID="{F23E044D-1E98-4310-83FC-97DDAAC375BB}">
  <ds:schemaRefs/>
</ds:datastoreItem>
</file>

<file path=customXml/itemProps3.xml><?xml version="1.0" encoding="utf-8"?>
<ds:datastoreItem xmlns:ds="http://schemas.openxmlformats.org/officeDocument/2006/customXml" ds:itemID="{D919323D-6397-4BF5-9A9B-06F550E9104F}">
  <ds:schemaRefs/>
</ds:datastoreItem>
</file>

<file path=docProps/app.xml><?xml version="1.0" encoding="utf-8"?>
<Properties xmlns="http://schemas.openxmlformats.org/officeDocument/2006/extended-properties" xmlns:vt="http://schemas.openxmlformats.org/officeDocument/2006/docPropsVTypes">
  <TotalTime>0</TotalTime>
  <Words>1628</Words>
  <Application>WPS Presentation</Application>
  <PresentationFormat>Widescreen</PresentationFormat>
  <Paragraphs>120</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Times New Roman</vt:lpstr>
      <vt:lpstr>Aptos</vt:lpstr>
      <vt:lpstr>Segoe UI</vt:lpstr>
      <vt:lpstr>Microsoft YaHei</vt:lpstr>
      <vt:lpstr>Arial Unicode MS</vt:lpstr>
      <vt:lpstr>Aptos Display</vt:lpstr>
      <vt:lpstr>Segoe UI Variable Display</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Tuan Anh - B2505819</dc:creator>
  <cp:lastModifiedBy>Tấn Sang 9/1</cp:lastModifiedBy>
  <cp:revision>3</cp:revision>
  <dcterms:created xsi:type="dcterms:W3CDTF">2025-10-13T16:37:00Z</dcterms:created>
  <dcterms:modified xsi:type="dcterms:W3CDTF">2025-10-15T06:43:53Z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0x010100D4556196BDA0074585AA5D2DF7FFBED3</vt:lpwstr>
  </property>
  <property fmtid="{D5CDD505-2E9C-101B-9397-08002B2CF9AE}" pid="3" name="ICV">
    <vt:lpwstr>B5990CEAF786427AAAE602C0219D46A4_13</vt:lpwstr>
  </property>
  <property fmtid="{D5CDD505-2E9C-101B-9397-08002B2CF9AE}" pid="4" name="KSOProductBuildVer">
    <vt:lpwstr>1033-12.2.0.22530</vt:lpwstr>
  </property>
</Properties>
</file>