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8" r:id="rId2"/>
    <p:sldId id="257" r:id="rId3"/>
    <p:sldId id="286" r:id="rId4"/>
    <p:sldId id="287" r:id="rId5"/>
    <p:sldId id="289" r:id="rId6"/>
    <p:sldId id="290" r:id="rId7"/>
    <p:sldId id="291" r:id="rId8"/>
    <p:sldId id="292" r:id="rId9"/>
    <p:sldId id="293" r:id="rId10"/>
    <p:sldId id="295" r:id="rId11"/>
    <p:sldId id="296" r:id="rId12"/>
    <p:sldId id="297" r:id="rId13"/>
    <p:sldId id="298" r:id="rId14"/>
    <p:sldId id="299" r:id="rId15"/>
    <p:sldId id="300" r:id="rId16"/>
    <p:sldId id="301" r:id="rId17"/>
    <p:sldId id="302" r:id="rId18"/>
    <p:sldId id="278" r:id="rId19"/>
  </p:sldIdLst>
  <p:sldSz cx="9144000" cy="5143500" type="screen16x9"/>
  <p:notesSz cx="6858000" cy="9144000"/>
  <p:embeddedFontLst>
    <p:embeddedFont>
      <p:font typeface="Cambria Math" panose="02040503050406030204" pitchFamily="18" charset="0"/>
      <p:regular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76257" autoAdjust="0"/>
  </p:normalViewPr>
  <p:slideViewPr>
    <p:cSldViewPr snapToGrid="0">
      <p:cViewPr>
        <p:scale>
          <a:sx n="125" d="100"/>
          <a:sy n="125" d="100"/>
        </p:scale>
        <p:origin x="1026" y="-342"/>
      </p:cViewPr>
      <p:guideLst/>
    </p:cSldViewPr>
  </p:slideViewPr>
  <p:notesTextViewPr>
    <p:cViewPr>
      <p:scale>
        <a:sx n="3" d="2"/>
        <a:sy n="3" d="2"/>
      </p:scale>
      <p:origin x="0" y="-14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2 metode folosite aici: interpolarea liniara și netezirea aditiva (in această </a:t>
                </a:r>
                <a:r>
                  <a:rPr lang="ro-RO" sz="1100" dirty="0" err="1"/>
                  <a:t>aplicatie</a:t>
                </a:r>
                <a:r>
                  <a:rPr lang="ro-RO" sz="1100" dirty="0"/>
                  <a:t> s-a folosit netezirea lui Laplace).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36, formula 3.7 care calculează totalul număr de tranziții posibile într-un n-gram.</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Interpolarea liniară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 algoritmul de interpolare liniară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Valorile ponderilor </a:t>
                </a:r>
                <a14:m>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0">
                            <a:solidFill>
                              <a:schemeClr val="tx1"/>
                            </a:solidFill>
                            <a:latin typeface="Cambria Math" panose="02040503050406030204" pitchFamily="18" charset="0"/>
                          </a:rPr>
                          <m:t>𝟏</m:t>
                        </m:r>
                      </m:sub>
                    </m:sSub>
                    <m:r>
                      <a:rPr lang="ro-RO" sz="1100" b="1" i="1">
                        <a:solidFill>
                          <a:schemeClr val="tx1"/>
                        </a:solidFill>
                        <a:latin typeface="Cambria Math" panose="02040503050406030204" pitchFamily="18" charset="0"/>
                      </a:rPr>
                      <m:t> </m:t>
                    </m:r>
                  </m:oMath>
                </a14:m>
                <a:r>
                  <a:rPr lang="ro-RO"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𝟐</m:t>
                        </m:r>
                      </m:sub>
                    </m:sSub>
                    <m:r>
                      <a:rPr lang="ro-RO" sz="1100" b="1" i="1">
                        <a:solidFill>
                          <a:schemeClr val="tx1"/>
                        </a:solidFill>
                        <a:latin typeface="Cambria Math" panose="02040503050406030204" pitchFamily="18" charset="0"/>
                      </a:rPr>
                      <m:t> </m:t>
                    </m:r>
                  </m:oMath>
                </a14:m>
                <a:r>
                  <a:rPr lang="el-GR"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𝟑</m:t>
                        </m:r>
                      </m:sub>
                    </m:sSub>
                  </m:oMath>
                </a14:m>
                <a:r>
                  <a:rPr lang="el-GR" sz="1100" dirty="0"/>
                  <a:t> </a:t>
                </a:r>
                <a:r>
                  <a:rPr lang="ro-RO" sz="1100" dirty="0"/>
                  <a:t>(lambda)</a:t>
                </a:r>
                <a:r>
                  <a:rPr lang="ro-RO" sz="1100" baseline="0" dirty="0"/>
                  <a:t> </a:t>
                </a:r>
                <a:r>
                  <a:rPr lang="ro-RO" sz="1100" dirty="0"/>
                  <a:t>sunt estimate prin interpolarea eliminată. Acest</a:t>
                </a:r>
                <a:r>
                  <a:rPr lang="ro-RO" sz="1100" baseline="0" dirty="0"/>
                  <a:t> algoritm iterează fiecare </a:t>
                </a:r>
                <a:r>
                  <a:rPr lang="ro-RO" sz="1100" baseline="0" dirty="0" err="1"/>
                  <a:t>tuplu</a:t>
                </a:r>
                <a:r>
                  <a:rPr lang="ro-RO" sz="1100" baseline="0" dirty="0"/>
                  <a:t> de 3 </a:t>
                </a:r>
                <a:r>
                  <a:rPr lang="ro-RO" sz="1100" baseline="0" dirty="0" err="1"/>
                  <a:t>taguri</a:t>
                </a:r>
                <a:r>
                  <a:rPr lang="ro-RO" sz="1100" baseline="0" dirty="0"/>
                  <a:t> (adică </a:t>
                </a:r>
                <a:r>
                  <a:rPr lang="ro-RO" sz="1100" baseline="0" dirty="0" err="1"/>
                  <a:t>trigram</a:t>
                </a:r>
                <a:r>
                  <a:rPr lang="ro-RO" sz="1100" baseline="0" dirty="0"/>
                  <a:t>) care au o valoare mai mare ca 0, și in </a:t>
                </a:r>
                <a:r>
                  <a:rPr lang="ro-RO" sz="1100" baseline="0" dirty="0" err="1"/>
                  <a:t>functie</a:t>
                </a:r>
                <a:r>
                  <a:rPr lang="ro-RO" sz="1100" baseline="0" dirty="0"/>
                  <a:t> de probabilitatea maximă a </a:t>
                </a:r>
                <a:r>
                  <a:rPr lang="ro-RO" sz="1100" baseline="0" dirty="0" err="1"/>
                  <a:t>unigramului</a:t>
                </a:r>
                <a:r>
                  <a:rPr lang="ro-RO" sz="1100" baseline="0" dirty="0"/>
                  <a:t>, </a:t>
                </a:r>
                <a:r>
                  <a:rPr lang="ro-RO" sz="1100" baseline="0" dirty="0" err="1"/>
                  <a:t>bigramului</a:t>
                </a:r>
                <a:r>
                  <a:rPr lang="ro-RO" sz="1100" baseline="0" dirty="0"/>
                  <a:t>, </a:t>
                </a:r>
                <a:r>
                  <a:rPr lang="ro-RO" sz="1100" baseline="0" dirty="0" err="1"/>
                  <a:t>trigramului</a:t>
                </a:r>
                <a:r>
                  <a:rPr lang="ro-RO" sz="1100" baseline="0" dirty="0"/>
                  <a:t> sunt incrementate ponderile </a:t>
                </a:r>
                <a14:m>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0">
                            <a:solidFill>
                              <a:schemeClr val="tx1"/>
                            </a:solidFill>
                            <a:latin typeface="Cambria Math" panose="02040503050406030204" pitchFamily="18" charset="0"/>
                          </a:rPr>
                          <m:t>𝟏</m:t>
                        </m:r>
                      </m:sub>
                    </m:sSub>
                    <m:r>
                      <a:rPr lang="ro-RO" sz="1100" b="1" i="1">
                        <a:solidFill>
                          <a:schemeClr val="tx1"/>
                        </a:solidFill>
                        <a:latin typeface="Cambria Math" panose="02040503050406030204" pitchFamily="18" charset="0"/>
                      </a:rPr>
                      <m:t> </m:t>
                    </m:r>
                  </m:oMath>
                </a14:m>
                <a:r>
                  <a:rPr lang="ro-RO"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𝟐</m:t>
                        </m:r>
                      </m:sub>
                    </m:sSub>
                    <m:r>
                      <a:rPr lang="ro-RO" sz="1100" b="1" i="1">
                        <a:solidFill>
                          <a:schemeClr val="tx1"/>
                        </a:solidFill>
                        <a:latin typeface="Cambria Math" panose="02040503050406030204" pitchFamily="18" charset="0"/>
                      </a:rPr>
                      <m:t> </m:t>
                    </m:r>
                  </m:oMath>
                </a14:m>
                <a:r>
                  <a:rPr lang="el-GR"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𝟑</m:t>
                        </m:r>
                      </m:sub>
                    </m:sSub>
                    <m:r>
                      <a:rPr lang="ro-RO" sz="1100" b="0" i="0" smtClean="0">
                        <a:solidFill>
                          <a:schemeClr val="tx1"/>
                        </a:solidFill>
                        <a:latin typeface="Cambria Math" panose="02040503050406030204" pitchFamily="18" charset="0"/>
                      </a:rPr>
                      <m:t> </m:t>
                    </m:r>
                  </m:oMath>
                </a14:m>
                <a:r>
                  <a:rPr lang="ro-RO" sz="1100" dirty="0"/>
                  <a:t>cu valoarea </a:t>
                </a:r>
                <a:r>
                  <a:rPr lang="ro-RO" sz="1100" dirty="0" err="1"/>
                  <a:t>tuplului</a:t>
                </a:r>
                <a:r>
                  <a:rPr lang="ro-RO" sz="1100" dirty="0"/>
                  <a:t> </a:t>
                </a:r>
                <a:r>
                  <a:rPr lang="ro-RO" sz="1100" dirty="0" err="1"/>
                  <a:t>trigram</a:t>
                </a:r>
                <a:r>
                  <a:rPr lang="ro-RO" sz="1100" dirty="0"/>
                  <a:t> respectiv(de exemplu</a:t>
                </a:r>
                <a:r>
                  <a:rPr lang="ro-RO" sz="1100" baseline="0" dirty="0"/>
                  <a:t> lambda 1 creste </a:t>
                </a:r>
                <a:r>
                  <a:rPr lang="ro-RO" sz="1100" baseline="0" dirty="0" err="1"/>
                  <a:t>cand</a:t>
                </a:r>
                <a:r>
                  <a:rPr lang="ro-RO" sz="1100" baseline="0" dirty="0"/>
                  <a:t> </a:t>
                </a:r>
                <a:r>
                  <a:rPr lang="ro-RO" sz="1100" baseline="0" dirty="0" err="1"/>
                  <a:t>unigramul</a:t>
                </a:r>
                <a:r>
                  <a:rPr lang="ro-RO" sz="1100" baseline="0" dirty="0"/>
                  <a:t> are probabilitatea cea mai mare, lambda 2 </a:t>
                </a:r>
                <a:r>
                  <a:rPr lang="ro-RO" sz="1100" baseline="0" dirty="0" err="1"/>
                  <a:t>cand</a:t>
                </a:r>
                <a:r>
                  <a:rPr lang="ro-RO" sz="1100" baseline="0" dirty="0"/>
                  <a:t> </a:t>
                </a:r>
                <a:r>
                  <a:rPr lang="ro-RO" sz="1100" baseline="0" dirty="0" err="1"/>
                  <a:t>bigramul</a:t>
                </a:r>
                <a:r>
                  <a:rPr lang="ro-RO" sz="1100" baseline="0" dirty="0"/>
                  <a:t> are probabilitatea cea mai mare iar lambda 3 </a:t>
                </a:r>
                <a:r>
                  <a:rPr lang="ro-RO" sz="1100" baseline="0" dirty="0" err="1"/>
                  <a:t>cand</a:t>
                </a:r>
                <a:r>
                  <a:rPr lang="ro-RO" sz="1100" baseline="0" dirty="0"/>
                  <a:t> </a:t>
                </a:r>
                <a:r>
                  <a:rPr lang="ro-RO" sz="1100" baseline="0" dirty="0" err="1"/>
                  <a:t>trigramul</a:t>
                </a:r>
                <a:r>
                  <a:rPr lang="ro-RO" sz="1100" baseline="0" dirty="0"/>
                  <a:t> are probabilitatea cea mai mare). La final, ponderile acestea vor fi normalizate (se convertesc in </a:t>
                </a:r>
                <a:r>
                  <a:rPr lang="ro-RO" sz="1100" baseline="0" dirty="0" err="1"/>
                  <a:t>probabilitati</a:t>
                </a:r>
                <a:r>
                  <a:rPr lang="ro-RO" sz="1100" baseline="0" dirty="0"/>
                  <a:t>).</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Netezirea aditivă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O altă metodă de netezire este netezirea aditivă. Aceasta presupune adunarea la </a:t>
                </a:r>
                <a:r>
                  <a:rPr lang="ro-RO" sz="1100" dirty="0" err="1"/>
                  <a:t>numarător</a:t>
                </a:r>
                <a:r>
                  <a:rPr lang="ro-RO" sz="1100" dirty="0"/>
                  <a:t> cu o constantă aleasă de dinainte și la numitor adunarea cu produsul dintre această constantă și o altă valoare care reprezintă lungimea setului de date </a:t>
                </a:r>
                <a14:m>
                  <m:oMath xmlns:m="http://schemas.openxmlformats.org/officeDocument/2006/math">
                    <m:r>
                      <a:rPr lang="ro-RO" sz="1200" b="1" i="1" smtClean="0">
                        <a:solidFill>
                          <a:schemeClr val="tx1"/>
                        </a:solidFill>
                        <a:latin typeface="Cambria Math" panose="02040503050406030204" pitchFamily="18" charset="0"/>
                      </a:rPr>
                      <m:t>𝒙</m:t>
                    </m:r>
                  </m:oMath>
                </a14:m>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36, formula 3.7 care calculează totalul număr de tranziții posibile într-un n-gram.</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Interpolarea liniară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 algoritmul de interpolare liniară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Valorile ponderilor </a:t>
                </a:r>
                <a:r>
                  <a:rPr lang="ro-RO" sz="1100" b="1" i="0">
                    <a:solidFill>
                      <a:schemeClr val="tx1"/>
                    </a:solidFill>
                    <a:latin typeface="Cambria Math" panose="02040503050406030204" pitchFamily="18" charset="0"/>
                  </a:rPr>
                  <a:t>𝝀_𝟏  </a:t>
                </a:r>
                <a:r>
                  <a:rPr lang="ro-RO" sz="1100" dirty="0"/>
                  <a:t>,</a:t>
                </a:r>
                <a:r>
                  <a:rPr lang="ro-RO" sz="1100" b="1" dirty="0">
                    <a:solidFill>
                      <a:schemeClr val="tx1"/>
                    </a:solidFill>
                  </a:rPr>
                  <a:t> </a:t>
                </a:r>
                <a:r>
                  <a:rPr lang="ro-RO" sz="1100" b="1" i="0">
                    <a:solidFill>
                      <a:schemeClr val="tx1"/>
                    </a:solidFill>
                    <a:latin typeface="Cambria Math" panose="02040503050406030204" pitchFamily="18" charset="0"/>
                  </a:rPr>
                  <a:t>𝝀_𝟐  </a:t>
                </a:r>
                <a:r>
                  <a:rPr lang="el-GR" sz="1100" dirty="0"/>
                  <a:t>,</a:t>
                </a:r>
                <a:r>
                  <a:rPr lang="ro-RO" sz="1100" b="1" dirty="0">
                    <a:solidFill>
                      <a:schemeClr val="tx1"/>
                    </a:solidFill>
                  </a:rPr>
                  <a:t> </a:t>
                </a:r>
                <a:r>
                  <a:rPr lang="ro-RO" sz="1100" b="1" i="0">
                    <a:solidFill>
                      <a:schemeClr val="tx1"/>
                    </a:solidFill>
                    <a:latin typeface="Cambria Math" panose="02040503050406030204" pitchFamily="18" charset="0"/>
                  </a:rPr>
                  <a:t>𝝀_𝟑</a:t>
                </a:r>
                <a:r>
                  <a:rPr lang="el-GR" sz="1100" dirty="0"/>
                  <a:t> </a:t>
                </a:r>
                <a:r>
                  <a:rPr lang="ro-RO" sz="1100" dirty="0"/>
                  <a:t>(lambda)</a:t>
                </a:r>
                <a:r>
                  <a:rPr lang="ro-RO" sz="1100" baseline="0" dirty="0"/>
                  <a:t> </a:t>
                </a:r>
                <a:r>
                  <a:rPr lang="ro-RO" sz="1100" dirty="0"/>
                  <a:t>sunt estimate prin interpolarea eliminată. Acest</a:t>
                </a:r>
                <a:r>
                  <a:rPr lang="ro-RO" sz="1100" baseline="0" dirty="0"/>
                  <a:t> algoritm iterează fiecare </a:t>
                </a:r>
                <a:r>
                  <a:rPr lang="ro-RO" sz="1100" baseline="0" dirty="0" err="1"/>
                  <a:t>tuplu</a:t>
                </a:r>
                <a:r>
                  <a:rPr lang="ro-RO" sz="1100" baseline="0" dirty="0"/>
                  <a:t> de 3 </a:t>
                </a:r>
                <a:r>
                  <a:rPr lang="ro-RO" sz="1100" baseline="0" dirty="0" err="1"/>
                  <a:t>taguri</a:t>
                </a:r>
                <a:r>
                  <a:rPr lang="ro-RO" sz="1100" baseline="0" dirty="0"/>
                  <a:t> (adică </a:t>
                </a:r>
                <a:r>
                  <a:rPr lang="ro-RO" sz="1100" baseline="0" dirty="0" err="1"/>
                  <a:t>trigram</a:t>
                </a:r>
                <a:r>
                  <a:rPr lang="ro-RO" sz="1100" baseline="0" dirty="0"/>
                  <a:t>) care au o valoare mai mare ca 0, și in </a:t>
                </a:r>
                <a:r>
                  <a:rPr lang="ro-RO" sz="1100" baseline="0" dirty="0" err="1"/>
                  <a:t>functie</a:t>
                </a:r>
                <a:r>
                  <a:rPr lang="ro-RO" sz="1100" baseline="0" dirty="0"/>
                  <a:t> de probabilitatea maximă a </a:t>
                </a:r>
                <a:r>
                  <a:rPr lang="ro-RO" sz="1100" baseline="0" dirty="0" err="1"/>
                  <a:t>unigramului</a:t>
                </a:r>
                <a:r>
                  <a:rPr lang="ro-RO" sz="1100" baseline="0" dirty="0"/>
                  <a:t>, </a:t>
                </a:r>
                <a:r>
                  <a:rPr lang="ro-RO" sz="1100" baseline="0" dirty="0" err="1"/>
                  <a:t>bigramului</a:t>
                </a:r>
                <a:r>
                  <a:rPr lang="ro-RO" sz="1100" baseline="0" dirty="0"/>
                  <a:t>, </a:t>
                </a:r>
                <a:r>
                  <a:rPr lang="ro-RO" sz="1100" baseline="0" dirty="0" err="1"/>
                  <a:t>trigramului</a:t>
                </a:r>
                <a:r>
                  <a:rPr lang="ro-RO" sz="1100" baseline="0" dirty="0"/>
                  <a:t> sunt incrementate ponderile </a:t>
                </a:r>
                <a:r>
                  <a:rPr lang="ro-RO" sz="1100" b="1" i="0">
                    <a:solidFill>
                      <a:schemeClr val="tx1"/>
                    </a:solidFill>
                    <a:latin typeface="Cambria Math" panose="02040503050406030204" pitchFamily="18" charset="0"/>
                  </a:rPr>
                  <a:t>𝝀_𝟏  </a:t>
                </a:r>
                <a:r>
                  <a:rPr lang="ro-RO" sz="1100" dirty="0"/>
                  <a:t>,</a:t>
                </a:r>
                <a:r>
                  <a:rPr lang="ro-RO" sz="1100" b="1" dirty="0">
                    <a:solidFill>
                      <a:schemeClr val="tx1"/>
                    </a:solidFill>
                  </a:rPr>
                  <a:t> </a:t>
                </a:r>
                <a:r>
                  <a:rPr lang="ro-RO" sz="1100" b="1" i="0">
                    <a:solidFill>
                      <a:schemeClr val="tx1"/>
                    </a:solidFill>
                    <a:latin typeface="Cambria Math" panose="02040503050406030204" pitchFamily="18" charset="0"/>
                  </a:rPr>
                  <a:t>𝝀_𝟐  </a:t>
                </a:r>
                <a:r>
                  <a:rPr lang="el-GR" sz="1100" dirty="0"/>
                  <a:t>,</a:t>
                </a:r>
                <a:r>
                  <a:rPr lang="ro-RO" sz="1100" b="1" dirty="0">
                    <a:solidFill>
                      <a:schemeClr val="tx1"/>
                    </a:solidFill>
                  </a:rPr>
                  <a:t> </a:t>
                </a:r>
                <a:r>
                  <a:rPr lang="ro-RO" sz="1100" b="1" i="0">
                    <a:solidFill>
                      <a:schemeClr val="tx1"/>
                    </a:solidFill>
                    <a:latin typeface="Cambria Math" panose="02040503050406030204" pitchFamily="18" charset="0"/>
                  </a:rPr>
                  <a:t>𝝀_𝟑</a:t>
                </a:r>
                <a:r>
                  <a:rPr lang="ro-RO" sz="1100" b="0" i="0">
                    <a:solidFill>
                      <a:schemeClr val="tx1"/>
                    </a:solidFill>
                    <a:latin typeface="Cambria Math" panose="02040503050406030204" pitchFamily="18" charset="0"/>
                  </a:rPr>
                  <a:t>  </a:t>
                </a:r>
                <a:r>
                  <a:rPr lang="ro-RO" sz="1100" dirty="0"/>
                  <a:t>cu valoarea </a:t>
                </a:r>
                <a:r>
                  <a:rPr lang="ro-RO" sz="1100" dirty="0" err="1"/>
                  <a:t>tuplului</a:t>
                </a:r>
                <a:r>
                  <a:rPr lang="ro-RO" sz="1100" dirty="0"/>
                  <a:t> </a:t>
                </a:r>
                <a:r>
                  <a:rPr lang="ro-RO" sz="1100" dirty="0" err="1"/>
                  <a:t>trigram</a:t>
                </a:r>
                <a:r>
                  <a:rPr lang="ro-RO" sz="1100" dirty="0"/>
                  <a:t> respectiv(de exemplu</a:t>
                </a:r>
                <a:r>
                  <a:rPr lang="ro-RO" sz="1100" baseline="0" dirty="0"/>
                  <a:t> lambda 1 creste </a:t>
                </a:r>
                <a:r>
                  <a:rPr lang="ro-RO" sz="1100" baseline="0" dirty="0" err="1"/>
                  <a:t>cand</a:t>
                </a:r>
                <a:r>
                  <a:rPr lang="ro-RO" sz="1100" baseline="0" dirty="0"/>
                  <a:t> </a:t>
                </a:r>
                <a:r>
                  <a:rPr lang="ro-RO" sz="1100" baseline="0" dirty="0" err="1"/>
                  <a:t>unigramul</a:t>
                </a:r>
                <a:r>
                  <a:rPr lang="ro-RO" sz="1100" baseline="0" dirty="0"/>
                  <a:t> are probabilitatea cea mai mare, lambda 2 </a:t>
                </a:r>
                <a:r>
                  <a:rPr lang="ro-RO" sz="1100" baseline="0" dirty="0" err="1"/>
                  <a:t>cand</a:t>
                </a:r>
                <a:r>
                  <a:rPr lang="ro-RO" sz="1100" baseline="0" dirty="0"/>
                  <a:t> </a:t>
                </a:r>
                <a:r>
                  <a:rPr lang="ro-RO" sz="1100" baseline="0" dirty="0" err="1"/>
                  <a:t>bigramul</a:t>
                </a:r>
                <a:r>
                  <a:rPr lang="ro-RO" sz="1100" baseline="0" dirty="0"/>
                  <a:t> are probabilitatea cea mai mare iar lambda 3 </a:t>
                </a:r>
                <a:r>
                  <a:rPr lang="ro-RO" sz="1100" baseline="0" dirty="0" err="1"/>
                  <a:t>cand</a:t>
                </a:r>
                <a:r>
                  <a:rPr lang="ro-RO" sz="1100" baseline="0" dirty="0"/>
                  <a:t> </a:t>
                </a:r>
                <a:r>
                  <a:rPr lang="ro-RO" sz="1100" baseline="0" dirty="0" err="1"/>
                  <a:t>trigramul</a:t>
                </a:r>
                <a:r>
                  <a:rPr lang="ro-RO" sz="1100" baseline="0" dirty="0"/>
                  <a:t> are probabilitatea cea mai mare). La final, ponderile acestea vor fi normalizate (se convertesc in </a:t>
                </a:r>
                <a:r>
                  <a:rPr lang="ro-RO" sz="1100" baseline="0" dirty="0" err="1"/>
                  <a:t>probabilitati</a:t>
                </a:r>
                <a:r>
                  <a:rPr lang="ro-RO" sz="1100" baseline="0" dirty="0"/>
                  <a:t>).</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Netezirea aditivă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O altă metodă de netezire este netezirea aditivă. Aceasta presupune adunarea la </a:t>
                </a:r>
                <a:r>
                  <a:rPr lang="ro-RO" sz="1100" dirty="0" err="1"/>
                  <a:t>numarător</a:t>
                </a:r>
                <a:r>
                  <a:rPr lang="ro-RO" sz="1100" dirty="0"/>
                  <a:t> cu o constantă aleasă de dinainte și la numitor adunarea cu produsul dintre această constantă și o altă valoare care reprezintă lungimea setului de date </a:t>
                </a:r>
                <a:r>
                  <a:rPr lang="ro-RO" sz="1200" b="1" i="0">
                    <a:solidFill>
                      <a:schemeClr val="tx1"/>
                    </a:solidFill>
                    <a:latin typeface="Cambria Math" panose="02040503050406030204" pitchFamily="18" charset="0"/>
                  </a:rPr>
                  <a:t>𝒙</a:t>
                </a:r>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3853817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Stările ascunse (</a:t>
            </a:r>
            <a:r>
              <a:rPr lang="ro-RO" sz="1100" dirty="0" err="1"/>
              <a:t>hidden</a:t>
            </a:r>
            <a:r>
              <a:rPr lang="ro-RO" sz="1100" dirty="0"/>
              <a:t> </a:t>
            </a:r>
            <a:r>
              <a:rPr lang="ro-RO" sz="1100" dirty="0" err="1"/>
              <a:t>states</a:t>
            </a:r>
            <a:r>
              <a:rPr lang="ro-RO" sz="1100" dirty="0"/>
              <a:t>) </a:t>
            </a:r>
            <a:r>
              <a:rPr lang="ro-RO" sz="1100" dirty="0" err="1"/>
              <a:t>intr</a:t>
            </a:r>
            <a:r>
              <a:rPr lang="ro-RO" sz="1100" dirty="0"/>
              <a:t>-un model Markov sunt cele care nu sunt vizibile in text (de exemplu părțile de vorbire nu sunt vizibile cititorului, ele trebuie deduse) iar stările observabile (</a:t>
            </a:r>
            <a:r>
              <a:rPr lang="ro-RO" sz="1100" dirty="0" err="1"/>
              <a:t>observation</a:t>
            </a:r>
            <a:r>
              <a:rPr lang="ro-RO" sz="1100" dirty="0"/>
              <a:t> </a:t>
            </a:r>
            <a:r>
              <a:rPr lang="ro-RO" sz="1100" dirty="0" err="1"/>
              <a:t>sequence</a:t>
            </a:r>
            <a:r>
              <a:rPr lang="ro-RO" sz="1100" dirty="0"/>
              <a:t>) sunt cele care sunt vizibile in text (de exemplul cuvintele </a:t>
            </a:r>
            <a:r>
              <a:rPr lang="ro-RO" sz="1100" dirty="0" err="1"/>
              <a:t>propiuzise</a:t>
            </a:r>
            <a:r>
              <a:rPr lang="ro-RO" sz="1100" dirty="0"/>
              <a:t>). Aici </a:t>
            </a:r>
            <a:r>
              <a:rPr lang="ro-RO" sz="1100" dirty="0" err="1"/>
              <a:t>starile</a:t>
            </a:r>
            <a:r>
              <a:rPr lang="ro-RO" sz="1100" dirty="0"/>
              <a:t> ascunse sunt </a:t>
            </a:r>
            <a:r>
              <a:rPr lang="ro-RO" sz="1100" dirty="0" err="1"/>
              <a:t>partile</a:t>
            </a:r>
            <a:r>
              <a:rPr lang="ro-RO" sz="1100" dirty="0"/>
              <a:t> de vorbire din exemplul de sus (</a:t>
            </a:r>
            <a:r>
              <a:rPr lang="ro-RO" sz="1100" dirty="0" err="1"/>
              <a:t>Noun</a:t>
            </a:r>
            <a:r>
              <a:rPr lang="ro-RO" sz="1100" dirty="0"/>
              <a:t>, verb, modal verb, </a:t>
            </a:r>
            <a:r>
              <a:rPr lang="ro-RO" sz="1100" dirty="0" err="1"/>
              <a:t>sfarsit</a:t>
            </a:r>
            <a:r>
              <a:rPr lang="ro-RO" sz="1100" dirty="0"/>
              <a:t> sau </a:t>
            </a:r>
            <a:r>
              <a:rPr lang="ro-RO" sz="1100" dirty="0" err="1"/>
              <a:t>inceput</a:t>
            </a:r>
            <a:r>
              <a:rPr lang="ro-RO" sz="1100" dirty="0"/>
              <a:t> de </a:t>
            </a:r>
            <a:r>
              <a:rPr lang="ro-RO" sz="1100" dirty="0" err="1"/>
              <a:t>propozitie</a:t>
            </a:r>
            <a:r>
              <a:rPr lang="ro-RO" sz="1100" dirty="0"/>
              <a:t>) iar </a:t>
            </a:r>
            <a:r>
              <a:rPr lang="ro-RO" sz="1100" dirty="0" err="1"/>
              <a:t>secventa</a:t>
            </a:r>
            <a:r>
              <a:rPr lang="ro-RO" sz="1100" dirty="0"/>
              <a:t> de </a:t>
            </a:r>
            <a:r>
              <a:rPr lang="ro-RO" sz="1100" dirty="0" err="1"/>
              <a:t>observatii</a:t>
            </a:r>
            <a:r>
              <a:rPr lang="ro-RO" sz="1100" dirty="0"/>
              <a:t> in acest exemplu este un </a:t>
            </a:r>
            <a:r>
              <a:rPr lang="ro-RO" sz="1100" dirty="0" err="1"/>
              <a:t>dictionar</a:t>
            </a:r>
            <a:r>
              <a:rPr lang="ro-RO" sz="1100" dirty="0"/>
              <a:t> care cuprinde cuvintele </a:t>
            </a:r>
            <a:r>
              <a:rPr lang="ro-RO" sz="1100" dirty="0" err="1"/>
              <a:t>aparute</a:t>
            </a:r>
            <a:r>
              <a:rPr lang="ro-RO" sz="1100" dirty="0"/>
              <a:t> in textul de sus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De ex. substantivul apare de 9 ori in text iar </a:t>
            </a:r>
            <a:r>
              <a:rPr lang="ro-RO" sz="1100" dirty="0" err="1"/>
              <a:t>cuvantul</a:t>
            </a:r>
            <a:r>
              <a:rPr lang="ro-RO" sz="1100" dirty="0"/>
              <a:t> Cristopher apare de 4 ori. De aici rezulta ca </a:t>
            </a:r>
            <a:r>
              <a:rPr lang="ro-RO" sz="1100" dirty="0" err="1"/>
              <a:t>probabilitea</a:t>
            </a:r>
            <a:r>
              <a:rPr lang="ro-RO" sz="1100" dirty="0"/>
              <a:t> de emisie este egala cu 0.44.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p:txBody>
      </p:sp>
    </p:spTree>
    <p:extLst>
      <p:ext uri="{BB962C8B-B14F-4D97-AF65-F5344CB8AC3E}">
        <p14:creationId xmlns:p14="http://schemas.microsoft.com/office/powerpoint/2010/main" val="190954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 Cuvinte noi precum nume, substantive comune, verbe, acronime, apar destul de des în limba engleză iar un set de antrenament nu ar putea să le cuprindă pe toate. Acest model </a:t>
            </a:r>
            <a:r>
              <a:rPr lang="ro-RO" sz="1100" dirty="0" err="1"/>
              <a:t>isi</a:t>
            </a:r>
            <a:r>
              <a:rPr lang="ro-RO" sz="1100" dirty="0"/>
              <a:t> propune sa </a:t>
            </a:r>
            <a:r>
              <a:rPr lang="ro-RO" sz="1100" dirty="0" err="1"/>
              <a:t>stranga</a:t>
            </a:r>
            <a:r>
              <a:rPr lang="ro-RO" sz="1100" dirty="0"/>
              <a:t> </a:t>
            </a:r>
            <a:r>
              <a:rPr lang="ro-RO" sz="1100" dirty="0" err="1"/>
              <a:t>probabilitatile</a:t>
            </a:r>
            <a:r>
              <a:rPr lang="ro-RO" sz="1100" dirty="0"/>
              <a:t> ale unor sufixe si prefixe alese de mână cu fiecare </a:t>
            </a:r>
            <a:r>
              <a:rPr lang="ro-RO" sz="1100" dirty="0" err="1"/>
              <a:t>tag</a:t>
            </a:r>
            <a:r>
              <a:rPr lang="ro-RO" sz="1100" dirty="0"/>
              <a:t> asociat cu acestea iar pe baza acestor </a:t>
            </a:r>
            <a:r>
              <a:rPr lang="ro-RO" sz="1100" dirty="0" err="1"/>
              <a:t>probabilitati</a:t>
            </a:r>
            <a:r>
              <a:rPr lang="ro-RO" sz="1100" dirty="0"/>
              <a:t> si pe baza unor reguli scrise manual se vor aduna aceste valori care vor returna o probabilitate pentru un </a:t>
            </a:r>
            <a:r>
              <a:rPr lang="ro-RO" sz="1100" dirty="0" err="1"/>
              <a:t>cuvant</a:t>
            </a:r>
            <a:r>
              <a:rPr lang="ro-RO" sz="1100" dirty="0"/>
              <a:t> necunoscut asociat cu un </a:t>
            </a:r>
            <a:r>
              <a:rPr lang="ro-RO" sz="1100" dirty="0" err="1"/>
              <a:t>tag</a:t>
            </a:r>
            <a:r>
              <a:rPr lang="ro-RO" sz="1100" dirty="0"/>
              <a:t> oarecare. (reguli precum cuvintele care </a:t>
            </a:r>
            <a:r>
              <a:rPr lang="ro-RO" sz="1100" dirty="0" err="1"/>
              <a:t>incep</a:t>
            </a:r>
            <a:r>
              <a:rPr lang="ro-RO" sz="1100" dirty="0"/>
              <a:t> cu litera mare sau se termina cu litera </a:t>
            </a:r>
            <a:r>
              <a:rPr lang="en-US" sz="1100" dirty="0"/>
              <a:t>‘s’</a:t>
            </a:r>
            <a:r>
              <a:rPr lang="ro-RO" sz="1100" dirty="0"/>
              <a:t> au o probabilitate mai mare sa fie substantive)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 ... (prima)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 ... (ultima formula)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dirty="0"/>
                  <a:t>Pentru orice model, precum </a:t>
                </a:r>
                <a:r>
                  <a:rPr lang="ro-RO" sz="1800" dirty="0" err="1"/>
                  <a:t>hidden</a:t>
                </a:r>
                <a:r>
                  <a:rPr lang="ro-RO" sz="1800" dirty="0"/>
                  <a:t> </a:t>
                </a:r>
                <a:r>
                  <a:rPr lang="ro-RO" sz="1800" dirty="0" err="1"/>
                  <a:t>markov</a:t>
                </a:r>
                <a:r>
                  <a:rPr lang="ro-RO" sz="1800" dirty="0"/>
                  <a:t> model, care conține variabile ascunse, sarcina de a determina secvența variabilelor ascunse corespunzătoare secvenței de observații, se numește </a:t>
                </a:r>
                <a:r>
                  <a:rPr lang="ro-RO" sz="1800" b="1" dirty="0"/>
                  <a:t>decodificare</a:t>
                </a:r>
                <a:r>
                  <a:rPr lang="ro-RO" sz="1800" dirty="0"/>
                  <a:t>. Pentru etichetarea părților de vorbire, scopul operației de decodificare este de a alege cea mai probabilă secvență de </a:t>
                </a:r>
                <a:r>
                  <a:rPr lang="ro-RO" sz="1800" dirty="0" err="1"/>
                  <a:t>taguri</a:t>
                </a:r>
                <a:r>
                  <a:rPr lang="ro-RO" sz="1800" dirty="0"/>
                  <a:t>, dându-se secvența de observații (</a:t>
                </a:r>
                <a:r>
                  <a:rPr lang="ro-RO" sz="1800" dirty="0" err="1"/>
                  <a:t>adica</a:t>
                </a:r>
                <a:r>
                  <a:rPr lang="ro-RO" sz="1800" dirty="0"/>
                  <a:t> </a:t>
                </a:r>
                <a:r>
                  <a:rPr lang="ro-RO" sz="1800" dirty="0" err="1"/>
                  <a:t>propozitia</a:t>
                </a:r>
                <a:r>
                  <a:rPr lang="ro-RO" sz="1800" dirty="0"/>
                  <a:t>). In această </a:t>
                </a:r>
                <a:r>
                  <a:rPr lang="ro-RO" sz="1800" dirty="0" err="1"/>
                  <a:t>aplicatie</a:t>
                </a:r>
                <a:r>
                  <a:rPr lang="ro-RO" sz="1800" dirty="0"/>
                  <a:t> am folosit 3 metode de decodificare: metoda </a:t>
                </a:r>
                <a:r>
                  <a:rPr lang="ro-RO" sz="1800" dirty="0" err="1"/>
                  <a:t>forward</a:t>
                </a:r>
                <a:r>
                  <a:rPr lang="ro-RO" sz="1800" dirty="0"/>
                  <a:t> (</a:t>
                </a:r>
                <a:r>
                  <a:rPr lang="ro-RO" sz="1800" dirty="0" err="1"/>
                  <a:t>adica</a:t>
                </a:r>
                <a:r>
                  <a:rPr lang="ro-RO" sz="1800" dirty="0"/>
                  <a:t> </a:t>
                </a:r>
                <a:r>
                  <a:rPr lang="ro-RO" sz="1800" dirty="0" err="1"/>
                  <a:t>incepe</a:t>
                </a:r>
                <a:r>
                  <a:rPr lang="ro-RO" sz="1800" dirty="0"/>
                  <a:t> sa calculeze pe baza formulei </a:t>
                </a:r>
                <a:r>
                  <a:rPr lang="ro-RO" sz="1800" dirty="0" err="1"/>
                  <a:t>vt</a:t>
                </a:r>
                <a:r>
                  <a:rPr lang="ro-RO" sz="1800" dirty="0"/>
                  <a:t>(j) </a:t>
                </a:r>
                <a:r>
                  <a:rPr lang="ro-RO" sz="1800" dirty="0" err="1"/>
                  <a:t>incepand</a:t>
                </a:r>
                <a:r>
                  <a:rPr lang="ro-RO" sz="1800" dirty="0"/>
                  <a:t> cu primul </a:t>
                </a:r>
                <a:r>
                  <a:rPr lang="ro-RO" sz="1800" dirty="0" err="1"/>
                  <a:t>cuvant</a:t>
                </a:r>
                <a:r>
                  <a:rPr lang="ro-RO" sz="1800" dirty="0"/>
                  <a:t> pana la ultimul </a:t>
                </a:r>
                <a:r>
                  <a:rPr lang="ro-RO" sz="1800" dirty="0" err="1"/>
                  <a:t>cuvant</a:t>
                </a:r>
                <a:r>
                  <a:rPr lang="ro-RO" sz="1800" dirty="0"/>
                  <a:t> din </a:t>
                </a:r>
                <a:r>
                  <a:rPr lang="ro-RO" sz="1800" dirty="0" err="1"/>
                  <a:t>propozitie</a:t>
                </a:r>
                <a:r>
                  <a:rPr lang="ro-RO" sz="1800" dirty="0"/>
                  <a:t> de unde va face </a:t>
                </a:r>
                <a:r>
                  <a:rPr lang="ro-RO" sz="1800" dirty="0" err="1"/>
                  <a:t>backtracking</a:t>
                </a:r>
                <a:r>
                  <a:rPr lang="ro-RO" sz="1800" dirty="0"/>
                  <a:t> de la nodul final pentru a returna cea mai potrivita secvență de </a:t>
                </a:r>
                <a:r>
                  <a:rPr lang="ro-RO" sz="1800" dirty="0" err="1"/>
                  <a:t>taguri</a:t>
                </a:r>
                <a:r>
                  <a:rPr lang="ro-RO" sz="1800" dirty="0"/>
                  <a:t>), metoda </a:t>
                </a:r>
                <a:r>
                  <a:rPr lang="ro-RO" sz="1800" dirty="0" err="1"/>
                  <a:t>backward</a:t>
                </a:r>
                <a:r>
                  <a:rPr lang="ro-RO" sz="1800" dirty="0"/>
                  <a:t> (aceasta va </a:t>
                </a:r>
                <a:r>
                  <a:rPr lang="ro-RO" sz="1800" dirty="0" err="1"/>
                  <a:t>incepe</a:t>
                </a:r>
                <a:r>
                  <a:rPr lang="ro-RO" sz="1800" dirty="0"/>
                  <a:t> procesarea de la final spre </a:t>
                </a:r>
                <a:r>
                  <a:rPr lang="ro-RO" sz="1800" dirty="0" err="1"/>
                  <a:t>inceput</a:t>
                </a:r>
                <a:r>
                  <a:rPr lang="ro-RO" sz="1800" dirty="0"/>
                  <a:t> si va face </a:t>
                </a:r>
                <a:r>
                  <a:rPr lang="ro-RO" sz="1800" dirty="0" err="1"/>
                  <a:t>backtracking</a:t>
                </a:r>
                <a:r>
                  <a:rPr lang="ro-RO" sz="1800" dirty="0"/>
                  <a:t> invers fata de metoda </a:t>
                </a:r>
                <a:r>
                  <a:rPr lang="ro-RO" sz="1800" dirty="0" err="1"/>
                  <a:t>forward</a:t>
                </a:r>
                <a:r>
                  <a:rPr lang="ro-RO" sz="1800" dirty="0"/>
                  <a:t>) iar metoda </a:t>
                </a:r>
                <a:r>
                  <a:rPr lang="ro-RO" sz="1800" dirty="0" err="1"/>
                  <a:t>bidirectionala</a:t>
                </a:r>
                <a:r>
                  <a:rPr lang="ro-RO" sz="1800" dirty="0"/>
                  <a:t> va calcula si metoda </a:t>
                </a:r>
                <a:r>
                  <a:rPr lang="ro-RO" sz="1800" dirty="0" err="1"/>
                  <a:t>forward</a:t>
                </a:r>
                <a:r>
                  <a:rPr lang="ro-RO" sz="1800" dirty="0"/>
                  <a:t> si cea </a:t>
                </a:r>
                <a:r>
                  <a:rPr lang="ro-RO" sz="1800" dirty="0" err="1"/>
                  <a:t>backward</a:t>
                </a:r>
                <a:r>
                  <a:rPr lang="ro-RO" sz="1800" dirty="0"/>
                  <a:t> si va alege sa </a:t>
                </a:r>
                <a:r>
                  <a:rPr lang="ro-RO" sz="1800" dirty="0" err="1"/>
                  <a:t>faca</a:t>
                </a:r>
                <a:r>
                  <a:rPr lang="ro-RO" sz="1800" dirty="0"/>
                  <a:t> </a:t>
                </a:r>
                <a:r>
                  <a:rPr lang="ro-RO" sz="1800" dirty="0" err="1"/>
                  <a:t>backtrack</a:t>
                </a:r>
                <a:r>
                  <a:rPr lang="ro-RO" sz="1800" dirty="0"/>
                  <a:t> pentru metoda unde nodul final are valoarea cea mai mare. In exemplul de sus </a:t>
                </a:r>
                <a:r>
                  <a:rPr lang="ro-RO" sz="1800" dirty="0" err="1"/>
                  <a:t>secventa</a:t>
                </a:r>
                <a:r>
                  <a:rPr lang="ro-RO" sz="1800" dirty="0"/>
                  <a:t> de </a:t>
                </a:r>
                <a:r>
                  <a:rPr lang="ro-RO" sz="1800" dirty="0" err="1"/>
                  <a:t>backtracking</a:t>
                </a:r>
                <a:r>
                  <a:rPr lang="ro-RO" sz="1800" dirty="0"/>
                  <a:t> este îngroșată. </a:t>
                </a:r>
                <a:endParaRPr lang="ro-RO" sz="1800" dirty="0">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b="1" dirty="0"/>
                  <a:t>Algoritmul </a:t>
                </a:r>
                <a:r>
                  <a:rPr lang="ro-RO" sz="1800" b="1" dirty="0" err="1"/>
                  <a:t>Viterbi</a:t>
                </a:r>
                <a:r>
                  <a:rPr lang="ro-RO" sz="1800" dirty="0"/>
                  <a:t>, numit în engleză și </a:t>
                </a:r>
                <a:r>
                  <a:rPr lang="ro-RO" sz="1800" dirty="0" err="1"/>
                  <a:t>Viterbi</a:t>
                </a:r>
                <a:r>
                  <a:rPr lang="ro-RO" sz="1800" dirty="0"/>
                  <a:t> </a:t>
                </a:r>
                <a:r>
                  <a:rPr lang="ro-RO" sz="1800" dirty="0" err="1"/>
                  <a:t>path</a:t>
                </a:r>
                <a:r>
                  <a:rPr lang="ro-RO" sz="1800" dirty="0"/>
                  <a:t>, este un algoritm de programare dinamică pentru a găsi cea mai probabilă secvență în stările ascunse, acesta a fost numit după inginerul american Andrew </a:t>
                </a:r>
                <a:r>
                  <a:rPr lang="ro-RO" sz="1800" dirty="0" err="1"/>
                  <a:t>Viterbi</a:t>
                </a:r>
                <a:r>
                  <a:rPr lang="ro-RO" sz="1800" dirty="0"/>
                  <a:t>. Algoritmul </a:t>
                </a:r>
                <a:r>
                  <a:rPr lang="ro-RO" sz="1800" dirty="0" err="1"/>
                  <a:t>Viterbi</a:t>
                </a:r>
                <a:r>
                  <a:rPr lang="ro-RO" sz="1800" dirty="0"/>
                  <a:t> poate procesa stările </a:t>
                </a:r>
                <a:r>
                  <a:rPr lang="ro-RO" sz="1800" dirty="0" err="1"/>
                  <a:t>trellis</a:t>
                </a:r>
                <a:r>
                  <a:rPr lang="ro-RO" sz="1800" dirty="0"/>
                  <a:t>-ului (ca în figura de mai jos) pornind de la stânga la dreapta dar de asemenea poate să o facă și invers. Am să numesc aceste metode </a:t>
                </a:r>
                <a:r>
                  <a:rPr lang="ro-RO" sz="1800" dirty="0" err="1"/>
                  <a:t>forward</a:t>
                </a:r>
                <a:r>
                  <a:rPr lang="ro-RO" sz="1800" dirty="0"/>
                  <a:t> (merge înainte de la primul cuvânt din propoziție până la sfârșitul propoziției), </a:t>
                </a:r>
                <a:r>
                  <a:rPr lang="ro-RO" sz="1800" dirty="0" err="1"/>
                  <a:t>backward</a:t>
                </a:r>
                <a:r>
                  <a:rPr lang="ro-RO" sz="1800" dirty="0"/>
                  <a:t> (merge de la sfârșitul propoziției la începutul acesteia) și bidirecțional (o combinație între ambele, preia secvența unde nodul final este cel mai mare), acestea sunt metodele de decodificare bazate pe algoritmul </a:t>
                </a:r>
                <a:r>
                  <a:rPr lang="ro-RO" sz="1800" dirty="0" err="1"/>
                  <a:t>Viterbi</a:t>
                </a:r>
                <a:r>
                  <a:rPr lang="ro-RO" sz="1800" dirty="0"/>
                  <a:t>. Formula generală de calculare a fiecărui nod la un pas de timp diferit de 0 este următoarea: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*O metrică de evaluare foarte importantă pentru învățarea supervizată sau clasificarea cuvintelor cu partea lor de vorbire, este calculul acurateței. Aceasta se poate calcula fie prin metoda simplă descrisa in prima formula, fie prin formula care folosește matricea de eroare (în engleză </a:t>
                </a:r>
                <a:r>
                  <a:rPr lang="ro-RO" sz="1800" dirty="0" err="1"/>
                  <a:t>confusion</a:t>
                </a:r>
                <a:r>
                  <a:rPr lang="ro-RO" sz="1800" dirty="0"/>
                  <a:t> </a:t>
                </a:r>
                <a:r>
                  <a:rPr lang="ro-RO" sz="1800" dirty="0" err="1"/>
                  <a:t>matrix</a:t>
                </a:r>
                <a:r>
                  <a:rPr lang="ro-RO" sz="1800" dirty="0"/>
                  <a:t>). </a:t>
                </a: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Important de </a:t>
                </a:r>
                <a:r>
                  <a:rPr lang="ro-RO" sz="1800" b="1" dirty="0" err="1">
                    <a:effectLst/>
                    <a:latin typeface="Times New Roman" panose="02020603050405020304" pitchFamily="18" charset="0"/>
                    <a:ea typeface="Calibri" panose="020F0502020204030204" pitchFamily="34" charset="0"/>
                  </a:rPr>
                  <a:t>mentionat</a:t>
                </a:r>
                <a:r>
                  <a:rPr lang="ro-RO" sz="1800" b="1" dirty="0">
                    <a:effectLst/>
                    <a:latin typeface="Times New Roman" panose="02020603050405020304" pitchFamily="18" charset="0"/>
                    <a:ea typeface="Calibri" panose="020F0502020204030204" pitchFamily="34" charset="0"/>
                  </a:rPr>
                  <a:t> aici ca mai </a:t>
                </a:r>
                <a:r>
                  <a:rPr lang="ro-RO" sz="1800" b="1" dirty="0" err="1">
                    <a:effectLst/>
                    <a:latin typeface="Times New Roman" panose="02020603050405020304" pitchFamily="18" charset="0"/>
                    <a:ea typeface="Calibri" panose="020F0502020204030204" pitchFamily="34" charset="0"/>
                  </a:rPr>
                  <a:t>intai</a:t>
                </a:r>
                <a:r>
                  <a:rPr lang="ro-RO" sz="1800" b="1" dirty="0">
                    <a:effectLst/>
                    <a:latin typeface="Times New Roman" panose="02020603050405020304" pitchFamily="18" charset="0"/>
                    <a:ea typeface="Calibri" panose="020F0502020204030204" pitchFamily="34" charset="0"/>
                  </a:rPr>
                  <a:t>, am luat setul de date, l-am </a:t>
                </a:r>
                <a:r>
                  <a:rPr lang="ro-RO" sz="1800" b="1" dirty="0" err="1">
                    <a:effectLst/>
                    <a:latin typeface="Times New Roman" panose="02020603050405020304" pitchFamily="18" charset="0"/>
                    <a:ea typeface="Calibri" panose="020F0502020204030204" pitchFamily="34" charset="0"/>
                  </a:rPr>
                  <a:t>predictionat</a:t>
                </a:r>
                <a:r>
                  <a:rPr lang="ro-RO" sz="1800" b="1" dirty="0">
                    <a:effectLst/>
                    <a:latin typeface="Times New Roman" panose="02020603050405020304" pitchFamily="18" charset="0"/>
                    <a:ea typeface="Calibri" panose="020F0502020204030204" pitchFamily="34" charset="0"/>
                  </a:rPr>
                  <a:t> si </a:t>
                </a:r>
                <a:r>
                  <a:rPr lang="ro-RO" sz="1800" b="1" dirty="0" err="1">
                    <a:effectLst/>
                    <a:latin typeface="Times New Roman" panose="02020603050405020304" pitchFamily="18" charset="0"/>
                    <a:ea typeface="Calibri" panose="020F0502020204030204" pitchFamily="34" charset="0"/>
                  </a:rPr>
                  <a:t>dupa</a:t>
                </a:r>
                <a:r>
                  <a:rPr lang="ro-RO" sz="1800" b="1" dirty="0">
                    <a:effectLst/>
                    <a:latin typeface="Times New Roman" panose="02020603050405020304" pitchFamily="18" charset="0"/>
                    <a:ea typeface="Calibri" panose="020F0502020204030204" pitchFamily="34" charset="0"/>
                  </a:rPr>
                  <a:t> l-am evaluat.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chemeClr val="tx1"/>
                    </a:solidFill>
                    <a:effectLst/>
                    <a:latin typeface="Lato" panose="020B0604020202020204" charset="0"/>
                    <a:ea typeface="Calibri" panose="020F0502020204030204" pitchFamily="34" charset="0"/>
                  </a:rPr>
                  <a:t>Matricea de eroare este un tabel specific care permite vizualizarea performanței unui algoritm de învățare supervizată. Liniile tabelului reprezintă clasa reală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corect) iar coloanele reprezintă clasa </a:t>
                </a:r>
                <a:r>
                  <a:rPr lang="ro-RO" sz="1800" dirty="0" err="1">
                    <a:solidFill>
                      <a:schemeClr val="tx1"/>
                    </a:solidFill>
                    <a:effectLst/>
                    <a:latin typeface="Lato" panose="020B0604020202020204" charset="0"/>
                    <a:ea typeface="Calibri" panose="020F0502020204030204" pitchFamily="34" charset="0"/>
                  </a:rPr>
                  <a:t>predicționată</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predicționat</a:t>
                </a:r>
                <a:r>
                  <a:rPr lang="ro-RO" sz="1800" dirty="0">
                    <a:solidFill>
                      <a:schemeClr val="tx1"/>
                    </a:solidFill>
                    <a:effectLst/>
                    <a:latin typeface="Lato" panose="020B0604020202020204" charset="0"/>
                    <a:ea typeface="Calibri" panose="020F0502020204030204" pitchFamily="34" charset="0"/>
                  </a:rPr>
                  <a:t> de decodor).</a:t>
                </a:r>
                <a:endParaRPr lang="ro-RO" sz="1800" dirty="0">
                  <a:solidFill>
                    <a:srgbClr val="000000"/>
                  </a:solidFill>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Evaluarea este făcută pe 6 seturi de parametrii, acestea sunt combinațiile parametrilor modelului Markov cu stări ascunse (</a:t>
            </a:r>
            <a:r>
              <a:rPr lang="ro-RO" sz="1800" dirty="0" err="1"/>
              <a:t>bigram</a:t>
            </a:r>
            <a:r>
              <a:rPr lang="ro-RO" sz="1800" dirty="0"/>
              <a:t>/</a:t>
            </a:r>
            <a:r>
              <a:rPr lang="ro-RO" sz="1800" dirty="0" err="1"/>
              <a:t>trigram</a:t>
            </a:r>
            <a:r>
              <a:rPr lang="ro-RO" sz="1800" dirty="0"/>
              <a:t>) cu modul/metoda de decodificare (</a:t>
            </a:r>
            <a:r>
              <a:rPr lang="ro-RO" sz="1800" dirty="0" err="1"/>
              <a:t>forward</a:t>
            </a:r>
            <a:r>
              <a:rPr lang="ro-RO" sz="1800" dirty="0"/>
              <a:t>/</a:t>
            </a:r>
            <a:r>
              <a:rPr lang="ro-RO" sz="1800" dirty="0" err="1"/>
              <a:t>backward</a:t>
            </a:r>
            <a:r>
              <a:rPr lang="ro-RO" sz="1800" dirty="0"/>
              <a:t>/bidirecțional)</a:t>
            </a:r>
            <a:r>
              <a:rPr lang="ro-RO" sz="1800" b="0" dirty="0">
                <a:effectLst/>
                <a:latin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endParaRPr lang="ro-RO" sz="1800" b="0"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rPr>
              <a:t>Rezultate foarte bune sunt si din cauza ca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documentele din setul de testare provin din aceleași surse (de la aceleași autori) care au tendința să folosească aceleași cuvinte în aceleași contexte și cu aceeași parte de vorbire.</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(si timpul de decodificare este mai mic pentru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iar timpul mediu de decodificare pentru fiecare secvență este de 3 minute și 58 de secunde.</a:t>
            </a:r>
          </a:p>
          <a:p>
            <a:pPr marL="139700" indent="0" algn="just">
              <a:lnSpc>
                <a:spcPct val="107000"/>
              </a:lnSpc>
              <a:spcAft>
                <a:spcPts val="800"/>
              </a:spcAft>
              <a:buNone/>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Specificatii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tehnice:</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 </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37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Rezultatele foarte bune se pot explica prin faptul că setul de date de antrenament și setul de date de test sunt din același corpus de date. 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 </a:t>
            </a:r>
            <a:r>
              <a:rPr lang="ro-RO" sz="1800" dirty="0">
                <a:effectLst/>
                <a:latin typeface="Times New Roman" panose="02020603050405020304" pitchFamily="18" charset="0"/>
                <a:ea typeface="Calibri" panose="020F0502020204030204" pitchFamily="34" charset="0"/>
              </a:rPr>
              <a:t>Modelul prezentat de </a:t>
            </a:r>
            <a:r>
              <a:rPr lang="ro-RO" sz="1800" b="1" dirty="0" err="1"/>
              <a:t>Thorsten</a:t>
            </a:r>
            <a:r>
              <a:rPr lang="ro-RO" sz="1800" b="1" dirty="0"/>
              <a:t> </a:t>
            </a:r>
            <a:r>
              <a:rPr lang="ro-RO" sz="1800" b="1" dirty="0" err="1"/>
              <a:t>Brants</a:t>
            </a:r>
            <a:r>
              <a:rPr lang="ro-RO" sz="1800" dirty="0">
                <a:effectLst/>
                <a:latin typeface="Times New Roman" panose="02020603050405020304" pitchFamily="18" charset="0"/>
                <a:ea typeface="Calibri" panose="020F0502020204030204" pitchFamily="34" charset="0"/>
              </a:rPr>
              <a:t> evaluează performanțele sistemului pe setul de date </a:t>
            </a:r>
            <a:r>
              <a:rPr lang="ro-RO" sz="1800" i="1" dirty="0" err="1">
                <a:effectLst/>
                <a:latin typeface="Times New Roman" panose="02020603050405020304" pitchFamily="18" charset="0"/>
                <a:ea typeface="Calibri" panose="020F0502020204030204" pitchFamily="34" charset="0"/>
              </a:rPr>
              <a:t>Penn</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Treebank</a:t>
            </a:r>
            <a:r>
              <a:rPr lang="ro-RO" sz="1800" dirty="0">
                <a:effectLst/>
                <a:latin typeface="Times New Roman" panose="02020603050405020304" pitchFamily="18" charset="0"/>
                <a:ea typeface="Calibri" panose="020F0502020204030204" pitchFamily="34"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rPr>
              <a:t>Brants</a:t>
            </a:r>
            <a:r>
              <a:rPr lang="ro-RO" sz="1800" dirty="0">
                <a:effectLst/>
                <a:latin typeface="Times New Roman" panose="02020603050405020304" pitchFamily="18" charset="0"/>
                <a:ea typeface="Calibri" panose="020F0502020204030204" pitchFamily="34" charset="0"/>
              </a:rPr>
              <a:t> și sistemul prezentat în această lucrare cu un model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a:t>
            </a: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28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In această lucrare </a:t>
            </a:r>
            <a:r>
              <a:rPr lang="ro-RO" dirty="0" err="1">
                <a:solidFill>
                  <a:schemeClr val="dk1"/>
                </a:solidFill>
                <a:latin typeface="Lato"/>
                <a:ea typeface="Lato"/>
                <a:cs typeface="Lato"/>
                <a:sym typeface="Lato"/>
              </a:rPr>
              <a:t>imi</a:t>
            </a:r>
            <a:r>
              <a:rPr lang="ro-RO" dirty="0">
                <a:solidFill>
                  <a:schemeClr val="dk1"/>
                </a:solidFill>
                <a:latin typeface="Lato"/>
                <a:ea typeface="Lato"/>
                <a:cs typeface="Lato"/>
                <a:sym typeface="Lato"/>
              </a:rPr>
              <a:t> propun să prezint un sistem automat care va eticheta părțile de vorbire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 Acesta </a:t>
            </a:r>
            <a:r>
              <a:rPr lang="ro-RO" dirty="0" err="1">
                <a:solidFill>
                  <a:schemeClr val="dk1"/>
                </a:solidFill>
                <a:latin typeface="Lato"/>
                <a:ea typeface="Lato"/>
                <a:cs typeface="Lato"/>
                <a:sym typeface="Lato"/>
              </a:rPr>
              <a:t>foloseste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diferiti</a:t>
            </a:r>
            <a:r>
              <a:rPr lang="ro-RO" dirty="0">
                <a:solidFill>
                  <a:schemeClr val="dk1"/>
                </a:solidFill>
                <a:latin typeface="Lato"/>
                <a:ea typeface="Lato"/>
                <a:cs typeface="Lato"/>
                <a:sym typeface="Lato"/>
              </a:rPr>
              <a:t> algoritmi din domeniul </a:t>
            </a:r>
            <a:r>
              <a:rPr lang="ro-RO" dirty="0" err="1">
                <a:solidFill>
                  <a:schemeClr val="dk1"/>
                </a:solidFill>
                <a:latin typeface="Lato"/>
                <a:ea typeface="Lato"/>
                <a:cs typeface="Lato"/>
                <a:sym typeface="Lato"/>
              </a:rPr>
              <a:t>invatarii</a:t>
            </a:r>
            <a:r>
              <a:rPr lang="ro-RO" dirty="0">
                <a:solidFill>
                  <a:schemeClr val="dk1"/>
                </a:solidFill>
                <a:latin typeface="Lato"/>
                <a:ea typeface="Lato"/>
                <a:cs typeface="Lato"/>
                <a:sym typeface="Lato"/>
              </a:rPr>
              <a:t> automate si a </a:t>
            </a:r>
            <a:r>
              <a:rPr lang="ro-RO" dirty="0" err="1">
                <a:solidFill>
                  <a:schemeClr val="dk1"/>
                </a:solidFill>
                <a:latin typeface="Lato"/>
                <a:ea typeface="Lato"/>
                <a:cs typeface="Lato"/>
                <a:sym typeface="Lato"/>
              </a:rPr>
              <a:t>procesarii</a:t>
            </a:r>
            <a:r>
              <a:rPr lang="ro-RO" dirty="0">
                <a:solidFill>
                  <a:schemeClr val="dk1"/>
                </a:solidFill>
                <a:latin typeface="Lato"/>
                <a:ea typeface="Lato"/>
                <a:cs typeface="Lato"/>
                <a:sym typeface="Lato"/>
              </a:rPr>
              <a:t> limbajului natural pentru a deduce </a:t>
            </a:r>
            <a:r>
              <a:rPr lang="ro-RO" dirty="0" err="1">
                <a:solidFill>
                  <a:schemeClr val="dk1"/>
                </a:solidFill>
                <a:latin typeface="Lato"/>
                <a:ea typeface="Lato"/>
                <a:cs typeface="Lato"/>
                <a:sym typeface="Lato"/>
              </a:rPr>
              <a:t>partile</a:t>
            </a:r>
            <a:r>
              <a:rPr lang="ro-RO" dirty="0">
                <a:solidFill>
                  <a:schemeClr val="dk1"/>
                </a:solidFill>
                <a:latin typeface="Lato"/>
                <a:ea typeface="Lato"/>
                <a:cs typeface="Lato"/>
                <a:sym typeface="Lato"/>
              </a:rPr>
              <a:t> de vorbire folosite uzual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 Sistemul de etichetare este folosit </a:t>
            </a:r>
            <a:r>
              <a:rPr lang="ro-RO" dirty="0" err="1">
                <a:solidFill>
                  <a:schemeClr val="dk1"/>
                </a:solidFill>
                <a:latin typeface="Lato"/>
                <a:ea typeface="Lato"/>
                <a:cs typeface="Lato"/>
                <a:sym typeface="Lato"/>
              </a:rPr>
              <a:t>deobicei</a:t>
            </a:r>
            <a:r>
              <a:rPr lang="ro-RO" dirty="0">
                <a:solidFill>
                  <a:schemeClr val="dk1"/>
                </a:solidFill>
                <a:latin typeface="Lato"/>
                <a:ea typeface="Lato"/>
                <a:cs typeface="Lato"/>
                <a:sym typeface="Lato"/>
              </a:rPr>
              <a:t> pentru 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ro-RO" dirty="0">
                <a:solidFill>
                  <a:schemeClr val="dk1"/>
                </a:solidFill>
                <a:latin typeface="Lato"/>
                <a:ea typeface="Lato"/>
                <a:cs typeface="Lato"/>
                <a:sym typeface="Lato"/>
              </a:rPr>
              <a:t>, traducerea automata, in it si </a:t>
            </a:r>
            <a:r>
              <a:rPr lang="ro-RO" dirty="0" err="1">
                <a:solidFill>
                  <a:schemeClr val="dk1"/>
                </a:solidFill>
                <a:latin typeface="Lato"/>
                <a:ea typeface="Lato"/>
                <a:cs typeface="Lato"/>
                <a:sym typeface="Lato"/>
              </a:rPr>
              <a:t>ecommerce</a:t>
            </a:r>
            <a:r>
              <a:rPr lang="ro-RO" dirty="0">
                <a:solidFill>
                  <a:schemeClr val="dk1"/>
                </a:solidFill>
                <a:latin typeface="Lato"/>
                <a:ea typeface="Lato"/>
                <a:cs typeface="Lato"/>
                <a:sym typeface="Lato"/>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0"/>
              </a:spcBef>
              <a:spcAft>
                <a:spcPts val="0"/>
              </a:spcAft>
              <a:buNone/>
            </a:pP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solidFill>
                <a:schemeClr val="dk1"/>
              </a:solidFill>
              <a:latin typeface="Lato"/>
              <a:sym typeface="Lato"/>
            </a:endParaRPr>
          </a:p>
          <a:p>
            <a:pPr marL="0" lvl="0" indent="0" algn="l" rtl="0">
              <a:spcBef>
                <a:spcPts val="0"/>
              </a:spcBef>
              <a:spcAft>
                <a:spcPts val="0"/>
              </a:spcAft>
              <a:buNone/>
            </a:pPr>
            <a:r>
              <a:rPr lang="ro-RO" dirty="0">
                <a:solidFill>
                  <a:schemeClr val="dk1"/>
                </a:solidFill>
                <a:latin typeface="Lato"/>
                <a:ea typeface="Lato"/>
                <a:cs typeface="Lato"/>
                <a:sym typeface="Lato"/>
              </a:rPr>
              <a:t>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r>
              <a:rPr lang="ro-RO" dirty="0">
                <a:solidFill>
                  <a:schemeClr val="dk1"/>
                </a:solidFill>
                <a:latin typeface="Lato"/>
                <a:ea typeface="Lato"/>
                <a:cs typeface="Lato"/>
                <a:sym typeface="Lato"/>
              </a:rPr>
              <a:t> In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pentru </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procesarea vorbirii și a limbajului, etichetarea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vorbire poate fi un pas important in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preprocesare urmat de crearea arborelui de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rgbClr val="000000"/>
              </a:solidFill>
              <a:latin typeface="Arial"/>
              <a:ea typeface="Lato"/>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 Părțile de vorbire folosite și în ziua de azi sunt: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pot folosi un sistem de etichetare:</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a:buChar char="●"/>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google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*Imaginea din dreapta este arhitectura aplicației folosit in proiectul de diplomă. Este format din 5 componente: blocul setului de date, blocul de preprocesare, blocul model, blocul de decodificare, blocul de evaluare a modelului. Acestea vor fi descrise in </a:t>
            </a:r>
            <a:r>
              <a:rPr lang="ro-RO" sz="1800" dirty="0" err="1">
                <a:effectLst/>
                <a:latin typeface="Times New Roman" panose="02020603050405020304" pitchFamily="18" charset="0"/>
                <a:cs typeface="Times New Roman" panose="02020603050405020304" pitchFamily="18" charset="0"/>
              </a:rPr>
              <a:t>slideurile</a:t>
            </a:r>
            <a:r>
              <a:rPr lang="ro-RO" sz="1800" dirty="0">
                <a:effectLst/>
                <a:latin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cs typeface="Times New Roman" panose="02020603050405020304" pitchFamily="18" charset="0"/>
              </a:rPr>
              <a:t>urmatoare</a:t>
            </a:r>
            <a:r>
              <a:rPr lang="ro-RO" sz="1800" dirty="0">
                <a:effectLst/>
                <a:latin typeface="Times New Roman" panose="02020603050405020304" pitchFamily="18" charset="0"/>
                <a:cs typeface="Times New Roman" panose="02020603050405020304" pitchFamily="18" charset="0"/>
              </a:rPr>
              <a:t>.</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Setul de date folosit in aceasta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brown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corpus. </a:t>
            </a:r>
            <a:r>
              <a:rPr lang="ro-RO" sz="1800" b="1" dirty="0"/>
              <a:t>Brown Corpus</a:t>
            </a:r>
            <a:r>
              <a:rPr lang="ro-RO" sz="1800" dirty="0"/>
              <a:t>, este o colecție de propoziții și fraze în limba engleză colectate și organizate pentru a fi folosite in sisteme pentru etichetarea </a:t>
            </a:r>
            <a:r>
              <a:rPr lang="ro-RO" sz="1800" dirty="0" err="1"/>
              <a:t>partilor</a:t>
            </a:r>
            <a:r>
              <a:rPr lang="ro-RO" sz="1800" dirty="0"/>
              <a:t> de vorbire. El este </a:t>
            </a:r>
            <a:r>
              <a:rPr lang="ro-RO" sz="1800" dirty="0" err="1"/>
              <a:t>impartit</a:t>
            </a:r>
            <a:r>
              <a:rPr lang="ro-RO" sz="1800" dirty="0"/>
              <a:t> in 2 categorii iar fiecare cuvânt (numit si </a:t>
            </a:r>
            <a:r>
              <a:rPr lang="ro-RO" sz="1800" dirty="0" err="1"/>
              <a:t>token</a:t>
            </a:r>
            <a:r>
              <a:rPr lang="ro-RO" sz="1800" dirty="0"/>
              <a:t>) din set este delimitat de un </a:t>
            </a:r>
            <a:r>
              <a:rPr lang="ro-RO" sz="1800" dirty="0" err="1"/>
              <a:t>slash</a:t>
            </a:r>
            <a:r>
              <a:rPr lang="ro-RO" sz="1800" dirty="0"/>
              <a:t> ‘/’, urmat de </a:t>
            </a:r>
            <a:r>
              <a:rPr lang="ro-RO" sz="1800" dirty="0" err="1"/>
              <a:t>tagul</a:t>
            </a:r>
            <a:r>
              <a:rPr lang="ro-RO" sz="1800" dirty="0"/>
              <a:t> aferent părții de vorbire al acestuia.</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multiclass</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engleză.</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Pentru a delimita setul de antrenament si de testare se folosesc 2 tehnici: </a:t>
            </a:r>
            <a:r>
              <a:rPr lang="ro-RO" b="0" dirty="0" err="1"/>
              <a:t>impartire</a:t>
            </a:r>
            <a:r>
              <a:rPr lang="ro-RO" b="0" dirty="0"/>
              <a:t> 70-30(fiecare subcategorie din </a:t>
            </a:r>
            <a:r>
              <a:rPr lang="ro-RO" b="0" dirty="0" err="1"/>
              <a:t>brown</a:t>
            </a:r>
            <a:r>
              <a:rPr lang="ro-RO" b="0" dirty="0"/>
              <a:t> corpus va fi </a:t>
            </a:r>
            <a:r>
              <a:rPr lang="ro-RO" b="0" dirty="0" err="1"/>
              <a:t>impartita</a:t>
            </a:r>
            <a:r>
              <a:rPr lang="ro-RO" b="0" dirty="0"/>
              <a:t> ca 70% documente din acea subcategorie vor fi set de antrenare si restul documentelor din acea subcategorie vor fi set de testare).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err="1"/>
              <a:t>Cealalta</a:t>
            </a:r>
            <a:r>
              <a:rPr lang="ro-RO" b="0" dirty="0"/>
              <a:t> metoda de </a:t>
            </a:r>
            <a:r>
              <a:rPr lang="ro-RO" b="0" dirty="0" err="1"/>
              <a:t>impartire</a:t>
            </a:r>
            <a:r>
              <a:rPr lang="ro-RO" b="0" dirty="0"/>
              <a:t> este metoda </a:t>
            </a:r>
            <a:r>
              <a:rPr lang="ro-RO" b="0" dirty="0" err="1"/>
              <a:t>crossvalidation</a:t>
            </a:r>
            <a:r>
              <a:rPr lang="ro-RO" b="0" dirty="0"/>
              <a:t> care </a:t>
            </a:r>
            <a:r>
              <a:rPr lang="ro-RO" b="0" dirty="0" err="1"/>
              <a:t>imparte</a:t>
            </a:r>
            <a:r>
              <a:rPr lang="ro-RO" b="0" dirty="0"/>
              <a:t> documentele in subdocumente numite </a:t>
            </a:r>
            <a:r>
              <a:rPr lang="ro-RO" b="0" dirty="0" err="1"/>
              <a:t>folds</a:t>
            </a:r>
            <a:r>
              <a:rPr lang="ro-RO" b="0" dirty="0"/>
              <a:t>, </a:t>
            </a:r>
            <a:r>
              <a:rPr lang="ro-RO" b="0" dirty="0" err="1"/>
              <a:t>numarul</a:t>
            </a:r>
            <a:r>
              <a:rPr lang="ro-RO" b="0" dirty="0"/>
              <a:t> de subdocumente fiind ales de mână. La fiecare etapă </a:t>
            </a:r>
            <a:r>
              <a:rPr lang="ro-RO" sz="1100" dirty="0">
                <a:solidFill>
                  <a:srgbClr val="000000"/>
                </a:solidFill>
                <a:effectLst/>
                <a:latin typeface="Times New Roman" panose="02020603050405020304" pitchFamily="18" charset="0"/>
                <a:ea typeface="Calibri" panose="020F0502020204030204" pitchFamily="34" charset="0"/>
              </a:rPr>
              <a:t>se vor itera </a:t>
            </a:r>
            <a:r>
              <a:rPr lang="ro-RO" sz="1100" dirty="0" err="1">
                <a:solidFill>
                  <a:srgbClr val="000000"/>
                </a:solidFill>
                <a:effectLst/>
                <a:latin typeface="Times New Roman" panose="02020603050405020304" pitchFamily="18" charset="0"/>
                <a:ea typeface="Calibri" panose="020F0502020204030204" pitchFamily="34" charset="0"/>
              </a:rPr>
              <a:t>foldurile</a:t>
            </a:r>
            <a:r>
              <a:rPr lang="ro-RO" sz="1100" dirty="0">
                <a:solidFill>
                  <a:srgbClr val="000000"/>
                </a:solidFill>
                <a:effectLst/>
                <a:latin typeface="Times New Roman" panose="02020603050405020304" pitchFamily="18" charset="0"/>
                <a:ea typeface="Calibri" panose="020F0502020204030204" pitchFamily="34" charset="0"/>
              </a:rPr>
              <a:t> create, astfel încât fiecare </a:t>
            </a:r>
            <a:r>
              <a:rPr lang="ro-RO" sz="1100" dirty="0" err="1">
                <a:solidFill>
                  <a:srgbClr val="000000"/>
                </a:solidFill>
                <a:effectLst/>
                <a:latin typeface="Times New Roman" panose="02020603050405020304" pitchFamily="18" charset="0"/>
                <a:ea typeface="Calibri" panose="020F0502020204030204" pitchFamily="34" charset="0"/>
              </a:rPr>
              <a:t>fold</a:t>
            </a:r>
            <a:r>
              <a:rPr lang="ro-RO" sz="11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100" dirty="0" err="1">
                <a:solidFill>
                  <a:srgbClr val="000000"/>
                </a:solidFill>
                <a:effectLst/>
                <a:latin typeface="Times New Roman" panose="02020603050405020304" pitchFamily="18" charset="0"/>
                <a:ea typeface="Calibri" panose="020F0502020204030204" pitchFamily="34" charset="0"/>
              </a:rPr>
              <a:t>foldurilor</a:t>
            </a:r>
            <a:r>
              <a:rPr lang="ro-RO" sz="1100" dirty="0">
                <a:solidFill>
                  <a:srgbClr val="000000"/>
                </a:solidFill>
                <a:effectLst/>
                <a:latin typeface="Times New Roman" panose="02020603050405020304" pitchFamily="18" charset="0"/>
                <a:ea typeface="Calibri" panose="020F0502020204030204" pitchFamily="34" charset="0"/>
              </a:rPr>
              <a:t> vor deveni set de antrenare. La final se va face media aritmetica pe rezultatele </a:t>
            </a:r>
            <a:r>
              <a:rPr lang="ro-RO" sz="1100">
                <a:solidFill>
                  <a:srgbClr val="000000"/>
                </a:solidFill>
                <a:effectLst/>
                <a:latin typeface="Times New Roman" panose="02020603050405020304" pitchFamily="18" charset="0"/>
                <a:ea typeface="Calibri" panose="020F0502020204030204" pitchFamily="34" charset="0"/>
              </a:rPr>
              <a:t>la fiecare etapa.</a:t>
            </a: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Exista aici 4 procese importante: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tokenizarea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(cuvintele dintr-o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propozitie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vor fi separate de un delimitator si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intr-o</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lista ex.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clasificatorul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(timpul de procesare ar fi foarte mare daca ar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trebuii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predictionate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472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individuale, de acea se reduc la 10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afisate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si in graficul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distributii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orice parte de vorbire care nu face parte din partea de vorbire de baza este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others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asemenea, și procesele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curatare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datelor (eliminarea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eliminarea cifrelor) si normalizarea acestora (cuvintele sunt trecute la litera mica si se tine separat si o lista doar pentru cuvintele care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incep</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 litera mare) sunt un pas important pentru rezultate mai bune.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este partea principală din sistem, acesta conține diferite informații despre ponderile și probabilitățile </a:t>
            </a:r>
            <a:r>
              <a:rPr lang="ro-RO" sz="1100" dirty="0" err="1"/>
              <a:t>tagurilor</a:t>
            </a:r>
            <a:r>
              <a:rPr lang="ro-RO" sz="1100" dirty="0"/>
              <a:t>, calculate pe baza datelor antrenate.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0" dirty="0"/>
              <a:t>In aceasta lucrare vor fi prezentate rezultatele a 4 modele: </a:t>
            </a:r>
            <a:r>
              <a:rPr lang="ro-RO" sz="1100" b="0" dirty="0" err="1"/>
              <a:t>default-tag</a:t>
            </a:r>
            <a:r>
              <a:rPr lang="ro-RO" sz="1100" b="0" dirty="0"/>
              <a:t> </a:t>
            </a:r>
            <a:r>
              <a:rPr lang="ro-RO" sz="1100" b="0" dirty="0" err="1"/>
              <a:t>noun</a:t>
            </a:r>
            <a:r>
              <a:rPr lang="ro-RO" sz="1100" b="0" dirty="0"/>
              <a:t>(</a:t>
            </a:r>
            <a:r>
              <a:rPr lang="ro-RO" sz="1100" b="0" dirty="0" err="1"/>
              <a:t>predictorul</a:t>
            </a:r>
            <a:r>
              <a:rPr lang="ro-RO" sz="1100" b="0" dirty="0"/>
              <a:t> va returna doar </a:t>
            </a:r>
            <a:r>
              <a:rPr lang="ro-RO" sz="1100" b="0" dirty="0" err="1"/>
              <a:t>tagul</a:t>
            </a:r>
            <a:r>
              <a:rPr lang="ro-RO" sz="1100" b="0" dirty="0"/>
              <a:t> de substantiv), </a:t>
            </a:r>
            <a:r>
              <a:rPr lang="ro-RO" sz="1100" b="0" dirty="0" err="1"/>
              <a:t>most</a:t>
            </a:r>
            <a:r>
              <a:rPr lang="ro-RO" sz="1100" b="0" dirty="0"/>
              <a:t> </a:t>
            </a:r>
            <a:r>
              <a:rPr lang="ro-RO" sz="1100" b="0" dirty="0" err="1"/>
              <a:t>frequent</a:t>
            </a:r>
            <a:r>
              <a:rPr lang="ro-RO" sz="1100" b="0" dirty="0"/>
              <a:t> </a:t>
            </a:r>
            <a:r>
              <a:rPr lang="ro-RO" sz="1100" b="0" dirty="0" err="1"/>
              <a:t>class</a:t>
            </a:r>
            <a:r>
              <a:rPr lang="ro-RO" sz="1100" b="0" dirty="0"/>
              <a:t> </a:t>
            </a:r>
            <a:r>
              <a:rPr lang="ro-RO" sz="1100" b="0" dirty="0" err="1"/>
              <a:t>baseline</a:t>
            </a:r>
            <a:r>
              <a:rPr lang="ro-RO" sz="1100" b="0" dirty="0"/>
              <a:t> (se va lua </a:t>
            </a:r>
            <a:r>
              <a:rPr lang="ro-RO" sz="1100" b="0" dirty="0" err="1"/>
              <a:t>tagul</a:t>
            </a:r>
            <a:r>
              <a:rPr lang="ro-RO" sz="1100" b="0" dirty="0"/>
              <a:t> cu cea mai mare frecventa de </a:t>
            </a:r>
            <a:r>
              <a:rPr lang="ro-RO" sz="1100" b="0" dirty="0" err="1"/>
              <a:t>aparitie</a:t>
            </a:r>
            <a:r>
              <a:rPr lang="ro-RO" sz="1100" b="0" dirty="0"/>
              <a:t> pentru fiecare </a:t>
            </a:r>
            <a:r>
              <a:rPr lang="ro-RO" sz="1100" b="0" dirty="0" err="1"/>
              <a:t>cuvant</a:t>
            </a:r>
            <a:r>
              <a:rPr lang="ro-RO" sz="1100" b="0" dirty="0"/>
              <a:t> din setul de testare), Modelul Markov cu stări ascunse (principalul model folosit in </a:t>
            </a:r>
            <a:r>
              <a:rPr lang="ro-RO" sz="1100" b="0" dirty="0" err="1"/>
              <a:t>aplicatie</a:t>
            </a:r>
            <a:r>
              <a:rPr lang="ro-RO" sz="1100" b="0" dirty="0"/>
              <a:t>) și modelul cuvintelor necunoscute (folosit atunci </a:t>
            </a:r>
            <a:r>
              <a:rPr lang="ro-RO" sz="1100" b="0" dirty="0" err="1"/>
              <a:t>cand</a:t>
            </a:r>
            <a:r>
              <a:rPr lang="ro-RO" sz="1100" b="0" dirty="0"/>
              <a:t> apare un </a:t>
            </a:r>
            <a:r>
              <a:rPr lang="ro-RO" sz="1100" b="0" dirty="0" err="1"/>
              <a:t>cuvant</a:t>
            </a:r>
            <a:r>
              <a:rPr lang="ro-RO" sz="1100" b="0" dirty="0"/>
              <a:t> care nu a mai fost in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Markov cu stări ascunse este o generalizare avansată de la </a:t>
            </a:r>
            <a:r>
              <a:rPr lang="ro-RO" sz="1100" b="1" dirty="0"/>
              <a:t>lanțurile Markov</a:t>
            </a:r>
            <a:r>
              <a:rPr lang="ro-RO" sz="1100" dirty="0"/>
              <a:t>, inventate de matematicianul rus </a:t>
            </a:r>
            <a:r>
              <a:rPr lang="ro-RO" sz="1100" dirty="0" err="1"/>
              <a:t>Andrey</a:t>
            </a:r>
            <a:r>
              <a:rPr lang="ro-RO" sz="1100" dirty="0"/>
              <a:t> Markov. Un lanț Markov mai poate fi vizualizat și ca un graf orientat unde stările sunt nodurile sau vârfurile iar tranzițiile sunt arcele grafului orientat. </a:t>
            </a: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Lanțul Markov vine cu următoarea ipoteză importantă „pentru a putea prezice viitorul într-o secvență de stări, tot ce contează este starea curentă”. Toate stările de dinaintea stării curente nu au niciun impact și pot fi eliminate.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*Modelul Markov cu stări ascunse are 2 componente foarte importante: probabilitățile de emisie (probabilitatea ca un anumit </a:t>
            </a:r>
            <a:r>
              <a:rPr lang="ro-RO" sz="1800" dirty="0" err="1"/>
              <a:t>tag</a:t>
            </a:r>
            <a:r>
              <a:rPr lang="ro-RO" sz="1800" dirty="0"/>
              <a:t> să fie asociat cu un anumit cuvânt) și probabilitățile de tranziție(probabilitatea ca un </a:t>
            </a:r>
            <a:r>
              <a:rPr lang="ro-RO" sz="1800" dirty="0" err="1"/>
              <a:t>tag</a:t>
            </a:r>
            <a:r>
              <a:rPr lang="ro-RO" sz="1800" dirty="0"/>
              <a:t> să apară după ce un alt </a:t>
            </a:r>
            <a:r>
              <a:rPr lang="ro-RO" sz="1800" dirty="0" err="1"/>
              <a:t>tag</a:t>
            </a:r>
            <a:r>
              <a:rPr lang="ro-RO" sz="1800" dirty="0"/>
              <a:t> a apărut la pasul anterior).</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Formule tranziție: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t>Deobicei</a:t>
            </a:r>
            <a:r>
              <a:rPr lang="ro-RO" sz="1800" dirty="0"/>
              <a:t>, într-un sistem de etichetare cu un model Markov cu stări ascunse se calculează doar probabilitățile de tranziție pentru </a:t>
            </a:r>
            <a:r>
              <a:rPr lang="ro-RO" sz="1800" dirty="0" err="1"/>
              <a:t>unigram</a:t>
            </a:r>
            <a:r>
              <a:rPr lang="ro-RO" sz="1800" dirty="0"/>
              <a:t> (1-gram), </a:t>
            </a:r>
            <a:r>
              <a:rPr lang="ro-RO" sz="1800" dirty="0" err="1"/>
              <a:t>bigram</a:t>
            </a:r>
            <a:r>
              <a:rPr lang="ro-RO" sz="1800" dirty="0"/>
              <a:t> (2-gram) și </a:t>
            </a:r>
            <a:r>
              <a:rPr lang="ro-RO" sz="1800" dirty="0" err="1"/>
              <a:t>trigram</a:t>
            </a:r>
            <a:r>
              <a:rPr lang="ro-RO" sz="1800" dirty="0"/>
              <a:t> (3-gram).</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nu este utilizat direct într-un sistem de etichetare ci este folosit când celelalte n-</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gramuri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dețin destule informații.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Netezire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47473" y="982027"/>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a:t>
            </a:r>
            <a:r>
              <a:rPr lang="ro-RO" sz="1600" b="1" dirty="0"/>
              <a:t>Interpolarea liniară </a:t>
            </a:r>
            <a:r>
              <a:rPr lang="ro-RO" sz="1600" dirty="0"/>
              <a:t>- calcularea unei noi probabilități compuse din suma probabilităților de tranziție (</a:t>
            </a:r>
            <a:r>
              <a:rPr lang="ro-RO" sz="1600" dirty="0" err="1"/>
              <a:t>unigram</a:t>
            </a:r>
            <a:r>
              <a:rPr lang="ro-RO" sz="1600" dirty="0"/>
              <a:t>, </a:t>
            </a:r>
            <a:r>
              <a:rPr lang="ro-RO" sz="1600" dirty="0" err="1"/>
              <a:t>bigram</a:t>
            </a:r>
            <a:r>
              <a:rPr lang="ro-RO" sz="1600" dirty="0"/>
              <a:t>, </a:t>
            </a:r>
            <a:r>
              <a:rPr lang="ro-RO" sz="1600" dirty="0" err="1"/>
              <a:t>trigram</a:t>
            </a:r>
            <a:r>
              <a:rPr lang="ro-RO" sz="1600" dirty="0"/>
              <a:t>) înmulțite cu o pondere: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EEA359-D0F8-468F-BF33-DA15749642F0}"/>
                  </a:ext>
                </a:extLst>
              </p:cNvPr>
              <p:cNvSpPr txBox="1"/>
              <p:nvPr/>
            </p:nvSpPr>
            <p:spPr>
              <a:xfrm>
                <a:off x="2282026" y="1736007"/>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𝑳𝑰</m:t>
                              </m:r>
                            </m:sub>
                          </m:sSub>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𝟏</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𝟐</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𝟑</m:t>
                              </m:r>
                            </m:sub>
                          </m:sSub>
                          <m:r>
                            <a:rPr lang="ro-RO" b="1" i="1">
                              <a:solidFill>
                                <a:schemeClr val="tx1"/>
                              </a:solidFill>
                              <a:latin typeface="Cambria Math" panose="02040503050406030204" pitchFamily="18" charset="0"/>
                            </a:rPr>
                            <m:t>𝑷</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78EEA359-D0F8-468F-BF33-DA15749642F0}"/>
                  </a:ext>
                </a:extLst>
              </p:cNvPr>
              <p:cNvSpPr txBox="1">
                <a:spLocks noRot="1" noChangeAspect="1" noMove="1" noResize="1" noEditPoints="1" noAdjustHandles="1" noChangeArrowheads="1" noChangeShapeType="1" noTextEdit="1"/>
              </p:cNvSpPr>
              <p:nvPr/>
            </p:nvSpPr>
            <p:spPr>
              <a:xfrm>
                <a:off x="2282026" y="1736007"/>
                <a:ext cx="4572000" cy="307777"/>
              </a:xfrm>
              <a:prstGeom prst="rect">
                <a:avLst/>
              </a:prstGeom>
              <a:blipFill>
                <a:blip r:embed="rId3"/>
                <a:stretch>
                  <a:fillRect t="-102000" r="-7600" b="-164000"/>
                </a:stretch>
              </a:blipFill>
            </p:spPr>
            <p:txBody>
              <a:bodyPr/>
              <a:lstStyle/>
              <a:p>
                <a:r>
                  <a:rPr lang="ro-RO">
                    <a:noFill/>
                  </a:rPr>
                  <a:t> </a:t>
                </a:r>
              </a:p>
            </p:txBody>
          </p:sp>
        </mc:Fallback>
      </mc:AlternateContent>
      <p:sp>
        <p:nvSpPr>
          <p:cNvPr id="22" name="Google Shape;125;p17">
            <a:extLst>
              <a:ext uri="{FF2B5EF4-FFF2-40B4-BE49-F238E27FC236}">
                <a16:creationId xmlns:a16="http://schemas.microsoft.com/office/drawing/2014/main" id="{49605D5F-6866-4E46-AAE5-4EFE9BD68A16}"/>
              </a:ext>
            </a:extLst>
          </p:cNvPr>
          <p:cNvSpPr txBox="1">
            <a:spLocks/>
          </p:cNvSpPr>
          <p:nvPr/>
        </p:nvSpPr>
        <p:spPr>
          <a:xfrm>
            <a:off x="647473" y="2270550"/>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a:t>
            </a:r>
            <a:r>
              <a:rPr lang="ro-RO" sz="1600" b="1" dirty="0"/>
              <a:t>Netezirea aditivă </a:t>
            </a:r>
            <a:r>
              <a:rPr lang="ro-RO" sz="1600" dirty="0"/>
              <a:t>- adunarea la </a:t>
            </a:r>
            <a:r>
              <a:rPr lang="ro-RO" sz="1600" dirty="0" err="1"/>
              <a:t>numarător</a:t>
            </a:r>
            <a:r>
              <a:rPr lang="ro-RO" sz="1600" dirty="0"/>
              <a:t> și numitor a unor constante prestabilite</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1FEDAD7-98BC-44D2-B52D-7D519D73566F}"/>
                  </a:ext>
                </a:extLst>
              </p:cNvPr>
              <p:cNvSpPr txBox="1"/>
              <p:nvPr/>
            </p:nvSpPr>
            <p:spPr>
              <a:xfrm>
                <a:off x="647473" y="2896823"/>
                <a:ext cx="4572000" cy="487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𝜽</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r>
                            <a:rPr lang="ro-RO" b="1" i="1">
                              <a:solidFill>
                                <a:schemeClr val="tx1"/>
                              </a:solidFill>
                              <a:latin typeface="Cambria Math" panose="02040503050406030204" pitchFamily="18" charset="0"/>
                            </a:rPr>
                            <m:t>𝑵</m:t>
                          </m:r>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25" name="TextBox 24">
                <a:extLst>
                  <a:ext uri="{FF2B5EF4-FFF2-40B4-BE49-F238E27FC236}">
                    <a16:creationId xmlns:a16="http://schemas.microsoft.com/office/drawing/2014/main" id="{71FEDAD7-98BC-44D2-B52D-7D519D73566F}"/>
                  </a:ext>
                </a:extLst>
              </p:cNvPr>
              <p:cNvSpPr txBox="1">
                <a:spLocks noRot="1" noChangeAspect="1" noMove="1" noResize="1" noEditPoints="1" noAdjustHandles="1" noChangeArrowheads="1" noChangeShapeType="1" noTextEdit="1"/>
              </p:cNvSpPr>
              <p:nvPr/>
            </p:nvSpPr>
            <p:spPr>
              <a:xfrm>
                <a:off x="647473" y="2896823"/>
                <a:ext cx="4572000" cy="487249"/>
              </a:xfrm>
              <a:prstGeom prst="rect">
                <a:avLst/>
              </a:prstGeom>
              <a:blipFill>
                <a:blip r:embed="rId4"/>
                <a:stretch>
                  <a:fillRect b="-2500"/>
                </a:stretch>
              </a:blipFill>
            </p:spPr>
            <p:txBody>
              <a:bodyPr/>
              <a:lstStyle/>
              <a:p>
                <a:r>
                  <a:rPr lang="ro-RO">
                    <a:noFill/>
                  </a:rPr>
                  <a:t> </a:t>
                </a:r>
              </a:p>
            </p:txBody>
          </p:sp>
        </mc:Fallback>
      </mc:AlternateContent>
      <p:sp>
        <p:nvSpPr>
          <p:cNvPr id="30" name="Google Shape;125;p17">
            <a:extLst>
              <a:ext uri="{FF2B5EF4-FFF2-40B4-BE49-F238E27FC236}">
                <a16:creationId xmlns:a16="http://schemas.microsoft.com/office/drawing/2014/main" id="{26DC0F6B-4CEE-4484-BA71-C6C6D32F4095}"/>
              </a:ext>
            </a:extLst>
          </p:cNvPr>
          <p:cNvSpPr txBox="1">
            <a:spLocks/>
          </p:cNvSpPr>
          <p:nvPr/>
        </p:nvSpPr>
        <p:spPr>
          <a:xfrm>
            <a:off x="860478" y="3559073"/>
            <a:ext cx="7628100" cy="84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Pentru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a:t>
            </a:r>
            <a:r>
              <a:rPr lang="el-GR" sz="1400" dirty="0"/>
              <a:t>α= 0</a:t>
            </a:r>
            <a:r>
              <a:rPr lang="ro-RO" sz="1400" dirty="0"/>
              <a:t> – nu există netezire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a:t>
            </a:r>
            <a:r>
              <a:rPr lang="el-GR" sz="1400" dirty="0"/>
              <a:t>α= 1</a:t>
            </a:r>
            <a:r>
              <a:rPr lang="ro-RO" sz="1400" dirty="0"/>
              <a:t> – regula de succesiune a lui Laplace sau formula de netezire a lui Laplace.</a:t>
            </a:r>
          </a:p>
        </p:txBody>
      </p:sp>
      <p:sp>
        <p:nvSpPr>
          <p:cNvPr id="31" name="TextBox 30">
            <a:extLst>
              <a:ext uri="{FF2B5EF4-FFF2-40B4-BE49-F238E27FC236}">
                <a16:creationId xmlns:a16="http://schemas.microsoft.com/office/drawing/2014/main" id="{7F76018E-46D1-4366-99DF-9F468C7D2CFB}"/>
              </a:ext>
            </a:extLst>
          </p:cNvPr>
          <p:cNvSpPr txBox="1"/>
          <p:nvPr/>
        </p:nvSpPr>
        <p:spPr>
          <a:xfrm>
            <a:off x="3661650" y="3002620"/>
            <a:ext cx="4724400" cy="27565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solidFill>
                  <a:schemeClr val="tx1"/>
                </a:solidFill>
                <a:latin typeface="Lato" panose="020B0604020202020204" charset="0"/>
              </a:rPr>
              <a:t>, Unde,  i=1,…,d</a:t>
            </a:r>
          </a:p>
        </p:txBody>
      </p:sp>
    </p:spTree>
    <p:extLst>
      <p:ext uri="{BB962C8B-B14F-4D97-AF65-F5344CB8AC3E}">
        <p14:creationId xmlns:p14="http://schemas.microsoft.com/office/powerpoint/2010/main" val="242302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11604"/>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26673" y="25404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Nolan</a:t>
            </a:r>
            <a:r>
              <a:rPr lang="ro-RO" sz="1200" dirty="0"/>
              <a:t>(</a:t>
            </a:r>
            <a:r>
              <a:rPr lang="ro-RO" sz="1200" dirty="0" err="1"/>
              <a:t>Noun</a:t>
            </a:r>
            <a:r>
              <a:rPr lang="ro-RO" sz="1200" dirty="0"/>
              <a:t>) </a:t>
            </a:r>
            <a:r>
              <a:rPr lang="ro-RO" sz="1200" dirty="0" err="1"/>
              <a:t>can</a:t>
            </a:r>
            <a:r>
              <a:rPr lang="ro-RO" sz="1200" dirty="0"/>
              <a:t>(Modal Verb) </a:t>
            </a:r>
            <a:r>
              <a:rPr lang="ro-RO" sz="1200" dirty="0" err="1"/>
              <a:t>hire</a:t>
            </a:r>
            <a:r>
              <a:rPr lang="ro-RO" sz="1200" dirty="0"/>
              <a:t>(Verb) Will(</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Tip(</a:t>
            </a:r>
            <a:r>
              <a:rPr lang="ro-RO" sz="1200" dirty="0" err="1"/>
              <a:t>Noun</a:t>
            </a:r>
            <a:r>
              <a:rPr lang="ro-RO" sz="1200" dirty="0"/>
              <a:t>) </a:t>
            </a:r>
            <a:r>
              <a:rPr lang="ro-RO" sz="1200" dirty="0" err="1"/>
              <a:t>will</a:t>
            </a:r>
            <a:r>
              <a:rPr lang="ro-RO" sz="1200" dirty="0"/>
              <a:t>(Modal Verb) </a:t>
            </a:r>
            <a:r>
              <a:rPr lang="ro-RO" sz="1200" dirty="0" err="1"/>
              <a:t>hire</a:t>
            </a:r>
            <a:r>
              <a:rPr lang="ro-RO" sz="1200" dirty="0"/>
              <a:t>(Verb)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Will(Modal Verb) </a:t>
            </a:r>
            <a:r>
              <a:rPr lang="ro-RO" sz="1200" dirty="0" err="1"/>
              <a:t>Nolan</a:t>
            </a:r>
            <a:r>
              <a:rPr lang="ro-RO" sz="1200" dirty="0"/>
              <a:t>(</a:t>
            </a:r>
            <a:r>
              <a:rPr lang="ro-RO" sz="1200" dirty="0" err="1"/>
              <a:t>Noun</a:t>
            </a:r>
            <a:r>
              <a:rPr lang="ro-RO" sz="1200" dirty="0"/>
              <a:t>) tip(Verb)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will</a:t>
            </a:r>
            <a:r>
              <a:rPr lang="ro-RO" sz="1200" dirty="0"/>
              <a:t>(Modal Verb) </a:t>
            </a:r>
            <a:r>
              <a:rPr lang="ro-RO" sz="1200" dirty="0" err="1"/>
              <a:t>pay</a:t>
            </a:r>
            <a:r>
              <a:rPr lang="ro-RO" sz="1200" dirty="0"/>
              <a:t>(VB) Tip(</a:t>
            </a:r>
            <a:r>
              <a:rPr lang="ro-RO" sz="1200" dirty="0" err="1"/>
              <a:t>Noun</a:t>
            </a:r>
            <a:r>
              <a:rPr lang="ro-RO" sz="1200" dirty="0"/>
              <a:t>).”</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900009" y="931404"/>
            <a:ext cx="7722624" cy="4099272"/>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98328" y="957102"/>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Listă de sufixe și de prefixe pentru calculul probabilității asociat cu un </a:t>
            </a:r>
            <a:r>
              <a:rPr lang="ro-RO" sz="1400" dirty="0" err="1"/>
              <a:t>tag</a:t>
            </a:r>
            <a:endParaRPr lang="ro-RO"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617013" y="1468923"/>
                <a:ext cx="5198253" cy="1141018"/>
              </a:xfrm>
              <a:prstGeom prst="rect">
                <a:avLst/>
              </a:prstGeom>
              <a:noFill/>
            </p:spPr>
            <p:txBody>
              <a:bodyPr wrap="square">
                <a:spAutoFit/>
              </a:bodyPr>
              <a:lstStyle/>
              <a:p>
                <a:r>
                  <a:rPr lang="ro-RO" sz="1200" dirty="0">
                    <a:solidFill>
                      <a:schemeClr val="tx1"/>
                    </a:solidFill>
                    <a:latin typeface="Lato" panose="020B0604020202020204" charset="0"/>
                  </a:rPr>
                  <a:t>Unde,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𝑃</m:t>
                        </m:r>
                      </m:e>
                      <m:sub>
                        <m:r>
                          <a:rPr lang="ro-RO" sz="1200" i="1">
                            <a:solidFill>
                              <a:schemeClr val="tx1"/>
                            </a:solidFill>
                            <a:latin typeface="Cambria Math" panose="02040503050406030204" pitchFamily="18" charset="0"/>
                          </a:rPr>
                          <m:t>𝑠𝑝</m:t>
                        </m:r>
                      </m:sub>
                    </m:sSub>
                    <m:d>
                      <m:dPr>
                        <m:ctrlPr>
                          <a:rPr lang="ro-RO" sz="1200" i="1">
                            <a:solidFill>
                              <a:schemeClr val="tx1"/>
                            </a:solidFill>
                            <a:latin typeface="Cambria Math" panose="02040503050406030204" pitchFamily="18" charset="0"/>
                          </a:rPr>
                        </m:ctrlPr>
                      </m:dPr>
                      <m:e>
                        <m:d>
                          <m:dPr>
                            <m:begChr m:val=""/>
                            <m:endChr m:val="|"/>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–probabilitatea de asociere a unui sufix/prefix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𝑐</m:t>
                    </m:r>
                    <m:d>
                      <m:dPr>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r>
                          <a:rPr lang="ro-RO" sz="1200" i="1">
                            <a:solidFill>
                              <a:schemeClr val="tx1"/>
                            </a:solidFill>
                            <a:latin typeface="Cambria Math" panose="02040503050406030204" pitchFamily="18" charset="0"/>
                          </a:rPr>
                          <m:t>,</m:t>
                        </m:r>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 frecvența de apariție a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𝛼</m:t>
                    </m:r>
                  </m:oMath>
                </a14:m>
                <a:r>
                  <a:rPr lang="ro-RO" sz="12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200" i="1">
                            <a:solidFill>
                              <a:schemeClr val="tx1"/>
                            </a:solidFill>
                            <a:latin typeface="Cambria Math" panose="02040503050406030204" pitchFamily="18" charset="0"/>
                          </a:rPr>
                        </m:ctrlPr>
                      </m:naryPr>
                      <m:sub>
                        <m:r>
                          <a:rPr lang="ro-RO" sz="1200" i="1">
                            <a:solidFill>
                              <a:schemeClr val="tx1"/>
                            </a:solidFill>
                            <a:latin typeface="Cambria Math" panose="02040503050406030204" pitchFamily="18" charset="0"/>
                          </a:rPr>
                          <m:t>𝑘</m:t>
                        </m:r>
                        <m:r>
                          <a:rPr lang="ro-RO" sz="1200" i="1">
                            <a:solidFill>
                              <a:schemeClr val="tx1"/>
                            </a:solidFill>
                            <a:latin typeface="Cambria Math" panose="02040503050406030204" pitchFamily="18" charset="0"/>
                          </a:rPr>
                          <m:t>=1</m:t>
                        </m:r>
                      </m:sub>
                      <m:sup>
                        <m:sSubSup>
                          <m:sSubSupPr>
                            <m:ctrlPr>
                              <a:rPr lang="ro-RO" sz="1200" i="1">
                                <a:solidFill>
                                  <a:schemeClr val="tx1"/>
                                </a:solidFill>
                                <a:latin typeface="Cambria Math" panose="02040503050406030204" pitchFamily="18" charset="0"/>
                              </a:rPr>
                            </m:ctrlPr>
                          </m:sSubSupPr>
                          <m:e>
                            <m:r>
                              <a:rPr lang="ro-RO" sz="1200" i="1">
                                <a:solidFill>
                                  <a:schemeClr val="tx1"/>
                                </a:solidFill>
                                <a:latin typeface="Cambria Math" panose="02040503050406030204" pitchFamily="18" charset="0"/>
                              </a:rPr>
                              <m:t>𝑇</m:t>
                            </m:r>
                          </m:e>
                          <m:sub>
                            <m:r>
                              <a:rPr lang="ro-RO" sz="1200" i="1">
                                <a:solidFill>
                                  <a:schemeClr val="tx1"/>
                                </a:solidFill>
                                <a:latin typeface="Cambria Math" panose="02040503050406030204" pitchFamily="18" charset="0"/>
                              </a:rPr>
                              <m:t>𝑛</m:t>
                            </m:r>
                          </m:sub>
                          <m:sup>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sup>
                        </m:sSubSup>
                      </m:sup>
                      <m:e>
                        <m:r>
                          <a:rPr lang="ro-RO" sz="1200" i="1">
                            <a:solidFill>
                              <a:schemeClr val="tx1"/>
                            </a:solidFill>
                            <a:latin typeface="Cambria Math" panose="02040503050406030204" pitchFamily="18" charset="0"/>
                          </a:rPr>
                          <m:t>𝑘</m:t>
                        </m:r>
                      </m:e>
                    </m:nary>
                    <m:r>
                      <a:rPr lang="ro-RO" sz="1200" i="1">
                        <a:solidFill>
                          <a:schemeClr val="tx1"/>
                        </a:solidFill>
                        <a:latin typeface="Cambria Math" panose="02040503050406030204" pitchFamily="18" charset="0"/>
                      </a:rPr>
                      <m:t>  </m:t>
                    </m:r>
                  </m:oMath>
                </a14:m>
                <a:r>
                  <a:rPr lang="ro-RO" sz="1200" dirty="0">
                    <a:solidFill>
                      <a:schemeClr val="tx1"/>
                    </a:solidFill>
                    <a:latin typeface="Lato" panose="020B0604020202020204" charset="0"/>
                  </a:rPr>
                  <a:t>– suma tuturor </a:t>
                </a:r>
                <a:r>
                  <a:rPr lang="ro-RO" sz="1200" dirty="0" err="1">
                    <a:solidFill>
                      <a:schemeClr val="tx1"/>
                    </a:solidFill>
                    <a:latin typeface="Lato" panose="020B0604020202020204" charset="0"/>
                  </a:rPr>
                  <a:t>tagurilor</a:t>
                </a:r>
                <a:r>
                  <a:rPr lang="ro-RO" sz="1200" dirty="0">
                    <a:solidFill>
                      <a:schemeClr val="tx1"/>
                    </a:solidFill>
                    <a:latin typeface="Lato" panose="020B0604020202020204" charset="0"/>
                  </a:rPr>
                  <a:t> asociate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r>
                  <a:rPr lang="ro-RO" sz="1200" dirty="0">
                    <a:solidFill>
                      <a:schemeClr val="tx1"/>
                    </a:solidFill>
                    <a:latin typeface="Lato" panose="020B0604020202020204" charset="0"/>
                  </a:rPr>
                  <a:t>d – mărimea totală a setului de prefixe/sufixe </a:t>
                </a:r>
                <a14:m>
                  <m:oMath xmlns:m="http://schemas.openxmlformats.org/officeDocument/2006/math">
                    <m:r>
                      <a:rPr lang="ro-RO" sz="1200" i="1">
                        <a:solidFill>
                          <a:schemeClr val="tx1"/>
                        </a:solidFill>
                        <a:latin typeface="Cambria Math" panose="02040503050406030204" pitchFamily="18" charset="0"/>
                      </a:rPr>
                      <m:t>𝑥</m:t>
                    </m:r>
                  </m:oMath>
                </a14:m>
                <a:endParaRPr lang="ro-RO" sz="12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617013" y="1468923"/>
                <a:ext cx="5198253" cy="1141018"/>
              </a:xfrm>
              <a:prstGeom prst="rect">
                <a:avLst/>
              </a:prstGeom>
              <a:blipFill>
                <a:blip r:embed="rId4"/>
                <a:stretch>
                  <a:fillRect l="-3634" t="-23529" b="-20321"/>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98328" y="2876746"/>
            <a:ext cx="7896524" cy="303481"/>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ro-RO" dirty="0">
                <a:solidFill>
                  <a:schemeClr val="tx1"/>
                </a:solidFill>
                <a:latin typeface="Lato" panose="020B0604020202020204" charset="0"/>
                <a:ea typeface="Calibri" panose="020F0502020204030204" pitchFamily="34" charset="0"/>
                <a:cs typeface="Times New Roman" panose="02020603050405020304" pitchFamily="18" charset="0"/>
              </a:rPr>
              <a:t>P</a:t>
            </a:r>
            <a:r>
              <a:rPr lang="ro-RO" dirty="0">
                <a:solidFill>
                  <a:schemeClr val="tx1"/>
                </a:solidFill>
                <a:effectLst/>
                <a:latin typeface="Lato" panose="020B0604020202020204" charset="0"/>
                <a:ea typeface="Calibri" panose="020F0502020204030204" pitchFamily="34" charset="0"/>
                <a:cs typeface="Times New Roman" panose="02020603050405020304" pitchFamily="18" charset="0"/>
              </a:rPr>
              <a:t>onderi care se vor calcula pe baza unor reguli scrise manual sau deduse din setul de antrenament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84476" y="362187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84476" y="3621878"/>
                <a:ext cx="4572000" cy="307777"/>
              </a:xfrm>
              <a:prstGeom prst="rect">
                <a:avLst/>
              </a:prstGeom>
              <a:blipFill>
                <a:blip r:embed="rId5"/>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08076" y="3383399"/>
                <a:ext cx="5788427" cy="105471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1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08076" y="3383399"/>
                <a:ext cx="5788427" cy="1054712"/>
              </a:xfrm>
              <a:prstGeom prst="rect">
                <a:avLst/>
              </a:prstGeom>
              <a:blipFill>
                <a:blip r:embed="rId6"/>
                <a:stretch>
                  <a:fillRect b="-2890"/>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5505" y="815600"/>
            <a:ext cx="8352989"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Rolul de a determina secvența variabilelor ascunse Q corespunzătoare secvenței de observații O</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b="1" dirty="0"/>
              <a:t>Algoritmul </a:t>
            </a:r>
            <a:r>
              <a:rPr lang="ro-RO" sz="1400" b="1" dirty="0" err="1"/>
              <a:t>Viterbi</a:t>
            </a:r>
            <a:r>
              <a:rPr lang="ro-RO" sz="1400" b="1" dirty="0"/>
              <a:t> - </a:t>
            </a:r>
            <a:r>
              <a:rPr lang="ro-RO" sz="1400" dirty="0"/>
              <a:t>cea mai probabilă secvență în stările ascunse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a:t>
            </a:r>
            <a:r>
              <a:rPr lang="ro-RO" sz="1400" dirty="0"/>
              <a:t>metode </a:t>
            </a:r>
            <a:r>
              <a:rPr lang="ro-RO" sz="1400" dirty="0" err="1"/>
              <a:t>forward</a:t>
            </a:r>
            <a:endParaRPr lang="ro-RO" sz="14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a:t>
            </a:r>
            <a:r>
              <a:rPr lang="ro-RO" sz="1400" dirty="0" err="1"/>
              <a:t>backward</a:t>
            </a:r>
            <a:r>
              <a:rPr lang="ro-RO" sz="14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bidirecțională</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CEF083-13F6-451D-AD4F-6022BAF98311}"/>
                  </a:ext>
                </a:extLst>
              </p:cNvPr>
              <p:cNvSpPr txBox="1"/>
              <p:nvPr/>
            </p:nvSpPr>
            <p:spPr>
              <a:xfrm>
                <a:off x="-871968" y="257175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xmlns="">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871968" y="257175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2774463" y="1341631"/>
            <a:ext cx="6369538" cy="349334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742045-F808-43E7-8ED6-65922D3F25F3}"/>
                  </a:ext>
                </a:extLst>
              </p:cNvPr>
              <p:cNvSpPr txBox="1"/>
              <p:nvPr/>
            </p:nvSpPr>
            <p:spPr>
              <a:xfrm>
                <a:off x="97138" y="2979936"/>
                <a:ext cx="3602894" cy="1218923"/>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97138" y="2979936"/>
                <a:ext cx="3602894" cy="1218923"/>
              </a:xfrm>
              <a:prstGeom prst="rect">
                <a:avLst/>
              </a:prstGeom>
              <a:blipFill>
                <a:blip r:embed="rId5"/>
                <a:stretch>
                  <a:fillRect t="-1000" b="-1500"/>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83999"/>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i="1" dirty="0">
                <a:solidFill>
                  <a:schemeClr val="bg2"/>
                </a:solidFill>
              </a:rPr>
              <a:t>Acuratețea de predicție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979464" y="1371691"/>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979464" y="1371691"/>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18654"/>
            <a:ext cx="7852650" cy="261610"/>
          </a:xfrm>
          <a:prstGeom prst="rect">
            <a:avLst/>
          </a:prstGeom>
          <a:noFill/>
        </p:spPr>
        <p:txBody>
          <a:bodyPr wrap="square">
            <a:spAutoFit/>
          </a:bodyPr>
          <a:lstStyle/>
          <a:p>
            <a:pPr marL="171450" indent="-171450">
              <a:buFont typeface="Arial" panose="020B0604020202020204" pitchFamily="34" charset="0"/>
              <a:buChar char="•"/>
            </a:pPr>
            <a:r>
              <a:rPr lang="ro-RO" sz="1100" b="1" i="1" dirty="0">
                <a:solidFill>
                  <a:schemeClr val="bg2"/>
                </a:solidFill>
                <a:effectLst/>
                <a:latin typeface="Lato" panose="020B0604020202020204" charset="0"/>
                <a:ea typeface="Calibri" panose="020F0502020204030204" pitchFamily="34" charset="0"/>
              </a:rPr>
              <a:t>Matricea de eroare</a:t>
            </a:r>
            <a:endParaRPr lang="ro-RO" sz="1100" b="1" i="1" dirty="0">
              <a:solidFill>
                <a:schemeClr val="bg2"/>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655753" y="1990058"/>
            <a:ext cx="3070748" cy="2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E0C8015-6E2C-4E5C-857B-A9A2BCDF874F}"/>
                  </a:ext>
                </a:extLst>
              </p:cNvPr>
              <p:cNvSpPr txBox="1"/>
              <p:nvPr/>
            </p:nvSpPr>
            <p:spPr>
              <a:xfrm>
                <a:off x="-370471" y="2648498"/>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370471" y="2648498"/>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D3E5053-6B36-441A-9F81-4DF2CAA1BD7C}"/>
                  </a:ext>
                </a:extLst>
              </p:cNvPr>
              <p:cNvSpPr txBox="1"/>
              <p:nvPr/>
            </p:nvSpPr>
            <p:spPr>
              <a:xfrm>
                <a:off x="1790838" y="264849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790838" y="2648498"/>
                <a:ext cx="4821382" cy="427746"/>
              </a:xfrm>
              <a:prstGeom prst="rect">
                <a:avLst/>
              </a:prstGeom>
              <a:blipFill>
                <a:blip r:embed="rId6"/>
                <a:stretch>
                  <a:fillRect b="-422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4288F31-3C36-4A10-A23A-1C15D0E0AA82}"/>
                  </a:ext>
                </a:extLst>
              </p:cNvPr>
              <p:cNvSpPr txBox="1"/>
              <p:nvPr/>
            </p:nvSpPr>
            <p:spPr>
              <a:xfrm>
                <a:off x="-495162" y="335798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495162" y="3357988"/>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42A2CA-0E6F-434F-B5D3-0709D492693C}"/>
                  </a:ext>
                </a:extLst>
              </p:cNvPr>
              <p:cNvSpPr txBox="1"/>
              <p:nvPr/>
            </p:nvSpPr>
            <p:spPr>
              <a:xfrm>
                <a:off x="1943238" y="3306710"/>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1943238" y="3306710"/>
                <a:ext cx="4668982" cy="427746"/>
              </a:xfrm>
              <a:prstGeom prst="rect">
                <a:avLst/>
              </a:prstGeom>
              <a:blipFill>
                <a:blip r:embed="rId8"/>
                <a:stretch>
                  <a:fillRect b="-422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83A6FB-66E6-4AF3-8F57-BD636BFB08DA}"/>
                  </a:ext>
                </a:extLst>
              </p:cNvPr>
              <p:cNvSpPr txBox="1"/>
              <p:nvPr/>
            </p:nvSpPr>
            <p:spPr>
              <a:xfrm>
                <a:off x="-418962" y="4066287"/>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418962" y="4066287"/>
                <a:ext cx="4668982" cy="437749"/>
              </a:xfrm>
              <a:prstGeom prst="rect">
                <a:avLst/>
              </a:prstGeom>
              <a:blipFill>
                <a:blip r:embed="rId9"/>
                <a:stretch>
                  <a:fillRect b="-4167"/>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6824761-8BA2-4747-9AAD-1A96D1E08B59}"/>
                  </a:ext>
                </a:extLst>
              </p:cNvPr>
              <p:cNvSpPr txBox="1"/>
              <p:nvPr/>
            </p:nvSpPr>
            <p:spPr>
              <a:xfrm>
                <a:off x="1867038" y="4065747"/>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1867038" y="4065747"/>
                <a:ext cx="4668982" cy="412036"/>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3882" y="79206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050" dirty="0"/>
              <a:t>      </a:t>
            </a:r>
            <a:r>
              <a:rPr lang="ro-RO" sz="1400" dirty="0"/>
              <a:t>6 seturi de parametrii:</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trigram</a:t>
            </a:r>
            <a:r>
              <a:rPr lang="ro-RO" sz="1400" dirty="0"/>
              <a:t>.</a:t>
            </a:r>
          </a:p>
        </p:txBody>
      </p:sp>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3"/>
          <a:stretch>
            <a:fillRect/>
          </a:stretch>
        </p:blipFill>
        <p:spPr>
          <a:xfrm>
            <a:off x="2886273" y="162294"/>
            <a:ext cx="6257727" cy="2176180"/>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5095446" y="2248894"/>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b="1" dirty="0" err="1">
                <a:solidFill>
                  <a:schemeClr val="tx1"/>
                </a:solidFill>
                <a:effectLst/>
                <a:latin typeface="Times New Roman" panose="02020603050405020304" pitchFamily="18" charset="0"/>
                <a:ea typeface="Calibri" panose="020F0502020204030204" pitchFamily="34" charset="0"/>
              </a:rPr>
              <a:t>forward</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bigram</a:t>
            </a:r>
            <a:endParaRPr lang="ro-RO" sz="900" b="1" dirty="0">
              <a:solidFill>
                <a:schemeClr val="tx1"/>
              </a:solidFill>
            </a:endParaRPr>
          </a:p>
        </p:txBody>
      </p:sp>
      <p:pic>
        <p:nvPicPr>
          <p:cNvPr id="7" name="Picture 6">
            <a:extLst>
              <a:ext uri="{FF2B5EF4-FFF2-40B4-BE49-F238E27FC236}">
                <a16:creationId xmlns:a16="http://schemas.microsoft.com/office/drawing/2014/main" id="{B43B5230-D00A-4C4F-BB70-463A98F79762}"/>
              </a:ext>
            </a:extLst>
          </p:cNvPr>
          <p:cNvPicPr>
            <a:picLocks noChangeAspect="1"/>
          </p:cNvPicPr>
          <p:nvPr/>
        </p:nvPicPr>
        <p:blipFill>
          <a:blip r:embed="rId4"/>
          <a:stretch>
            <a:fillRect/>
          </a:stretch>
        </p:blipFill>
        <p:spPr>
          <a:xfrm>
            <a:off x="1454452" y="2560230"/>
            <a:ext cx="6662055" cy="2302555"/>
          </a:xfrm>
          <a:prstGeom prst="rect">
            <a:avLst/>
          </a:prstGeom>
        </p:spPr>
      </p:pic>
      <p:sp>
        <p:nvSpPr>
          <p:cNvPr id="9" name="TextBox 8">
            <a:extLst>
              <a:ext uri="{FF2B5EF4-FFF2-40B4-BE49-F238E27FC236}">
                <a16:creationId xmlns:a16="http://schemas.microsoft.com/office/drawing/2014/main" id="{4FAADE4C-7E86-4121-87F7-E86C87284E99}"/>
              </a:ext>
            </a:extLst>
          </p:cNvPr>
          <p:cNvSpPr txBox="1"/>
          <p:nvPr/>
        </p:nvSpPr>
        <p:spPr>
          <a:xfrm>
            <a:off x="3226035" y="4782025"/>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b="1" dirty="0" err="1">
                <a:solidFill>
                  <a:schemeClr val="tx1"/>
                </a:solidFill>
                <a:effectLst/>
                <a:latin typeface="Times New Roman" panose="02020603050405020304" pitchFamily="18" charset="0"/>
                <a:ea typeface="Calibri" panose="020F0502020204030204" pitchFamily="34" charset="0"/>
              </a:rPr>
              <a:t>bidirectional</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trigram</a:t>
            </a:r>
            <a:endParaRPr lang="ro-RO" sz="900" b="1" dirty="0">
              <a:solidFill>
                <a:schemeClr val="tx1"/>
              </a:solidFill>
            </a:endParaRPr>
          </a:p>
        </p:txBody>
      </p:sp>
    </p:spTree>
    <p:extLst>
      <p:ext uri="{BB962C8B-B14F-4D97-AF65-F5344CB8AC3E}">
        <p14:creationId xmlns:p14="http://schemas.microsoft.com/office/powerpoint/2010/main" val="415485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27355528"/>
              </p:ext>
            </p:extLst>
          </p:nvPr>
        </p:nvGraphicFramePr>
        <p:xfrm>
          <a:off x="1620882" y="958171"/>
          <a:ext cx="6061642" cy="3666305"/>
        </p:xfrm>
        <a:graphic>
          <a:graphicData uri="http://schemas.openxmlformats.org/drawingml/2006/table">
            <a:tbl>
              <a:tblPr firstRow="1" firstCol="1" bandRow="1">
                <a:tableStyleId>{C38373B4-0733-4E49-AC0C-F508ECCA3885}</a:tableStyleId>
              </a:tblPr>
              <a:tblGrid>
                <a:gridCol w="1245812">
                  <a:extLst>
                    <a:ext uri="{9D8B030D-6E8A-4147-A177-3AD203B41FA5}">
                      <a16:colId xmlns:a16="http://schemas.microsoft.com/office/drawing/2014/main" val="1612367409"/>
                    </a:ext>
                  </a:extLst>
                </a:gridCol>
                <a:gridCol w="1245812">
                  <a:extLst>
                    <a:ext uri="{9D8B030D-6E8A-4147-A177-3AD203B41FA5}">
                      <a16:colId xmlns:a16="http://schemas.microsoft.com/office/drawing/2014/main" val="1152430783"/>
                    </a:ext>
                  </a:extLst>
                </a:gridCol>
                <a:gridCol w="1210165">
                  <a:extLst>
                    <a:ext uri="{9D8B030D-6E8A-4147-A177-3AD203B41FA5}">
                      <a16:colId xmlns:a16="http://schemas.microsoft.com/office/drawing/2014/main" val="1391305465"/>
                    </a:ext>
                  </a:extLst>
                </a:gridCol>
                <a:gridCol w="1245812">
                  <a:extLst>
                    <a:ext uri="{9D8B030D-6E8A-4147-A177-3AD203B41FA5}">
                      <a16:colId xmlns:a16="http://schemas.microsoft.com/office/drawing/2014/main" val="1753637834"/>
                    </a:ext>
                  </a:extLst>
                </a:gridCol>
                <a:gridCol w="1114041">
                  <a:extLst>
                    <a:ext uri="{9D8B030D-6E8A-4147-A177-3AD203B41FA5}">
                      <a16:colId xmlns:a16="http://schemas.microsoft.com/office/drawing/2014/main" val="1930794376"/>
                    </a:ext>
                  </a:extLst>
                </a:gridCol>
              </a:tblGrid>
              <a:tr h="817997">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222836">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320376">
                <a:tc>
                  <a:txBody>
                    <a:bodyPr/>
                    <a:lstStyle/>
                    <a:p>
                      <a:pPr algn="ctr">
                        <a:lnSpc>
                          <a:spcPct val="107000"/>
                        </a:lnSpc>
                        <a:spcAft>
                          <a:spcPts val="0"/>
                        </a:spcAft>
                      </a:pPr>
                      <a:r>
                        <a:rPr lang="ro-RO" sz="600" dirty="0" err="1">
                          <a:effectLst/>
                        </a:rPr>
                        <a:t>Most</a:t>
                      </a:r>
                      <a:r>
                        <a:rPr lang="ro-RO" sz="600" dirty="0">
                          <a:effectLst/>
                        </a:rPr>
                        <a:t> </a:t>
                      </a:r>
                      <a:r>
                        <a:rPr lang="ro-RO" sz="600" dirty="0" err="1">
                          <a:effectLst/>
                        </a:rPr>
                        <a:t>frequent</a:t>
                      </a:r>
                      <a:r>
                        <a:rPr lang="ro-RO" sz="600" dirty="0">
                          <a:effectLst/>
                        </a:rPr>
                        <a:t> </a:t>
                      </a:r>
                      <a:r>
                        <a:rPr lang="ro-RO" sz="600" dirty="0" err="1">
                          <a:effectLst/>
                        </a:rPr>
                        <a:t>class</a:t>
                      </a:r>
                      <a:r>
                        <a:rPr lang="ro-RO" sz="600" dirty="0">
                          <a:effectLst/>
                        </a:rPr>
                        <a:t> </a:t>
                      </a:r>
                      <a:r>
                        <a:rPr lang="ro-RO" sz="600" dirty="0" err="1">
                          <a:effectLst/>
                        </a:rPr>
                        <a:t>baseline</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486250">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222836">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320376">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320376">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314506">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320376">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320376">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sp>
        <p:nvSpPr>
          <p:cNvPr id="26" name="TextBox 25">
            <a:extLst>
              <a:ext uri="{FF2B5EF4-FFF2-40B4-BE49-F238E27FC236}">
                <a16:creationId xmlns:a16="http://schemas.microsoft.com/office/drawing/2014/main" id="{D2FD3684-CA8E-42EE-9351-0980332874DD}"/>
              </a:ext>
            </a:extLst>
          </p:cNvPr>
          <p:cNvSpPr txBox="1"/>
          <p:nvPr/>
        </p:nvSpPr>
        <p:spPr>
          <a:xfrm>
            <a:off x="3329644" y="4632178"/>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2205858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Concluzii</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31585" y="1279502"/>
            <a:ext cx="8497690"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Modelul bidirecțional </a:t>
            </a:r>
            <a:r>
              <a:rPr lang="ro-RO" sz="1400" dirty="0" err="1"/>
              <a:t>trigram</a:t>
            </a:r>
            <a:r>
              <a:rPr lang="ro-RO" sz="1400" dirty="0"/>
              <a:t> a obținut cele mai bune rezultate dar este și cel mai lent</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care alege </a:t>
            </a:r>
            <a:r>
              <a:rPr lang="ro-RO" sz="1400" dirty="0" err="1"/>
              <a:t>tagul</a:t>
            </a:r>
            <a:r>
              <a:rPr lang="ro-RO" sz="1400" dirty="0"/>
              <a:t> cel mai frecvent și substantiv altfel, reușește să obțină rezultate acceptabile pentru Brown Corpus</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Un sistem care returnează doar </a:t>
            </a:r>
            <a:r>
              <a:rPr lang="ro-RO" sz="1400" dirty="0" err="1"/>
              <a:t>tagul</a:t>
            </a:r>
            <a:r>
              <a:rPr lang="ro-RO" sz="1400" dirty="0"/>
              <a:t> de substantiv aproape ghicește un sfert din setul de testare</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a:t>
            </a:r>
            <a:r>
              <a:rPr lang="ro-RO" sz="1400" dirty="0" err="1"/>
              <a:t>backward</a:t>
            </a:r>
            <a:r>
              <a:rPr lang="ro-RO" sz="1400" dirty="0"/>
              <a:t> </a:t>
            </a:r>
            <a:r>
              <a:rPr lang="ro-RO" sz="1400" dirty="0" err="1"/>
              <a:t>trigram</a:t>
            </a:r>
            <a:r>
              <a:rPr lang="ro-RO" sz="1400" dirty="0"/>
              <a:t> este la fel de bun ca modelul </a:t>
            </a:r>
            <a:r>
              <a:rPr lang="ro-RO" sz="1400" dirty="0" err="1"/>
              <a:t>bidrecțional</a:t>
            </a:r>
            <a:r>
              <a:rPr lang="ro-RO" sz="1400" dirty="0"/>
              <a:t> </a:t>
            </a:r>
            <a:r>
              <a:rPr lang="ro-RO" sz="1400" dirty="0" err="1"/>
              <a:t>trigram</a:t>
            </a:r>
            <a:endParaRPr lang="ro-RO" sz="1400"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bidirecțional </a:t>
            </a:r>
            <a:r>
              <a:rPr lang="ro-RO" sz="1400" dirty="0" err="1"/>
              <a:t>trigram</a:t>
            </a:r>
            <a:r>
              <a:rPr lang="ro-RO" sz="1400" dirty="0"/>
              <a:t> ajunge la o acuratețe similară cu sistemul de etichetare </a:t>
            </a:r>
            <a:r>
              <a:rPr lang="ro-RO" sz="1400" b="1" dirty="0" err="1"/>
              <a:t>TnT</a:t>
            </a:r>
            <a:r>
              <a:rPr lang="ro-RO" sz="1400" dirty="0"/>
              <a:t> prezentat de </a:t>
            </a:r>
            <a:r>
              <a:rPr lang="ro-RO" sz="1400" b="1" dirty="0" err="1"/>
              <a:t>Thorsten</a:t>
            </a:r>
            <a:r>
              <a:rPr lang="ro-RO" sz="1400" b="1" dirty="0"/>
              <a:t> </a:t>
            </a:r>
            <a:r>
              <a:rPr lang="ro-RO" sz="1400" b="1" dirty="0" err="1"/>
              <a:t>Brants</a:t>
            </a:r>
            <a:endParaRPr lang="ro-RO" sz="14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err="1"/>
              <a:t>Tagul</a:t>
            </a:r>
            <a:r>
              <a:rPr lang="ro-RO" sz="1400" dirty="0"/>
              <a:t> de </a:t>
            </a:r>
            <a:r>
              <a:rPr lang="ro-RO" sz="1400" dirty="0" err="1"/>
              <a:t>Others</a:t>
            </a:r>
            <a:r>
              <a:rPr lang="ro-RO" sz="1400" dirty="0"/>
              <a:t> a fost cel mai ușor de </a:t>
            </a:r>
            <a:r>
              <a:rPr lang="ro-RO" sz="1400" dirty="0" err="1"/>
              <a:t>predicționat</a:t>
            </a:r>
            <a:r>
              <a:rPr lang="ro-RO" sz="1400" dirty="0"/>
              <a:t> iar adverbul a fost cel mai greu de </a:t>
            </a:r>
            <a:r>
              <a:rPr lang="ro-RO" sz="1400" dirty="0" err="1"/>
              <a:t>predicționat</a:t>
            </a:r>
            <a:endParaRPr lang="ro-RO" sz="1400" dirty="0"/>
          </a:p>
        </p:txBody>
      </p:sp>
    </p:spTree>
    <p:extLst>
      <p:ext uri="{BB962C8B-B14F-4D97-AF65-F5344CB8AC3E}">
        <p14:creationId xmlns:p14="http://schemas.microsoft.com/office/powerpoint/2010/main" val="307102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20422" y="878274"/>
            <a:ext cx="3748378"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Obiectivele </a:t>
            </a:r>
            <a:r>
              <a:rPr lang="ro-RO" b="1" dirty="0" err="1">
                <a:solidFill>
                  <a:schemeClr val="tx1"/>
                </a:solidFill>
                <a:latin typeface="Lato"/>
                <a:ea typeface="Lato"/>
                <a:cs typeface="Lato"/>
                <a:sym typeface="Lato"/>
              </a:rPr>
              <a:t>lucării</a:t>
            </a:r>
            <a:endParaRPr lang="ro-RO" dirty="0">
              <a:solidFill>
                <a:schemeClr val="tx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P</a:t>
            </a:r>
            <a:r>
              <a:rPr lang="ro-RO" dirty="0" err="1">
                <a:solidFill>
                  <a:schemeClr val="dk1"/>
                </a:solidFill>
                <a:latin typeface="Lato"/>
                <a:ea typeface="Lato"/>
                <a:cs typeface="Lato"/>
                <a:sym typeface="Lato"/>
              </a:rPr>
              <a:t>rocesare</a:t>
            </a:r>
            <a:r>
              <a:rPr lang="ro-RO" dirty="0">
                <a:solidFill>
                  <a:schemeClr val="dk1"/>
                </a:solidFill>
                <a:latin typeface="Lato"/>
                <a:ea typeface="Lato"/>
                <a:cs typeface="Lato"/>
                <a:sym typeface="Lato"/>
              </a:rPr>
              <a:t> text in limbaj natural</a:t>
            </a: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I</a:t>
            </a:r>
            <a:r>
              <a:rPr lang="ro-RO" dirty="0" err="1">
                <a:solidFill>
                  <a:schemeClr val="dk1"/>
                </a:solidFill>
                <a:latin typeface="Lato"/>
                <a:ea typeface="Lato"/>
                <a:cs typeface="Lato"/>
                <a:sym typeface="Lato"/>
              </a:rPr>
              <a:t>mplementare</a:t>
            </a:r>
            <a:r>
              <a:rPr lang="ro-RO" dirty="0">
                <a:solidFill>
                  <a:schemeClr val="dk1"/>
                </a:solidFill>
                <a:latin typeface="Lato"/>
                <a:ea typeface="Lato"/>
                <a:cs typeface="Lato"/>
                <a:sym typeface="Lato"/>
              </a:rPr>
              <a:t> algoritmi de învățare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Etichetare autom</a:t>
            </a:r>
            <a:r>
              <a:rPr lang="en-US" dirty="0">
                <a:solidFill>
                  <a:schemeClr val="dk1"/>
                </a:solidFill>
                <a:latin typeface="Lato"/>
                <a:ea typeface="Lato"/>
                <a:cs typeface="Lato"/>
                <a:sym typeface="Lato"/>
              </a:rPr>
              <a:t>at</a:t>
            </a:r>
            <a:r>
              <a:rPr lang="ro-RO" dirty="0">
                <a:solidFill>
                  <a:schemeClr val="dk1"/>
                </a:solidFill>
                <a:latin typeface="Lato"/>
                <a:ea typeface="Lato"/>
                <a:cs typeface="Lato"/>
                <a:sym typeface="Lato"/>
              </a:rPr>
              <a:t>ă a parților de vorbire</a:t>
            </a:r>
          </a:p>
          <a:p>
            <a:pPr marL="285750" lvl="0" indent="-285750" algn="l" rtl="0">
              <a:spcBef>
                <a:spcPts val="600"/>
              </a:spcBef>
              <a:spcAft>
                <a:spcPts val="0"/>
              </a:spcAft>
              <a:buClr>
                <a:schemeClr val="dk1"/>
              </a:buClr>
              <a:buSzPts val="1100"/>
              <a:buFontTx/>
              <a:buChar char="-"/>
            </a:pPr>
            <a:endParaRPr lang="ro-RO" dirty="0">
              <a:solidFill>
                <a:schemeClr val="dk1"/>
              </a:solidFill>
              <a:latin typeface="Lato"/>
              <a:ea typeface="Lato"/>
              <a:cs typeface="Lato"/>
              <a:sym typeface="Lato"/>
            </a:endParaRPr>
          </a:p>
          <a:p>
            <a:pPr marL="0" lvl="0" indent="0" algn="l" rtl="0">
              <a:spcBef>
                <a:spcPts val="600"/>
              </a:spcBef>
              <a:spcAft>
                <a:spcPts val="0"/>
              </a:spcAft>
              <a:buNone/>
            </a:pPr>
            <a:endParaRPr lang="ro-RO" dirty="0">
              <a:solidFill>
                <a:schemeClr val="dk1"/>
              </a:solidFill>
              <a:latin typeface="Lato"/>
              <a:ea typeface="Lato"/>
              <a:cs typeface="Lato"/>
              <a:sym typeface="Lato"/>
            </a:endParaRPr>
          </a:p>
        </p:txBody>
      </p:sp>
      <p:sp>
        <p:nvSpPr>
          <p:cNvPr id="95" name="Google Shape;95;p13"/>
          <p:cNvSpPr txBox="1"/>
          <p:nvPr/>
        </p:nvSpPr>
        <p:spPr>
          <a:xfrm>
            <a:off x="4934209" y="861168"/>
            <a:ext cx="409506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Utilitate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Traducere automată</a:t>
            </a:r>
            <a:endParaRPr dirty="0">
              <a:solidFill>
                <a:schemeClr val="tx1"/>
              </a:solidFill>
              <a:latin typeface="Lato"/>
              <a:ea typeface="Lato"/>
              <a:cs typeface="Lato"/>
              <a:sym typeface="Lato"/>
            </a:endParaRPr>
          </a:p>
        </p:txBody>
      </p:sp>
      <p:sp>
        <p:nvSpPr>
          <p:cNvPr id="96" name="Google Shape;96;p13"/>
          <p:cNvSpPr txBox="1"/>
          <p:nvPr/>
        </p:nvSpPr>
        <p:spPr>
          <a:xfrm>
            <a:off x="4234003" y="2571750"/>
            <a:ext cx="4520922" cy="19064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Părțile de vorbire uzuale:</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273849" y="921068"/>
            <a:ext cx="3078496" cy="3078496"/>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4"/>
          <a:stretch>
            <a:fillRect/>
          </a:stretch>
        </p:blipFill>
        <p:spPr>
          <a:xfrm>
            <a:off x="6476958" y="3534270"/>
            <a:ext cx="1465331" cy="1465331"/>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5"/>
          <a:stretch>
            <a:fillRect/>
          </a:stretch>
        </p:blipFill>
        <p:spPr>
          <a:xfrm>
            <a:off x="3652201" y="876564"/>
            <a:ext cx="3205496" cy="248373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6"/>
          <a:stretch>
            <a:fillRect/>
          </a:stretch>
        </p:blipFill>
        <p:spPr>
          <a:xfrm>
            <a:off x="4511694" y="4121017"/>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7"/>
          <a:stretch>
            <a:fillRect/>
          </a:stretch>
        </p:blipFill>
        <p:spPr>
          <a:xfrm>
            <a:off x="2928281" y="3648439"/>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01387" y="286172"/>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 aplicației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538464" y="87528"/>
            <a:ext cx="2825897" cy="4922905"/>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00050" lvl="0" indent="-285750" algn="l" rtl="0">
              <a:spcBef>
                <a:spcPts val="600"/>
              </a:spcBef>
              <a:spcAft>
                <a:spcPts val="0"/>
              </a:spcAft>
              <a:buSzPts val="1800"/>
              <a:buFont typeface="Arial" panose="020B0604020202020204" pitchFamily="34" charset="0"/>
              <a:buChar char="•"/>
            </a:pPr>
            <a:r>
              <a:rPr lang="ro-RO" sz="1400" dirty="0"/>
              <a:t>Blocul setului de date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de preprocesare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model</a:t>
            </a:r>
          </a:p>
          <a:p>
            <a:pPr marL="400050" lvl="0" indent="-285750" algn="l" rtl="0">
              <a:spcBef>
                <a:spcPts val="0"/>
              </a:spcBef>
              <a:spcAft>
                <a:spcPts val="0"/>
              </a:spcAft>
              <a:buSzPts val="1800"/>
              <a:buFont typeface="Arial" panose="020B0604020202020204" pitchFamily="34" charset="0"/>
              <a:buChar char="•"/>
            </a:pPr>
            <a:r>
              <a:rPr lang="ro-RO" sz="1400" dirty="0"/>
              <a:t>Blocul de decodificare</a:t>
            </a:r>
          </a:p>
          <a:p>
            <a:pPr marL="400050" lvl="0" indent="-285750" algn="l" rtl="0">
              <a:spcBef>
                <a:spcPts val="0"/>
              </a:spcBef>
              <a:spcAft>
                <a:spcPts val="0"/>
              </a:spcAft>
              <a:buSzPts val="1800"/>
              <a:buFont typeface="Arial" panose="020B0604020202020204" pitchFamily="34" charset="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24434"/>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Setul de date (corpus)  - </a:t>
            </a:r>
            <a:r>
              <a:rPr lang="ro-RO" sz="1400" b="1" dirty="0"/>
              <a:t>Brown Corpus</a:t>
            </a:r>
            <a:r>
              <a:rPr lang="ro-RO" sz="1400" dirty="0"/>
              <a:t>, o colecție de propoziții și fraze în limba engleză colectate și organizate de W. Nelson Francis &amp; Henry </a:t>
            </a:r>
            <a:r>
              <a:rPr lang="ro-RO" sz="1400" dirty="0" err="1"/>
              <a:t>Kucera</a:t>
            </a:r>
            <a:r>
              <a:rPr lang="ro-RO" sz="14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4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5661" y="1625878"/>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11817"/>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126747" y="2269826"/>
            <a:ext cx="4522718" cy="226407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660358"/>
            <a:ext cx="4010471" cy="87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 de bază:</a:t>
            </a:r>
          </a:p>
        </p:txBody>
      </p:sp>
    </p:spTree>
    <p:extLst>
      <p:ext uri="{BB962C8B-B14F-4D97-AF65-F5344CB8AC3E}">
        <p14:creationId xmlns:p14="http://schemas.microsoft.com/office/powerpoint/2010/main" val="39884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517632" y="987775"/>
            <a:ext cx="3707972"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70 - 30 </a:t>
            </a:r>
          </a:p>
          <a:p>
            <a:pPr marL="0" lvl="0" indent="0" algn="l" rtl="0">
              <a:spcBef>
                <a:spcPts val="600"/>
              </a:spcBef>
              <a:spcAft>
                <a:spcPts val="0"/>
              </a:spcAft>
              <a:buNone/>
            </a:pPr>
            <a:r>
              <a:rPr lang="ro-RO" sz="1400" dirty="0"/>
              <a:t>- </a:t>
            </a:r>
            <a:r>
              <a:rPr lang="en-US" sz="1400" dirty="0"/>
              <a:t>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endParaRPr lang="ro-RO" sz="1400" dirty="0"/>
          </a:p>
          <a:p>
            <a:pPr marL="0" lvl="0" indent="0" algn="l" rtl="0">
              <a:spcBef>
                <a:spcPts val="600"/>
              </a:spcBef>
              <a:spcAft>
                <a:spcPts val="0"/>
              </a:spcAft>
              <a:buNone/>
            </a:pPr>
            <a:r>
              <a:rPr lang="ro-RO" sz="1400" dirty="0"/>
              <a:t>- </a:t>
            </a:r>
            <a:r>
              <a:rPr lang="en-US" sz="1400" dirty="0"/>
              <a:t>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505141" y="958171"/>
            <a:ext cx="4249784"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22598" y="114953"/>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550660" y="682041"/>
            <a:ext cx="2845328"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err="1"/>
              <a:t>tokenizarea</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clasificatorul părților de vorbire</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curățarea  datelor </a:t>
            </a:r>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550660" y="1910750"/>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486002" y="1620009"/>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4"/>
          <a:srcRect l="14683" t="5759" r="15823" b="10198"/>
          <a:stretch/>
        </p:blipFill>
        <p:spPr>
          <a:xfrm>
            <a:off x="3378381" y="682041"/>
            <a:ext cx="5697945" cy="3504874"/>
          </a:xfrm>
          <a:prstGeom prst="rect">
            <a:avLst/>
          </a:prstGeom>
        </p:spPr>
      </p:pic>
      <p:sp>
        <p:nvSpPr>
          <p:cNvPr id="10" name="Google Shape;125;p17">
            <a:extLst>
              <a:ext uri="{FF2B5EF4-FFF2-40B4-BE49-F238E27FC236}">
                <a16:creationId xmlns:a16="http://schemas.microsoft.com/office/drawing/2014/main" id="{0936A2DC-FD89-4340-BC01-6BC7173E24DA}"/>
              </a:ext>
            </a:extLst>
          </p:cNvPr>
          <p:cNvSpPr txBox="1">
            <a:spLocks/>
          </p:cNvSpPr>
          <p:nvPr/>
        </p:nvSpPr>
        <p:spPr>
          <a:xfrm>
            <a:off x="486002" y="2653505"/>
            <a:ext cx="2845328" cy="2252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200" dirty="0"/>
              <a:t>Din setul de date cu </a:t>
            </a:r>
            <a:r>
              <a:rPr lang="ro-RO" sz="1200" b="1" dirty="0"/>
              <a:t>1.161.194</a:t>
            </a:r>
            <a:r>
              <a:rPr lang="ro-RO" sz="1200" dirty="0"/>
              <a:t> de cuvinte și </a:t>
            </a:r>
            <a:r>
              <a:rPr lang="ro-RO" sz="1200" b="1" dirty="0"/>
              <a:t>472</a:t>
            </a:r>
            <a:r>
              <a:rPr lang="ro-RO" sz="1200" dirty="0"/>
              <a:t> de </a:t>
            </a:r>
            <a:r>
              <a:rPr lang="ro-RO" sz="1200" dirty="0" err="1"/>
              <a:t>taguri</a:t>
            </a:r>
            <a:r>
              <a:rPr lang="ro-RO" sz="1200" dirty="0"/>
              <a:t> individuale, clasificatorul părților de vorbire a  clasificat fiecare </a:t>
            </a:r>
            <a:r>
              <a:rPr lang="ro-RO" sz="1200" dirty="0" err="1"/>
              <a:t>tag</a:t>
            </a:r>
            <a:r>
              <a:rPr lang="ro-RO" sz="1200" dirty="0"/>
              <a:t> în următoarele categorii:</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substantiv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verb</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adjectiv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adverb, articol, conjuncție,  pronume, prepoziție, sfârșit de propoziție, altele</a:t>
            </a:r>
          </a:p>
        </p:txBody>
      </p:sp>
    </p:spTree>
    <p:extLst>
      <p:ext uri="{BB962C8B-B14F-4D97-AF65-F5344CB8AC3E}">
        <p14:creationId xmlns:p14="http://schemas.microsoft.com/office/powerpoint/2010/main" val="114520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3425" y="978518"/>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Default-tag</a:t>
            </a:r>
            <a:r>
              <a:rPr lang="ro-RO" sz="1200" b="1" dirty="0"/>
              <a:t> (NN)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Most</a:t>
            </a:r>
            <a:r>
              <a:rPr lang="ro-RO" sz="1200" b="1" dirty="0"/>
              <a:t> </a:t>
            </a:r>
            <a:r>
              <a:rPr lang="ro-RO" sz="1200" b="1" dirty="0" err="1"/>
              <a:t>frequent</a:t>
            </a:r>
            <a:r>
              <a:rPr lang="ro-RO" sz="1200" b="1" dirty="0"/>
              <a:t> </a:t>
            </a:r>
            <a:r>
              <a:rPr lang="ro-RO" sz="1200" b="1" dirty="0" err="1"/>
              <a:t>class</a:t>
            </a:r>
            <a:r>
              <a:rPr lang="ro-RO" sz="1200" b="1" dirty="0"/>
              <a:t> </a:t>
            </a:r>
            <a:r>
              <a:rPr lang="ro-RO" sz="1200" b="1" dirty="0" err="1"/>
              <a:t>baseline</a:t>
            </a:r>
            <a:endParaRPr lang="ro-RO" sz="12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Markov cu stări ascunse (</a:t>
            </a:r>
            <a:r>
              <a:rPr lang="ro-RO" sz="1200" b="1" dirty="0" err="1"/>
              <a:t>Hidden</a:t>
            </a:r>
            <a:r>
              <a:rPr lang="ro-RO" sz="1200" b="1" dirty="0"/>
              <a:t> Markov model)</a:t>
            </a:r>
            <a:r>
              <a:rPr lang="ro-RO" sz="1200" dirty="0"/>
              <a:t>, </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5826589" y="1789003"/>
            <a:ext cx="2779032" cy="277903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46219F-79A4-4057-A740-79814347F5F2}"/>
                  </a:ext>
                </a:extLst>
              </p:cNvPr>
              <p:cNvSpPr txBox="1"/>
              <p:nvPr/>
            </p:nvSpPr>
            <p:spPr>
              <a:xfrm>
                <a:off x="663425" y="2992891"/>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xmlns="">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663425" y="2992891"/>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7D1E49-934D-42D6-8A6C-45A25C0BE13E}"/>
                  </a:ext>
                </a:extLst>
              </p:cNvPr>
              <p:cNvSpPr txBox="1"/>
              <p:nvPr/>
            </p:nvSpPr>
            <p:spPr>
              <a:xfrm>
                <a:off x="663425" y="3383880"/>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3425" y="3383880"/>
                <a:ext cx="4572000" cy="307392"/>
              </a:xfrm>
              <a:prstGeom prst="rect">
                <a:avLst/>
              </a:prstGeom>
              <a:blipFill>
                <a:blip r:embed="rId5"/>
                <a:stretch>
                  <a:fillRect l="-400" t="-3922" b="-19608"/>
                </a:stretch>
              </a:blipFill>
            </p:spPr>
            <p:txBody>
              <a:bodyPr/>
              <a:lstStyle/>
              <a:p>
                <a:r>
                  <a:rPr lang="ro-RO">
                    <a:noFill/>
                  </a:rPr>
                  <a:t> </a:t>
                </a:r>
              </a:p>
            </p:txBody>
          </p:sp>
        </mc:Fallback>
      </mc:AlternateContent>
      <p:sp>
        <p:nvSpPr>
          <p:cNvPr id="9" name="TextBox 8">
            <a:extLst>
              <a:ext uri="{FF2B5EF4-FFF2-40B4-BE49-F238E27FC236}">
                <a16:creationId xmlns:a16="http://schemas.microsoft.com/office/drawing/2014/main" id="{0681BEF5-EF31-408F-A085-DF90DD8EC7E0}"/>
              </a:ext>
            </a:extLst>
          </p:cNvPr>
          <p:cNvSpPr txBox="1"/>
          <p:nvPr/>
        </p:nvSpPr>
        <p:spPr>
          <a:xfrm>
            <a:off x="663425" y="2602287"/>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Ipoteza lanțurilor Markov:</a:t>
            </a:r>
          </a:p>
        </p:txBody>
      </p:sp>
      <p:sp>
        <p:nvSpPr>
          <p:cNvPr id="10" name="TextBox 9">
            <a:extLst>
              <a:ext uri="{FF2B5EF4-FFF2-40B4-BE49-F238E27FC236}">
                <a16:creationId xmlns:a16="http://schemas.microsoft.com/office/drawing/2014/main" id="{0702D229-3190-41BF-B9F2-14D4365E0BCC}"/>
              </a:ext>
            </a:extLst>
          </p:cNvPr>
          <p:cNvSpPr txBox="1"/>
          <p:nvPr/>
        </p:nvSpPr>
        <p:spPr>
          <a:xfrm>
            <a:off x="663425" y="2058180"/>
            <a:ext cx="4572000" cy="460895"/>
          </a:xfrm>
          <a:prstGeom prst="rect">
            <a:avLst/>
          </a:prstGeom>
          <a:noFill/>
        </p:spPr>
        <p:txBody>
          <a:bodyPr wrap="square">
            <a:spAutoFit/>
          </a:bodyPr>
          <a:lstStyle/>
          <a:p>
            <a:pPr algn="just">
              <a:lnSpc>
                <a:spcPct val="107000"/>
              </a:lnSpc>
              <a:spcAft>
                <a:spcPts val="800"/>
              </a:spcAft>
            </a:pPr>
            <a:r>
              <a:rPr lang="ro-RO"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Lanțurile Markov</a:t>
            </a:r>
          </a:p>
        </p:txBody>
      </p:sp>
      <p:sp>
        <p:nvSpPr>
          <p:cNvPr id="11" name="TextBox 10">
            <a:extLst>
              <a:ext uri="{FF2B5EF4-FFF2-40B4-BE49-F238E27FC236}">
                <a16:creationId xmlns:a16="http://schemas.microsoft.com/office/drawing/2014/main" id="{78711708-8351-48A8-A95A-98FCA0867D84}"/>
              </a:ext>
            </a:extLst>
          </p:cNvPr>
          <p:cNvSpPr txBox="1"/>
          <p:nvPr/>
        </p:nvSpPr>
        <p:spPr>
          <a:xfrm>
            <a:off x="663425" y="4011286"/>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Stările ascunse din figura alăturată sunt: </a:t>
            </a:r>
            <a:r>
              <a:rPr lang="ro-RO"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și </a:t>
            </a:r>
            <a:r>
              <a:rPr lang="ro-RO"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10982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emisie reprezintă probabilitatea ca un anumit </a:t>
            </a:r>
            <a:r>
              <a:rPr lang="ro-RO" sz="1600" dirty="0" err="1"/>
              <a:t>tag</a:t>
            </a:r>
            <a:r>
              <a:rPr lang="ro-RO" sz="1600" dirty="0"/>
              <a:t> să fie asociat cu un anumit cuvânt din setul de antrenament: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DB667C-0F6B-47EC-B5FA-A11EA8E6319B}"/>
                  </a:ext>
                </a:extLst>
              </p:cNvPr>
              <p:cNvSpPr txBox="1"/>
              <p:nvPr/>
            </p:nvSpPr>
            <p:spPr>
              <a:xfrm>
                <a:off x="374640" y="148967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xmlns="">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374640" y="148967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572000" y="1371067"/>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572000" y="1371067"/>
                <a:ext cx="4331854" cy="619800"/>
              </a:xfrm>
              <a:prstGeom prst="rect">
                <a:avLst/>
              </a:prstGeom>
              <a:blipFill>
                <a:blip r:embed="rId4"/>
                <a:stretch>
                  <a:fillRect b="-25490"/>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1432" y="226729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tranziție reprezintă probabilitatea ca un </a:t>
            </a:r>
            <a:r>
              <a:rPr lang="ro-RO" sz="1600" dirty="0" err="1"/>
              <a:t>tag</a:t>
            </a:r>
            <a:r>
              <a:rPr lang="ro-RO" sz="1600" dirty="0"/>
              <a:t> să apară după ce un alt </a:t>
            </a:r>
            <a:r>
              <a:rPr lang="ro-RO" sz="1600" dirty="0" err="1"/>
              <a:t>tag</a:t>
            </a:r>
            <a:r>
              <a:rPr lang="ro-RO" sz="1600" dirty="0"/>
              <a:t> a apărut la pasul anterior.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5FCCFC-C24A-422A-8D15-F4B7CA328E07}"/>
                  </a:ext>
                </a:extLst>
              </p:cNvPr>
              <p:cNvSpPr txBox="1"/>
              <p:nvPr/>
            </p:nvSpPr>
            <p:spPr>
              <a:xfrm>
                <a:off x="174568" y="2951935"/>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xmlns="">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174568" y="2951935"/>
                <a:ext cx="5823526" cy="509050"/>
              </a:xfrm>
              <a:prstGeom prst="rect">
                <a:avLst/>
              </a:prstGeom>
              <a:blipFill>
                <a:blip r:embed="rId5"/>
                <a:stretch>
                  <a:fillRect b="-119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509D3C-102A-4AF1-A8DF-3C13E1C1D6C4}"/>
                  </a:ext>
                </a:extLst>
              </p:cNvPr>
              <p:cNvSpPr txBox="1"/>
              <p:nvPr/>
            </p:nvSpPr>
            <p:spPr>
              <a:xfrm>
                <a:off x="105295" y="3456434"/>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05295" y="3456434"/>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7AF8EF-14D2-40F0-84F8-A9EE89ECBA64}"/>
                  </a:ext>
                </a:extLst>
              </p:cNvPr>
              <p:cNvSpPr txBox="1"/>
              <p:nvPr/>
            </p:nvSpPr>
            <p:spPr>
              <a:xfrm>
                <a:off x="86822" y="4027589"/>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86822" y="4027589"/>
                <a:ext cx="5999018" cy="546816"/>
              </a:xfrm>
              <a:prstGeom prst="rect">
                <a:avLst/>
              </a:prstGeom>
              <a:blipFill>
                <a:blip r:embed="rId7"/>
                <a:stretch>
                  <a:fillRect t="-34831" b="-70787"/>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918662" y="3019915"/>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918662" y="3535676"/>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918662" y="409464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mc:Choice xmlns:a14="http://schemas.microsoft.com/office/drawing/2010/main"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608872" y="286494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trigram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bigram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100" i="1" dirty="0"/>
              </a:p>
              <a:p>
                <a:pPr marL="101600" indent="0">
                  <a:buNone/>
                </a:pPr>
                <a14:m>
                  <m:oMath xmlns:m="http://schemas.openxmlformats.org/officeDocument/2006/math">
                    <m:r>
                      <a:rPr lang="ro-RO" sz="1100" i="1">
                        <a:latin typeface="Cambria Math" panose="02040503050406030204" pitchFamily="18" charset="0"/>
                      </a:rPr>
                      <m:t>𝑐</m:t>
                    </m:r>
                    <m:d>
                      <m:dPr>
                        <m:ctrlPr>
                          <a:rPr lang="ro-RO" sz="1100" i="1">
                            <a:latin typeface="Cambria Math" panose="02040503050406030204" pitchFamily="18" charset="0"/>
                          </a:rPr>
                        </m:ctrlPr>
                      </m:dPr>
                      <m:e>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e>
                    </m:d>
                    <m:r>
                      <a:rPr lang="ro-RO" sz="1100" i="1">
                        <a:latin typeface="Cambria Math" panose="02040503050406030204" pitchFamily="18" charset="0"/>
                      </a:rPr>
                      <m:t>− </m:t>
                    </m:r>
                  </m:oMath>
                </a14:m>
                <a:r>
                  <a:rPr lang="ro-RO" sz="1100" dirty="0"/>
                  <a:t>frecvența de apariție a </a:t>
                </a:r>
                <a:r>
                  <a:rPr lang="ro-RO" sz="1100" dirty="0" err="1"/>
                  <a:t>tagului</a:t>
                </a:r>
                <a:r>
                  <a:rPr lang="ro-RO" sz="1100" dirty="0"/>
                  <a:t> </a:t>
                </a:r>
                <a14:m>
                  <m:oMath xmlns:m="http://schemas.openxmlformats.org/officeDocument/2006/math">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oMath>
                </a14:m>
                <a:endParaRPr lang="ro-RO" sz="1100" dirty="0"/>
              </a:p>
              <a:p>
                <a:pPr marL="101600" indent="0">
                  <a:buNone/>
                </a:pPr>
                <a:r>
                  <a:rPr lang="ro-RO" sz="1100" dirty="0"/>
                  <a:t>N – numărul de </a:t>
                </a:r>
                <a:r>
                  <a:rPr lang="ro-RO" sz="1100" dirty="0" err="1"/>
                  <a:t>tokeni</a:t>
                </a:r>
                <a:r>
                  <a:rPr lang="ro-RO" sz="1100" dirty="0"/>
                  <a:t> (cuvinte) din setul de antrenare</a:t>
                </a:r>
              </a:p>
            </p:txBody>
          </p:sp>
        </mc:Choice>
        <mc:Fallback>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608872" y="2864945"/>
                <a:ext cx="4266632" cy="618747"/>
              </a:xfrm>
              <a:prstGeom prst="rect">
                <a:avLst/>
              </a:prstGeom>
              <a:blipFill>
                <a:blip r:embed="rId8"/>
                <a:stretch>
                  <a:fillRect b="-182178"/>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6166</Words>
  <Application>Microsoft Office PowerPoint</Application>
  <PresentationFormat>On-screen Show (16:9)</PresentationFormat>
  <Paragraphs>479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Symbol</vt:lpstr>
      <vt:lpstr>Cambria Math</vt:lpstr>
      <vt:lpstr>Raleway</vt:lpstr>
      <vt:lpstr>Times New Roman</vt:lpstr>
      <vt:lpstr>Lato</vt:lpstr>
      <vt:lpstr>Arial</vt:lpstr>
      <vt:lpstr>Antonio template</vt:lpstr>
      <vt:lpstr>PowerPoint Presentation</vt:lpstr>
      <vt:lpstr>Introducere</vt:lpstr>
      <vt:lpstr>Aplicații</vt:lpstr>
      <vt:lpstr>Arhitectura aplicației</vt:lpstr>
      <vt:lpstr>Setul de date</vt:lpstr>
      <vt:lpstr>Setul de antrenament și de testare</vt:lpstr>
      <vt:lpstr>Blocul de preprocesare</vt:lpstr>
      <vt:lpstr>Blocul model</vt:lpstr>
      <vt:lpstr>Modelul Markov cu stări ascunse (HMM) </vt:lpstr>
      <vt:lpstr>Netezire HMM</vt:lpstr>
      <vt:lpstr>Exemplu HMM</vt:lpstr>
      <vt:lpstr>Modelul pentru cuvintele necunoscute</vt:lpstr>
      <vt:lpstr>Blocul de decodificare</vt:lpstr>
      <vt:lpstr>Blocul de evaluare</vt:lpstr>
      <vt:lpstr>Rezultate</vt:lpstr>
      <vt:lpstr>Rezultate</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470</cp:revision>
  <dcterms:modified xsi:type="dcterms:W3CDTF">2020-07-07T17:26:37Z</dcterms:modified>
</cp:coreProperties>
</file>