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8" r:id="rId2"/>
    <p:sldId id="257" r:id="rId3"/>
    <p:sldId id="286" r:id="rId4"/>
    <p:sldId id="287" r:id="rId5"/>
    <p:sldId id="289" r:id="rId6"/>
    <p:sldId id="290" r:id="rId7"/>
    <p:sldId id="291" r:id="rId8"/>
    <p:sldId id="292" r:id="rId9"/>
    <p:sldId id="293" r:id="rId10"/>
    <p:sldId id="296" r:id="rId11"/>
    <p:sldId id="297" r:id="rId12"/>
    <p:sldId id="298" r:id="rId13"/>
    <p:sldId id="299" r:id="rId14"/>
    <p:sldId id="300" r:id="rId15"/>
    <p:sldId id="301" r:id="rId16"/>
    <p:sldId id="302" r:id="rId17"/>
    <p:sldId id="278" r:id="rId18"/>
  </p:sldIdLst>
  <p:sldSz cx="9144000" cy="5143500" type="screen16x9"/>
  <p:notesSz cx="6858000" cy="9144000"/>
  <p:embeddedFontLst>
    <p:embeddedFont>
      <p:font typeface="Cambria Math" panose="02040503050406030204" pitchFamily="18" charset="0"/>
      <p:regular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76257" autoAdjust="0"/>
  </p:normalViewPr>
  <p:slideViewPr>
    <p:cSldViewPr snapToGrid="0">
      <p:cViewPr varScale="1">
        <p:scale>
          <a:sx n="110" d="100"/>
          <a:sy n="110" d="100"/>
        </p:scale>
        <p:origin x="1476"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en-US" sz="1100" dirty="0" err="1"/>
              <a:t>Figura</a:t>
            </a:r>
            <a:r>
              <a:rPr lang="en-US" sz="1100" dirty="0"/>
              <a:t> de </a:t>
            </a:r>
            <a:r>
              <a:rPr lang="en-US" sz="1100" dirty="0" err="1"/>
              <a:t>aici</a:t>
            </a:r>
            <a:r>
              <a:rPr lang="en-US" sz="1100" dirty="0"/>
              <a:t> </a:t>
            </a:r>
            <a:r>
              <a:rPr lang="en-US" sz="1100" dirty="0" err="1"/>
              <a:t>este</a:t>
            </a:r>
            <a:r>
              <a:rPr lang="en-US" sz="1100" dirty="0"/>
              <a:t> un </a:t>
            </a:r>
            <a:r>
              <a:rPr lang="en-US" sz="1100" dirty="0" err="1"/>
              <a:t>exemplu</a:t>
            </a:r>
            <a:r>
              <a:rPr lang="en-US" sz="1100" dirty="0"/>
              <a:t> de model Markov cu </a:t>
            </a:r>
            <a:r>
              <a:rPr lang="en-US" sz="1100" dirty="0" err="1"/>
              <a:t>stari</a:t>
            </a:r>
            <a:r>
              <a:rPr lang="en-US" sz="1100" dirty="0"/>
              <a:t> </a:t>
            </a:r>
            <a:r>
              <a:rPr lang="en-US" sz="1100" dirty="0" err="1"/>
              <a:t>ascunse</a:t>
            </a:r>
            <a:r>
              <a:rPr lang="en-US" sz="1100" dirty="0"/>
              <a:t> care a </a:t>
            </a:r>
            <a:r>
              <a:rPr lang="en-US" sz="1100" dirty="0" err="1"/>
              <a:t>fost</a:t>
            </a:r>
            <a:r>
              <a:rPr lang="en-US" sz="1100" dirty="0"/>
              <a:t> </a:t>
            </a:r>
            <a:r>
              <a:rPr lang="en-US" sz="1100" dirty="0" err="1"/>
              <a:t>antrenat</a:t>
            </a:r>
            <a:r>
              <a:rPr lang="en-US" sz="1100" dirty="0"/>
              <a:t> pe </a:t>
            </a:r>
            <a:r>
              <a:rPr lang="en-US" sz="1100" dirty="0" err="1"/>
              <a:t>textul</a:t>
            </a:r>
            <a:r>
              <a:rPr lang="en-US" sz="1100" dirty="0"/>
              <a:t> de sus.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a:t>
            </a:r>
            <a:r>
              <a:rPr lang="ro-RO" sz="1100" dirty="0" err="1"/>
              <a:t>hidden</a:t>
            </a:r>
            <a:r>
              <a:rPr lang="ro-RO" sz="1100" dirty="0"/>
              <a:t> </a:t>
            </a:r>
            <a:r>
              <a:rPr lang="ro-RO" sz="1100" dirty="0" err="1"/>
              <a:t>states</a:t>
            </a:r>
            <a:r>
              <a:rPr lang="ro-RO" sz="1100" dirty="0"/>
              <a:t>) </a:t>
            </a:r>
            <a:r>
              <a:rPr lang="ro-RO" sz="1100" dirty="0" err="1"/>
              <a:t>intr</a:t>
            </a:r>
            <a:r>
              <a:rPr lang="ro-RO" sz="1100" dirty="0"/>
              <a:t>-un model Markov sunt cele care nu sunt vizibile in text (de exemplu părțile de vorbire nu sunt vizibile cititorului, ele trebuie deduse) iar stările observabile (</a:t>
            </a:r>
            <a:r>
              <a:rPr lang="ro-RO" sz="1100" dirty="0" err="1"/>
              <a:t>observation</a:t>
            </a:r>
            <a:r>
              <a:rPr lang="ro-RO" sz="1100" dirty="0"/>
              <a:t> </a:t>
            </a:r>
            <a:r>
              <a:rPr lang="ro-RO" sz="1100" dirty="0" err="1"/>
              <a:t>sequence</a:t>
            </a:r>
            <a:r>
              <a:rPr lang="ro-RO" sz="1100" dirty="0"/>
              <a:t>) sunt cele care sunt vizibile in text (de exemplul </a:t>
            </a:r>
            <a:r>
              <a:rPr lang="en-US" sz="1100" dirty="0" err="1"/>
              <a:t>aici</a:t>
            </a:r>
            <a:r>
              <a:rPr lang="en-US" sz="1100" dirty="0"/>
              <a:t> </a:t>
            </a:r>
            <a:r>
              <a:rPr lang="en-US" sz="1100" dirty="0" err="1"/>
              <a:t>secventa</a:t>
            </a:r>
            <a:r>
              <a:rPr lang="en-US" sz="1100" dirty="0"/>
              <a:t> </a:t>
            </a:r>
            <a:r>
              <a:rPr lang="en-US" sz="1100" dirty="0" err="1"/>
              <a:t>este</a:t>
            </a:r>
            <a:r>
              <a:rPr lang="en-US" sz="1100" dirty="0"/>
              <a:t> un </a:t>
            </a:r>
            <a:r>
              <a:rPr lang="ro-RO" sz="1100" dirty="0" err="1"/>
              <a:t>dictionar</a:t>
            </a:r>
            <a:r>
              <a:rPr lang="ro-RO" sz="1100" dirty="0"/>
              <a:t> care cuprinde cuvintele </a:t>
            </a:r>
            <a:r>
              <a:rPr lang="ro-RO" sz="1100" dirty="0" err="1"/>
              <a:t>aparute</a:t>
            </a:r>
            <a:r>
              <a:rPr lang="ro-RO" sz="1100" dirty="0"/>
              <a:t> in textul de sus</a:t>
            </a:r>
            <a:r>
              <a:rPr lang="en-US" sz="1100" dirty="0"/>
              <a:t>)</a:t>
            </a:r>
            <a:r>
              <a:rPr lang="ro-RO" sz="1100" dirty="0"/>
              <a:t>.</a:t>
            </a: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De ex. substantivul apare de 9 ori in text iar </a:t>
            </a:r>
            <a:r>
              <a:rPr lang="ro-RO" sz="1100" dirty="0" err="1"/>
              <a:t>cuvantul</a:t>
            </a:r>
            <a:r>
              <a:rPr lang="ro-RO" sz="1100" dirty="0"/>
              <a:t> Cristopher apare de 4 ori. De aici rezulta ca </a:t>
            </a:r>
            <a:r>
              <a:rPr lang="ro-RO" sz="1100" dirty="0" err="1"/>
              <a:t>probabilitea</a:t>
            </a:r>
            <a:r>
              <a:rPr lang="ro-RO" sz="1100" dirty="0"/>
              <a:t> de emisie este egala cu 0.44.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p:txBody>
      </p:sp>
    </p:spTree>
    <p:extLst>
      <p:ext uri="{BB962C8B-B14F-4D97-AF65-F5344CB8AC3E}">
        <p14:creationId xmlns:p14="http://schemas.microsoft.com/office/powerpoint/2010/main" val="190954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a:t>
            </a:r>
            <a:r>
              <a:rPr lang="en-US" sz="1100" dirty="0"/>
              <a:t> </a:t>
            </a:r>
            <a:r>
              <a:rPr lang="ro-RO" sz="1100" dirty="0"/>
              <a:t>Acest model </a:t>
            </a:r>
            <a:r>
              <a:rPr lang="ro-RO" sz="1100" dirty="0" err="1"/>
              <a:t>isi</a:t>
            </a:r>
            <a:r>
              <a:rPr lang="ro-RO" sz="1100" dirty="0"/>
              <a:t> propune sa </a:t>
            </a:r>
            <a:r>
              <a:rPr lang="ro-RO" sz="1100" dirty="0" err="1"/>
              <a:t>stranga</a:t>
            </a:r>
            <a:r>
              <a:rPr lang="ro-RO" sz="1100" dirty="0"/>
              <a:t> </a:t>
            </a:r>
            <a:r>
              <a:rPr lang="ro-RO" sz="1100" dirty="0" err="1"/>
              <a:t>probabilitatile</a:t>
            </a:r>
            <a:r>
              <a:rPr lang="ro-RO" sz="1100" dirty="0"/>
              <a:t> ale unor sufixe si prefixe alese manual cu fiecare </a:t>
            </a:r>
            <a:r>
              <a:rPr lang="ro-RO" sz="1100" dirty="0" err="1"/>
              <a:t>tag</a:t>
            </a:r>
            <a:r>
              <a:rPr lang="ro-RO" sz="1100" dirty="0"/>
              <a:t> asociat. Aceste </a:t>
            </a:r>
            <a:r>
              <a:rPr lang="ro-RO" sz="1100" dirty="0" err="1"/>
              <a:t>probabilitati</a:t>
            </a:r>
            <a:r>
              <a:rPr lang="ro-RO" sz="1100" dirty="0"/>
              <a:t> sunt adunate cu o valoare a unor reguli scrise manual iar această adunare va fi normalizată si mărginită pentru a returna probabilitatea ca un </a:t>
            </a:r>
            <a:r>
              <a:rPr lang="ro-RO" sz="1100" dirty="0" err="1"/>
              <a:t>cuvant</a:t>
            </a:r>
            <a:r>
              <a:rPr lang="ro-RO" sz="1100" dirty="0"/>
              <a:t> necunoscut să fie asociat cu un </a:t>
            </a:r>
            <a:r>
              <a:rPr lang="ro-RO" sz="1100" dirty="0" err="1"/>
              <a:t>tag</a:t>
            </a:r>
            <a:r>
              <a:rPr lang="ro-RO" sz="1100" dirty="0"/>
              <a:t> anume. (</a:t>
            </a:r>
            <a:r>
              <a:rPr lang="en-US" sz="1100" dirty="0" err="1"/>
              <a:t>exemplu</a:t>
            </a:r>
            <a:r>
              <a:rPr lang="en-US" sz="1100" dirty="0"/>
              <a:t> de </a:t>
            </a:r>
            <a:r>
              <a:rPr lang="ro-RO" sz="1100" dirty="0"/>
              <a:t>reguli precum cuvintele care </a:t>
            </a:r>
            <a:r>
              <a:rPr lang="ro-RO" sz="1100" dirty="0" err="1"/>
              <a:t>incep</a:t>
            </a:r>
            <a:r>
              <a:rPr lang="ro-RO" sz="1100" dirty="0"/>
              <a:t> cu litera mare sau se termina cu litera </a:t>
            </a:r>
            <a:r>
              <a:rPr lang="en-US" sz="1100" dirty="0"/>
              <a:t>‘s’</a:t>
            </a:r>
            <a:r>
              <a:rPr lang="ro-RO" sz="1100" dirty="0"/>
              <a:t> au o probabilitate mai mare sa fie substantive)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Pentru acest model care conține stări ascunse, sarcina de a determina secvența finala de </a:t>
                </a:r>
                <a:r>
                  <a:rPr lang="ro-RO" sz="1800" dirty="0" err="1"/>
                  <a:t>taguri</a:t>
                </a:r>
                <a:r>
                  <a:rPr lang="ro-RO" sz="1800" dirty="0"/>
                  <a:t> se numește </a:t>
                </a:r>
                <a:r>
                  <a:rPr lang="ro-RO" sz="1800" b="1" dirty="0"/>
                  <a:t>decodificare</a:t>
                </a:r>
                <a:r>
                  <a:rPr lang="ro-RO" sz="1800" dirty="0"/>
                  <a:t>.</a:t>
                </a:r>
                <a:r>
                  <a:rPr lang="en-US" sz="1800" dirty="0"/>
                  <a:t> </a:t>
                </a:r>
                <a:r>
                  <a:rPr lang="ro-RO" sz="1800" dirty="0"/>
                  <a:t>In această </a:t>
                </a:r>
                <a:r>
                  <a:rPr lang="ro-RO" sz="1800" dirty="0" err="1"/>
                  <a:t>aplicatie</a:t>
                </a:r>
                <a:r>
                  <a:rPr lang="ro-RO" sz="1800" dirty="0"/>
                  <a:t> am folosit 3 metode de decodificare: metoda </a:t>
                </a:r>
                <a:r>
                  <a:rPr lang="ro-RO" sz="1800" dirty="0" err="1"/>
                  <a:t>forward</a:t>
                </a:r>
                <a:r>
                  <a:rPr lang="ro-RO" sz="1800" dirty="0"/>
                  <a:t> (</a:t>
                </a:r>
                <a:r>
                  <a:rPr lang="ro-RO" sz="1800" dirty="0" err="1"/>
                  <a:t>adica</a:t>
                </a:r>
                <a:r>
                  <a:rPr lang="ro-RO" sz="1800" dirty="0"/>
                  <a:t> </a:t>
                </a:r>
                <a:r>
                  <a:rPr lang="ro-RO" sz="1800" dirty="0" err="1"/>
                  <a:t>incepe</a:t>
                </a:r>
                <a:r>
                  <a:rPr lang="ro-RO" sz="1800" dirty="0"/>
                  <a:t> sa calculeze pe baza formulei</a:t>
                </a:r>
                <a:r>
                  <a:rPr lang="en-US" sz="1800" dirty="0"/>
                  <a:t> </a:t>
                </a:r>
                <a:r>
                  <a:rPr lang="en-US" sz="1800" dirty="0" err="1"/>
                  <a:t>prezentate</a:t>
                </a:r>
                <a:r>
                  <a:rPr lang="en-US" sz="1800" dirty="0"/>
                  <a:t> </a:t>
                </a:r>
                <a:r>
                  <a:rPr lang="en-US" sz="1800" dirty="0" err="1"/>
                  <a:t>aici</a:t>
                </a:r>
                <a:r>
                  <a:rPr lang="en-US" sz="1800" dirty="0"/>
                  <a:t> </a:t>
                </a:r>
                <a:r>
                  <a:rPr lang="ro-RO" sz="1800" dirty="0" err="1"/>
                  <a:t>incepand</a:t>
                </a:r>
                <a:r>
                  <a:rPr lang="ro-RO" sz="1800" dirty="0"/>
                  <a:t> cu primul </a:t>
                </a:r>
                <a:r>
                  <a:rPr lang="ro-RO" sz="1800" dirty="0" err="1"/>
                  <a:t>cuvant</a:t>
                </a:r>
                <a:r>
                  <a:rPr lang="ro-RO" sz="1800" dirty="0"/>
                  <a:t> pana la ultimul </a:t>
                </a:r>
                <a:r>
                  <a:rPr lang="ro-RO" sz="1800" dirty="0" err="1"/>
                  <a:t>cuvant</a:t>
                </a:r>
                <a:r>
                  <a:rPr lang="ro-RO" sz="1800" dirty="0"/>
                  <a:t> din </a:t>
                </a:r>
                <a:r>
                  <a:rPr lang="ro-RO" sz="1800" dirty="0" err="1"/>
                  <a:t>propozitie</a:t>
                </a:r>
                <a:r>
                  <a:rPr lang="ro-RO" sz="1800" dirty="0"/>
                  <a:t> de unde va face </a:t>
                </a:r>
                <a:r>
                  <a:rPr lang="ro-RO" sz="1800" dirty="0" err="1"/>
                  <a:t>backtracking</a:t>
                </a:r>
                <a:r>
                  <a:rPr lang="ro-RO" sz="1800" dirty="0"/>
                  <a:t> pentru a returna cea mai potrivita secvență de </a:t>
                </a:r>
                <a:r>
                  <a:rPr lang="ro-RO" sz="1800" dirty="0" err="1"/>
                  <a:t>taguri</a:t>
                </a:r>
                <a:r>
                  <a:rPr lang="ro-RO" sz="1800" dirty="0"/>
                  <a:t>), metoda </a:t>
                </a:r>
                <a:r>
                  <a:rPr lang="ro-RO" sz="1800" dirty="0" err="1"/>
                  <a:t>backward</a:t>
                </a:r>
                <a:r>
                  <a:rPr lang="ro-RO" sz="1800" dirty="0"/>
                  <a:t> (aceasta va </a:t>
                </a:r>
                <a:r>
                  <a:rPr lang="ro-RO" sz="1800" dirty="0" err="1"/>
                  <a:t>incepe</a:t>
                </a:r>
                <a:r>
                  <a:rPr lang="ro-RO" sz="1800" dirty="0"/>
                  <a:t> procesarea de la </a:t>
                </a:r>
                <a:r>
                  <a:rPr lang="ro-RO" sz="1800" dirty="0" err="1"/>
                  <a:t>sfarsitul</a:t>
                </a:r>
                <a:r>
                  <a:rPr lang="ro-RO" sz="1800" dirty="0"/>
                  <a:t> </a:t>
                </a:r>
                <a:r>
                  <a:rPr lang="ro-RO" sz="1800" dirty="0" err="1"/>
                  <a:t>propozitiei</a:t>
                </a:r>
                <a:r>
                  <a:rPr lang="ro-RO" sz="1800" dirty="0"/>
                  <a:t> spre </a:t>
                </a:r>
                <a:r>
                  <a:rPr lang="ro-RO" sz="1800" dirty="0" err="1"/>
                  <a:t>inceput</a:t>
                </a:r>
                <a:r>
                  <a:rPr lang="ro-RO" sz="1800" dirty="0"/>
                  <a:t> si va face </a:t>
                </a:r>
                <a:r>
                  <a:rPr lang="ro-RO" sz="1800" dirty="0" err="1"/>
                  <a:t>backtracking</a:t>
                </a:r>
                <a:r>
                  <a:rPr lang="ro-RO" sz="1800" dirty="0"/>
                  <a:t> invers fata de metoda </a:t>
                </a:r>
                <a:r>
                  <a:rPr lang="ro-RO" sz="1800" dirty="0" err="1"/>
                  <a:t>forward</a:t>
                </a:r>
                <a:r>
                  <a:rPr lang="ro-RO" sz="1800" dirty="0"/>
                  <a:t>) iar metoda </a:t>
                </a:r>
                <a:r>
                  <a:rPr lang="ro-RO" sz="1800" dirty="0" err="1"/>
                  <a:t>bidirectionala</a:t>
                </a:r>
                <a:r>
                  <a:rPr lang="ro-RO" sz="1800" dirty="0"/>
                  <a:t> va calcula si metoda </a:t>
                </a:r>
                <a:r>
                  <a:rPr lang="ro-RO" sz="1800" dirty="0" err="1"/>
                  <a:t>forward</a:t>
                </a:r>
                <a:r>
                  <a:rPr lang="ro-RO" sz="1800" dirty="0"/>
                  <a:t> si cea </a:t>
                </a:r>
                <a:r>
                  <a:rPr lang="ro-RO" sz="1800" dirty="0" err="1"/>
                  <a:t>backward</a:t>
                </a:r>
                <a:r>
                  <a:rPr lang="ro-RO" sz="1800" dirty="0"/>
                  <a:t> si va alege sa </a:t>
                </a:r>
                <a:r>
                  <a:rPr lang="ro-RO" sz="1800" dirty="0" err="1"/>
                  <a:t>faca</a:t>
                </a:r>
                <a:r>
                  <a:rPr lang="ro-RO" sz="1800" dirty="0"/>
                  <a:t> </a:t>
                </a:r>
                <a:r>
                  <a:rPr lang="ro-RO" sz="1800" dirty="0" err="1"/>
                  <a:t>backtrack</a:t>
                </a:r>
                <a:r>
                  <a:rPr lang="ro-RO" sz="1800" dirty="0"/>
                  <a:t> pentru metoda unde nodul final are valoarea cea mai mare. In exemplul de sus </a:t>
                </a:r>
                <a:r>
                  <a:rPr lang="ro-RO" sz="1800" dirty="0" err="1"/>
                  <a:t>secventa</a:t>
                </a:r>
                <a:r>
                  <a:rPr lang="ro-RO" sz="1800" dirty="0"/>
                  <a:t> de </a:t>
                </a:r>
                <a:r>
                  <a:rPr lang="ro-RO" sz="1800" dirty="0" err="1"/>
                  <a:t>backtracking</a:t>
                </a:r>
                <a:r>
                  <a:rPr lang="ro-RO" sz="1800" dirty="0"/>
                  <a:t> este îngroșată. </a:t>
                </a:r>
                <a:endParaRPr lang="ro-RO" sz="18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a:t>
                </a:r>
                <a:r>
                  <a:rPr lang="en-US" sz="1800" dirty="0" err="1"/>
                  <a:t>pentru</a:t>
                </a:r>
                <a:r>
                  <a:rPr lang="en-US" sz="1800" dirty="0"/>
                  <a:t> </a:t>
                </a:r>
                <a:r>
                  <a:rPr lang="en-US" sz="1800" dirty="0" err="1"/>
                  <a:t>algoritmii</a:t>
                </a:r>
                <a:r>
                  <a:rPr lang="en-US" sz="1800" dirty="0"/>
                  <a:t> de </a:t>
                </a:r>
                <a:r>
                  <a:rPr lang="en-US" sz="1800" dirty="0" err="1"/>
                  <a:t>invatare</a:t>
                </a:r>
                <a:r>
                  <a:rPr lang="en-US" sz="1800" dirty="0"/>
                  <a:t> </a:t>
                </a:r>
                <a:r>
                  <a:rPr lang="en-US" sz="1800" dirty="0" err="1"/>
                  <a:t>superviza</a:t>
                </a:r>
                <a:r>
                  <a:rPr lang="ro-RO" sz="1800" dirty="0"/>
                  <a:t>ț</a:t>
                </a:r>
                <a:r>
                  <a:rPr lang="en-US" sz="1800" dirty="0" err="1"/>
                  <a:t>i</a:t>
                </a:r>
                <a:r>
                  <a:rPr lang="ro-RO" sz="1800" dirty="0"/>
                  <a:t> este calculul acurateței. Aceasta se poate calcula fie prin metoda simplă descrisa in prima formula, fie prin formula care folosește matricea de </a:t>
                </a:r>
                <a:r>
                  <a:rPr lang="ro-RO" sz="1800" dirty="0" err="1"/>
                  <a:t>eroar</a:t>
                </a:r>
                <a:r>
                  <a:rPr lang="en-US" sz="1800" dirty="0"/>
                  <a:t>e.</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Important de </a:t>
                </a:r>
                <a:r>
                  <a:rPr lang="ro-RO" sz="1800" b="1" dirty="0" err="1">
                    <a:effectLst/>
                    <a:latin typeface="Times New Roman" panose="02020603050405020304" pitchFamily="18" charset="0"/>
                    <a:ea typeface="Calibri" panose="020F0502020204030204" pitchFamily="34" charset="0"/>
                  </a:rPr>
                  <a:t>mentionat</a:t>
                </a:r>
                <a:r>
                  <a:rPr lang="ro-RO" sz="1800" b="1" dirty="0">
                    <a:effectLst/>
                    <a:latin typeface="Times New Roman" panose="02020603050405020304" pitchFamily="18" charset="0"/>
                    <a:ea typeface="Calibri" panose="020F0502020204030204" pitchFamily="34" charset="0"/>
                  </a:rPr>
                  <a:t> aici ca mai </a:t>
                </a:r>
                <a:r>
                  <a:rPr lang="ro-RO" sz="1800" b="1" dirty="0" err="1">
                    <a:effectLst/>
                    <a:latin typeface="Times New Roman" panose="02020603050405020304" pitchFamily="18" charset="0"/>
                    <a:ea typeface="Calibri" panose="020F0502020204030204" pitchFamily="34" charset="0"/>
                  </a:rPr>
                  <a:t>intai</a:t>
                </a:r>
                <a:r>
                  <a:rPr lang="ro-RO" sz="1800" b="1" dirty="0">
                    <a:effectLst/>
                    <a:latin typeface="Times New Roman" panose="02020603050405020304" pitchFamily="18" charset="0"/>
                    <a:ea typeface="Calibri" panose="020F0502020204030204" pitchFamily="34" charset="0"/>
                  </a:rPr>
                  <a:t>, am luat setul de date, l-am </a:t>
                </a:r>
                <a:r>
                  <a:rPr lang="ro-RO" sz="1800" b="1" dirty="0" err="1">
                    <a:effectLst/>
                    <a:latin typeface="Times New Roman" panose="02020603050405020304" pitchFamily="18" charset="0"/>
                    <a:ea typeface="Calibri" panose="020F0502020204030204" pitchFamily="34" charset="0"/>
                  </a:rPr>
                  <a:t>predictionat</a:t>
                </a:r>
                <a:r>
                  <a:rPr lang="ro-RO" sz="1800" b="1" dirty="0">
                    <a:effectLst/>
                    <a:latin typeface="Times New Roman" panose="02020603050405020304" pitchFamily="18" charset="0"/>
                    <a:ea typeface="Calibri" panose="020F0502020204030204" pitchFamily="34" charset="0"/>
                  </a:rPr>
                  <a:t> si </a:t>
                </a:r>
                <a:r>
                  <a:rPr lang="ro-RO" sz="1800" b="1" dirty="0" err="1">
                    <a:effectLst/>
                    <a:latin typeface="Times New Roman" panose="02020603050405020304" pitchFamily="18" charset="0"/>
                    <a:ea typeface="Calibri" panose="020F0502020204030204" pitchFamily="34" charset="0"/>
                  </a:rPr>
                  <a:t>dupa</a:t>
                </a:r>
                <a:r>
                  <a:rPr lang="ro-RO" sz="1800" b="1" dirty="0">
                    <a:effectLst/>
                    <a:latin typeface="Times New Roman" panose="02020603050405020304" pitchFamily="18" charset="0"/>
                    <a:ea typeface="Calibri" panose="020F0502020204030204" pitchFamily="34" charset="0"/>
                  </a:rPr>
                  <a:t> l-am evaluat.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care în majoritatea timpului au o formă morfologică unică și nu sunt mereu dependente de context. Adverbul este cel mai greu de </a:t>
            </a:r>
            <a:r>
              <a:rPr lang="ro-RO" sz="1800" dirty="0" err="1">
                <a:effectLst/>
                <a:latin typeface="Times New Roman" panose="02020603050405020304" pitchFamily="18" charset="0"/>
                <a:ea typeface="Calibri" panose="020F0502020204030204" pitchFamily="34" charset="0"/>
              </a:rPr>
              <a:t>predictionat</a:t>
            </a:r>
            <a:r>
              <a:rPr lang="ro-RO" sz="1800" dirty="0">
                <a:effectLst/>
                <a:latin typeface="Times New Roman" panose="02020603050405020304" pitchFamily="18" charset="0"/>
                <a:ea typeface="Calibri" panose="020F0502020204030204" pitchFamily="34" charset="0"/>
              </a:rPr>
              <a:t>, acesta este foarte dependent de context.</a:t>
            </a:r>
            <a:endParaRPr lang="ro-RO" sz="1800" b="0"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bidirecțional</a:t>
            </a:r>
            <a:r>
              <a:rPr lang="en-US"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(timpul de decodificare este</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asemenea</a:t>
            </a:r>
            <a:r>
              <a:rPr lang="ro-RO" sz="1800" dirty="0">
                <a:effectLst/>
                <a:latin typeface="Times New Roman" panose="02020603050405020304" pitchFamily="18" charset="0"/>
                <a:ea typeface="Calibri" panose="020F0502020204030204" pitchFamily="34" charset="0"/>
              </a:rPr>
              <a:t> mai mic pentru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rPr>
              <a:t>Rezultate foarte bune sunt si din cauza ca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documentele din setul de testare provin din aceleași surse (de la aceleași autori) care au tendința să folosească aceleași cuvinte în aceleași contexte și cu aceeași parte de vorbire.</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Important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remarcat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este că rezultatele foarte bune se pot explica prin faptul că setul de antrenament și setul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test sunt din același corpus de date. Chiar dacă la antrenare sunt alte documente decât la testare acestea provin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rPr>
              <a:t>[</a:t>
            </a:r>
            <a:r>
              <a:rPr lang="ro-RO" sz="1800" dirty="0"/>
              <a:t>Modelul bidirecțional </a:t>
            </a:r>
            <a:r>
              <a:rPr lang="ro-RO" sz="1800" dirty="0" err="1"/>
              <a:t>trigram</a:t>
            </a:r>
            <a:r>
              <a:rPr lang="ro-RO" sz="1800" dirty="0"/>
              <a:t> ajunge la o acuratețe similară cu sistemul de etichetare </a:t>
            </a:r>
            <a:r>
              <a:rPr lang="ro-RO" sz="1800" b="1" dirty="0" err="1"/>
              <a:t>TnT</a:t>
            </a:r>
            <a:r>
              <a:rPr lang="ro-RO" sz="1800" dirty="0"/>
              <a:t> prezentat de </a:t>
            </a:r>
            <a:r>
              <a:rPr lang="ro-RO" sz="1800" b="1" dirty="0" err="1"/>
              <a:t>Thorsten</a:t>
            </a:r>
            <a:r>
              <a:rPr lang="ro-RO" sz="1800" b="1" dirty="0"/>
              <a:t> </a:t>
            </a:r>
            <a:r>
              <a:rPr lang="ro-RO" sz="1800" b="1" dirty="0" err="1"/>
              <a:t>Brants</a:t>
            </a:r>
            <a:r>
              <a:rPr lang="en-US" sz="1800" b="1" dirty="0"/>
              <a:t>, </a:t>
            </a:r>
            <a:r>
              <a:rPr lang="en-US" sz="1800" b="1" dirty="0" err="1"/>
              <a:t>acesta</a:t>
            </a:r>
            <a:r>
              <a:rPr lang="en-US" sz="1800" b="1" dirty="0"/>
              <a:t> </a:t>
            </a:r>
            <a:r>
              <a:rPr lang="ro-RO" sz="1800" dirty="0">
                <a:effectLst/>
                <a:latin typeface="Times New Roman" panose="02020603050405020304" pitchFamily="18" charset="0"/>
                <a:ea typeface="Calibri" panose="020F0502020204030204" pitchFamily="34" charset="0"/>
              </a:rPr>
              <a:t>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r>
              <a:rPr lang="en-US" sz="1800" dirty="0">
                <a:effectLst/>
                <a:latin typeface="Times New Roman" panose="02020603050405020304" pitchFamily="18" charset="0"/>
                <a:ea typeface="Calibri" panose="020F0502020204030204" pitchFamily="34" charset="0"/>
              </a:rPr>
              <a:t> ]</a:t>
            </a:r>
            <a:endParaRPr lang="ro-RO" sz="1800" dirty="0">
              <a:effectLst/>
              <a:latin typeface="Times New Roman" panose="02020603050405020304" pitchFamily="18" charset="0"/>
              <a:ea typeface="Calibri" panose="020F0502020204030204" pitchFamily="34"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In această lucrare </a:t>
            </a:r>
            <a:r>
              <a:rPr lang="ro-RO" dirty="0" err="1">
                <a:solidFill>
                  <a:schemeClr val="dk1"/>
                </a:solidFill>
                <a:latin typeface="Lato"/>
                <a:ea typeface="Lato"/>
                <a:cs typeface="Lato"/>
                <a:sym typeface="Lato"/>
              </a:rPr>
              <a:t>imi</a:t>
            </a:r>
            <a:r>
              <a:rPr lang="ro-RO" dirty="0">
                <a:solidFill>
                  <a:schemeClr val="dk1"/>
                </a:solidFill>
                <a:latin typeface="Lato"/>
                <a:ea typeface="Lato"/>
                <a:cs typeface="Lato"/>
                <a:sym typeface="Lato"/>
              </a:rPr>
              <a:t> propun să prezint un sistem automat care</a:t>
            </a:r>
            <a:r>
              <a:rPr lang="en-US" dirty="0">
                <a:solidFill>
                  <a:schemeClr val="dk1"/>
                </a:solidFill>
                <a:latin typeface="Lato"/>
                <a:ea typeface="Lato"/>
                <a:cs typeface="Lato"/>
                <a:sym typeface="Lato"/>
              </a:rPr>
              <a:t> se </a:t>
            </a:r>
            <a:r>
              <a:rPr lang="en-US" dirty="0" err="1">
                <a:solidFill>
                  <a:schemeClr val="dk1"/>
                </a:solidFill>
                <a:latin typeface="Lato"/>
                <a:ea typeface="Lato"/>
                <a:cs typeface="Lato"/>
                <a:sym typeface="Lato"/>
              </a:rPr>
              <a:t>va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algoritmi</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din domeniul </a:t>
            </a:r>
            <a:r>
              <a:rPr lang="ro-RO" dirty="0" err="1">
                <a:solidFill>
                  <a:schemeClr val="dk1"/>
                </a:solidFill>
                <a:latin typeface="Lato"/>
                <a:ea typeface="Lato"/>
                <a:cs typeface="Lato"/>
                <a:sym typeface="Lato"/>
              </a:rPr>
              <a:t>procesarii</a:t>
            </a:r>
            <a:r>
              <a:rPr lang="ro-RO" dirty="0">
                <a:solidFill>
                  <a:schemeClr val="dk1"/>
                </a:solidFill>
                <a:latin typeface="Lato"/>
                <a:ea typeface="Lato"/>
                <a:cs typeface="Lato"/>
                <a:sym typeface="Lato"/>
              </a:rPr>
              <a:t> limbajului natural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deduce</a:t>
            </a:r>
            <a:r>
              <a:rPr lang="ro-RO" dirty="0">
                <a:solidFill>
                  <a:schemeClr val="dk1"/>
                </a:solidFill>
                <a:latin typeface="Lato"/>
                <a:ea typeface="Lato"/>
                <a:cs typeface="Lato"/>
                <a:sym typeface="Lato"/>
              </a:rPr>
              <a:t> părțile de vorbire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Sistemul de etichetare este folosit </a:t>
            </a:r>
            <a:r>
              <a:rPr lang="ro-RO" dirty="0" err="1">
                <a:solidFill>
                  <a:schemeClr val="dk1"/>
                </a:solidFill>
                <a:latin typeface="Lato"/>
                <a:ea typeface="Lato"/>
                <a:cs typeface="Lato"/>
                <a:sym typeface="Lato"/>
              </a:rPr>
              <a:t>deobicei</a:t>
            </a:r>
            <a:r>
              <a:rPr lang="ro-RO" dirty="0">
                <a:solidFill>
                  <a:schemeClr val="dk1"/>
                </a:solidFill>
                <a:latin typeface="Lato"/>
                <a:ea typeface="Lato"/>
                <a:cs typeface="Lato"/>
                <a:sym typeface="Lato"/>
              </a:rPr>
              <a:t> pentru 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dupa</a:t>
            </a:r>
            <a:r>
              <a:rPr lang="ro-RO" dirty="0">
                <a:solidFill>
                  <a:schemeClr val="dk1"/>
                </a:solidFill>
                <a:latin typeface="Lato"/>
                <a:ea typeface="Lato"/>
                <a:cs typeface="Lato"/>
                <a:sym typeface="Lato"/>
              </a:rPr>
              <a:t> care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ro-RO" dirty="0">
                <a:solidFill>
                  <a:schemeClr val="dk1"/>
                </a:solidFill>
                <a:latin typeface="Lato"/>
                <a:ea typeface="Lato"/>
                <a:cs typeface="Lato"/>
                <a:sym typeface="Lato"/>
              </a:rPr>
              <a:t> si traducerea automata. Alte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care pot folosi un sistem de etichetare sunt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pot folosi un sistem de etichetare sunt:</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online</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care procesează datele utilizatorilor oferind reclam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targetate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a:buChar char="●"/>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google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a textului pentru a oferi cele mai relevante rezultate utilizatorilor, </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*In Imaginea din dreapta este prezentată arhitectura aplicației folosită in proiect. Este format din 5 componente: blocul setului de date care este </a:t>
            </a:r>
            <a:r>
              <a:rPr lang="ro-RO" sz="1800" dirty="0" err="1">
                <a:effectLst/>
                <a:latin typeface="Times New Roman" panose="02020603050405020304" pitchFamily="18" charset="0"/>
                <a:cs typeface="Times New Roman" panose="02020603050405020304" pitchFamily="18" charset="0"/>
              </a:rPr>
              <a:t>impartit</a:t>
            </a:r>
            <a:r>
              <a:rPr lang="ro-RO" sz="1800" dirty="0">
                <a:effectLst/>
                <a:latin typeface="Times New Roman" panose="02020603050405020304" pitchFamily="18" charset="0"/>
                <a:cs typeface="Times New Roman" panose="02020603050405020304" pitchFamily="18" charset="0"/>
              </a:rPr>
              <a:t> in set de antrenament si set de testare, blocul de preprocesare care curata si </a:t>
            </a:r>
            <a:r>
              <a:rPr lang="ro-RO" sz="1800" dirty="0" err="1">
                <a:effectLst/>
                <a:latin typeface="Times New Roman" panose="02020603050405020304" pitchFamily="18" charset="0"/>
                <a:cs typeface="Times New Roman" panose="02020603050405020304" pitchFamily="18" charset="0"/>
              </a:rPr>
              <a:t>normalizeaza</a:t>
            </a:r>
            <a:r>
              <a:rPr lang="ro-RO" sz="1800" dirty="0">
                <a:effectLst/>
                <a:latin typeface="Times New Roman" panose="02020603050405020304" pitchFamily="18" charset="0"/>
                <a:cs typeface="Times New Roman" panose="02020603050405020304" pitchFamily="18" charset="0"/>
              </a:rPr>
              <a:t> datele, blocul model unde sunt </a:t>
            </a:r>
            <a:r>
              <a:rPr lang="ro-RO" sz="1800" dirty="0" err="1">
                <a:effectLst/>
                <a:latin typeface="Times New Roman" panose="02020603050405020304" pitchFamily="18" charset="0"/>
                <a:cs typeface="Times New Roman" panose="02020603050405020304" pitchFamily="18" charset="0"/>
              </a:rPr>
              <a:t>aplicati</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ro-RO" sz="1800" dirty="0">
                <a:effectLst/>
                <a:latin typeface="Times New Roman" panose="02020603050405020304" pitchFamily="18" charset="0"/>
                <a:cs typeface="Times New Roman" panose="02020603050405020304" pitchFamily="18" charset="0"/>
              </a:rPr>
              <a:t>, blocul de decodificare care </a:t>
            </a:r>
            <a:r>
              <a:rPr lang="ro-RO" sz="1800" dirty="0" err="1">
                <a:effectLst/>
                <a:latin typeface="Times New Roman" panose="02020603050405020304" pitchFamily="18" charset="0"/>
                <a:cs typeface="Times New Roman" panose="02020603050405020304" pitchFamily="18" charset="0"/>
              </a:rPr>
              <a:t>returneaza</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secventa</a:t>
            </a:r>
            <a:r>
              <a:rPr lang="ro-RO" sz="1800" dirty="0">
                <a:effectLst/>
                <a:latin typeface="Times New Roman" panose="02020603050405020304" pitchFamily="18" charset="0"/>
                <a:cs typeface="Times New Roman" panose="02020603050405020304" pitchFamily="18" charset="0"/>
              </a:rPr>
              <a:t> finala </a:t>
            </a:r>
            <a:r>
              <a:rPr lang="ro-RO" sz="1800" dirty="0" err="1">
                <a:effectLst/>
                <a:latin typeface="Times New Roman" panose="02020603050405020304" pitchFamily="18" charset="0"/>
                <a:cs typeface="Times New Roman" panose="02020603050405020304" pitchFamily="18" charset="0"/>
              </a:rPr>
              <a:t>predictionata</a:t>
            </a:r>
            <a:r>
              <a:rPr lang="ro-RO" sz="1800" dirty="0">
                <a:effectLst/>
                <a:latin typeface="Times New Roman" panose="02020603050405020304" pitchFamily="18" charset="0"/>
                <a:cs typeface="Times New Roman" panose="02020603050405020304" pitchFamily="18" charset="0"/>
              </a:rPr>
              <a:t> si blocul de evaluare care </a:t>
            </a:r>
            <a:r>
              <a:rPr lang="ro-RO" sz="1800" dirty="0" err="1">
                <a:effectLst/>
                <a:latin typeface="Times New Roman" panose="02020603050405020304" pitchFamily="18" charset="0"/>
                <a:cs typeface="Times New Roman" panose="02020603050405020304" pitchFamily="18" charset="0"/>
              </a:rPr>
              <a:t>evalueaza</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en-US" sz="1800" dirty="0">
                <a:effectLst/>
                <a:latin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Setul de date folosit in aceasta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ro-RO" sz="1800" b="1" dirty="0"/>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t>El este </a:t>
            </a:r>
            <a:r>
              <a:rPr lang="ro-RO" sz="1800" dirty="0" err="1"/>
              <a:t>impartit</a:t>
            </a:r>
            <a:r>
              <a:rPr lang="ro-RO" sz="1800" dirty="0"/>
              <a:t> in 2 categorii iar fiecare cuvânt din set (numit si </a:t>
            </a:r>
            <a:r>
              <a:rPr lang="ro-RO" sz="1800" dirty="0" err="1"/>
              <a:t>token</a:t>
            </a:r>
            <a:r>
              <a:rPr lang="ro-RO" sz="1800" dirty="0"/>
              <a:t>)  este delimitat de un </a:t>
            </a:r>
            <a:r>
              <a:rPr lang="ro-RO" sz="1800" dirty="0" err="1"/>
              <a:t>slash</a:t>
            </a:r>
            <a:r>
              <a:rPr lang="ro-RO" sz="1800" dirty="0"/>
              <a:t> ‘/’, urmat de </a:t>
            </a:r>
            <a:r>
              <a:rPr lang="ro-RO" sz="1800" dirty="0" err="1"/>
              <a:t>tagul</a:t>
            </a:r>
            <a:r>
              <a:rPr lang="ro-RO" sz="1800" dirty="0"/>
              <a:t> aferent părții de vorbire al acestuia.</a:t>
            </a:r>
            <a:r>
              <a:rPr lang="ro-RO" sz="1800" dirty="0">
                <a:effectLst/>
                <a:latin typeface="Times New Roman" panose="02020603050405020304" pitchFamily="18"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Pentru a delimita setul de antrenament si de testare se folosesc 2 tehnici: </a:t>
            </a:r>
            <a:r>
              <a:rPr lang="ro-RO" b="0" dirty="0" err="1"/>
              <a:t>impartire</a:t>
            </a:r>
            <a:r>
              <a:rPr lang="ro-RO" b="0" dirty="0"/>
              <a:t> 70-30(fiecare subcategorie din </a:t>
            </a:r>
            <a:r>
              <a:rPr lang="ro-RO" b="0" dirty="0" err="1"/>
              <a:t>brown</a:t>
            </a:r>
            <a:r>
              <a:rPr lang="ro-RO" b="0" dirty="0"/>
              <a:t> corpus va fi </a:t>
            </a:r>
            <a:r>
              <a:rPr lang="ro-RO" b="0" dirty="0" err="1"/>
              <a:t>impartita</a:t>
            </a:r>
            <a:r>
              <a:rPr lang="en-US" b="0" dirty="0"/>
              <a:t> </a:t>
            </a:r>
            <a:r>
              <a:rPr lang="en-US" b="0" dirty="0" err="1"/>
              <a:t>astfel</a:t>
            </a:r>
            <a:r>
              <a:rPr lang="en-US" b="0" dirty="0"/>
              <a:t>:</a:t>
            </a:r>
            <a:r>
              <a:rPr lang="ro-RO" b="0" dirty="0"/>
              <a:t> 70% documente din acea subcategorie vor fi set de antrenare </a:t>
            </a:r>
            <a:r>
              <a:rPr lang="en-US" b="0" dirty="0" err="1"/>
              <a:t>iar</a:t>
            </a:r>
            <a:r>
              <a:rPr lang="ro-RO" b="0" dirty="0"/>
              <a:t> restul documentelor din acea subcategorie vor fi set de testare).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err="1"/>
              <a:t>Cealalta</a:t>
            </a:r>
            <a:r>
              <a:rPr lang="ro-RO" b="0" dirty="0"/>
              <a:t> metoda de </a:t>
            </a:r>
            <a:r>
              <a:rPr lang="ro-RO" b="0" dirty="0" err="1"/>
              <a:t>impartire</a:t>
            </a:r>
            <a:r>
              <a:rPr lang="ro-RO" b="0" dirty="0"/>
              <a:t> este metoda </a:t>
            </a:r>
            <a:r>
              <a:rPr lang="ro-RO" b="0" dirty="0" err="1"/>
              <a:t>crossvalidation</a:t>
            </a:r>
            <a:r>
              <a:rPr lang="ro-RO" b="0" dirty="0"/>
              <a:t> care </a:t>
            </a:r>
            <a:r>
              <a:rPr lang="ro-RO" b="0" dirty="0" err="1"/>
              <a:t>imparte</a:t>
            </a:r>
            <a:r>
              <a:rPr lang="ro-RO" b="0" dirty="0"/>
              <a:t> documentele in subdocumente numite </a:t>
            </a:r>
            <a:r>
              <a:rPr lang="ro-RO" b="0" dirty="0" err="1"/>
              <a:t>folds</a:t>
            </a:r>
            <a:r>
              <a:rPr lang="ro-RO" b="0" dirty="0"/>
              <a:t>, </a:t>
            </a:r>
            <a:r>
              <a:rPr lang="ro-RO" b="0" dirty="0" err="1"/>
              <a:t>numarul</a:t>
            </a:r>
            <a:r>
              <a:rPr lang="en-US" b="0" dirty="0"/>
              <a:t> total</a:t>
            </a:r>
            <a:r>
              <a:rPr lang="ro-RO" b="0" dirty="0"/>
              <a:t> de subdocumente fiind ales de mână. La fiecare etapă </a:t>
            </a:r>
            <a:r>
              <a:rPr lang="ro-RO" sz="1100" dirty="0">
                <a:solidFill>
                  <a:srgbClr val="000000"/>
                </a:solidFill>
                <a:effectLst/>
                <a:latin typeface="Times New Roman" panose="02020603050405020304" pitchFamily="18" charset="0"/>
                <a:ea typeface="Calibri" panose="020F0502020204030204" pitchFamily="34" charset="0"/>
              </a:rPr>
              <a:t>se vor itera </a:t>
            </a:r>
            <a:r>
              <a:rPr lang="ro-RO" sz="1100" dirty="0" err="1">
                <a:solidFill>
                  <a:srgbClr val="000000"/>
                </a:solidFill>
                <a:effectLst/>
                <a:latin typeface="Times New Roman" panose="02020603050405020304" pitchFamily="18" charset="0"/>
                <a:ea typeface="Calibri" panose="020F0502020204030204" pitchFamily="34" charset="0"/>
              </a:rPr>
              <a:t>foldurile</a:t>
            </a:r>
            <a:r>
              <a:rPr lang="ro-RO" sz="1100" dirty="0">
                <a:solidFill>
                  <a:srgbClr val="000000"/>
                </a:solidFill>
                <a:effectLst/>
                <a:latin typeface="Times New Roman" panose="02020603050405020304" pitchFamily="18" charset="0"/>
                <a:ea typeface="Calibri" panose="020F0502020204030204" pitchFamily="34" charset="0"/>
              </a:rPr>
              <a:t> create, astfel încât fiecare </a:t>
            </a:r>
            <a:r>
              <a:rPr lang="ro-RO" sz="1100" dirty="0" err="1">
                <a:solidFill>
                  <a:srgbClr val="000000"/>
                </a:solidFill>
                <a:effectLst/>
                <a:latin typeface="Times New Roman" panose="02020603050405020304" pitchFamily="18" charset="0"/>
                <a:ea typeface="Calibri" panose="020F0502020204030204" pitchFamily="34" charset="0"/>
              </a:rPr>
              <a:t>fold</a:t>
            </a:r>
            <a:r>
              <a:rPr lang="ro-RO" sz="11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100" dirty="0" err="1">
                <a:solidFill>
                  <a:srgbClr val="000000"/>
                </a:solidFill>
                <a:effectLst/>
                <a:latin typeface="Times New Roman" panose="02020603050405020304" pitchFamily="18" charset="0"/>
                <a:ea typeface="Calibri" panose="020F0502020204030204" pitchFamily="34" charset="0"/>
              </a:rPr>
              <a:t>foldurilor</a:t>
            </a:r>
            <a:r>
              <a:rPr lang="ro-RO" sz="1100" dirty="0">
                <a:solidFill>
                  <a:srgbClr val="000000"/>
                </a:solidFill>
                <a:effectLst/>
                <a:latin typeface="Times New Roman" panose="02020603050405020304" pitchFamily="18" charset="0"/>
                <a:ea typeface="Calibri" panose="020F0502020204030204" pitchFamily="34" charset="0"/>
              </a:rPr>
              <a:t> vor deveni set de antrenare. La final se va face media aritmetica </a:t>
            </a:r>
            <a:r>
              <a:rPr lang="en-US" sz="1100" dirty="0">
                <a:solidFill>
                  <a:srgbClr val="000000"/>
                </a:solidFill>
                <a:effectLst/>
                <a:latin typeface="Times New Roman" panose="02020603050405020304" pitchFamily="18" charset="0"/>
                <a:ea typeface="Calibri" panose="020F0502020204030204" pitchFamily="34" charset="0"/>
              </a:rPr>
              <a:t>cu </a:t>
            </a:r>
            <a:r>
              <a:rPr lang="en-US" sz="1100" dirty="0" err="1">
                <a:solidFill>
                  <a:srgbClr val="000000"/>
                </a:solidFill>
                <a:effectLst/>
                <a:latin typeface="Times New Roman" panose="02020603050405020304" pitchFamily="18" charset="0"/>
                <a:ea typeface="Calibri" panose="020F0502020204030204" pitchFamily="34" charset="0"/>
              </a:rPr>
              <a:t>rezultatele</a:t>
            </a:r>
            <a:r>
              <a:rPr lang="en-US" sz="1100" dirty="0">
                <a:solidFill>
                  <a:srgbClr val="000000"/>
                </a:solidFill>
                <a:effectLst/>
                <a:latin typeface="Times New Roman" panose="02020603050405020304" pitchFamily="18" charset="0"/>
                <a:ea typeface="Calibri" panose="020F0502020204030204" pitchFamily="34" charset="0"/>
              </a:rPr>
              <a:t> </a:t>
            </a:r>
            <a:r>
              <a:rPr lang="en-US" sz="1100" dirty="0" err="1">
                <a:solidFill>
                  <a:srgbClr val="000000"/>
                </a:solidFill>
                <a:effectLst/>
                <a:latin typeface="Times New Roman" panose="02020603050405020304" pitchFamily="18" charset="0"/>
                <a:ea typeface="Calibri" panose="020F0502020204030204" pitchFamily="34" charset="0"/>
              </a:rPr>
              <a:t>acestora</a:t>
            </a:r>
            <a:r>
              <a:rPr lang="en-US" sz="1100" dirty="0">
                <a:solidFill>
                  <a:srgbClr val="000000"/>
                </a:solidFill>
                <a:effectLst/>
                <a:latin typeface="Times New Roman" panose="02020603050405020304" pitchFamily="18" charset="0"/>
                <a:ea typeface="Calibri" panose="020F0502020204030204" pitchFamily="34" charset="0"/>
              </a:rPr>
              <a:t>.</a:t>
            </a: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Exista aici 4 procese importante: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tokenizarea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(cuvintele dintr-o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propozitie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vor fi separate de un delimitator si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intr-o</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lista ex.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algoritmul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clasificatorul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(timpul de procesare ar fi foarte mare daca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ar</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lucra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cu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472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individuale, de acea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process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urmareste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le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reduca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prin</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clasificarea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acestora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in</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10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baza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afisate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si in graficul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distributii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others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cuprinde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tagurile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care nu fac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parte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din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celelalte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9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categorii</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repre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entative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De asemenea, și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etapele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curatare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datelor (eliminare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eliminarea cifrelor) si normalizarea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datelor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exemplu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cuvintele sunt trecute la litera mica si se tine separat si o lista doar pentru cuvintele care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incep</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 litera mare) sunt un pas important pentru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obtine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rezultate mai bune.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probabilitățile</a:t>
            </a:r>
            <a:r>
              <a:rPr lang="en-US" sz="1100" dirty="0"/>
              <a:t> </a:t>
            </a:r>
            <a:r>
              <a:rPr lang="en-US" sz="1100" dirty="0" err="1"/>
              <a:t>tagurilor</a:t>
            </a:r>
            <a:r>
              <a:rPr lang="ro-RO" sz="1100" dirty="0"/>
              <a:t>, calculate pe baza datelor antrenate.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0" dirty="0"/>
              <a:t>In aceasta lucrare vor fi prezentate rezultatele a 4 modele: </a:t>
            </a:r>
            <a:r>
              <a:rPr lang="ro-RO" sz="1100" b="0" dirty="0" err="1"/>
              <a:t>default-tag</a:t>
            </a:r>
            <a:r>
              <a:rPr lang="ro-RO" sz="1100" b="0" dirty="0"/>
              <a:t> </a:t>
            </a:r>
            <a:r>
              <a:rPr lang="ro-RO" sz="1100" b="0" dirty="0" err="1"/>
              <a:t>noun</a:t>
            </a:r>
            <a:r>
              <a:rPr lang="ro-RO" sz="1100" b="0" dirty="0"/>
              <a:t>(</a:t>
            </a:r>
            <a:r>
              <a:rPr lang="ro-RO" sz="1100" b="0" dirty="0" err="1"/>
              <a:t>predictorul</a:t>
            </a:r>
            <a:r>
              <a:rPr lang="ro-RO" sz="1100" b="0" dirty="0"/>
              <a:t> va returna doar </a:t>
            </a:r>
            <a:r>
              <a:rPr lang="ro-RO" sz="1100" b="0" dirty="0" err="1"/>
              <a:t>tagul</a:t>
            </a:r>
            <a:r>
              <a:rPr lang="ro-RO" sz="1100" b="0" dirty="0"/>
              <a:t> de substantiv), </a:t>
            </a:r>
            <a:r>
              <a:rPr lang="ro-RO" sz="1100" b="0" dirty="0" err="1"/>
              <a:t>most</a:t>
            </a:r>
            <a:r>
              <a:rPr lang="ro-RO" sz="1100" b="0" dirty="0"/>
              <a:t> </a:t>
            </a:r>
            <a:r>
              <a:rPr lang="ro-RO" sz="1100" b="0" dirty="0" err="1"/>
              <a:t>frequent</a:t>
            </a:r>
            <a:r>
              <a:rPr lang="ro-RO" sz="1100" b="0" dirty="0"/>
              <a:t> </a:t>
            </a:r>
            <a:r>
              <a:rPr lang="ro-RO" sz="1100" b="0" dirty="0" err="1"/>
              <a:t>class</a:t>
            </a:r>
            <a:r>
              <a:rPr lang="ro-RO" sz="1100" b="0" dirty="0"/>
              <a:t> </a:t>
            </a:r>
            <a:r>
              <a:rPr lang="ro-RO" sz="1100" b="0" dirty="0" err="1"/>
              <a:t>baseline</a:t>
            </a:r>
            <a:r>
              <a:rPr lang="ro-RO" sz="1100" b="0" dirty="0"/>
              <a:t> (se va lua </a:t>
            </a:r>
            <a:r>
              <a:rPr lang="ro-RO" sz="1100" b="0" dirty="0" err="1"/>
              <a:t>tagul</a:t>
            </a:r>
            <a:r>
              <a:rPr lang="ro-RO" sz="1100" b="0" dirty="0"/>
              <a:t> cu cea mai mare frecventa de </a:t>
            </a:r>
            <a:r>
              <a:rPr lang="ro-RO" sz="1100" b="0" dirty="0" err="1"/>
              <a:t>aparitie</a:t>
            </a:r>
            <a:r>
              <a:rPr lang="ro-RO" sz="1100" b="0" dirty="0"/>
              <a:t> pentru fiecare </a:t>
            </a:r>
            <a:r>
              <a:rPr lang="ro-RO" sz="1100" b="0" dirty="0" err="1"/>
              <a:t>cuvant</a:t>
            </a:r>
            <a:r>
              <a:rPr lang="ro-RO" sz="1100" b="0" dirty="0"/>
              <a:t> din setul de antrenare), Modelul Markov cu stări ascunse (principalul model folosit in </a:t>
            </a:r>
            <a:r>
              <a:rPr lang="ro-RO" sz="1100" b="0" dirty="0" err="1"/>
              <a:t>aplicatie</a:t>
            </a:r>
            <a:r>
              <a:rPr lang="ro-RO" sz="1100" b="0" dirty="0"/>
              <a:t>) și modelul cuvintelor necunoscute (folosit atunci </a:t>
            </a:r>
            <a:r>
              <a:rPr lang="ro-RO" sz="1100" b="0" dirty="0" err="1"/>
              <a:t>cand</a:t>
            </a:r>
            <a:r>
              <a:rPr lang="ro-RO" sz="1100" b="0" dirty="0"/>
              <a:t> apare un </a:t>
            </a:r>
            <a:r>
              <a:rPr lang="ro-RO" sz="1100" b="0" dirty="0" err="1"/>
              <a:t>cuvant</a:t>
            </a:r>
            <a:r>
              <a:rPr lang="ro-RO" sz="1100" b="0" dirty="0"/>
              <a:t> care nu a mai fost in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a:t>
            </a: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(probabilitatea ca un anumit </a:t>
            </a:r>
            <a:r>
              <a:rPr lang="ro-RO" sz="1800" dirty="0" err="1"/>
              <a:t>tag</a:t>
            </a:r>
            <a:r>
              <a:rPr lang="ro-RO" sz="1800" dirty="0"/>
              <a:t> să fie asociat cu un anumit cuvânt) și probabilitățile de tranziție(probabilitatea ca un </a:t>
            </a:r>
            <a:r>
              <a:rPr lang="ro-RO" sz="1800" dirty="0" err="1"/>
              <a:t>tag</a:t>
            </a:r>
            <a:r>
              <a:rPr lang="ro-RO" sz="1800" dirty="0"/>
              <a:t> să apară după ce un alt </a:t>
            </a:r>
            <a:r>
              <a:rPr lang="ro-RO" sz="1800" dirty="0" err="1"/>
              <a:t>tag</a:t>
            </a:r>
            <a:r>
              <a:rPr lang="ro-RO" sz="1800" dirty="0"/>
              <a:t> a apărut la pasul anterior).</a:t>
            </a:r>
            <a:r>
              <a:rPr lang="en-US" sz="1800" b="1" dirty="0">
                <a:effectLst/>
                <a:latin typeface="Times New Roman" panose="02020603050405020304" pitchFamily="18" charset="0"/>
                <a:cs typeface="Times New Roman" panose="02020603050405020304" pitchFamily="18" charset="0"/>
              </a:rPr>
              <a:t> </a:t>
            </a: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anterio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4" y="311604"/>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Nolan</a:t>
            </a:r>
            <a:r>
              <a:rPr lang="ro-RO" sz="1200" b="1" dirty="0"/>
              <a:t>(</a:t>
            </a:r>
            <a:r>
              <a:rPr lang="ro-RO" sz="1200" b="1" dirty="0" err="1"/>
              <a:t>Noun</a:t>
            </a:r>
            <a:r>
              <a:rPr lang="ro-RO" sz="1200" b="1" dirty="0"/>
              <a:t>) </a:t>
            </a:r>
            <a:r>
              <a:rPr lang="ro-RO" sz="1200" b="1" dirty="0" err="1"/>
              <a:t>can</a:t>
            </a:r>
            <a:r>
              <a:rPr lang="ro-RO" sz="1200" b="1" dirty="0"/>
              <a:t>(Modal Verb) </a:t>
            </a:r>
            <a:r>
              <a:rPr lang="ro-RO" sz="1200" b="1" dirty="0" err="1"/>
              <a:t>hire</a:t>
            </a:r>
            <a:r>
              <a:rPr lang="ro-RO" sz="1200" b="1" dirty="0"/>
              <a:t>(Verb) Will(</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Tip(</a:t>
            </a:r>
            <a:r>
              <a:rPr lang="ro-RO" sz="1200" b="1" dirty="0" err="1"/>
              <a:t>Noun</a:t>
            </a:r>
            <a:r>
              <a:rPr lang="ro-RO" sz="1200" b="1" dirty="0"/>
              <a:t>) </a:t>
            </a:r>
            <a:r>
              <a:rPr lang="ro-RO" sz="1200" b="1" dirty="0" err="1"/>
              <a:t>will</a:t>
            </a:r>
            <a:r>
              <a:rPr lang="ro-RO" sz="1200" b="1" dirty="0"/>
              <a:t>(Modal Verb) </a:t>
            </a:r>
            <a:r>
              <a:rPr lang="ro-RO" sz="1200" b="1" dirty="0" err="1"/>
              <a:t>hire</a:t>
            </a:r>
            <a:r>
              <a:rPr lang="ro-RO" sz="1200" b="1" dirty="0"/>
              <a:t>(Verb)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Will(Modal Verb) </a:t>
            </a:r>
            <a:r>
              <a:rPr lang="ro-RO" sz="1200" b="1" dirty="0" err="1"/>
              <a:t>Nolan</a:t>
            </a:r>
            <a:r>
              <a:rPr lang="ro-RO" sz="1200" b="1" dirty="0"/>
              <a:t>(</a:t>
            </a:r>
            <a:r>
              <a:rPr lang="ro-RO" sz="1200" b="1" dirty="0" err="1"/>
              <a:t>Noun</a:t>
            </a:r>
            <a:r>
              <a:rPr lang="ro-RO" sz="1200" b="1" dirty="0"/>
              <a:t>) tip(Verb)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will</a:t>
            </a:r>
            <a:r>
              <a:rPr lang="ro-RO" sz="1200" b="1" dirty="0"/>
              <a:t>(Modal Verb) </a:t>
            </a:r>
            <a:r>
              <a:rPr lang="ro-RO" sz="1200" b="1" dirty="0" err="1"/>
              <a:t>pay</a:t>
            </a:r>
            <a:r>
              <a:rPr lang="ro-RO" sz="1200" b="1" dirty="0"/>
              <a:t>(VB) Tip(</a:t>
            </a:r>
            <a:r>
              <a:rPr lang="ro-RO" sz="1200" b="1" dirty="0" err="1"/>
              <a:t>Noun</a:t>
            </a:r>
            <a:r>
              <a:rPr lang="ro-RO" sz="1200" b="1"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606939" y="1196157"/>
            <a:ext cx="7185719" cy="3814276"/>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Listă de sufixe și de prefixe pentru calculul probabilității asociat cu un </a:t>
            </a:r>
            <a:r>
              <a:rPr lang="ro-RO" sz="1400" dirty="0" err="1"/>
              <a:t>tag</a:t>
            </a:r>
            <a:endParaRPr lang="ro-RO"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303481"/>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5505" y="815600"/>
            <a:ext cx="8352989"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b="1" dirty="0"/>
              <a:t>Algoritmul </a:t>
            </a:r>
            <a:r>
              <a:rPr lang="ro-RO" sz="1400" b="1" dirty="0" err="1"/>
              <a:t>Viterbi</a:t>
            </a:r>
            <a:r>
              <a:rPr lang="ro-RO" sz="1400" b="1" dirty="0"/>
              <a:t> - </a:t>
            </a:r>
            <a:r>
              <a:rPr lang="ro-RO" sz="14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a:t>
            </a:r>
            <a:r>
              <a:rPr lang="ro-RO" sz="1400" dirty="0"/>
              <a:t>metode </a:t>
            </a:r>
            <a:r>
              <a:rPr lang="ro-RO" sz="1400" dirty="0" err="1"/>
              <a:t>forward</a:t>
            </a:r>
            <a:endParaRPr lang="ro-RO" sz="14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a:t>
            </a:r>
            <a:r>
              <a:rPr lang="ro-RO" sz="1400" dirty="0" err="1"/>
              <a:t>backward</a:t>
            </a:r>
            <a:r>
              <a:rPr lang="ro-RO" sz="14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bidirecțională</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55753" y="1990058"/>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0C8015-6E2C-4E5C-857B-A9A2BCDF874F}"/>
                  </a:ext>
                </a:extLst>
              </p:cNvPr>
              <p:cNvSpPr txBox="1"/>
              <p:nvPr/>
            </p:nvSpPr>
            <p:spPr>
              <a:xfrm>
                <a:off x="-370471" y="2648498"/>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xmlns="">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70471" y="2648498"/>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3E5053-6B36-441A-9F81-4DF2CAA1BD7C}"/>
                  </a:ext>
                </a:extLst>
              </p:cNvPr>
              <p:cNvSpPr txBox="1"/>
              <p:nvPr/>
            </p:nvSpPr>
            <p:spPr>
              <a:xfrm>
                <a:off x="1790838" y="264849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90838" y="2648498"/>
                <a:ext cx="4821382" cy="427746"/>
              </a:xfrm>
              <a:prstGeom prst="rect">
                <a:avLst/>
              </a:prstGeom>
              <a:blipFill>
                <a:blip r:embed="rId6"/>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4288F31-3C36-4A10-A23A-1C15D0E0AA82}"/>
                  </a:ext>
                </a:extLst>
              </p:cNvPr>
              <p:cNvSpPr txBox="1"/>
              <p:nvPr/>
            </p:nvSpPr>
            <p:spPr>
              <a:xfrm>
                <a:off x="-495162" y="335798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xmlns="">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495162" y="3357988"/>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42A2CA-0E6F-434F-B5D3-0709D492693C}"/>
                  </a:ext>
                </a:extLst>
              </p:cNvPr>
              <p:cNvSpPr txBox="1"/>
              <p:nvPr/>
            </p:nvSpPr>
            <p:spPr>
              <a:xfrm>
                <a:off x="1943238" y="3306710"/>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43238" y="3306710"/>
                <a:ext cx="4668982" cy="427746"/>
              </a:xfrm>
              <a:prstGeom prst="rect">
                <a:avLst/>
              </a:prstGeom>
              <a:blipFill>
                <a:blip r:embed="rId8"/>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83A6FB-66E6-4AF3-8F57-BD636BFB08DA}"/>
                  </a:ext>
                </a:extLst>
              </p:cNvPr>
              <p:cNvSpPr txBox="1"/>
              <p:nvPr/>
            </p:nvSpPr>
            <p:spPr>
              <a:xfrm>
                <a:off x="-418962" y="4066287"/>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18962" y="4066287"/>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824761-8BA2-4747-9AAD-1A96D1E08B59}"/>
                  </a:ext>
                </a:extLst>
              </p:cNvPr>
              <p:cNvSpPr txBox="1"/>
              <p:nvPr/>
            </p:nvSpPr>
            <p:spPr>
              <a:xfrm>
                <a:off x="1867038" y="4065747"/>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67038" y="4065747"/>
                <a:ext cx="4668982" cy="412036"/>
              </a:xfrm>
              <a:prstGeom prst="rect">
                <a:avLst/>
              </a:prstGeom>
              <a:blipFill>
                <a:blip r:embed="rId10"/>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BD70EE-8A18-4724-B800-A2BB9389657B}"/>
                  </a:ext>
                </a:extLst>
              </p:cNvPr>
              <p:cNvSpPr txBox="1"/>
              <p:nvPr/>
            </p:nvSpPr>
            <p:spPr>
              <a:xfrm>
                <a:off x="4914647" y="4597929"/>
                <a:ext cx="455295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1" i="1" smtClean="0">
                          <a:solidFill>
                            <a:schemeClr val="tx1"/>
                          </a:solidFill>
                          <a:latin typeface="Cambria Math" panose="02040503050406030204" pitchFamily="18" charset="0"/>
                        </a:rPr>
                        <m:t>𝒎𝒂𝒕𝒓𝒊𝒄𝒆𝒂</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𝒅𝒆</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𝒆𝒓𝒐𝒂𝒓𝒆</m:t>
                      </m:r>
                    </m:oMath>
                  </m:oMathPara>
                </a14:m>
                <a:endParaRPr lang="ro-RO" sz="1100" b="1" dirty="0">
                  <a:solidFill>
                    <a:schemeClr val="tx1"/>
                  </a:solidFill>
                </a:endParaRPr>
              </a:p>
            </p:txBody>
          </p:sp>
        </mc:Choice>
        <mc:Fallback xmlns="">
          <p:sp>
            <p:nvSpPr>
              <p:cNvPr id="14" name="TextBox 13">
                <a:extLst>
                  <a:ext uri="{FF2B5EF4-FFF2-40B4-BE49-F238E27FC236}">
                    <a16:creationId xmlns:a16="http://schemas.microsoft.com/office/drawing/2014/main" id="{92BD70EE-8A18-4724-B800-A2BB9389657B}"/>
                  </a:ext>
                </a:extLst>
              </p:cNvPr>
              <p:cNvSpPr txBox="1">
                <a:spLocks noRot="1" noChangeAspect="1" noMove="1" noResize="1" noEditPoints="1" noAdjustHandles="1" noChangeArrowheads="1" noChangeShapeType="1" noTextEdit="1"/>
              </p:cNvSpPr>
              <p:nvPr/>
            </p:nvSpPr>
            <p:spPr>
              <a:xfrm>
                <a:off x="4914647" y="4597929"/>
                <a:ext cx="4552959" cy="261610"/>
              </a:xfrm>
              <a:prstGeom prst="rect">
                <a:avLst/>
              </a:prstGeom>
              <a:blipFill>
                <a:blip r:embed="rId11"/>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60405"/>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3882" y="79206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a:t>
            </a:r>
            <a:r>
              <a:rPr lang="ro-RO" sz="1400" dirty="0"/>
              <a:t>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trigram</a:t>
            </a:r>
            <a:r>
              <a:rPr lang="ro-RO" sz="140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dirty="0" err="1">
                          <a:effectLst/>
                        </a:rPr>
                        <a:t>Most</a:t>
                      </a:r>
                      <a:r>
                        <a:rPr lang="ro-RO" sz="600" dirty="0">
                          <a:effectLst/>
                        </a:rPr>
                        <a:t> </a:t>
                      </a:r>
                      <a:r>
                        <a:rPr lang="ro-RO" sz="600" dirty="0" err="1">
                          <a:effectLst/>
                        </a:rPr>
                        <a:t>frequent</a:t>
                      </a:r>
                      <a:r>
                        <a:rPr lang="ro-RO" sz="600" dirty="0">
                          <a:effectLst/>
                        </a:rPr>
                        <a:t> </a:t>
                      </a:r>
                      <a:r>
                        <a:rPr lang="ro-RO" sz="600" dirty="0" err="1">
                          <a:effectLst/>
                        </a:rPr>
                        <a:t>class</a:t>
                      </a:r>
                      <a:r>
                        <a:rPr lang="ro-RO" sz="600" dirty="0">
                          <a:effectLst/>
                        </a:rPr>
                        <a:t> </a:t>
                      </a:r>
                      <a:r>
                        <a:rPr lang="ro-RO" sz="600" dirty="0" err="1">
                          <a:effectLst/>
                        </a:rPr>
                        <a:t>baseline</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27950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Modelul bidirecțional </a:t>
            </a:r>
            <a:r>
              <a:rPr lang="ro-RO" sz="1400" dirty="0" err="1"/>
              <a:t>trigram</a:t>
            </a:r>
            <a:r>
              <a:rPr lang="ro-RO" sz="14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care alege </a:t>
            </a:r>
            <a:r>
              <a:rPr lang="ro-RO" sz="1400" dirty="0" err="1"/>
              <a:t>tagul</a:t>
            </a:r>
            <a:r>
              <a:rPr lang="ro-RO" sz="14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Un sistem care returnează doar </a:t>
            </a:r>
            <a:r>
              <a:rPr lang="ro-RO" sz="1400" dirty="0" err="1"/>
              <a:t>tagul</a:t>
            </a:r>
            <a:r>
              <a:rPr lang="ro-RO" sz="14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a:t>
            </a:r>
            <a:r>
              <a:rPr lang="ro-RO" sz="1400" dirty="0" err="1"/>
              <a:t>backward</a:t>
            </a:r>
            <a:r>
              <a:rPr lang="ro-RO" sz="1400" dirty="0"/>
              <a:t> </a:t>
            </a:r>
            <a:r>
              <a:rPr lang="ro-RO" sz="1400" dirty="0" err="1"/>
              <a:t>trigram</a:t>
            </a:r>
            <a:r>
              <a:rPr lang="ro-RO" sz="1400" dirty="0"/>
              <a:t> este la fel de bun ca modelul </a:t>
            </a:r>
            <a:r>
              <a:rPr lang="ro-RO" sz="1400" dirty="0" err="1"/>
              <a:t>bidrecțional</a:t>
            </a:r>
            <a:r>
              <a:rPr lang="ro-RO" sz="1400" dirty="0"/>
              <a:t> </a:t>
            </a:r>
            <a:r>
              <a:rPr lang="ro-RO" sz="1400" dirty="0" err="1"/>
              <a:t>trigram</a:t>
            </a:r>
            <a:r>
              <a:rPr lang="ro-RO" sz="1400" dirty="0"/>
              <a:t> și are și un timp mai bun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err="1"/>
              <a:t>Tagul</a:t>
            </a:r>
            <a:r>
              <a:rPr lang="ro-RO" sz="1400" dirty="0"/>
              <a:t> de </a:t>
            </a:r>
            <a:r>
              <a:rPr lang="ro-RO" sz="1400" dirty="0" err="1"/>
              <a:t>Others</a:t>
            </a:r>
            <a:r>
              <a:rPr lang="ro-RO" sz="1400" dirty="0"/>
              <a:t> a fost cel mai ușor de </a:t>
            </a:r>
            <a:r>
              <a:rPr lang="ro-RO" sz="1400" dirty="0" err="1"/>
              <a:t>predicționat</a:t>
            </a:r>
            <a:r>
              <a:rPr lang="ro-RO" sz="1400" dirty="0"/>
              <a:t> iar adverbul a fost cel mai greu de </a:t>
            </a:r>
            <a:r>
              <a:rPr lang="ro-RO" sz="1400" dirty="0" err="1"/>
              <a:t>predicționat</a:t>
            </a:r>
            <a:endParaRPr lang="ro-RO" sz="1400" dirty="0"/>
          </a:p>
        </p:txBody>
      </p:sp>
    </p:spTree>
    <p:extLst>
      <p:ext uri="{BB962C8B-B14F-4D97-AF65-F5344CB8AC3E}">
        <p14:creationId xmlns:p14="http://schemas.microsoft.com/office/powerpoint/2010/main" val="30710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Traducere automată</a:t>
            </a:r>
            <a:endParaRPr dirty="0">
              <a:solidFill>
                <a:schemeClr val="tx1"/>
              </a:solidFill>
              <a:latin typeface="Lato"/>
              <a:ea typeface="Lato"/>
              <a:cs typeface="Lato"/>
              <a:sym typeface="Lato"/>
            </a:endParaRPr>
          </a:p>
        </p:txBody>
      </p:sp>
      <p:sp>
        <p:nvSpPr>
          <p:cNvPr id="96" name="Google Shape;96;p13"/>
          <p:cNvSpPr txBox="1"/>
          <p:nvPr/>
        </p:nvSpPr>
        <p:spPr>
          <a:xfrm>
            <a:off x="4234003" y="2484664"/>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b="1" dirty="0">
                <a:solidFill>
                  <a:schemeClr val="dk1"/>
                </a:solidFill>
                <a:latin typeface="Lato"/>
                <a:ea typeface="Lato"/>
                <a:cs typeface="Lato"/>
                <a:sym typeface="Lato"/>
              </a:rPr>
              <a:t>,</a:t>
            </a:r>
            <a:r>
              <a:rPr lang="en-US" b="1" dirty="0">
                <a:solidFill>
                  <a:schemeClr val="dk1"/>
                </a:solidFill>
                <a:latin typeface="Lato"/>
                <a:ea typeface="Lato"/>
                <a:cs typeface="Lato"/>
                <a:sym typeface="Lato"/>
              </a:rPr>
              <a:t> Dionysius </a:t>
            </a:r>
            <a:r>
              <a:rPr lang="en-US" b="1" dirty="0" err="1">
                <a:solidFill>
                  <a:schemeClr val="dk1"/>
                </a:solidFill>
                <a:latin typeface="Lato"/>
                <a:ea typeface="Lato"/>
                <a:cs typeface="Lato"/>
                <a:sym typeface="Lato"/>
              </a:rPr>
              <a:t>Thrax</a:t>
            </a:r>
            <a:r>
              <a:rPr lang="en-US" b="1" dirty="0">
                <a:solidFill>
                  <a:schemeClr val="dk1"/>
                </a:solidFill>
                <a:latin typeface="Lato"/>
                <a:ea typeface="Lato"/>
                <a:cs typeface="Lato"/>
                <a:sym typeface="Lato"/>
              </a:rPr>
              <a:t> </a:t>
            </a:r>
            <a:r>
              <a:rPr lang="en-US" dirty="0">
                <a:solidFill>
                  <a:schemeClr val="dk1"/>
                </a:solidFill>
                <a:latin typeface="Lato"/>
                <a:ea typeface="Lato"/>
                <a:cs typeface="Lato"/>
                <a:sym typeface="Lato"/>
              </a:rPr>
              <a:t>(</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a:t>
            </a: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273849" y="921068"/>
            <a:ext cx="3078496" cy="3078496"/>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4"/>
          <a:stretch>
            <a:fillRect/>
          </a:stretch>
        </p:blipFill>
        <p:spPr>
          <a:xfrm>
            <a:off x="6355038" y="3534270"/>
            <a:ext cx="1465331" cy="1465331"/>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5"/>
          <a:stretch>
            <a:fillRect/>
          </a:stretch>
        </p:blipFill>
        <p:spPr>
          <a:xfrm>
            <a:off x="3652201" y="876564"/>
            <a:ext cx="3205496" cy="248373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6"/>
          <a:stretch>
            <a:fillRect/>
          </a:stretch>
        </p:blipFill>
        <p:spPr>
          <a:xfrm>
            <a:off x="4511694" y="4121017"/>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7"/>
          <a:stretch>
            <a:fillRect/>
          </a:stretch>
        </p:blipFill>
        <p:spPr>
          <a:xfrm>
            <a:off x="2928281" y="3648439"/>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24434"/>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Setul de date (corpus)  - </a:t>
            </a:r>
            <a:r>
              <a:rPr lang="ro-RO" sz="1400" b="1" dirty="0"/>
              <a:t>Brown Corpus</a:t>
            </a:r>
            <a:r>
              <a:rPr lang="ro-RO" sz="1400" dirty="0"/>
              <a:t>, o colecție de propoziții și fraze în limba engleză colectate și organizate de W. Nelson Francis &amp; Henry </a:t>
            </a:r>
            <a:r>
              <a:rPr lang="ro-RO" sz="1400" dirty="0" err="1"/>
              <a:t>Kucera</a:t>
            </a:r>
            <a:r>
              <a:rPr lang="ro-RO" sz="14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4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126747" y="2269826"/>
            <a:ext cx="4522718" cy="226407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 de bază:</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845328"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48221"/>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78381"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845328"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Default-tag</a:t>
            </a:r>
            <a:r>
              <a:rPr lang="ro-RO" sz="1200" b="1" dirty="0"/>
              <a:t> (NN)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Most</a:t>
            </a:r>
            <a:r>
              <a:rPr lang="ro-RO" sz="1200" b="1" dirty="0"/>
              <a:t> </a:t>
            </a:r>
            <a:r>
              <a:rPr lang="ro-RO" sz="1200" b="1" dirty="0" err="1"/>
              <a:t>frequent</a:t>
            </a:r>
            <a:r>
              <a:rPr lang="ro-RO" sz="1200" b="1" dirty="0"/>
              <a:t> </a:t>
            </a:r>
            <a:r>
              <a:rPr lang="ro-RO" sz="1200" b="1" dirty="0" err="1"/>
              <a:t>class</a:t>
            </a:r>
            <a:r>
              <a:rPr lang="ro-RO" sz="1200" b="1" dirty="0"/>
              <a:t> </a:t>
            </a:r>
            <a:r>
              <a:rPr lang="ro-RO" sz="1200" b="1" dirty="0" err="1"/>
              <a:t>baseline</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596420" y="2131337"/>
            <a:ext cx="2504104" cy="25041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663425" y="346660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346660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85759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857590"/>
                <a:ext cx="4572000" cy="307392"/>
              </a:xfrm>
              <a:prstGeom prst="rect">
                <a:avLst/>
              </a:prstGeom>
              <a:blipFill>
                <a:blip r:embed="rId5"/>
                <a:stretch>
                  <a:fillRect l="-400" t="-4000" b="-20000"/>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307599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53189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emisie reprezintă probabilitatea ca un anumit </a:t>
            </a:r>
            <a:r>
              <a:rPr lang="ro-RO" sz="1600" dirty="0" err="1"/>
              <a:t>tag</a:t>
            </a:r>
            <a:r>
              <a:rPr lang="ro-RO" sz="16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5490"/>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tranziție reprezintă probabilitatea ca un </a:t>
            </a:r>
            <a:r>
              <a:rPr lang="ro-RO" sz="1600" dirty="0" err="1"/>
              <a:t>tag</a:t>
            </a:r>
            <a:r>
              <a:rPr lang="ro-RO" sz="1600" dirty="0"/>
              <a:t> să apară după ce un alt </a:t>
            </a:r>
            <a:r>
              <a:rPr lang="ro-RO" sz="1600" dirty="0" err="1"/>
              <a:t>tag</a:t>
            </a:r>
            <a:r>
              <a:rPr lang="ro-RO" sz="1600" dirty="0"/>
              <a:t> a apărut la pasul anterior.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xmlns:a14="http://schemas.microsoft.com/office/drawing/2010/main">
        <mc:Choice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trigram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bigram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100" i="1" dirty="0"/>
              </a:p>
              <a:p>
                <a:pPr marL="101600" indent="0">
                  <a:buNone/>
                </a:pPr>
                <a14:m>
                  <m:oMath xmlns:m="http://schemas.openxmlformats.org/officeDocument/2006/math">
                    <m:r>
                      <a:rPr lang="ro-RO" sz="1100" i="1">
                        <a:latin typeface="Cambria Math" panose="02040503050406030204" pitchFamily="18" charset="0"/>
                      </a:rPr>
                      <m:t>𝑐</m:t>
                    </m:r>
                    <m:d>
                      <m:dPr>
                        <m:ctrlPr>
                          <a:rPr lang="ro-RO" sz="1100" i="1">
                            <a:latin typeface="Cambria Math" panose="02040503050406030204" pitchFamily="18" charset="0"/>
                          </a:rPr>
                        </m:ctrlPr>
                      </m:dPr>
                      <m:e>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e>
                    </m:d>
                    <m:r>
                      <a:rPr lang="ro-RO" sz="1100" i="1">
                        <a:latin typeface="Cambria Math" panose="02040503050406030204" pitchFamily="18" charset="0"/>
                      </a:rPr>
                      <m:t>− </m:t>
                    </m:r>
                  </m:oMath>
                </a14:m>
                <a:r>
                  <a:rPr lang="ro-RO" sz="1100" dirty="0"/>
                  <a:t>frecvența de apariție a </a:t>
                </a:r>
                <a:r>
                  <a:rPr lang="ro-RO" sz="1100" dirty="0" err="1"/>
                  <a:t>tagului</a:t>
                </a:r>
                <a:r>
                  <a:rPr lang="ro-RO" sz="1100" dirty="0"/>
                  <a:t> </a:t>
                </a:r>
                <a14:m>
                  <m:oMath xmlns:m="http://schemas.openxmlformats.org/officeDocument/2006/math">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oMath>
                </a14:m>
                <a:endParaRPr lang="ro-RO" sz="1100" dirty="0"/>
              </a:p>
              <a:p>
                <a:pPr marL="101600" indent="0">
                  <a:buNone/>
                </a:pPr>
                <a:r>
                  <a:rPr lang="ro-RO" sz="1100" dirty="0"/>
                  <a:t>N – numărul de </a:t>
                </a:r>
                <a:r>
                  <a:rPr lang="ro-RO" sz="1100" dirty="0" err="1"/>
                  <a:t>tokeni</a:t>
                </a:r>
                <a:r>
                  <a:rPr lang="ro-RO" sz="1100" dirty="0"/>
                  <a:t> (cuvinte) din setul de antrenare</a:t>
                </a:r>
              </a:p>
            </p:txBody>
          </p:sp>
        </mc:Choice>
        <mc:Fallback xmlns="">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82178"/>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5541</Words>
  <Application>Microsoft Office PowerPoint</Application>
  <PresentationFormat>On-screen Show (16:9)</PresentationFormat>
  <Paragraphs>459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Symbol</vt:lpstr>
      <vt:lpstr>Cambria Math</vt:lpstr>
      <vt:lpstr>Raleway</vt:lpstr>
      <vt:lpstr>Lato</vt:lpstr>
      <vt:lpstr>Times New Roman</vt:lpstr>
      <vt:lpstr>Arial</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578</cp:revision>
  <dcterms:modified xsi:type="dcterms:W3CDTF">2020-07-07T21:44:45Z</dcterms:modified>
</cp:coreProperties>
</file>