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8" r:id="rId3"/>
    <p:sldId id="257" r:id="rId4"/>
    <p:sldId id="285" r:id="rId5"/>
    <p:sldId id="286" r:id="rId6"/>
    <p:sldId id="287" r:id="rId7"/>
    <p:sldId id="289" r:id="rId8"/>
    <p:sldId id="290" r:id="rId9"/>
    <p:sldId id="291" r:id="rId10"/>
    <p:sldId id="292" r:id="rId11"/>
    <p:sldId id="293" r:id="rId12"/>
    <p:sldId id="295" r:id="rId13"/>
    <p:sldId id="296" r:id="rId14"/>
    <p:sldId id="297" r:id="rId15"/>
    <p:sldId id="298" r:id="rId16"/>
    <p:sldId id="299" r:id="rId17"/>
    <p:sldId id="300" r:id="rId18"/>
    <p:sldId id="278" r:id="rId19"/>
  </p:sldIdLst>
  <p:sldSz cx="9144000" cy="5143500" type="screen16x9"/>
  <p:notesSz cx="6858000" cy="9144000"/>
  <p:embeddedFontLst>
    <p:embeddedFont>
      <p:font typeface="Cambria Math" panose="02040503050406030204" pitchFamily="18" charset="0"/>
      <p:regular r:id="rId21"/>
    </p:embeddedFon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BBC"/>
    <a:srgbClr val="E6E6E6"/>
    <a:srgbClr val="67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373B4-0733-4E49-AC0C-F508ECCA3885}">
  <a:tblStyle styleId="{C38373B4-0733-4E49-AC0C-F508ECCA38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77" autoAdjust="0"/>
  </p:normalViewPr>
  <p:slideViewPr>
    <p:cSldViewPr snapToGrid="0">
      <p:cViewPr varScale="1">
        <p:scale>
          <a:sx n="122" d="100"/>
          <a:sy n="122" d="100"/>
        </p:scale>
        <p:origin x="120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8-10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Figură</a:t>
            </a:r>
            <a:r>
              <a:rPr lang="ro-RO" sz="1100" dirty="0"/>
              <a:t>: De exemplu, dacă s-ar converti exemplu acesta într-un exemplu real, să zicem pentru a prezice vremea, se ia starea E ca vreme însorită și A ca vreme ploioasă. Cu presupunerea că astăzi este o zi însorită, pentru a prezice vremea de mâine, modelul indică o probabilitate de 70% ca mâine să fie o zi ploioasă. </a:t>
            </a:r>
            <a:endParaRPr lang="ro-RO" b="1" dirty="0"/>
          </a:p>
        </p:txBody>
      </p:sp>
    </p:spTree>
    <p:extLst>
      <p:ext uri="{BB962C8B-B14F-4D97-AF65-F5344CB8AC3E}">
        <p14:creationId xmlns:p14="http://schemas.microsoft.com/office/powerpoint/2010/main" val="211914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10-13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32*</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Formula de emisie: </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Putem vedea în exemplul cum formula pentru probabilitatea de emisie este o generalizare de la formula naivă a lui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Bayes</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important de remarcat că aceasta nu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incearcă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să răspundă la întrebarea: „care este cel mai probabil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pentru cuvântul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 „dacă am genera un pronume, cât de probabil ar fi ca acesta să fie ‘</a:t>
            </a:r>
            <a:r>
              <a:rPr lang="ro-RO"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Formule tranziție: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Unigramul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se uită la niciun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nu este utilizat direct într-un sistem de etichetare ci este folosit când celelalte n-</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gramuri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dețin destule informații. </a:t>
            </a:r>
            <a:r>
              <a:rPr lang="ro-RO" sz="1800" b="1"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se uită doar la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precedent.</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Trigramul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fiind n-gramul cel mai avansat dintre cele 3 menționate, se uită la ultimele 2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precedente.</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9638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*Cu cât crește rangul n-gramului selectat, cu atât unele secvențe de probabilități pot lipsi, secvențele lipsă apar cel mai des la modelul </a:t>
            </a:r>
            <a:r>
              <a:rPr lang="ro-RO" sz="1100" dirty="0" err="1"/>
              <a:t>trigram</a:t>
            </a:r>
            <a:r>
              <a:rPr lang="ro-RO" sz="1100" dirty="0"/>
              <a:t>. Pentru a rezolva această problemă se utilizează diverse tehnici de netezire a datelor, astfel încât atunci când nu este găsită o secvență n-gram, valoarea ei este dată de o valoare implicită.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853817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13</a:t>
            </a:r>
          </a:p>
        </p:txBody>
      </p:sp>
    </p:spTree>
    <p:extLst>
      <p:ext uri="{BB962C8B-B14F-4D97-AF65-F5344CB8AC3E}">
        <p14:creationId xmlns:p14="http://schemas.microsoft.com/office/powerpoint/2010/main" val="1909547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16-17</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41-50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*Pentru a ajunge la rezultate foarte bune, în sistemele de etichetare a părților de vorbire, este important să existe un model care să se ocupe cu tratarea cuvintelor necunoscute. Cuvinte noi precum nume, substantive comune, verbe, acronime, apar destul de des în limba engleză iar un set de antrenament nu ar putea să le cuprindă pe toate.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55048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14:m>
                  <m:oMath xmlns:m="http://schemas.openxmlformats.org/officeDocument/2006/math">
                    <m:sSub>
                      <m:sSubPr>
                        <m:ctrlPr>
                          <a:rPr lang="ro-RO" sz="2400" b="1" i="1" smtClean="0">
                            <a:solidFill>
                              <a:schemeClr val="tx1"/>
                            </a:solidFill>
                            <a:latin typeface="Cambria Math" panose="02040503050406030204" pitchFamily="18" charset="0"/>
                          </a:rPr>
                        </m:ctrlPr>
                      </m:sSubPr>
                      <m:e>
                        <m:r>
                          <a:rPr lang="ro-RO" sz="2400" b="1" i="1">
                            <a:solidFill>
                              <a:schemeClr val="tx1"/>
                            </a:solidFill>
                            <a:latin typeface="Cambria Math" panose="02040503050406030204" pitchFamily="18" charset="0"/>
                          </a:rPr>
                          <m:t>𝒗</m:t>
                        </m:r>
                      </m:e>
                      <m:sub>
                        <m:r>
                          <a:rPr lang="ro-RO" sz="2400" b="1" i="1">
                            <a:solidFill>
                              <a:schemeClr val="tx1"/>
                            </a:solidFill>
                            <a:latin typeface="Cambria Math" panose="02040503050406030204" pitchFamily="18" charset="0"/>
                          </a:rPr>
                          <m:t>𝒕</m:t>
                        </m:r>
                      </m:sub>
                    </m:sSub>
                    <m:d>
                      <m:dPr>
                        <m:ctrlPr>
                          <a:rPr lang="ro-RO" sz="2400" b="1" i="1">
                            <a:solidFill>
                              <a:schemeClr val="tx1"/>
                            </a:solidFill>
                            <a:latin typeface="Cambria Math" panose="02040503050406030204" pitchFamily="18" charset="0"/>
                          </a:rPr>
                        </m:ctrlPr>
                      </m:dPr>
                      <m:e>
                        <m:r>
                          <a:rPr lang="ro-RO" sz="2400" b="1" i="1">
                            <a:solidFill>
                              <a:schemeClr val="tx1"/>
                            </a:solidFill>
                            <a:latin typeface="Cambria Math" panose="02040503050406030204" pitchFamily="18" charset="0"/>
                          </a:rPr>
                          <m:t>𝒋</m:t>
                        </m:r>
                      </m:e>
                    </m:d>
                  </m:oMath>
                </a14:m>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r>
                  <a:rPr lang="ro-RO" sz="2400" b="1" i="0">
                    <a:solidFill>
                      <a:schemeClr val="tx1"/>
                    </a:solidFill>
                    <a:latin typeface="Cambria Math" panose="02040503050406030204" pitchFamily="18" charset="0"/>
                  </a:rPr>
                  <a:t>𝒗_𝒕 (𝒋)</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266400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14:m>
                  <m:oMath xmlns:m="http://schemas.openxmlformats.org/officeDocument/2006/math">
                    <m:r>
                      <a:rPr lang="ro-RO"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r>
                  <a:rPr lang="ro-RO" sz="1800" i="0">
                    <a:effectLst/>
                    <a:latin typeface="Cambria Math" panose="02040503050406030204" pitchFamily="18" charset="0"/>
                    <a:ea typeface="Calibri" panose="020F0502020204030204" pitchFamily="34" charset="0"/>
                    <a:cs typeface="Times New Roman" panose="02020603050405020304" pitchFamily="18" charset="0"/>
                  </a:rPr>
                  <a:t>𝛽</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1217702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Evaluările cu matricea de eroare (</a:t>
            </a:r>
            <a:r>
              <a:rPr lang="ro-RO" sz="1800" b="1" dirty="0" err="1">
                <a:effectLst/>
                <a:latin typeface="Times New Roman" panose="02020603050405020304" pitchFamily="18" charset="0"/>
                <a:ea typeface="Calibri" panose="020F0502020204030204" pitchFamily="34" charset="0"/>
              </a:rPr>
              <a:t>bigram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forward</a:t>
            </a:r>
            <a:r>
              <a:rPr lang="ro-RO" sz="1800" b="1" dirty="0">
                <a:effectLst/>
                <a:latin typeface="Times New Roman" panose="02020603050405020304" pitchFamily="18" charset="0"/>
                <a:ea typeface="Calibri" panose="020F0502020204030204" pitchFamily="34" charset="0"/>
              </a:rPr>
              <a:t> &amp; </a:t>
            </a:r>
            <a:r>
              <a:rPr lang="ro-RO" sz="1800" b="1" dirty="0" err="1">
                <a:effectLst/>
                <a:latin typeface="Times New Roman" panose="02020603050405020304" pitchFamily="18" charset="0"/>
                <a:ea typeface="Calibri" panose="020F0502020204030204" pitchFamily="34" charset="0"/>
              </a:rPr>
              <a:t>trigram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bidirectional</a:t>
            </a:r>
            <a:r>
              <a:rPr lang="ro-RO" sz="1800" b="1"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Se poate observa că diferența dintre cel mai performant model și cel mai puțin performant model nu este mare, asta datorită setului mare de date. Chiar și așa, indiferent de context, modelul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cel mai indicat a se folosi pentru date reale. Toate modele au scorul cel mai mic pentru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adverb și adjectiv, aceste 2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sunt cele mai dependente de context, </a:t>
            </a:r>
            <a:r>
              <a:rPr lang="ro-RO" sz="1800" dirty="0" err="1">
                <a:effectLst/>
                <a:latin typeface="Times New Roman" panose="02020603050405020304" pitchFamily="18" charset="0"/>
                <a:ea typeface="Calibri" panose="020F0502020204030204" pitchFamily="34" charset="0"/>
              </a:rPr>
              <a:t>tagurile</a:t>
            </a:r>
            <a:r>
              <a:rPr lang="ro-RO" sz="1800" dirty="0">
                <a:effectLst/>
                <a:latin typeface="Times New Roman" panose="02020603050405020304" pitchFamily="18" charset="0"/>
                <a:ea typeface="Calibri" panose="020F0502020204030204" pitchFamily="34" charset="0"/>
              </a:rPr>
              <a:t> dependente de context nu au o probabilitate mare pentru un singur </a:t>
            </a:r>
            <a:r>
              <a:rPr lang="ro-RO" sz="1800" dirty="0" err="1">
                <a:effectLst/>
                <a:latin typeface="Times New Roman" panose="02020603050405020304" pitchFamily="18" charset="0"/>
                <a:ea typeface="Calibri" panose="020F0502020204030204" pitchFamily="34" charset="0"/>
              </a:rPr>
              <a:t>tag</a:t>
            </a:r>
            <a:r>
              <a:rPr lang="ro-RO" sz="1800" dirty="0">
                <a:effectLst/>
                <a:latin typeface="Times New Roman" panose="02020603050405020304" pitchFamily="18" charset="0"/>
                <a:ea typeface="Calibri" panose="020F0502020204030204" pitchFamily="34" charset="0"/>
              </a:rPr>
              <a:t> și de aceea sunt foarte greu de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în unele contexte.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Evaluare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acuratăți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bidirecțional are cea mai bună acuratețe pentru cuvintele necunoscute dar nu are o acuratețe la fel de bună ca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pentru cuvintele cunoscute.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are o performanță slabă (comparând acest model cu celelalte care utilizează un model Markov),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având, bineînțeles, o performanță mai bună față de acesta. Cum 40% de cuvinte din setul de date sunt ambigue, </a:t>
            </a:r>
            <a:r>
              <a:rPr lang="ro-RO" sz="1800" dirty="0" err="1">
                <a:effectLst/>
                <a:latin typeface="Times New Roman" panose="02020603050405020304" pitchFamily="18" charset="0"/>
                <a:ea typeface="Calibri" panose="020F0502020204030204" pitchFamily="34" charset="0"/>
              </a:rPr>
              <a:t>alegand</a:t>
            </a:r>
            <a:r>
              <a:rPr lang="ro-RO" sz="1800" dirty="0">
                <a:effectLst/>
                <a:latin typeface="Times New Roman" panose="02020603050405020304" pitchFamily="18" charset="0"/>
                <a:ea typeface="Calibri" panose="020F0502020204030204" pitchFamily="34" charset="0"/>
              </a:rPr>
              <a:t> modelul „</a:t>
            </a:r>
            <a:r>
              <a:rPr lang="ro-RO" sz="1800" dirty="0" err="1">
                <a:effectLst/>
                <a:latin typeface="Times New Roman" panose="02020603050405020304" pitchFamily="18" charset="0"/>
                <a:ea typeface="Calibri" panose="020F0502020204030204" pitchFamily="34" charset="0"/>
              </a:rPr>
              <a:t>Most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frequent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class</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baseline</a:t>
            </a:r>
            <a:r>
              <a:rPr lang="ro-RO" sz="1800" dirty="0">
                <a:effectLst/>
                <a:latin typeface="Times New Roman" panose="02020603050405020304" pitchFamily="18" charset="0"/>
                <a:ea typeface="Calibri" panose="020F0502020204030204" pitchFamily="34" charset="0"/>
              </a:rPr>
              <a:t>” +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implicit de substantiv rezultă o acuratețe de doar ~90% de cuvinte </a:t>
            </a:r>
            <a:r>
              <a:rPr lang="ro-RO" sz="1800" dirty="0" err="1">
                <a:effectLst/>
                <a:latin typeface="Times New Roman" panose="02020603050405020304" pitchFamily="18" charset="0"/>
                <a:ea typeface="Calibri" panose="020F0502020204030204" pitchFamily="34" charset="0"/>
              </a:rPr>
              <a:t>predicționate</a:t>
            </a:r>
            <a:r>
              <a:rPr lang="ro-RO" sz="1800" dirty="0">
                <a:effectLst/>
                <a:latin typeface="Times New Roman" panose="02020603050405020304" pitchFamily="18" charset="0"/>
                <a:ea typeface="Calibri" panose="020F0502020204030204" pitchFamily="34" charset="0"/>
              </a:rPr>
              <a:t> corect.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 obține o acuratețe de ~24.95%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Default-tag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NN, ceea ce înseamnă că aproape un sfert din setul de testare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corect. La fel aici ca la metricile prezentate anterior, diferențele între rezultate sunt mici deoarece setul de date este foarte mare.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bidirecțional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ajunge la o acuratețe similară cu sistemul de etichetare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TnT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Thorsten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evaluând performanțele sistemului pe setul de date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Penn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Treebank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sistemul prezentat în această lucrare cu un model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Timpii programului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(puțin mai mult decât timpul mediu de antrenare).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(asemănător cu timpul mediu de antrenare la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iar timpul mediu de decodificare pentru fiecare secvență este de 3 minute și 58 de secunde (aproape 4 minute întregi).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Timpul de antrenare între aceste modele nu diferă foarte mult (funcția de antrenare folosește fire paralele pentru a antrena modelul) dar timpul de decodificare este mult mai mare la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deoarece acesta trebuie să calculeze </a:t>
            </a:r>
            <a:r>
              <a:rPr lang="ro-RO" sz="1800" dirty="0" err="1">
                <a:effectLst/>
                <a:latin typeface="Times New Roman" panose="02020603050405020304" pitchFamily="18" charset="0"/>
                <a:ea typeface="Calibri" panose="020F0502020204030204" pitchFamily="34" charset="0"/>
              </a:rPr>
              <a:t>probabiliatea</a:t>
            </a:r>
            <a:r>
              <a:rPr lang="ro-RO" sz="1800" dirty="0">
                <a:effectLst/>
                <a:latin typeface="Times New Roman" panose="02020603050405020304" pitchFamily="18" charset="0"/>
                <a:ea typeface="Calibri" panose="020F0502020204030204" pitchFamily="34" charset="0"/>
              </a:rPr>
              <a:t> de tranziție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și să evalueze modelul atât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cât și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după care să decodifice cea mai bună secvență pentru fiecare propoziție. </a:t>
            </a:r>
          </a:p>
          <a:p>
            <a:pPr marL="139700" indent="0" algn="just">
              <a:lnSpc>
                <a:spcPct val="107000"/>
              </a:lnSpc>
              <a:spcAft>
                <a:spcPts val="800"/>
              </a:spcAft>
              <a:buNone/>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Aceste metrici de timp au fost evaluate pe un sistem desktop cu următoarele specificații: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171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sz="1100" u="sng" dirty="0">
                <a:solidFill>
                  <a:schemeClr val="lt1"/>
                </a:solidFill>
              </a:rPr>
              <a:t>https://github.com/ST4NSB/part-of-speech-tagging</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Pag. 1</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2400" dirty="0">
                <a:solidFill>
                  <a:schemeClr val="dk1"/>
                </a:solidFill>
                <a:effectLst/>
                <a:latin typeface="Lato"/>
                <a:ea typeface="Calibri" panose="020F0502020204030204" pitchFamily="34" charset="0"/>
                <a:cs typeface="Times New Roman" panose="02020603050405020304" pitchFamily="18" charset="0"/>
                <a:sym typeface="Lato"/>
              </a:rPr>
              <a:t>Pag. 1-2</a:t>
            </a:r>
          </a:p>
          <a:p>
            <a:pPr marL="0" lvl="0" indent="0" algn="just">
              <a:lnSpc>
                <a:spcPct val="107000"/>
              </a:lnSpc>
              <a:spcAft>
                <a:spcPts val="0"/>
              </a:spcAft>
              <a:buFont typeface="Symbol" panose="05050102010706020507" pitchFamily="18" charset="2"/>
              <a:buNone/>
            </a:pPr>
            <a:r>
              <a:rPr lang="ro-RO" sz="2400" dirty="0">
                <a:solidFill>
                  <a:schemeClr val="dk1"/>
                </a:solidFill>
                <a:effectLst/>
                <a:latin typeface="Lato"/>
                <a:ea typeface="Calibri" panose="020F0502020204030204" pitchFamily="34" charset="0"/>
                <a:cs typeface="Times New Roman" panose="02020603050405020304" pitchFamily="18" charset="0"/>
                <a:sym typeface="Lato"/>
              </a:rPr>
              <a:t>Pag. 4-5 (NLP </a:t>
            </a:r>
            <a:r>
              <a:rPr lang="ro-RO" sz="2400" dirty="0" err="1">
                <a:solidFill>
                  <a:schemeClr val="dk1"/>
                </a:solidFill>
                <a:effectLst/>
                <a:latin typeface="Lato"/>
                <a:ea typeface="Calibri" panose="020F0502020204030204" pitchFamily="34" charset="0"/>
                <a:cs typeface="Times New Roman" panose="02020603050405020304" pitchFamily="18" charset="0"/>
                <a:sym typeface="Lato"/>
              </a:rPr>
              <a:t>parsed</a:t>
            </a:r>
            <a:r>
              <a:rPr lang="ro-RO" sz="2400" dirty="0">
                <a:solidFill>
                  <a:schemeClr val="dk1"/>
                </a:solidFill>
                <a:effectLst/>
                <a:latin typeface="Lato"/>
                <a:ea typeface="Calibri" panose="020F0502020204030204" pitchFamily="34" charset="0"/>
                <a:cs typeface="Times New Roman" panose="02020603050405020304" pitchFamily="18" charset="0"/>
                <a:sym typeface="Lato"/>
              </a:rPr>
              <a:t> </a:t>
            </a:r>
            <a:r>
              <a:rPr lang="ro-RO" sz="2400" dirty="0" err="1">
                <a:solidFill>
                  <a:schemeClr val="dk1"/>
                </a:solidFill>
                <a:effectLst/>
                <a:latin typeface="Lato"/>
                <a:ea typeface="Calibri" panose="020F0502020204030204" pitchFamily="34" charset="0"/>
                <a:cs typeface="Times New Roman" panose="02020603050405020304" pitchFamily="18" charset="0"/>
                <a:sym typeface="Lato"/>
              </a:rPr>
              <a:t>tree</a:t>
            </a:r>
            <a:r>
              <a:rPr lang="ro-RO" sz="2400" dirty="0">
                <a:solidFill>
                  <a:schemeClr val="dk1"/>
                </a:solidFill>
                <a:effectLst/>
                <a:latin typeface="Lato"/>
                <a:ea typeface="Calibri" panose="020F0502020204030204" pitchFamily="34" charset="0"/>
                <a:cs typeface="Times New Roman" panose="02020603050405020304" pitchFamily="18" charset="0"/>
                <a:sym typeface="Lato"/>
              </a:rPr>
              <a:t>)</a:t>
            </a:r>
          </a:p>
          <a:p>
            <a:pPr marL="0" lvl="0" indent="0" algn="just">
              <a:lnSpc>
                <a:spcPct val="107000"/>
              </a:lnSpc>
              <a:spcAft>
                <a:spcPts val="0"/>
              </a:spcAft>
              <a:buFont typeface="Symbol" panose="05050102010706020507" pitchFamily="18" charset="2"/>
              <a:buNone/>
            </a:pPr>
            <a:endParaRPr lang="ro-RO" sz="2400" dirty="0">
              <a:solidFill>
                <a:schemeClr val="dk1"/>
              </a:solidFill>
              <a:effectLst/>
              <a:latin typeface="Lato"/>
              <a:ea typeface="Calibri" panose="020F0502020204030204" pitchFamily="34" charset="0"/>
              <a:cs typeface="Times New Roman" panose="02020603050405020304" pitchFamily="18" charset="0"/>
              <a:sym typeface="Lato"/>
            </a:endParaRPr>
          </a:p>
          <a:p>
            <a:pPr marL="0" lvl="0" indent="0" algn="just">
              <a:lnSpc>
                <a:spcPct val="107000"/>
              </a:lnSpc>
              <a:spcAft>
                <a:spcPts val="0"/>
              </a:spcAft>
              <a:buFont typeface="Symbol" panose="05050102010706020507" pitchFamily="18" charset="2"/>
              <a:buNone/>
            </a:pPr>
            <a:r>
              <a:rPr lang="ro-RO" sz="2400" b="1" dirty="0">
                <a:solidFill>
                  <a:schemeClr val="dk1"/>
                </a:solidFill>
                <a:effectLst/>
                <a:latin typeface="Lato"/>
                <a:ea typeface="Calibri" panose="020F0502020204030204" pitchFamily="34" charset="0"/>
                <a:cs typeface="Times New Roman" panose="02020603050405020304" pitchFamily="18" charset="0"/>
                <a:sym typeface="Lato"/>
              </a:rPr>
              <a:t>Figura2</a:t>
            </a:r>
            <a:r>
              <a:rPr lang="ro-RO" sz="2400" dirty="0">
                <a:solidFill>
                  <a:schemeClr val="dk1"/>
                </a:solidFill>
                <a:effectLst/>
                <a:latin typeface="Lato"/>
                <a:ea typeface="Calibri" panose="020F0502020204030204" pitchFamily="34" charset="0"/>
                <a:cs typeface="Times New Roman" panose="02020603050405020304" pitchFamily="18" charset="0"/>
                <a:sym typeface="Lato"/>
              </a:rPr>
              <a:t>: U</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poate avea o sarcină de etichetare a părților de vorbire și una de executare a procesului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 dependențelor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dependency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de creare a arborelui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parse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07000"/>
              </a:lnSpc>
              <a:spcAft>
                <a:spcPts val="0"/>
              </a:spcAft>
              <a:buFont typeface="Symbol" panose="05050102010706020507" pitchFamily="18" charset="2"/>
              <a:buNone/>
            </a:pPr>
            <a:endParaRPr lang="ro-RO" dirty="0"/>
          </a:p>
        </p:txBody>
      </p:sp>
    </p:spTree>
    <p:extLst>
      <p:ext uri="{BB962C8B-B14F-4D97-AF65-F5344CB8AC3E}">
        <p14:creationId xmlns:p14="http://schemas.microsoft.com/office/powerpoint/2010/main" val="382207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1-2</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aplicații ale procesării vorbirii și a limbajului care pot folosi un sistem de etichetare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sunt:</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commerce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IT, în locul unei persoane care are rolul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helpdesk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se folosesc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chatboți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inteligenți care oferă suport utilizatorilor</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diverse tehnologii de asistență virtuală precum Alexa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Siri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utilizate într-o casă inteligentă pot procesa comenzi vocale,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Google, Bing,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aplicațiile de pe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smartphone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folosesc tastatura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smartscreen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conversații online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WhatsApp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Facebook Messenger, au incorporat și tehnici de predicție, autocompletare și autocorectare a textului introdus de utilizator, </a:t>
            </a:r>
          </a:p>
          <a:p>
            <a:pPr marL="342900" lvl="0" indent="-342900" algn="just">
              <a:lnSpc>
                <a:spcPct val="107000"/>
              </a:lnSpc>
              <a:spcAft>
                <a:spcPts val="8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diferiți algoritmi pentru a marca și a elimina știrile false despre pandemia de COVID-19 au fost implementate recent pe rețelele de socializare și în motoarele de căutare, etc.</a:t>
            </a: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422272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Pag. 20-21</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*Imaginea din dreapta este arhitectura sistemului de etichetare folosit in proiectul de diplomă.</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Figură</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prima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descris setul de date pe care se antrenează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algoritmul de învățare și pe care este testat acesta, pentru a obține performanțele sistemului de etichetare. În acesta, se descriu și 2 metode de antrenare diferite, una bazată pe antrenare și testare cu o împărțire fixă între acestea, cealaltă bazată pe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descriu metode de curățare, integrare, transformare, reducere și discretizare a setului de date astfel încât la final, datele procesate să nu conțină informații eronate sau false. Această componentă mai include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tokenizarea</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clasificarea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generale a setului de date.</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Model, sunt descriși algoritmii de învățare care modelează arhitectura sistemului, acesta este format din 2 modele majore precum modelul Markov cu stări ascunse (HMM) și modelul pentru cuvintele necunoscute. Modelul este cea mai importantă componentă din sistem, fără aceasta nu s-ar putea deduce partea de vorbire a cuvintelor. În Decoder, este descris algoritmul recursiv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Viterbi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programare dinamică și metodele implementate împreună cu acest algoritm. </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ultima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evaluat algoritmul de predicție (clasificare), în funcție de diferitele metrici de evaluare precum acuratețea, precizia,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specificitatea.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188543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21-23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Brown Corpus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 set de date este folositor pentru un algoritm de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invățare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supervizată pe mai multe clase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multiclass</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classification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engleză.</a:t>
            </a:r>
            <a:endParaRPr dirty="0"/>
          </a:p>
        </p:txBody>
      </p:sp>
    </p:spTree>
    <p:extLst>
      <p:ext uri="{BB962C8B-B14F-4D97-AF65-F5344CB8AC3E}">
        <p14:creationId xmlns:p14="http://schemas.microsoft.com/office/powerpoint/2010/main" val="194242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23-24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1" dirty="0"/>
              <a:t>Cross-</a:t>
            </a:r>
            <a:r>
              <a:rPr lang="ro-RO" b="1" dirty="0" err="1"/>
              <a:t>Validation</a:t>
            </a:r>
            <a:r>
              <a:rPr lang="ro-RO" dirty="0"/>
              <a:t>: </a:t>
            </a:r>
            <a:r>
              <a:rPr lang="ro-RO" sz="1100" dirty="0"/>
              <a:t>Acest mod de validare este folositor pentru a vizualiza abilitatea modelului la predicția datelor noi, înlăturând probleme precum “</a:t>
            </a:r>
            <a:r>
              <a:rPr lang="ro-RO" sz="1100" dirty="0" err="1"/>
              <a:t>overfitting</a:t>
            </a:r>
            <a:r>
              <a:rPr lang="ro-RO" sz="1100" dirty="0"/>
              <a:t>” sau “</a:t>
            </a:r>
            <a:r>
              <a:rPr lang="ro-RO" sz="1100" dirty="0" err="1"/>
              <a:t>selection-bias</a:t>
            </a:r>
            <a:r>
              <a:rPr lang="ro-RO" sz="1100" dirty="0"/>
              <a:t>”, probleme în care procesul de învățare eșuează să facă predicții pe date noi deoarece modelul nu este generalizat pentru date necunoscute </a:t>
            </a:r>
            <a:br>
              <a:rPr lang="ro-RO" sz="1100" dirty="0"/>
            </a:b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Acesta presupune mai întâi alegerea unui număr K (</a:t>
            </a:r>
            <a:r>
              <a:rPr lang="ro-RO" sz="1800" dirty="0" err="1">
                <a:solidFill>
                  <a:srgbClr val="000000"/>
                </a:solidFill>
                <a:effectLst/>
                <a:latin typeface="Times New Roman" panose="02020603050405020304" pitchFamily="18" charset="0"/>
                <a:ea typeface="Calibri" panose="020F0502020204030204" pitchFamily="34" charset="0"/>
              </a:rPr>
              <a:t>deobicei</a:t>
            </a:r>
            <a:r>
              <a:rPr lang="ro-RO" sz="1800" dirty="0">
                <a:solidFill>
                  <a:srgbClr val="000000"/>
                </a:solidFill>
                <a:effectLst/>
                <a:latin typeface="Times New Roman" panose="02020603050405020304" pitchFamily="18" charset="0"/>
                <a:ea typeface="Calibri" panose="020F0502020204030204" pitchFamily="34" charset="0"/>
              </a:rPr>
              <a:t> K = 4 sau K = 10) și apoi împărțirea setului de date în K seturi, acestea fiind numite </a:t>
            </a:r>
            <a:r>
              <a:rPr lang="ro-RO" sz="1800" dirty="0" err="1">
                <a:solidFill>
                  <a:srgbClr val="000000"/>
                </a:solidFill>
                <a:effectLst/>
                <a:latin typeface="Times New Roman" panose="02020603050405020304" pitchFamily="18" charset="0"/>
                <a:ea typeface="Calibri" panose="020F0502020204030204" pitchFamily="34" charset="0"/>
              </a:rPr>
              <a:t>folds</a:t>
            </a:r>
            <a:r>
              <a:rPr lang="ro-RO" sz="1800" dirty="0">
                <a:solidFill>
                  <a:srgbClr val="000000"/>
                </a:solidFill>
                <a:effectLst/>
                <a:latin typeface="Times New Roman" panose="02020603050405020304" pitchFamily="18" charset="0"/>
                <a:ea typeface="Calibri" panose="020F0502020204030204" pitchFamily="34" charset="0"/>
              </a:rPr>
              <a:t>. După această împărțire, se vor itera </a:t>
            </a:r>
            <a:r>
              <a:rPr lang="ro-RO" sz="1800" dirty="0" err="1">
                <a:solidFill>
                  <a:srgbClr val="000000"/>
                </a:solidFill>
                <a:effectLst/>
                <a:latin typeface="Times New Roman" panose="02020603050405020304" pitchFamily="18" charset="0"/>
                <a:ea typeface="Calibri" panose="020F0502020204030204" pitchFamily="34" charset="0"/>
              </a:rPr>
              <a:t>foldurile</a:t>
            </a:r>
            <a:r>
              <a:rPr lang="ro-RO" sz="1800" dirty="0">
                <a:solidFill>
                  <a:srgbClr val="000000"/>
                </a:solidFill>
                <a:effectLst/>
                <a:latin typeface="Times New Roman" panose="02020603050405020304" pitchFamily="18" charset="0"/>
                <a:ea typeface="Calibri" panose="020F0502020204030204" pitchFamily="34" charset="0"/>
              </a:rPr>
              <a:t> create, astfel încât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800" dirty="0" err="1">
                <a:solidFill>
                  <a:srgbClr val="000000"/>
                </a:solidFill>
                <a:effectLst/>
                <a:latin typeface="Times New Roman" panose="02020603050405020304" pitchFamily="18" charset="0"/>
                <a:ea typeface="Calibri" panose="020F0502020204030204" pitchFamily="34" charset="0"/>
              </a:rPr>
              <a:t>foldurilor</a:t>
            </a:r>
            <a:r>
              <a:rPr lang="ro-RO" sz="1800" dirty="0">
                <a:solidFill>
                  <a:srgbClr val="000000"/>
                </a:solidFill>
                <a:effectLst/>
                <a:latin typeface="Times New Roman" panose="02020603050405020304" pitchFamily="18" charset="0"/>
                <a:ea typeface="Calibri" panose="020F0502020204030204" pitchFamily="34" charset="0"/>
              </a:rPr>
              <a:t> vor deveni set de antrenare. Se va salva acuratețea modelului pentru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în parte, în final obținând un rezultat pentru toate aceste </a:t>
            </a:r>
            <a:r>
              <a:rPr lang="ro-RO" sz="1800" dirty="0" err="1">
                <a:solidFill>
                  <a:srgbClr val="000000"/>
                </a:solidFill>
                <a:effectLst/>
                <a:latin typeface="Times New Roman" panose="02020603050405020304" pitchFamily="18" charset="0"/>
                <a:ea typeface="Calibri" panose="020F0502020204030204" pitchFamily="34" charset="0"/>
              </a:rPr>
              <a:t>folduri</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La final, după ce s-a evaluat fiecare </a:t>
            </a:r>
            <a:r>
              <a:rPr lang="ro-RO" sz="1800" dirty="0" err="1">
                <a:effectLst/>
                <a:latin typeface="Times New Roman" panose="02020603050405020304" pitchFamily="18" charset="0"/>
                <a:ea typeface="Calibri" panose="020F0502020204030204" pitchFamily="34" charset="0"/>
              </a:rPr>
              <a:t>fold</a:t>
            </a:r>
            <a:r>
              <a:rPr lang="ro-RO" sz="1800" dirty="0">
                <a:effectLst/>
                <a:latin typeface="Times New Roman" panose="02020603050405020304" pitchFamily="18" charset="0"/>
                <a:ea typeface="Calibri" panose="020F0502020204030204" pitchFamily="34" charset="0"/>
              </a:rPr>
              <a:t> în parte, se va calcula media aritmetică pe </a:t>
            </a:r>
            <a:r>
              <a:rPr lang="ro-RO" sz="1800" dirty="0" err="1">
                <a:effectLst/>
                <a:latin typeface="Times New Roman" panose="02020603050405020304" pitchFamily="18" charset="0"/>
                <a:ea typeface="Calibri" panose="020F0502020204030204" pitchFamily="34" charset="0"/>
              </a:rPr>
              <a:t>folduri</a:t>
            </a:r>
            <a:r>
              <a:rPr lang="ro-RO" sz="1800" dirty="0">
                <a:effectLst/>
                <a:latin typeface="Times New Roman" panose="02020603050405020304" pitchFamily="18" charset="0"/>
                <a:ea typeface="Calibri" panose="020F0502020204030204" pitchFamily="34" charset="0"/>
              </a:rPr>
              <a:t> pentru a obține o acuratețe totală pe tot setul de date.</a:t>
            </a:r>
            <a:endParaRPr lang="ro-RO" dirty="0"/>
          </a:p>
        </p:txBody>
      </p:sp>
    </p:spTree>
    <p:extLst>
      <p:ext uri="{BB962C8B-B14F-4D97-AF65-F5344CB8AC3E}">
        <p14:creationId xmlns:p14="http://schemas.microsoft.com/office/powerpoint/2010/main" val="972630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26-30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Tokenization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Procesul de a delimita cuvintele dintr-un text și posibil a le clasifica, folosit în analiza lexicală, se numește proces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delimitează pe baza unei reguli de despărțire, algoritmul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folosit de sistemul de etichetare se numește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Algoritmul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împarte 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într-o listă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fiecare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delimitat și adăugat în listă atunci când se întâlnește caracterul de spațiu, tab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newline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(coduri ASCII: 32, 09,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Clasificator părți de vorbire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Calibri" panose="020F0502020204030204" pitchFamily="34" charset="0"/>
              </a:rPr>
              <a:t>Algoritmului de calcul i-ar lua foarte mult să calculeze probabilitățile tuturor </a:t>
            </a:r>
            <a:r>
              <a:rPr lang="ro-RO" sz="1800" dirty="0" err="1">
                <a:solidFill>
                  <a:srgbClr val="000000"/>
                </a:solidFill>
                <a:effectLst/>
                <a:latin typeface="Times New Roman" panose="02020603050405020304" pitchFamily="18" charset="0"/>
                <a:ea typeface="Calibri" panose="020F0502020204030204" pitchFamily="34" charset="0"/>
              </a:rPr>
              <a:t>tagurilor</a:t>
            </a:r>
            <a:r>
              <a:rPr lang="ro-RO" sz="1800" dirty="0">
                <a:solidFill>
                  <a:srgbClr val="000000"/>
                </a:solidFill>
                <a:effectLst/>
                <a:latin typeface="Times New Roman" panose="02020603050405020304" pitchFamily="18" charset="0"/>
                <a:ea typeface="Calibri" panose="020F0502020204030204" pitchFamily="34" charset="0"/>
              </a:rPr>
              <a:t> (aproximativ 100 de </a:t>
            </a:r>
            <a:r>
              <a:rPr lang="ro-RO" sz="1800" dirty="0" err="1">
                <a:solidFill>
                  <a:srgbClr val="000000"/>
                </a:solidFill>
                <a:effectLst/>
                <a:latin typeface="Times New Roman" panose="02020603050405020304" pitchFamily="18" charset="0"/>
                <a:ea typeface="Calibri" panose="020F0502020204030204" pitchFamily="34" charset="0"/>
              </a:rPr>
              <a:t>taguri</a:t>
            </a:r>
            <a:r>
              <a:rPr lang="ro-RO" sz="1800" dirty="0">
                <a:solidFill>
                  <a:srgbClr val="000000"/>
                </a:solidFill>
                <a:effectLst/>
                <a:latin typeface="Times New Roman" panose="02020603050405020304" pitchFamily="18" charset="0"/>
                <a:ea typeface="Calibri" panose="020F0502020204030204" pitchFamily="34" charset="0"/>
              </a:rPr>
              <a:t>) dacă modelul s-ar aplica pentru fiecare </a:t>
            </a:r>
            <a:r>
              <a:rPr lang="ro-RO" sz="1800" dirty="0" err="1">
                <a:solidFill>
                  <a:srgbClr val="000000"/>
                </a:solidFill>
                <a:effectLst/>
                <a:latin typeface="Times New Roman" panose="02020603050405020304" pitchFamily="18" charset="0"/>
                <a:ea typeface="Calibri" panose="020F0502020204030204" pitchFamily="34" charset="0"/>
              </a:rPr>
              <a:t>tag</a:t>
            </a:r>
            <a:r>
              <a:rPr lang="ro-RO" sz="1800" dirty="0">
                <a:solidFill>
                  <a:srgbClr val="000000"/>
                </a:solidFill>
                <a:effectLst/>
                <a:latin typeface="Times New Roman" panose="02020603050405020304" pitchFamily="18" charset="0"/>
                <a:ea typeface="Calibri" panose="020F0502020204030204" pitchFamily="34" charset="0"/>
              </a:rPr>
              <a:t> în parte, predicția ar avea de suferit. Pentru a rezolva această problemă, se introduce un clasificator al părților de vorbire care va clasifica fiecare parte de vorbire din setul de date în 10 categorii, acestea fiind părțile de vorbire de bază din limba engleză. Acest proces nu este unul automat realizat de un algoritm, ci este realizat în urma unei analize a părților de vorbire utilizate în limba engleză.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Curățarea și normalizarea datelor</a:t>
            </a:r>
            <a:r>
              <a:rPr lang="ro-RO" sz="1800" b="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Această componentă va elimina mai întâi cuvintele de oprire (caracterele care nu sunt importante la etichetarea părților de vorbire), acestea fiind: parantezele rotunde ‘()’, parantezele pătrate ‘[]’ și acoladele ‘{}’. După această etapă, algoritmul verifică dacă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un număr, dacă conține doar cifre atunci îl elimină, dacă conține și cifre dar și litere atunci elimină cifrele din acesta iar dacă trece de un anume prag de litere rămase atunci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va fi eliminat. Înainte ca preprocesarea să se finalizeze, în etapa de antrenare, se va păstra și o listă de cuvinte care încep cu literă mare și încă o listă în care toate cuvintele sunt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 Cuvintele din setul de testare vor trece prin același filtru, cu excepția ultimei etape, cuvintele care încep cu literă mare nu vor fi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23963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0.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76378" y="2571750"/>
            <a:ext cx="8591243" cy="350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Etichetarea p</a:t>
            </a:r>
            <a:r>
              <a:rPr lang="ro-RO" dirty="0"/>
              <a:t>ărților de vorbire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model</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66510" y="801960"/>
            <a:ext cx="8153864"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este partea principală din sistem, acesta conține diferite informații despre ponderile și probabilitățile </a:t>
            </a:r>
            <a:r>
              <a:rPr lang="ro-RO" sz="1200" dirty="0" err="1"/>
              <a:t>tagurilor</a:t>
            </a:r>
            <a:r>
              <a:rPr lang="ro-RO" sz="1200" dirty="0"/>
              <a:t>, calculate pe baza datelor antrenate. El este format din 2 </a:t>
            </a:r>
            <a:r>
              <a:rPr lang="ro-RO" sz="1200" dirty="0" err="1"/>
              <a:t>submodele</a:t>
            </a:r>
            <a:r>
              <a:rPr lang="ro-RO" sz="1200" b="1" dirty="0"/>
              <a:t>: modelul Markov cu stări ascunse (</a:t>
            </a:r>
            <a:r>
              <a:rPr lang="ro-RO" sz="1200" b="1" dirty="0" err="1"/>
              <a:t>Hidden</a:t>
            </a:r>
            <a:r>
              <a:rPr lang="ro-RO" sz="1200" b="1" dirty="0"/>
              <a:t> Markov model)</a:t>
            </a:r>
            <a:r>
              <a:rPr lang="ro-RO" sz="1200" dirty="0"/>
              <a:t>, </a:t>
            </a:r>
            <a:r>
              <a:rPr lang="ro-RO" sz="1200" b="1" dirty="0"/>
              <a:t>modelul pentru cuvintele necunoscute (</a:t>
            </a:r>
            <a:r>
              <a:rPr lang="ro-RO" sz="1200" b="1" dirty="0" err="1"/>
              <a:t>Unknown</a:t>
            </a:r>
            <a:r>
              <a:rPr lang="ro-RO" sz="1200" b="1" dirty="0"/>
              <a:t> </a:t>
            </a:r>
            <a:r>
              <a:rPr lang="ro-RO" sz="1200" b="1" dirty="0" err="1"/>
              <a:t>words</a:t>
            </a:r>
            <a:r>
              <a:rPr lang="ro-RO" sz="1200" b="1" dirty="0"/>
              <a:t> model)</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Markov cu stări ascunse este o generalizare avansată de la </a:t>
            </a:r>
            <a:r>
              <a:rPr lang="ro-RO" sz="1200" b="1" dirty="0"/>
              <a:t>lanțurile Markov</a:t>
            </a:r>
            <a:r>
              <a:rPr lang="ro-RO" sz="1200" dirty="0"/>
              <a:t>, inventate de matematicianul rus </a:t>
            </a:r>
            <a:r>
              <a:rPr lang="ro-RO" sz="1200" dirty="0" err="1"/>
              <a:t>Andrey</a:t>
            </a:r>
            <a:r>
              <a:rPr lang="ro-RO" sz="1200" dirty="0"/>
              <a:t> Markov. Un lanț Markov mai poate fi vizualizat și ca un graf orientat unde stările sunt nodurile sau vârfurile iar tranzițiile sunt arcele grafului orientat.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Lanțul Markov vine cu următoarea ipoteză importantă „pentru a putea prezice viitorul într-o secvență de stări, tot ce contează este starea curentă”. Toate stările de dinaintea stării curente nu au niciun impact și pot fi eliminate. Formula de mai jos descrie matematic această ipoteză:</a:t>
            </a:r>
          </a:p>
        </p:txBody>
      </p:sp>
      <p:pic>
        <p:nvPicPr>
          <p:cNvPr id="4" name="Picture 3">
            <a:extLst>
              <a:ext uri="{FF2B5EF4-FFF2-40B4-BE49-F238E27FC236}">
                <a16:creationId xmlns:a16="http://schemas.microsoft.com/office/drawing/2014/main" id="{B211D0EC-580C-4478-A1C7-657B269F5A72}"/>
              </a:ext>
            </a:extLst>
          </p:cNvPr>
          <p:cNvPicPr>
            <a:picLocks noChangeAspect="1"/>
          </p:cNvPicPr>
          <p:nvPr/>
        </p:nvPicPr>
        <p:blipFill>
          <a:blip r:embed="rId3"/>
          <a:stretch>
            <a:fillRect/>
          </a:stretch>
        </p:blipFill>
        <p:spPr>
          <a:xfrm>
            <a:off x="6652343" y="3037115"/>
            <a:ext cx="1659818" cy="1659818"/>
          </a:xfrm>
          <a:prstGeom prst="rect">
            <a:avLst/>
          </a:prstGeom>
        </p:spPr>
      </p:pic>
      <mc:AlternateContent xmlns:mc="http://schemas.openxmlformats.org/markup-compatibility/2006" xmlns:a14="http://schemas.microsoft.com/office/drawing/2010/main">
        <mc:Choice Requires="a14">
          <p:sp>
            <p:nvSpPr>
              <p:cNvPr id="11" name="Google Shape;125;p17">
                <a:extLst>
                  <a:ext uri="{FF2B5EF4-FFF2-40B4-BE49-F238E27FC236}">
                    <a16:creationId xmlns:a16="http://schemas.microsoft.com/office/drawing/2014/main" id="{489346E6-1620-4057-BE87-832B50946AF6}"/>
                  </a:ext>
                </a:extLst>
              </p:cNvPr>
              <p:cNvSpPr txBox="1">
                <a:spLocks/>
              </p:cNvSpPr>
              <p:nvPr/>
            </p:nvSpPr>
            <p:spPr>
              <a:xfrm>
                <a:off x="666510" y="3785625"/>
                <a:ext cx="5347288" cy="8299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lvl="0" indent="0" algn="just">
                  <a:lnSpc>
                    <a:spcPct val="107000"/>
                  </a:lnSpc>
                  <a:spcBef>
                    <a:spcPts val="0"/>
                  </a:spcBef>
                  <a:buClr>
                    <a:srgbClr val="000000"/>
                  </a:buClr>
                  <a:buSzPts val="1400"/>
                  <a:buNone/>
                  <a:defRPr/>
                </a:pPr>
                <a:r>
                  <a:rPr lang="ro-RO" sz="1200" dirty="0"/>
                  <a:t>      În figura de alături există 2 stări, </a:t>
                </a:r>
                <a14:m>
                  <m:oMath xmlns:m="http://schemas.openxmlformats.org/officeDocument/2006/math">
                    <m:sSub>
                      <m:sSubPr>
                        <m:ctrlPr>
                          <a:rPr lang="ro-RO" sz="1200" i="1" smtClean="0">
                            <a:solidFill>
                              <a:schemeClr val="tx1"/>
                            </a:solidFill>
                            <a:latin typeface="Cambria Math" panose="02040503050406030204" pitchFamily="18" charset="0"/>
                          </a:rPr>
                        </m:ctrlPr>
                      </m:sSubPr>
                      <m:e>
                        <m:r>
                          <a:rPr lang="ro-RO" sz="1200" b="0" i="1">
                            <a:solidFill>
                              <a:schemeClr val="tx1"/>
                            </a:solidFill>
                            <a:latin typeface="Cambria Math" panose="02040503050406030204" pitchFamily="18" charset="0"/>
                          </a:rPr>
                          <m:t>𝑞</m:t>
                        </m:r>
                      </m:e>
                      <m:sub>
                        <m:r>
                          <a:rPr lang="ro-RO" sz="1200" b="0" i="1" smtClean="0">
                            <a:solidFill>
                              <a:schemeClr val="tx1"/>
                            </a:solidFill>
                            <a:latin typeface="Cambria Math" panose="02040503050406030204" pitchFamily="18" charset="0"/>
                          </a:rPr>
                          <m:t>1</m:t>
                        </m:r>
                      </m:sub>
                    </m:sSub>
                    <m:r>
                      <a:rPr lang="ro-RO" sz="1200" b="0" i="1">
                        <a:solidFill>
                          <a:schemeClr val="tx1"/>
                        </a:solidFill>
                        <a:latin typeface="Cambria Math" panose="02040503050406030204" pitchFamily="18" charset="0"/>
                      </a:rPr>
                      <m:t> </m:t>
                    </m:r>
                  </m:oMath>
                </a14:m>
                <a:r>
                  <a:rPr lang="ro-RO" sz="1200" dirty="0"/>
                  <a:t>= 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𝑞</m:t>
                        </m:r>
                      </m:e>
                      <m:sub>
                        <m:r>
                          <a:rPr lang="ro-RO" sz="1200" b="0" i="1" smtClean="0">
                            <a:solidFill>
                              <a:schemeClr val="tx1"/>
                            </a:solidFill>
                            <a:latin typeface="Cambria Math" panose="02040503050406030204" pitchFamily="18" charset="0"/>
                          </a:rPr>
                          <m:t>2</m:t>
                        </m:r>
                      </m:sub>
                    </m:sSub>
                    <m:r>
                      <a:rPr lang="ro-RO" sz="1200" i="1">
                        <a:solidFill>
                          <a:schemeClr val="tx1"/>
                        </a:solidFill>
                        <a:latin typeface="Cambria Math" panose="02040503050406030204" pitchFamily="18" charset="0"/>
                      </a:rPr>
                      <m:t> </m:t>
                    </m:r>
                  </m:oMath>
                </a14:m>
                <a:r>
                  <a:rPr lang="ro-RO" sz="1200" dirty="0"/>
                  <a:t>= A și 4 lanțuri totale, acestea se numesc probabilitățile de tranziție și au valorile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b="0" i="1" smtClean="0">
                            <a:solidFill>
                              <a:schemeClr val="tx1"/>
                            </a:solidFill>
                            <a:latin typeface="Cambria Math" panose="02040503050406030204" pitchFamily="18" charset="0"/>
                          </a:rPr>
                          <m:t>𝑎</m:t>
                        </m:r>
                      </m:e>
                      <m:sub>
                        <m:r>
                          <a:rPr lang="ro-RO" sz="1200" i="1">
                            <a:solidFill>
                              <a:schemeClr val="tx1"/>
                            </a:solidFill>
                            <a:latin typeface="Cambria Math" panose="02040503050406030204" pitchFamily="18" charset="0"/>
                          </a:rPr>
                          <m:t>1</m:t>
                        </m:r>
                        <m:r>
                          <a:rPr lang="ro-RO" sz="1200" b="0" i="1" smtClean="0">
                            <a:solidFill>
                              <a:schemeClr val="tx1"/>
                            </a:solidFill>
                            <a:latin typeface="Cambria Math" panose="02040503050406030204" pitchFamily="18" charset="0"/>
                          </a:rPr>
                          <m:t>1</m:t>
                        </m:r>
                      </m:sub>
                    </m:sSub>
                    <m:r>
                      <a:rPr lang="ro-RO" sz="1200" i="1">
                        <a:solidFill>
                          <a:schemeClr val="tx1"/>
                        </a:solidFill>
                        <a:latin typeface="Cambria Math" panose="02040503050406030204" pitchFamily="18" charset="0"/>
                      </a:rPr>
                      <m:t> </m:t>
                    </m:r>
                  </m:oMath>
                </a14:m>
                <a:r>
                  <a:rPr lang="ro-RO" sz="1200" dirty="0"/>
                  <a:t>= 0.3,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𝑎</m:t>
                        </m:r>
                      </m:e>
                      <m:sub>
                        <m:r>
                          <a:rPr lang="ro-RO" sz="1200" i="1">
                            <a:solidFill>
                              <a:schemeClr val="tx1"/>
                            </a:solidFill>
                            <a:latin typeface="Cambria Math" panose="02040503050406030204" pitchFamily="18" charset="0"/>
                          </a:rPr>
                          <m:t>1</m:t>
                        </m:r>
                        <m:r>
                          <a:rPr lang="ro-RO" sz="1200" b="0" i="1" smtClean="0">
                            <a:solidFill>
                              <a:schemeClr val="tx1"/>
                            </a:solidFill>
                            <a:latin typeface="Cambria Math" panose="02040503050406030204" pitchFamily="18" charset="0"/>
                          </a:rPr>
                          <m:t>2</m:t>
                        </m:r>
                      </m:sub>
                    </m:sSub>
                    <m:r>
                      <a:rPr lang="ro-RO" sz="1200" i="1">
                        <a:solidFill>
                          <a:schemeClr val="tx1"/>
                        </a:solidFill>
                        <a:latin typeface="Cambria Math" panose="02040503050406030204" pitchFamily="18" charset="0"/>
                      </a:rPr>
                      <m:t> </m:t>
                    </m:r>
                  </m:oMath>
                </a14:m>
                <a:r>
                  <a:rPr lang="ro-RO" sz="1200" dirty="0"/>
                  <a:t>= 0.7,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𝑎</m:t>
                        </m:r>
                      </m:e>
                      <m:sub>
                        <m:r>
                          <a:rPr lang="ro-RO" sz="1200" b="0" i="1" smtClean="0">
                            <a:solidFill>
                              <a:schemeClr val="tx1"/>
                            </a:solidFill>
                            <a:latin typeface="Cambria Math" panose="02040503050406030204" pitchFamily="18" charset="0"/>
                          </a:rPr>
                          <m:t>21</m:t>
                        </m:r>
                      </m:sub>
                    </m:sSub>
                    <m:r>
                      <a:rPr lang="ro-RO" sz="1200" i="1">
                        <a:solidFill>
                          <a:schemeClr val="tx1"/>
                        </a:solidFill>
                        <a:latin typeface="Cambria Math" panose="02040503050406030204" pitchFamily="18" charset="0"/>
                      </a:rPr>
                      <m:t> </m:t>
                    </m:r>
                  </m:oMath>
                </a14:m>
                <a:r>
                  <a:rPr lang="ro-RO" sz="1200" dirty="0"/>
                  <a:t>= 0.4 și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𝑎</m:t>
                        </m:r>
                      </m:e>
                      <m:sub>
                        <m:r>
                          <a:rPr lang="ro-RO" sz="1200" b="0" i="1" smtClean="0">
                            <a:solidFill>
                              <a:schemeClr val="tx1"/>
                            </a:solidFill>
                            <a:latin typeface="Cambria Math" panose="02040503050406030204" pitchFamily="18" charset="0"/>
                          </a:rPr>
                          <m:t>22</m:t>
                        </m:r>
                      </m:sub>
                    </m:sSub>
                    <m:r>
                      <a:rPr lang="ro-RO" sz="1200" i="1">
                        <a:solidFill>
                          <a:schemeClr val="tx1"/>
                        </a:solidFill>
                        <a:latin typeface="Cambria Math" panose="02040503050406030204" pitchFamily="18" charset="0"/>
                      </a:rPr>
                      <m:t> </m:t>
                    </m:r>
                  </m:oMath>
                </a14:m>
                <a:r>
                  <a:rPr lang="ro-RO" sz="1200" dirty="0"/>
                  <a:t>= 0.6. </a:t>
                </a:r>
              </a:p>
            </p:txBody>
          </p:sp>
        </mc:Choice>
        <mc:Fallback xmlns="">
          <p:sp>
            <p:nvSpPr>
              <p:cNvPr id="11" name="Google Shape;125;p17">
                <a:extLst>
                  <a:ext uri="{FF2B5EF4-FFF2-40B4-BE49-F238E27FC236}">
                    <a16:creationId xmlns:a16="http://schemas.microsoft.com/office/drawing/2014/main" id="{489346E6-1620-4057-BE87-832B50946AF6}"/>
                  </a:ext>
                </a:extLst>
              </p:cNvPr>
              <p:cNvSpPr txBox="1">
                <a:spLocks noRot="1" noChangeAspect="1" noMove="1" noResize="1" noEditPoints="1" noAdjustHandles="1" noChangeArrowheads="1" noChangeShapeType="1" noTextEdit="1"/>
              </p:cNvSpPr>
              <p:nvPr/>
            </p:nvSpPr>
            <p:spPr>
              <a:xfrm>
                <a:off x="666510" y="3785625"/>
                <a:ext cx="5347288" cy="829909"/>
              </a:xfrm>
              <a:prstGeom prst="rect">
                <a:avLst/>
              </a:prstGeom>
              <a:blipFill>
                <a:blip r:embed="rId4"/>
                <a:stretch>
                  <a:fillRect/>
                </a:stretch>
              </a:blipFill>
              <a:ln>
                <a:noFill/>
              </a:ln>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46219F-79A4-4057-A740-79814347F5F2}"/>
                  </a:ext>
                </a:extLst>
              </p:cNvPr>
              <p:cNvSpPr txBox="1"/>
              <p:nvPr/>
            </p:nvSpPr>
            <p:spPr>
              <a:xfrm>
                <a:off x="757950" y="3112888"/>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oMath>
                  </m:oMathPara>
                </a14:m>
                <a:endParaRPr lang="ro-RO" b="1" dirty="0">
                  <a:solidFill>
                    <a:schemeClr val="tx2">
                      <a:lumMod val="50000"/>
                    </a:schemeClr>
                  </a:solidFill>
                </a:endParaRPr>
              </a:p>
            </p:txBody>
          </p:sp>
        </mc:Choice>
        <mc:Fallback xmlns="">
          <p:sp>
            <p:nvSpPr>
              <p:cNvPr id="13" name="TextBox 12">
                <a:extLst>
                  <a:ext uri="{FF2B5EF4-FFF2-40B4-BE49-F238E27FC236}">
                    <a16:creationId xmlns:a16="http://schemas.microsoft.com/office/drawing/2014/main" id="{4A46219F-79A4-4057-A740-79814347F5F2}"/>
                  </a:ext>
                </a:extLst>
              </p:cNvPr>
              <p:cNvSpPr txBox="1">
                <a:spLocks noRot="1" noChangeAspect="1" noMove="1" noResize="1" noEditPoints="1" noAdjustHandles="1" noChangeArrowheads="1" noChangeShapeType="1" noTextEdit="1"/>
              </p:cNvSpPr>
              <p:nvPr/>
            </p:nvSpPr>
            <p:spPr>
              <a:xfrm>
                <a:off x="757950" y="3112888"/>
                <a:ext cx="4572000" cy="307777"/>
              </a:xfrm>
              <a:prstGeom prst="rect">
                <a:avLst/>
              </a:prstGeom>
              <a:blipFill>
                <a:blip r:embed="rId5"/>
                <a:stretch>
                  <a:fillRect b="-4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C7D1E49-934D-42D6-8A6C-45A25C0BE13E}"/>
                  </a:ext>
                </a:extLst>
              </p:cNvPr>
              <p:cNvSpPr txBox="1"/>
              <p:nvPr/>
            </p:nvSpPr>
            <p:spPr>
              <a:xfrm>
                <a:off x="666510" y="3449449"/>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  </a:t>
                </a:r>
                <a14:m>
                  <m:oMath xmlns:m="http://schemas.openxmlformats.org/officeDocument/2006/math">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o-RO"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este secvența de stări.</a:t>
                </a:r>
                <a:endPar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9C7D1E49-934D-42D6-8A6C-45A25C0BE13E}"/>
                  </a:ext>
                </a:extLst>
              </p:cNvPr>
              <p:cNvSpPr txBox="1">
                <a:spLocks noRot="1" noChangeAspect="1" noMove="1" noResize="1" noEditPoints="1" noAdjustHandles="1" noChangeArrowheads="1" noChangeShapeType="1" noTextEdit="1"/>
              </p:cNvSpPr>
              <p:nvPr/>
            </p:nvSpPr>
            <p:spPr>
              <a:xfrm>
                <a:off x="666510" y="3449449"/>
                <a:ext cx="4572000" cy="307392"/>
              </a:xfrm>
              <a:prstGeom prst="rect">
                <a:avLst/>
              </a:prstGeom>
              <a:blipFill>
                <a:blip r:embed="rId6"/>
                <a:stretch>
                  <a:fillRect l="-400" t="-4000" b="-20000"/>
                </a:stretch>
              </a:blipFill>
            </p:spPr>
            <p:txBody>
              <a:bodyPr/>
              <a:lstStyle/>
              <a:p>
                <a:r>
                  <a:rPr lang="ro-RO">
                    <a:noFill/>
                  </a:rPr>
                  <a:t> </a:t>
                </a:r>
              </a:p>
            </p:txBody>
          </p:sp>
        </mc:Fallback>
      </mc:AlternateContent>
    </p:spTree>
    <p:extLst>
      <p:ext uri="{BB962C8B-B14F-4D97-AF65-F5344CB8AC3E}">
        <p14:creationId xmlns:p14="http://schemas.microsoft.com/office/powerpoint/2010/main" val="410982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49" y="338371"/>
            <a:ext cx="7951941"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Markov cu stări ascunse (HMM)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9" name="Google Shape;125;p17">
            <a:extLst>
              <a:ext uri="{FF2B5EF4-FFF2-40B4-BE49-F238E27FC236}">
                <a16:creationId xmlns:a16="http://schemas.microsoft.com/office/drawing/2014/main" id="{97021AA6-8F64-43F2-87E9-BE1D5ED2220A}"/>
              </a:ext>
            </a:extLst>
          </p:cNvPr>
          <p:cNvSpPr txBox="1">
            <a:spLocks/>
          </p:cNvSpPr>
          <p:nvPr/>
        </p:nvSpPr>
        <p:spPr>
          <a:xfrm>
            <a:off x="679440" y="830362"/>
            <a:ext cx="780113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Markov cu stări ascunse are 2 componente foarte importante: probabilitățile de emisie și probabilitățile de tranziție. Probabilitățile de emisie reprezintă probabilitatea ca un anumit </a:t>
            </a:r>
            <a:r>
              <a:rPr lang="ro-RO" sz="1200" dirty="0" err="1"/>
              <a:t>tag</a:t>
            </a:r>
            <a:r>
              <a:rPr lang="ro-RO" sz="1200" dirty="0"/>
              <a:t> să fie asociat cu un anumit cuvânt din setul de antrenament: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EDB667C-0F6B-47EC-B5FA-A11EA8E6319B}"/>
                  </a:ext>
                </a:extLst>
              </p:cNvPr>
              <p:cNvSpPr txBox="1"/>
              <p:nvPr/>
            </p:nvSpPr>
            <p:spPr>
              <a:xfrm>
                <a:off x="679440" y="1666033"/>
                <a:ext cx="4572000"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den>
                      </m:f>
                    </m:oMath>
                  </m:oMathPara>
                </a14:m>
                <a:endParaRPr lang="ro-RO" b="1" dirty="0">
                  <a:solidFill>
                    <a:schemeClr val="tx1"/>
                  </a:solidFill>
                </a:endParaRPr>
              </a:p>
            </p:txBody>
          </p:sp>
        </mc:Choice>
        <mc:Fallback>
          <p:sp>
            <p:nvSpPr>
              <p:cNvPr id="12" name="TextBox 11">
                <a:extLst>
                  <a:ext uri="{FF2B5EF4-FFF2-40B4-BE49-F238E27FC236}">
                    <a16:creationId xmlns:a16="http://schemas.microsoft.com/office/drawing/2014/main" id="{CEDB667C-0F6B-47EC-B5FA-A11EA8E6319B}"/>
                  </a:ext>
                </a:extLst>
              </p:cNvPr>
              <p:cNvSpPr txBox="1">
                <a:spLocks noRot="1" noChangeAspect="1" noMove="1" noResize="1" noEditPoints="1" noAdjustHandles="1" noChangeArrowheads="1" noChangeShapeType="1" noTextEdit="1"/>
              </p:cNvSpPr>
              <p:nvPr/>
            </p:nvSpPr>
            <p:spPr>
              <a:xfrm>
                <a:off x="679440" y="1666033"/>
                <a:ext cx="4572000" cy="546816"/>
              </a:xfrm>
              <a:prstGeom prst="rect">
                <a:avLst/>
              </a:prstGeom>
              <a:blipFill>
                <a:blip r:embed="rId3"/>
                <a:stretch>
                  <a:fillRect t="-34444" b="-68889"/>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7" name="Google Shape;125;p17">
                <a:extLst>
                  <a:ext uri="{FF2B5EF4-FFF2-40B4-BE49-F238E27FC236}">
                    <a16:creationId xmlns:a16="http://schemas.microsoft.com/office/drawing/2014/main" id="{6CABA31E-052F-45DE-AC27-A8119117CB8F}"/>
                  </a:ext>
                </a:extLst>
              </p:cNvPr>
              <p:cNvSpPr txBox="1">
                <a:spLocks/>
              </p:cNvSpPr>
              <p:nvPr/>
            </p:nvSpPr>
            <p:spPr>
              <a:xfrm>
                <a:off x="4356436" y="1538365"/>
                <a:ext cx="433185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cuvântului </a:t>
                </a:r>
                <a14:m>
                  <m:oMath xmlns:m="http://schemas.openxmlformats.org/officeDocument/2006/math">
                    <m:sSub>
                      <m:sSubPr>
                        <m:ctrlP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5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ro-RO" sz="105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a:t>
                </a:r>
                <a:r>
                  <a:rPr lang="ro-RO" sz="105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tagului</a:t>
                </a:r>
                <a:r>
                  <a:rPr lang="ro-RO" sz="105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5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p:sp>
            <p:nvSpPr>
              <p:cNvPr id="17" name="Google Shape;125;p17">
                <a:extLst>
                  <a:ext uri="{FF2B5EF4-FFF2-40B4-BE49-F238E27FC236}">
                    <a16:creationId xmlns:a16="http://schemas.microsoft.com/office/drawing/2014/main" id="{6CABA31E-052F-45DE-AC27-A8119117CB8F}"/>
                  </a:ext>
                </a:extLst>
              </p:cNvPr>
              <p:cNvSpPr txBox="1">
                <a:spLocks noRot="1" noChangeAspect="1" noMove="1" noResize="1" noEditPoints="1" noAdjustHandles="1" noChangeArrowheads="1" noChangeShapeType="1" noTextEdit="1"/>
              </p:cNvSpPr>
              <p:nvPr/>
            </p:nvSpPr>
            <p:spPr>
              <a:xfrm>
                <a:off x="4356436" y="1538365"/>
                <a:ext cx="4331854" cy="619800"/>
              </a:xfrm>
              <a:prstGeom prst="rect">
                <a:avLst/>
              </a:prstGeom>
              <a:blipFill>
                <a:blip r:embed="rId4"/>
                <a:stretch>
                  <a:fillRect b="-23529"/>
                </a:stretch>
              </a:blipFill>
              <a:ln>
                <a:noFill/>
              </a:ln>
            </p:spPr>
            <p:txBody>
              <a:bodyPr/>
              <a:lstStyle/>
              <a:p>
                <a:r>
                  <a:rPr lang="ro-RO">
                    <a:noFill/>
                  </a:rPr>
                  <a:t> </a:t>
                </a:r>
              </a:p>
            </p:txBody>
          </p:sp>
        </mc:Fallback>
      </mc:AlternateContent>
      <p:sp>
        <p:nvSpPr>
          <p:cNvPr id="18" name="Google Shape;125;p17">
            <a:extLst>
              <a:ext uri="{FF2B5EF4-FFF2-40B4-BE49-F238E27FC236}">
                <a16:creationId xmlns:a16="http://schemas.microsoft.com/office/drawing/2014/main" id="{E50C2F99-B028-4F2D-86CF-8D512EA10FD2}"/>
              </a:ext>
            </a:extLst>
          </p:cNvPr>
          <p:cNvSpPr txBox="1">
            <a:spLocks/>
          </p:cNvSpPr>
          <p:nvPr/>
        </p:nvSpPr>
        <p:spPr>
          <a:xfrm>
            <a:off x="679440" y="2374036"/>
            <a:ext cx="780113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Probabilitățile de tranziție reprezintă probabilitatea ca un </a:t>
            </a:r>
            <a:r>
              <a:rPr lang="ro-RO" sz="1200" dirty="0" err="1"/>
              <a:t>tag</a:t>
            </a:r>
            <a:r>
              <a:rPr lang="ro-RO" sz="1200" dirty="0"/>
              <a:t> să apară după ce un alt </a:t>
            </a:r>
            <a:r>
              <a:rPr lang="ro-RO" sz="1200" dirty="0" err="1"/>
              <a:t>tag</a:t>
            </a:r>
            <a:r>
              <a:rPr lang="ro-RO" sz="1200" dirty="0"/>
              <a:t> a apărut la pasul anterior. </a:t>
            </a:r>
            <a:r>
              <a:rPr lang="ro-RO" sz="1200" dirty="0" err="1"/>
              <a:t>Deobicei</a:t>
            </a:r>
            <a:r>
              <a:rPr lang="ro-RO" sz="1200" dirty="0"/>
              <a:t>, într-un sistem de etichetare cu un model Markov cu stări ascunse se calculează doar probabilitățile de tranziție pentru </a:t>
            </a:r>
            <a:r>
              <a:rPr lang="ro-RO" sz="1200" dirty="0" err="1"/>
              <a:t>unigram</a:t>
            </a:r>
            <a:r>
              <a:rPr lang="ro-RO" sz="1200" dirty="0"/>
              <a:t> (1-gram), </a:t>
            </a:r>
            <a:r>
              <a:rPr lang="ro-RO" sz="1200" dirty="0" err="1"/>
              <a:t>bigram</a:t>
            </a:r>
            <a:r>
              <a:rPr lang="ro-RO" sz="1200" dirty="0"/>
              <a:t> (2-gram) și </a:t>
            </a:r>
            <a:r>
              <a:rPr lang="ro-RO" sz="1200" dirty="0" err="1"/>
              <a:t>trigram</a:t>
            </a:r>
            <a:r>
              <a:rPr lang="ro-RO" sz="1200" dirty="0"/>
              <a:t> (3-gram):</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F5FCCFC-C24A-422A-8D15-F4B7CA328E07}"/>
                  </a:ext>
                </a:extLst>
              </p:cNvPr>
              <p:cNvSpPr txBox="1"/>
              <p:nvPr/>
            </p:nvSpPr>
            <p:spPr>
              <a:xfrm>
                <a:off x="87746" y="3211159"/>
                <a:ext cx="5823526" cy="509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𝑵</m:t>
                          </m:r>
                        </m:den>
                      </m:f>
                    </m:oMath>
                  </m:oMathPara>
                </a14:m>
                <a:endParaRPr lang="ro-RO" b="1" dirty="0">
                  <a:solidFill>
                    <a:schemeClr val="tx1"/>
                  </a:solidFill>
                </a:endParaRPr>
              </a:p>
            </p:txBody>
          </p:sp>
        </mc:Choice>
        <mc:Fallback>
          <p:sp>
            <p:nvSpPr>
              <p:cNvPr id="19" name="TextBox 18">
                <a:extLst>
                  <a:ext uri="{FF2B5EF4-FFF2-40B4-BE49-F238E27FC236}">
                    <a16:creationId xmlns:a16="http://schemas.microsoft.com/office/drawing/2014/main" id="{AF5FCCFC-C24A-422A-8D15-F4B7CA328E07}"/>
                  </a:ext>
                </a:extLst>
              </p:cNvPr>
              <p:cNvSpPr txBox="1">
                <a:spLocks noRot="1" noChangeAspect="1" noMove="1" noResize="1" noEditPoints="1" noAdjustHandles="1" noChangeArrowheads="1" noChangeShapeType="1" noTextEdit="1"/>
              </p:cNvSpPr>
              <p:nvPr/>
            </p:nvSpPr>
            <p:spPr>
              <a:xfrm>
                <a:off x="87746" y="3211159"/>
                <a:ext cx="5823526" cy="509050"/>
              </a:xfrm>
              <a:prstGeom prst="rect">
                <a:avLst/>
              </a:prstGeom>
              <a:blipFill>
                <a:blip r:embed="rId5"/>
                <a:stretch>
                  <a:fillRect b="-1205"/>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D509D3C-102A-4AF1-A8DF-3C13E1C1D6C4}"/>
                  </a:ext>
                </a:extLst>
              </p:cNvPr>
              <p:cNvSpPr txBox="1"/>
              <p:nvPr/>
            </p:nvSpPr>
            <p:spPr>
              <a:xfrm>
                <a:off x="18473" y="3715658"/>
                <a:ext cx="5962072"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p:sp>
            <p:nvSpPr>
              <p:cNvPr id="21" name="TextBox 20">
                <a:extLst>
                  <a:ext uri="{FF2B5EF4-FFF2-40B4-BE49-F238E27FC236}">
                    <a16:creationId xmlns:a16="http://schemas.microsoft.com/office/drawing/2014/main" id="{DD509D3C-102A-4AF1-A8DF-3C13E1C1D6C4}"/>
                  </a:ext>
                </a:extLst>
              </p:cNvPr>
              <p:cNvSpPr txBox="1">
                <a:spLocks noRot="1" noChangeAspect="1" noMove="1" noResize="1" noEditPoints="1" noAdjustHandles="1" noChangeArrowheads="1" noChangeShapeType="1" noTextEdit="1"/>
              </p:cNvSpPr>
              <p:nvPr/>
            </p:nvSpPr>
            <p:spPr>
              <a:xfrm>
                <a:off x="18473" y="3715658"/>
                <a:ext cx="5962072" cy="546816"/>
              </a:xfrm>
              <a:prstGeom prst="rect">
                <a:avLst/>
              </a:prstGeom>
              <a:blipFill>
                <a:blip r:embed="rId6"/>
                <a:stretch>
                  <a:fillRect t="-34831" b="-70787"/>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47AF8EF-14D2-40F0-84F8-A9EE89ECBA64}"/>
                  </a:ext>
                </a:extLst>
              </p:cNvPr>
              <p:cNvSpPr txBox="1"/>
              <p:nvPr/>
            </p:nvSpPr>
            <p:spPr>
              <a:xfrm>
                <a:off x="0" y="4286813"/>
                <a:ext cx="5999018"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 </m:t>
                          </m:r>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p:sp>
            <p:nvSpPr>
              <p:cNvPr id="23" name="TextBox 22">
                <a:extLst>
                  <a:ext uri="{FF2B5EF4-FFF2-40B4-BE49-F238E27FC236}">
                    <a16:creationId xmlns:a16="http://schemas.microsoft.com/office/drawing/2014/main" id="{047AF8EF-14D2-40F0-84F8-A9EE89ECBA64}"/>
                  </a:ext>
                </a:extLst>
              </p:cNvPr>
              <p:cNvSpPr txBox="1">
                <a:spLocks noRot="1" noChangeAspect="1" noMove="1" noResize="1" noEditPoints="1" noAdjustHandles="1" noChangeArrowheads="1" noChangeShapeType="1" noTextEdit="1"/>
              </p:cNvSpPr>
              <p:nvPr/>
            </p:nvSpPr>
            <p:spPr>
              <a:xfrm>
                <a:off x="0" y="4286813"/>
                <a:ext cx="5999018" cy="546816"/>
              </a:xfrm>
              <a:prstGeom prst="rect">
                <a:avLst/>
              </a:prstGeom>
              <a:blipFill>
                <a:blip r:embed="rId7"/>
                <a:stretch>
                  <a:fillRect t="-34444" b="-68889"/>
                </a:stretch>
              </a:blipFill>
            </p:spPr>
            <p:txBody>
              <a:bodyPr/>
              <a:lstStyle/>
              <a:p>
                <a:r>
                  <a:rPr lang="ro-RO">
                    <a:noFill/>
                  </a:rPr>
                  <a:t> </a:t>
                </a:r>
              </a:p>
            </p:txBody>
          </p:sp>
        </mc:Fallback>
      </mc:AlternateContent>
      <p:sp>
        <p:nvSpPr>
          <p:cNvPr id="24" name="Google Shape;125;p17">
            <a:extLst>
              <a:ext uri="{FF2B5EF4-FFF2-40B4-BE49-F238E27FC236}">
                <a16:creationId xmlns:a16="http://schemas.microsoft.com/office/drawing/2014/main" id="{AE4A2B7B-62BC-4122-BFCF-8C5E4957460A}"/>
              </a:ext>
            </a:extLst>
          </p:cNvPr>
          <p:cNvSpPr txBox="1">
            <a:spLocks/>
          </p:cNvSpPr>
          <p:nvPr/>
        </p:nvSpPr>
        <p:spPr>
          <a:xfrm>
            <a:off x="831840" y="3279139"/>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Unigram</a:t>
            </a:r>
            <a:r>
              <a:rPr lang="ro-RO" sz="1200" dirty="0"/>
              <a:t>:</a:t>
            </a:r>
          </a:p>
        </p:txBody>
      </p:sp>
      <p:sp>
        <p:nvSpPr>
          <p:cNvPr id="26" name="Google Shape;125;p17">
            <a:extLst>
              <a:ext uri="{FF2B5EF4-FFF2-40B4-BE49-F238E27FC236}">
                <a16:creationId xmlns:a16="http://schemas.microsoft.com/office/drawing/2014/main" id="{078C1656-BF8A-40D4-8EF7-ABA3FB3B731A}"/>
              </a:ext>
            </a:extLst>
          </p:cNvPr>
          <p:cNvSpPr txBox="1">
            <a:spLocks/>
          </p:cNvSpPr>
          <p:nvPr/>
        </p:nvSpPr>
        <p:spPr>
          <a:xfrm>
            <a:off x="831840" y="3794900"/>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Bigram</a:t>
            </a:r>
            <a:r>
              <a:rPr lang="ro-RO" sz="1200" dirty="0"/>
              <a:t>:</a:t>
            </a:r>
          </a:p>
        </p:txBody>
      </p:sp>
      <p:sp>
        <p:nvSpPr>
          <p:cNvPr id="27" name="Google Shape;125;p17">
            <a:extLst>
              <a:ext uri="{FF2B5EF4-FFF2-40B4-BE49-F238E27FC236}">
                <a16:creationId xmlns:a16="http://schemas.microsoft.com/office/drawing/2014/main" id="{F471A63F-9755-4E1D-BD83-BB859870E43A}"/>
              </a:ext>
            </a:extLst>
          </p:cNvPr>
          <p:cNvSpPr txBox="1">
            <a:spLocks/>
          </p:cNvSpPr>
          <p:nvPr/>
        </p:nvSpPr>
        <p:spPr>
          <a:xfrm>
            <a:off x="831840" y="4362660"/>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Trigram</a:t>
            </a:r>
            <a:r>
              <a:rPr lang="ro-RO" sz="1200" dirty="0"/>
              <a:t>:</a:t>
            </a:r>
          </a:p>
        </p:txBody>
      </p:sp>
      <mc:AlternateContent xmlns:mc="http://schemas.openxmlformats.org/markup-compatibility/2006">
        <mc:Choice xmlns:a14="http://schemas.microsoft.com/office/drawing/2010/main" Requires="a14">
          <p:sp>
            <p:nvSpPr>
              <p:cNvPr id="29" name="Google Shape;125;p17">
                <a:extLst>
                  <a:ext uri="{FF2B5EF4-FFF2-40B4-BE49-F238E27FC236}">
                    <a16:creationId xmlns:a16="http://schemas.microsoft.com/office/drawing/2014/main" id="{77552267-B5DD-43DE-A591-6CCB502EBF31}"/>
                  </a:ext>
                </a:extLst>
              </p:cNvPr>
              <p:cNvSpPr txBox="1">
                <a:spLocks/>
              </p:cNvSpPr>
              <p:nvPr/>
            </p:nvSpPr>
            <p:spPr>
              <a:xfrm>
                <a:off x="4356436" y="3172255"/>
                <a:ext cx="4266632" cy="618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050"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05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5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050" dirty="0" err="1">
                    <a:effectLst/>
                    <a:latin typeface="Lato" panose="020B0604020202020204" charset="0"/>
                    <a:ea typeface="Times New Roman" panose="02020603050405020304" pitchFamily="18" charset="0"/>
                    <a:cs typeface="Times New Roman" panose="02020603050405020304" pitchFamily="18" charset="0"/>
                  </a:rPr>
                  <a:t>trigram</a:t>
                </a:r>
                <a:r>
                  <a:rPr lang="ro-RO" sz="1050" dirty="0">
                    <a:effectLst/>
                    <a:latin typeface="Lato" panose="020B0604020202020204" charset="0"/>
                    <a:ea typeface="Times New Roman" panose="02020603050405020304" pitchFamily="18" charset="0"/>
                    <a:cs typeface="Times New Roman" panose="02020603050405020304" pitchFamily="18" charset="0"/>
                  </a:rPr>
                  <a:t> ale </a:t>
                </a:r>
                <a:r>
                  <a:rPr lang="ro-RO" sz="1050" dirty="0" err="1">
                    <a:effectLst/>
                    <a:latin typeface="Lato" panose="020B0604020202020204" charset="0"/>
                    <a:ea typeface="Times New Roman" panose="02020603050405020304" pitchFamily="18" charset="0"/>
                    <a:cs typeface="Times New Roman" panose="02020603050405020304" pitchFamily="18" charset="0"/>
                  </a:rPr>
                  <a:t>tagurilor</a:t>
                </a:r>
                <a:r>
                  <a:rPr lang="ro-RO" sz="105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50" i="1" dirty="0">
                  <a:effectLst/>
                  <a:latin typeface="Cambria Math" panose="02040503050406030204" pitchFamily="18"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050"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o-RO" sz="105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5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050" dirty="0" err="1">
                    <a:effectLst/>
                    <a:latin typeface="Lato" panose="020B0604020202020204" charset="0"/>
                    <a:ea typeface="Times New Roman" panose="02020603050405020304" pitchFamily="18" charset="0"/>
                    <a:cs typeface="Times New Roman" panose="02020603050405020304" pitchFamily="18" charset="0"/>
                  </a:rPr>
                  <a:t>bigram</a:t>
                </a:r>
                <a:r>
                  <a:rPr lang="ro-RO" sz="1050" dirty="0">
                    <a:effectLst/>
                    <a:latin typeface="Lato" panose="020B0604020202020204" charset="0"/>
                    <a:ea typeface="Times New Roman" panose="02020603050405020304" pitchFamily="18" charset="0"/>
                    <a:cs typeface="Times New Roman" panose="02020603050405020304" pitchFamily="18" charset="0"/>
                  </a:rPr>
                  <a:t> ale </a:t>
                </a:r>
                <a:r>
                  <a:rPr lang="ro-RO" sz="1050" dirty="0" err="1">
                    <a:effectLst/>
                    <a:latin typeface="Lato" panose="020B0604020202020204" charset="0"/>
                    <a:ea typeface="Times New Roman" panose="02020603050405020304" pitchFamily="18" charset="0"/>
                    <a:cs typeface="Times New Roman" panose="02020603050405020304" pitchFamily="18" charset="0"/>
                  </a:rPr>
                  <a:t>tagurilor</a:t>
                </a:r>
                <a:r>
                  <a:rPr lang="ro-RO" sz="105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5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50" i="1">
                            <a:effectLst/>
                            <a:latin typeface="Cambria Math" panose="02040503050406030204" pitchFamily="18" charset="0"/>
                            <a:ea typeface="Calibri" panose="020F0502020204030204" pitchFamily="34" charset="0"/>
                            <a:cs typeface="Times New Roman" panose="02020603050405020304" pitchFamily="18" charset="0"/>
                          </a:rPr>
                          <m:t>𝑖</m:t>
                        </m:r>
                        <m:r>
                          <a:rPr lang="ro-RO" sz="105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o-RO" sz="1050" i="1" dirty="0"/>
              </a:p>
              <a:p>
                <a:pPr marL="101600" indent="0">
                  <a:buNone/>
                </a:pPr>
                <a14:m>
                  <m:oMath xmlns:m="http://schemas.openxmlformats.org/officeDocument/2006/math">
                    <m:r>
                      <a:rPr lang="ro-RO" sz="1050" i="1">
                        <a:latin typeface="Cambria Math" panose="02040503050406030204" pitchFamily="18" charset="0"/>
                      </a:rPr>
                      <m:t>𝑐</m:t>
                    </m:r>
                    <m:d>
                      <m:dPr>
                        <m:ctrlPr>
                          <a:rPr lang="ro-RO" sz="1050" i="1">
                            <a:latin typeface="Cambria Math" panose="02040503050406030204" pitchFamily="18" charset="0"/>
                          </a:rPr>
                        </m:ctrlPr>
                      </m:dPr>
                      <m:e>
                        <m:sSub>
                          <m:sSubPr>
                            <m:ctrlPr>
                              <a:rPr lang="ro-RO" sz="1050" i="1">
                                <a:latin typeface="Cambria Math" panose="02040503050406030204" pitchFamily="18" charset="0"/>
                              </a:rPr>
                            </m:ctrlPr>
                          </m:sSubPr>
                          <m:e>
                            <m:r>
                              <a:rPr lang="ro-RO" sz="1050" i="1">
                                <a:latin typeface="Cambria Math" panose="02040503050406030204" pitchFamily="18" charset="0"/>
                              </a:rPr>
                              <m:t>𝑡</m:t>
                            </m:r>
                          </m:e>
                          <m:sub>
                            <m:r>
                              <a:rPr lang="ro-RO" sz="1050" i="1">
                                <a:latin typeface="Cambria Math" panose="02040503050406030204" pitchFamily="18" charset="0"/>
                              </a:rPr>
                              <m:t>𝑖</m:t>
                            </m:r>
                          </m:sub>
                        </m:sSub>
                      </m:e>
                    </m:d>
                    <m:r>
                      <a:rPr lang="ro-RO" sz="1050" i="1">
                        <a:latin typeface="Cambria Math" panose="02040503050406030204" pitchFamily="18" charset="0"/>
                      </a:rPr>
                      <m:t>− </m:t>
                    </m:r>
                  </m:oMath>
                </a14:m>
                <a:r>
                  <a:rPr lang="ro-RO" sz="1050" dirty="0"/>
                  <a:t>frecvența de apariție a </a:t>
                </a:r>
                <a:r>
                  <a:rPr lang="ro-RO" sz="1050" dirty="0" err="1"/>
                  <a:t>tagului</a:t>
                </a:r>
                <a:r>
                  <a:rPr lang="ro-RO" sz="1050" dirty="0"/>
                  <a:t> </a:t>
                </a:r>
                <a14:m>
                  <m:oMath xmlns:m="http://schemas.openxmlformats.org/officeDocument/2006/math">
                    <m:sSub>
                      <m:sSubPr>
                        <m:ctrlPr>
                          <a:rPr lang="ro-RO" sz="1050" i="1">
                            <a:latin typeface="Cambria Math" panose="02040503050406030204" pitchFamily="18" charset="0"/>
                          </a:rPr>
                        </m:ctrlPr>
                      </m:sSubPr>
                      <m:e>
                        <m:r>
                          <a:rPr lang="ro-RO" sz="1050" i="1">
                            <a:latin typeface="Cambria Math" panose="02040503050406030204" pitchFamily="18" charset="0"/>
                          </a:rPr>
                          <m:t>𝑡</m:t>
                        </m:r>
                      </m:e>
                      <m:sub>
                        <m:r>
                          <a:rPr lang="ro-RO" sz="1050" i="1">
                            <a:latin typeface="Cambria Math" panose="02040503050406030204" pitchFamily="18" charset="0"/>
                          </a:rPr>
                          <m:t>𝑖</m:t>
                        </m:r>
                      </m:sub>
                    </m:sSub>
                  </m:oMath>
                </a14:m>
                <a:endParaRPr lang="ro-RO" sz="1050" dirty="0"/>
              </a:p>
              <a:p>
                <a:pPr marL="101600" indent="0">
                  <a:buNone/>
                </a:pPr>
                <a:r>
                  <a:rPr lang="ro-RO" sz="1050" dirty="0"/>
                  <a:t>N – numărul de </a:t>
                </a:r>
                <a:r>
                  <a:rPr lang="ro-RO" sz="1050" dirty="0" err="1"/>
                  <a:t>tokeni</a:t>
                </a:r>
                <a:r>
                  <a:rPr lang="ro-RO" sz="1050" dirty="0"/>
                  <a:t> (cuvinte) din setul de antrenare</a:t>
                </a:r>
              </a:p>
            </p:txBody>
          </p:sp>
        </mc:Choice>
        <mc:Fallback>
          <p:sp>
            <p:nvSpPr>
              <p:cNvPr id="29" name="Google Shape;125;p17">
                <a:extLst>
                  <a:ext uri="{FF2B5EF4-FFF2-40B4-BE49-F238E27FC236}">
                    <a16:creationId xmlns:a16="http://schemas.microsoft.com/office/drawing/2014/main" id="{77552267-B5DD-43DE-A591-6CCB502EBF31}"/>
                  </a:ext>
                </a:extLst>
              </p:cNvPr>
              <p:cNvSpPr txBox="1">
                <a:spLocks noRot="1" noChangeAspect="1" noMove="1" noResize="1" noEditPoints="1" noAdjustHandles="1" noChangeArrowheads="1" noChangeShapeType="1" noTextEdit="1"/>
              </p:cNvSpPr>
              <p:nvPr/>
            </p:nvSpPr>
            <p:spPr>
              <a:xfrm>
                <a:off x="4356436" y="3172255"/>
                <a:ext cx="4266632" cy="618747"/>
              </a:xfrm>
              <a:prstGeom prst="rect">
                <a:avLst/>
              </a:prstGeom>
              <a:blipFill>
                <a:blip r:embed="rId8"/>
                <a:stretch>
                  <a:fillRect b="-172549"/>
                </a:stretch>
              </a:blipFill>
              <a:ln>
                <a:noFill/>
              </a:ln>
            </p:spPr>
            <p:txBody>
              <a:bodyPr/>
              <a:lstStyle/>
              <a:p>
                <a:r>
                  <a:rPr lang="ro-RO">
                    <a:noFill/>
                  </a:rPr>
                  <a:t> </a:t>
                </a:r>
              </a:p>
            </p:txBody>
          </p:sp>
        </mc:Fallback>
      </mc:AlternateContent>
    </p:spTree>
    <p:extLst>
      <p:ext uri="{BB962C8B-B14F-4D97-AF65-F5344CB8AC3E}">
        <p14:creationId xmlns:p14="http://schemas.microsoft.com/office/powerpoint/2010/main" val="354942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Netezire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647474" y="826015"/>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O metodă de netezire a datelor este interpolarea liniară. Aceasta presupune calcularea unei noi probabilități compuse din suma probabilităților de tranziție (</a:t>
            </a:r>
            <a:r>
              <a:rPr lang="ro-RO" sz="1200" dirty="0" err="1"/>
              <a:t>unigram</a:t>
            </a:r>
            <a:r>
              <a:rPr lang="ro-RO" sz="1200" dirty="0"/>
              <a:t>, </a:t>
            </a:r>
            <a:r>
              <a:rPr lang="ro-RO" sz="1200" dirty="0" err="1"/>
              <a:t>bigram</a:t>
            </a:r>
            <a:r>
              <a:rPr lang="ro-RO" sz="1200" dirty="0"/>
              <a:t>, </a:t>
            </a:r>
            <a:r>
              <a:rPr lang="ro-RO" sz="1200" dirty="0" err="1"/>
              <a:t>trigram</a:t>
            </a:r>
            <a:r>
              <a:rPr lang="ro-RO" sz="1200" dirty="0"/>
              <a:t>) înmulțite cu o pondere determinată:</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EEA359-D0F8-468F-BF33-DA15749642F0}"/>
                  </a:ext>
                </a:extLst>
              </p:cNvPr>
              <p:cNvSpPr txBox="1"/>
              <p:nvPr/>
            </p:nvSpPr>
            <p:spPr>
              <a:xfrm>
                <a:off x="1681584" y="1380353"/>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𝑳𝑰</m:t>
                              </m:r>
                            </m:sub>
                          </m:sSub>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𝟏</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𝟐</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𝟑</m:t>
                              </m:r>
                            </m:sub>
                          </m:sSub>
                          <m:r>
                            <a:rPr lang="ro-RO" b="1" i="1">
                              <a:solidFill>
                                <a:schemeClr val="tx1"/>
                              </a:solidFill>
                              <a:latin typeface="Cambria Math" panose="02040503050406030204" pitchFamily="18" charset="0"/>
                            </a:rPr>
                            <m:t>𝑷</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78EEA359-D0F8-468F-BF33-DA15749642F0}"/>
                  </a:ext>
                </a:extLst>
              </p:cNvPr>
              <p:cNvSpPr txBox="1">
                <a:spLocks noRot="1" noChangeAspect="1" noMove="1" noResize="1" noEditPoints="1" noAdjustHandles="1" noChangeArrowheads="1" noChangeShapeType="1" noTextEdit="1"/>
              </p:cNvSpPr>
              <p:nvPr/>
            </p:nvSpPr>
            <p:spPr>
              <a:xfrm>
                <a:off x="1681584" y="1380353"/>
                <a:ext cx="4572000" cy="307777"/>
              </a:xfrm>
              <a:prstGeom prst="rect">
                <a:avLst/>
              </a:prstGeom>
              <a:blipFill>
                <a:blip r:embed="rId3"/>
                <a:stretch>
                  <a:fillRect t="-100000" r="-7467" b="-158824"/>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2" name="Google Shape;125;p17">
                <a:extLst>
                  <a:ext uri="{FF2B5EF4-FFF2-40B4-BE49-F238E27FC236}">
                    <a16:creationId xmlns:a16="http://schemas.microsoft.com/office/drawing/2014/main" id="{49605D5F-6866-4E46-AAE5-4EFE9BD68A16}"/>
                  </a:ext>
                </a:extLst>
              </p:cNvPr>
              <p:cNvSpPr txBox="1">
                <a:spLocks/>
              </p:cNvSpPr>
              <p:nvPr/>
            </p:nvSpPr>
            <p:spPr>
              <a:xfrm>
                <a:off x="647474" y="3430843"/>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O altă metodă de netezire este netezirea aditivă. Aceasta presupune adunarea la </a:t>
                </a:r>
                <a:r>
                  <a:rPr lang="ro-RO" sz="1200" dirty="0" err="1"/>
                  <a:t>numarător</a:t>
                </a:r>
                <a:r>
                  <a:rPr lang="ro-RO" sz="1200" dirty="0"/>
                  <a:t> cu o constantă aleasă de dinainte și la numitor adunarea cu produsul dintre această constantă și o altă valoare care reprezintă lungimea setului de date </a:t>
                </a:r>
                <a14:m>
                  <m:oMath xmlns:m="http://schemas.openxmlformats.org/officeDocument/2006/math">
                    <m:r>
                      <a:rPr lang="ro-RO" sz="1400" b="1" i="1" smtClean="0">
                        <a:solidFill>
                          <a:schemeClr val="tx1"/>
                        </a:solidFill>
                        <a:latin typeface="Cambria Math" panose="02040503050406030204" pitchFamily="18" charset="0"/>
                      </a:rPr>
                      <m:t>𝒙</m:t>
                    </m:r>
                  </m:oMath>
                </a14:m>
                <a:r>
                  <a:rPr lang="ro-RO" sz="1200" dirty="0"/>
                  <a:t>.</a:t>
                </a:r>
              </a:p>
            </p:txBody>
          </p:sp>
        </mc:Choice>
        <mc:Fallback xmlns="">
          <p:sp>
            <p:nvSpPr>
              <p:cNvPr id="22" name="Google Shape;125;p17">
                <a:extLst>
                  <a:ext uri="{FF2B5EF4-FFF2-40B4-BE49-F238E27FC236}">
                    <a16:creationId xmlns:a16="http://schemas.microsoft.com/office/drawing/2014/main" id="{49605D5F-6866-4E46-AAE5-4EFE9BD68A16}"/>
                  </a:ext>
                </a:extLst>
              </p:cNvPr>
              <p:cNvSpPr txBox="1">
                <a:spLocks noRot="1" noChangeAspect="1" noMove="1" noResize="1" noEditPoints="1" noAdjustHandles="1" noChangeArrowheads="1" noChangeShapeType="1" noTextEdit="1"/>
              </p:cNvSpPr>
              <p:nvPr/>
            </p:nvSpPr>
            <p:spPr>
              <a:xfrm>
                <a:off x="647474" y="3430843"/>
                <a:ext cx="7841105" cy="619800"/>
              </a:xfrm>
              <a:prstGeom prst="rect">
                <a:avLst/>
              </a:prstGeom>
              <a:blipFill>
                <a:blip r:embed="rId4"/>
                <a:stretch>
                  <a:fillRect r="-78" b="-25743"/>
                </a:stretch>
              </a:blipFill>
              <a:ln>
                <a:noFill/>
              </a:ln>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1FEDAD7-98BC-44D2-B52D-7D519D73566F}"/>
                  </a:ext>
                </a:extLst>
              </p:cNvPr>
              <p:cNvSpPr txBox="1"/>
              <p:nvPr/>
            </p:nvSpPr>
            <p:spPr>
              <a:xfrm>
                <a:off x="-234461" y="4181824"/>
                <a:ext cx="4572000" cy="487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𝜽</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r>
                            <a:rPr lang="ro-RO" b="1" i="1">
                              <a:solidFill>
                                <a:schemeClr val="tx1"/>
                              </a:solidFill>
                              <a:latin typeface="Cambria Math" panose="02040503050406030204" pitchFamily="18" charset="0"/>
                            </a:rPr>
                            <m:t>𝑵</m:t>
                          </m:r>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25" name="TextBox 24">
                <a:extLst>
                  <a:ext uri="{FF2B5EF4-FFF2-40B4-BE49-F238E27FC236}">
                    <a16:creationId xmlns:a16="http://schemas.microsoft.com/office/drawing/2014/main" id="{71FEDAD7-98BC-44D2-B52D-7D519D73566F}"/>
                  </a:ext>
                </a:extLst>
              </p:cNvPr>
              <p:cNvSpPr txBox="1">
                <a:spLocks noRot="1" noChangeAspect="1" noMove="1" noResize="1" noEditPoints="1" noAdjustHandles="1" noChangeArrowheads="1" noChangeShapeType="1" noTextEdit="1"/>
              </p:cNvSpPr>
              <p:nvPr/>
            </p:nvSpPr>
            <p:spPr>
              <a:xfrm>
                <a:off x="-234461" y="4181824"/>
                <a:ext cx="4572000" cy="487249"/>
              </a:xfrm>
              <a:prstGeom prst="rect">
                <a:avLst/>
              </a:prstGeom>
              <a:blipFill>
                <a:blip r:embed="rId5"/>
                <a:stretch>
                  <a:fillRect b="-125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8" name="Google Shape;125;p17">
                <a:extLst>
                  <a:ext uri="{FF2B5EF4-FFF2-40B4-BE49-F238E27FC236}">
                    <a16:creationId xmlns:a16="http://schemas.microsoft.com/office/drawing/2014/main" id="{58CDB429-0F79-4B74-907A-918E31A6E3D4}"/>
                  </a:ext>
                </a:extLst>
              </p:cNvPr>
              <p:cNvSpPr txBox="1">
                <a:spLocks/>
              </p:cNvSpPr>
              <p:nvPr/>
            </p:nvSpPr>
            <p:spPr>
              <a:xfrm>
                <a:off x="647474" y="1696569"/>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lvl="0" indent="0" algn="just">
                  <a:lnSpc>
                    <a:spcPct val="107000"/>
                  </a:lnSpc>
                  <a:spcBef>
                    <a:spcPts val="0"/>
                  </a:spcBef>
                  <a:buClr>
                    <a:srgbClr val="000000"/>
                  </a:buClr>
                  <a:buSzPts val="1400"/>
                  <a:buNone/>
                  <a:defRPr/>
                </a:pPr>
                <a:r>
                  <a:rPr lang="ro-RO" sz="1200" dirty="0"/>
                  <a:t>      Valorile ponderilor </a:t>
                </a:r>
                <a14:m>
                  <m:oMath xmlns:m="http://schemas.openxmlformats.org/officeDocument/2006/math">
                    <m:sSub>
                      <m:sSubPr>
                        <m:ctrlPr>
                          <a:rPr lang="ro-RO" sz="1200" b="1" i="1" smtClean="0">
                            <a:solidFill>
                              <a:schemeClr val="tx1"/>
                            </a:solidFill>
                            <a:latin typeface="Cambria Math" panose="02040503050406030204" pitchFamily="18" charset="0"/>
                          </a:rPr>
                        </m:ctrlPr>
                      </m:sSubPr>
                      <m:e>
                        <m:r>
                          <a:rPr lang="ro-RO" sz="1200" b="1" i="1">
                            <a:solidFill>
                              <a:schemeClr val="tx1"/>
                            </a:solidFill>
                            <a:latin typeface="Cambria Math" panose="02040503050406030204" pitchFamily="18" charset="0"/>
                          </a:rPr>
                          <m:t>𝝀</m:t>
                        </m:r>
                      </m:e>
                      <m:sub>
                        <m:r>
                          <a:rPr lang="ro-RO" sz="1200" b="1" i="0">
                            <a:solidFill>
                              <a:schemeClr val="tx1"/>
                            </a:solidFill>
                            <a:latin typeface="Cambria Math" panose="02040503050406030204" pitchFamily="18" charset="0"/>
                          </a:rPr>
                          <m:t>𝟏</m:t>
                        </m:r>
                      </m:sub>
                    </m:sSub>
                    <m:r>
                      <a:rPr lang="ro-RO" sz="1200" b="1" i="1">
                        <a:solidFill>
                          <a:schemeClr val="tx1"/>
                        </a:solidFill>
                        <a:latin typeface="Cambria Math" panose="02040503050406030204" pitchFamily="18" charset="0"/>
                      </a:rPr>
                      <m:t> </m:t>
                    </m:r>
                  </m:oMath>
                </a14:m>
                <a:r>
                  <a:rPr lang="ro-RO" sz="1200" dirty="0"/>
                  <a:t>,</a:t>
                </a:r>
                <a:r>
                  <a:rPr lang="ro-RO" sz="1200" b="1" dirty="0">
                    <a:solidFill>
                      <a:schemeClr val="tx1"/>
                    </a:solidFill>
                  </a:rPr>
                  <a:t> </a:t>
                </a:r>
                <a14:m>
                  <m:oMath xmlns:m="http://schemas.openxmlformats.org/officeDocument/2006/math">
                    <m:sSub>
                      <m:sSubPr>
                        <m:ctrlPr>
                          <a:rPr lang="ro-RO" sz="1200" b="1" i="1">
                            <a:solidFill>
                              <a:schemeClr val="tx1"/>
                            </a:solidFill>
                            <a:latin typeface="Cambria Math" panose="02040503050406030204" pitchFamily="18" charset="0"/>
                          </a:rPr>
                        </m:ctrlPr>
                      </m:sSubPr>
                      <m:e>
                        <m:r>
                          <a:rPr lang="ro-RO" sz="1200" b="1" i="1">
                            <a:solidFill>
                              <a:schemeClr val="tx1"/>
                            </a:solidFill>
                            <a:latin typeface="Cambria Math" panose="02040503050406030204" pitchFamily="18" charset="0"/>
                          </a:rPr>
                          <m:t>𝝀</m:t>
                        </m:r>
                      </m:e>
                      <m:sub>
                        <m:r>
                          <a:rPr lang="ro-RO" sz="1200" b="1" i="1" smtClean="0">
                            <a:solidFill>
                              <a:schemeClr val="tx1"/>
                            </a:solidFill>
                            <a:latin typeface="Cambria Math" panose="02040503050406030204" pitchFamily="18" charset="0"/>
                          </a:rPr>
                          <m:t>𝟐</m:t>
                        </m:r>
                      </m:sub>
                    </m:sSub>
                    <m:r>
                      <a:rPr lang="ro-RO" sz="1200" b="1" i="1">
                        <a:solidFill>
                          <a:schemeClr val="tx1"/>
                        </a:solidFill>
                        <a:latin typeface="Cambria Math" panose="02040503050406030204" pitchFamily="18" charset="0"/>
                      </a:rPr>
                      <m:t> </m:t>
                    </m:r>
                  </m:oMath>
                </a14:m>
                <a:r>
                  <a:rPr lang="el-GR" sz="1200" dirty="0"/>
                  <a:t>,</a:t>
                </a:r>
                <a:r>
                  <a:rPr lang="ro-RO" sz="1200" b="1" dirty="0">
                    <a:solidFill>
                      <a:schemeClr val="tx1"/>
                    </a:solidFill>
                  </a:rPr>
                  <a:t> </a:t>
                </a:r>
                <a14:m>
                  <m:oMath xmlns:m="http://schemas.openxmlformats.org/officeDocument/2006/math">
                    <m:sSub>
                      <m:sSubPr>
                        <m:ctrlPr>
                          <a:rPr lang="ro-RO" sz="1200" b="1" i="1">
                            <a:solidFill>
                              <a:schemeClr val="tx1"/>
                            </a:solidFill>
                            <a:latin typeface="Cambria Math" panose="02040503050406030204" pitchFamily="18" charset="0"/>
                          </a:rPr>
                        </m:ctrlPr>
                      </m:sSubPr>
                      <m:e>
                        <m:r>
                          <a:rPr lang="ro-RO" sz="1200" b="1" i="1">
                            <a:solidFill>
                              <a:schemeClr val="tx1"/>
                            </a:solidFill>
                            <a:latin typeface="Cambria Math" panose="02040503050406030204" pitchFamily="18" charset="0"/>
                          </a:rPr>
                          <m:t>𝝀</m:t>
                        </m:r>
                      </m:e>
                      <m:sub>
                        <m:r>
                          <a:rPr lang="ro-RO" sz="1200" b="1" i="1" smtClean="0">
                            <a:solidFill>
                              <a:schemeClr val="tx1"/>
                            </a:solidFill>
                            <a:latin typeface="Cambria Math" panose="02040503050406030204" pitchFamily="18" charset="0"/>
                          </a:rPr>
                          <m:t>𝟑</m:t>
                        </m:r>
                      </m:sub>
                    </m:sSub>
                  </m:oMath>
                </a14:m>
                <a:r>
                  <a:rPr lang="el-GR" sz="1200" dirty="0"/>
                  <a:t> </a:t>
                </a:r>
                <a:r>
                  <a:rPr lang="ro-RO" sz="1200" dirty="0"/>
                  <a:t>sunt estimate prin interpolarea eliminată. Pseudocodul general de determinare a acestor ponderi este următorul:</a:t>
                </a:r>
              </a:p>
            </p:txBody>
          </p:sp>
        </mc:Choice>
        <mc:Fallback xmlns="">
          <p:sp>
            <p:nvSpPr>
              <p:cNvPr id="28" name="Google Shape;125;p17">
                <a:extLst>
                  <a:ext uri="{FF2B5EF4-FFF2-40B4-BE49-F238E27FC236}">
                    <a16:creationId xmlns:a16="http://schemas.microsoft.com/office/drawing/2014/main" id="{58CDB429-0F79-4B74-907A-918E31A6E3D4}"/>
                  </a:ext>
                </a:extLst>
              </p:cNvPr>
              <p:cNvSpPr txBox="1">
                <a:spLocks noRot="1" noChangeAspect="1" noMove="1" noResize="1" noEditPoints="1" noAdjustHandles="1" noChangeArrowheads="1" noChangeShapeType="1" noTextEdit="1"/>
              </p:cNvSpPr>
              <p:nvPr/>
            </p:nvSpPr>
            <p:spPr>
              <a:xfrm>
                <a:off x="647474" y="1696569"/>
                <a:ext cx="7841105" cy="619800"/>
              </a:xfrm>
              <a:prstGeom prst="rect">
                <a:avLst/>
              </a:prstGeom>
              <a:blipFill>
                <a:blip r:embed="rId6"/>
                <a:stretch>
                  <a:fillRect r="-78"/>
                </a:stretch>
              </a:blipFill>
              <a:ln>
                <a:noFill/>
              </a:ln>
            </p:spPr>
            <p:txBody>
              <a:bodyPr/>
              <a:lstStyle/>
              <a:p>
                <a:r>
                  <a:rPr lang="ro-RO">
                    <a:noFill/>
                  </a:rPr>
                  <a:t> </a:t>
                </a:r>
              </a:p>
            </p:txBody>
          </p:sp>
        </mc:Fallback>
      </mc:AlternateContent>
      <p:pic>
        <p:nvPicPr>
          <p:cNvPr id="5" name="Picture 4">
            <a:extLst>
              <a:ext uri="{FF2B5EF4-FFF2-40B4-BE49-F238E27FC236}">
                <a16:creationId xmlns:a16="http://schemas.microsoft.com/office/drawing/2014/main" id="{ADAFF04A-00FF-4773-945B-AE3EBF395128}"/>
              </a:ext>
            </a:extLst>
          </p:cNvPr>
          <p:cNvPicPr>
            <a:picLocks noChangeAspect="1"/>
          </p:cNvPicPr>
          <p:nvPr/>
        </p:nvPicPr>
        <p:blipFill>
          <a:blip r:embed="rId7"/>
          <a:stretch>
            <a:fillRect/>
          </a:stretch>
        </p:blipFill>
        <p:spPr>
          <a:xfrm>
            <a:off x="3187691" y="2093842"/>
            <a:ext cx="3165140" cy="1320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Google Shape;125;p17">
            <a:extLst>
              <a:ext uri="{FF2B5EF4-FFF2-40B4-BE49-F238E27FC236}">
                <a16:creationId xmlns:a16="http://schemas.microsoft.com/office/drawing/2014/main" id="{26DC0F6B-4CEE-4484-BA71-C6C6D32F4095}"/>
              </a:ext>
            </a:extLst>
          </p:cNvPr>
          <p:cNvSpPr txBox="1">
            <a:spLocks/>
          </p:cNvSpPr>
          <p:nvPr/>
        </p:nvSpPr>
        <p:spPr>
          <a:xfrm>
            <a:off x="3130767" y="4127752"/>
            <a:ext cx="5448889" cy="840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Pentru </a:t>
            </a:r>
            <a:r>
              <a:rPr lang="el-GR" sz="1200" dirty="0"/>
              <a:t>α= 0, </a:t>
            </a:r>
            <a:r>
              <a:rPr lang="ro-RO" sz="1200" dirty="0"/>
              <a:t>atunci formula de alături nu folosește nicio netezire iar pentru </a:t>
            </a:r>
            <a:r>
              <a:rPr lang="el-GR" sz="1200" dirty="0"/>
              <a:t>α= 1 </a:t>
            </a:r>
            <a:r>
              <a:rPr lang="ro-RO" sz="1200" dirty="0"/>
              <a:t>atunci noua formulă se va numi regula de succesiune a lui Laplace sau formula de netezire a lui Laplace.</a:t>
            </a:r>
          </a:p>
        </p:txBody>
      </p:sp>
      <p:sp>
        <p:nvSpPr>
          <p:cNvPr id="31" name="TextBox 30">
            <a:extLst>
              <a:ext uri="{FF2B5EF4-FFF2-40B4-BE49-F238E27FC236}">
                <a16:creationId xmlns:a16="http://schemas.microsoft.com/office/drawing/2014/main" id="{7F76018E-46D1-4366-99DF-9F468C7D2CFB}"/>
              </a:ext>
            </a:extLst>
          </p:cNvPr>
          <p:cNvSpPr txBox="1"/>
          <p:nvPr/>
        </p:nvSpPr>
        <p:spPr>
          <a:xfrm>
            <a:off x="1383181" y="4700221"/>
            <a:ext cx="4724400" cy="275653"/>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solidFill>
                  <a:schemeClr val="tx1"/>
                </a:solidFill>
                <a:latin typeface="Lato" panose="020B0604020202020204" charset="0"/>
              </a:rPr>
              <a:t>Unde,  i=1,…,d</a:t>
            </a:r>
          </a:p>
        </p:txBody>
      </p:sp>
    </p:spTree>
    <p:extLst>
      <p:ext uri="{BB962C8B-B14F-4D97-AF65-F5344CB8AC3E}">
        <p14:creationId xmlns:p14="http://schemas.microsoft.com/office/powerpoint/2010/main" val="242302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Exemplu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6" y="86524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Pentru exemplul următor: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Nolan</a:t>
            </a:r>
            <a:r>
              <a:rPr lang="ro-RO" sz="1200" dirty="0"/>
              <a:t>(</a:t>
            </a:r>
            <a:r>
              <a:rPr lang="ro-RO" sz="1200" dirty="0" err="1"/>
              <a:t>Noun</a:t>
            </a:r>
            <a:r>
              <a:rPr lang="ro-RO" sz="1200" dirty="0"/>
              <a:t>) </a:t>
            </a:r>
            <a:r>
              <a:rPr lang="ro-RO" sz="1200" dirty="0" err="1"/>
              <a:t>can</a:t>
            </a:r>
            <a:r>
              <a:rPr lang="ro-RO" sz="1200" dirty="0"/>
              <a:t>(Modal Verb) </a:t>
            </a:r>
            <a:r>
              <a:rPr lang="ro-RO" sz="1200" dirty="0" err="1"/>
              <a:t>hire</a:t>
            </a:r>
            <a:r>
              <a:rPr lang="ro-RO" sz="1200" dirty="0"/>
              <a:t>(Verb) Will(</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Tip(</a:t>
            </a:r>
            <a:r>
              <a:rPr lang="ro-RO" sz="1200" dirty="0" err="1"/>
              <a:t>Noun</a:t>
            </a:r>
            <a:r>
              <a:rPr lang="ro-RO" sz="1200" dirty="0"/>
              <a:t>) </a:t>
            </a:r>
            <a:r>
              <a:rPr lang="ro-RO" sz="1200" dirty="0" err="1"/>
              <a:t>will</a:t>
            </a:r>
            <a:r>
              <a:rPr lang="ro-RO" sz="1200" dirty="0"/>
              <a:t>(Modal Verb) </a:t>
            </a:r>
            <a:r>
              <a:rPr lang="ro-RO" sz="1200" dirty="0" err="1"/>
              <a:t>hire</a:t>
            </a:r>
            <a:r>
              <a:rPr lang="ro-RO" sz="1200" dirty="0"/>
              <a:t>(Verb)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Will(Modal Verb) </a:t>
            </a:r>
            <a:r>
              <a:rPr lang="ro-RO" sz="1200" dirty="0" err="1"/>
              <a:t>Nolan</a:t>
            </a:r>
            <a:r>
              <a:rPr lang="ro-RO" sz="1200" dirty="0"/>
              <a:t>(</a:t>
            </a:r>
            <a:r>
              <a:rPr lang="ro-RO" sz="1200" dirty="0" err="1"/>
              <a:t>Noun</a:t>
            </a:r>
            <a:r>
              <a:rPr lang="ro-RO" sz="1200" dirty="0"/>
              <a:t>) tip(Verb)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will</a:t>
            </a:r>
            <a:r>
              <a:rPr lang="ro-RO" sz="1200" dirty="0"/>
              <a:t>(Modal Verb) </a:t>
            </a:r>
            <a:r>
              <a:rPr lang="ro-RO" sz="1200" dirty="0" err="1"/>
              <a:t>pay</a:t>
            </a:r>
            <a:r>
              <a:rPr lang="ro-RO" sz="1200" dirty="0"/>
              <a:t>(VB) Tip(</a:t>
            </a:r>
            <a:r>
              <a:rPr lang="ro-RO" sz="1200" dirty="0" err="1"/>
              <a:t>Noun</a:t>
            </a:r>
            <a:r>
              <a:rPr lang="ro-RO" sz="12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modelul Markov cu stări ascunse este următorul:</a:t>
            </a:r>
          </a:p>
        </p:txBody>
      </p:sp>
      <p:pic>
        <p:nvPicPr>
          <p:cNvPr id="3" name="Picture 2">
            <a:extLst>
              <a:ext uri="{FF2B5EF4-FFF2-40B4-BE49-F238E27FC236}">
                <a16:creationId xmlns:a16="http://schemas.microsoft.com/office/drawing/2014/main" id="{D62C682C-2AE4-47E0-840F-B943F92B852E}"/>
              </a:ext>
            </a:extLst>
          </p:cNvPr>
          <p:cNvPicPr>
            <a:picLocks noChangeAspect="1"/>
          </p:cNvPicPr>
          <p:nvPr/>
        </p:nvPicPr>
        <p:blipFill>
          <a:blip r:embed="rId3"/>
          <a:stretch>
            <a:fillRect/>
          </a:stretch>
        </p:blipFill>
        <p:spPr>
          <a:xfrm>
            <a:off x="2259640" y="2503861"/>
            <a:ext cx="4594239" cy="2438683"/>
          </a:xfrm>
          <a:prstGeom prst="rect">
            <a:avLst/>
          </a:prstGeom>
        </p:spPr>
      </p:pic>
    </p:spTree>
    <p:extLst>
      <p:ext uri="{BB962C8B-B14F-4D97-AF65-F5344CB8AC3E}">
        <p14:creationId xmlns:p14="http://schemas.microsoft.com/office/powerpoint/2010/main" val="135921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pentru cuvintele necunoscute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6" name="Google Shape;125;p17">
            <a:extLst>
              <a:ext uri="{FF2B5EF4-FFF2-40B4-BE49-F238E27FC236}">
                <a16:creationId xmlns:a16="http://schemas.microsoft.com/office/drawing/2014/main" id="{11242EC2-7A92-491C-A3FB-414E0C30346F}"/>
              </a:ext>
            </a:extLst>
          </p:cNvPr>
          <p:cNvSpPr txBox="1">
            <a:spLocks/>
          </p:cNvSpPr>
          <p:nvPr/>
        </p:nvSpPr>
        <p:spPr>
          <a:xfrm>
            <a:off x="660682" y="841527"/>
            <a:ext cx="8056597"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Modelul prezentat în această lucrare își propune să adune o listă de sufixe și de prefixe, după care să calculeze probabilitatea fiecărui </a:t>
            </a:r>
            <a:r>
              <a:rPr lang="ro-RO" sz="1100" dirty="0" err="1"/>
              <a:t>tag</a:t>
            </a:r>
            <a:r>
              <a:rPr lang="ro-RO" sz="1100" dirty="0"/>
              <a:t> asociat cu acestea. Sufixele &amp; prefixele sunt, de asemenea, separat calculate pentru cuvintele care încep cu literă mare și cuvintele care încep cu literă mică. Formula generală de calcul a probabilității pentru sufixe și prefixe este următoarea:</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0A24733-9D4C-4136-84D4-024F8AE37303}"/>
                  </a:ext>
                </a:extLst>
              </p:cNvPr>
              <p:cNvSpPr txBox="1"/>
              <p:nvPr/>
            </p:nvSpPr>
            <p:spPr>
              <a:xfrm>
                <a:off x="-125421" y="1693200"/>
                <a:ext cx="4572000" cy="674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𝒔𝒑</m:t>
                          </m:r>
                        </m:sub>
                      </m:sSub>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1">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𝒌</m:t>
                              </m:r>
                              <m:r>
                                <a:rPr lang="ro-RO" b="1" i="1">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𝟏</m:t>
                              </m:r>
                            </m:sub>
                            <m:sup>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𝑻</m:t>
                                  </m:r>
                                </m:e>
                                <m:sub>
                                  <m:r>
                                    <a:rPr lang="ro-RO" b="1" i="1">
                                      <a:solidFill>
                                        <a:schemeClr val="tx1"/>
                                      </a:solidFill>
                                      <a:latin typeface="Cambria Math" panose="02040503050406030204" pitchFamily="18" charset="0"/>
                                    </a:rPr>
                                    <m:t>𝒏</m:t>
                                  </m:r>
                                </m:sub>
                                <m: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sup>
                              </m:sSubSup>
                            </m:sup>
                            <m:e>
                              <m:r>
                                <a:rPr lang="ro-RO" b="1" i="1">
                                  <a:solidFill>
                                    <a:schemeClr val="tx1"/>
                                  </a:solidFill>
                                  <a:latin typeface="Cambria Math" panose="02040503050406030204" pitchFamily="18" charset="0"/>
                                </a:rPr>
                                <m:t>𝒌</m:t>
                              </m:r>
                            </m:e>
                          </m:nary>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8" name="TextBox 7">
                <a:extLst>
                  <a:ext uri="{FF2B5EF4-FFF2-40B4-BE49-F238E27FC236}">
                    <a16:creationId xmlns:a16="http://schemas.microsoft.com/office/drawing/2014/main" id="{E0A24733-9D4C-4136-84D4-024F8AE37303}"/>
                  </a:ext>
                </a:extLst>
              </p:cNvPr>
              <p:cNvSpPr txBox="1">
                <a:spLocks noRot="1" noChangeAspect="1" noMove="1" noResize="1" noEditPoints="1" noAdjustHandles="1" noChangeArrowheads="1" noChangeShapeType="1" noTextEdit="1"/>
              </p:cNvSpPr>
              <p:nvPr/>
            </p:nvSpPr>
            <p:spPr>
              <a:xfrm>
                <a:off x="-125421" y="1693200"/>
                <a:ext cx="4572000" cy="674672"/>
              </a:xfrm>
              <a:prstGeom prst="rect">
                <a:avLst/>
              </a:prstGeom>
              <a:blipFill>
                <a:blip r:embed="rId3"/>
                <a:stretch>
                  <a:fillRect t="-28182" b="-71818"/>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1A2613-85DA-454A-AA37-343447A729D9}"/>
                  </a:ext>
                </a:extLst>
              </p:cNvPr>
              <p:cNvSpPr txBox="1"/>
              <p:nvPr/>
            </p:nvSpPr>
            <p:spPr>
              <a:xfrm>
                <a:off x="3948262" y="1546651"/>
                <a:ext cx="4572000" cy="959237"/>
              </a:xfrm>
              <a:prstGeom prst="rect">
                <a:avLst/>
              </a:prstGeom>
              <a:noFill/>
            </p:spPr>
            <p:txBody>
              <a:bodyPr wrap="square">
                <a:spAutoFit/>
              </a:bodyPr>
              <a:lstStyle/>
              <a:p>
                <a:r>
                  <a:rPr lang="ro-RO" sz="1000" dirty="0">
                    <a:solidFill>
                      <a:schemeClr val="tx1"/>
                    </a:solidFill>
                    <a:latin typeface="Lato" panose="020B0604020202020204" charset="0"/>
                  </a:rPr>
                  <a:t>Unde,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𝑃</m:t>
                        </m:r>
                      </m:e>
                      <m:sub>
                        <m:r>
                          <a:rPr lang="ro-RO" sz="1000" i="1">
                            <a:solidFill>
                              <a:schemeClr val="tx1"/>
                            </a:solidFill>
                            <a:latin typeface="Cambria Math" panose="02040503050406030204" pitchFamily="18" charset="0"/>
                          </a:rPr>
                          <m:t>𝑠𝑝</m:t>
                        </m:r>
                      </m:sub>
                    </m:sSub>
                    <m:d>
                      <m:dPr>
                        <m:ctrlPr>
                          <a:rPr lang="ro-RO" sz="1000" i="1">
                            <a:solidFill>
                              <a:schemeClr val="tx1"/>
                            </a:solidFill>
                            <a:latin typeface="Cambria Math" panose="02040503050406030204" pitchFamily="18" charset="0"/>
                          </a:rPr>
                        </m:ctrlPr>
                      </m:dPr>
                      <m:e>
                        <m:d>
                          <m:dPr>
                            <m:begChr m:val=""/>
                            <m:endChr m:val="|"/>
                            <m:ctrlPr>
                              <a:rPr lang="ro-RO" sz="1000" i="1">
                                <a:solidFill>
                                  <a:schemeClr val="tx1"/>
                                </a:solidFill>
                                <a:latin typeface="Cambria Math" panose="02040503050406030204" pitchFamily="18" charset="0"/>
                              </a:rPr>
                            </m:ctrlPr>
                          </m:dPr>
                          <m:e>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e>
                        </m:d>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𝑡</m:t>
                            </m:r>
                          </m:e>
                          <m:sub>
                            <m:r>
                              <a:rPr lang="ro-RO" sz="1000" i="1">
                                <a:solidFill>
                                  <a:schemeClr val="tx1"/>
                                </a:solidFill>
                                <a:latin typeface="Cambria Math" panose="02040503050406030204" pitchFamily="18" charset="0"/>
                              </a:rPr>
                              <m:t>𝑖</m:t>
                            </m:r>
                          </m:sub>
                        </m:sSub>
                      </m:e>
                    </m:d>
                  </m:oMath>
                </a14:m>
                <a:r>
                  <a:rPr lang="ro-RO" sz="1000" dirty="0">
                    <a:solidFill>
                      <a:schemeClr val="tx1"/>
                    </a:solidFill>
                    <a:latin typeface="Lato" panose="020B0604020202020204" charset="0"/>
                  </a:rPr>
                  <a:t> –probabilitatea de asociere a unui sufix/prefix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oMath>
                </a14:m>
                <a:r>
                  <a:rPr lang="ro-RO" sz="1000" dirty="0">
                    <a:solidFill>
                      <a:schemeClr val="tx1"/>
                    </a:solidFill>
                    <a:latin typeface="Lato" panose="020B0604020202020204" charset="0"/>
                  </a:rPr>
                  <a:t>, cu </a:t>
                </a:r>
                <a:r>
                  <a:rPr lang="ro-RO" sz="1000" dirty="0" err="1">
                    <a:solidFill>
                      <a:schemeClr val="tx1"/>
                    </a:solidFill>
                    <a:latin typeface="Lato" panose="020B0604020202020204" charset="0"/>
                  </a:rPr>
                  <a:t>tagul</a:t>
                </a:r>
                <a:r>
                  <a:rPr lang="ro-RO" sz="1000" dirty="0">
                    <a:solidFill>
                      <a:schemeClr val="tx1"/>
                    </a:solidFill>
                    <a:latin typeface="Lato" panose="020B0604020202020204" charset="0"/>
                  </a:rPr>
                  <a:t>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𝑡</m:t>
                        </m:r>
                      </m:e>
                      <m:sub>
                        <m:r>
                          <a:rPr lang="ro-RO" sz="1000" i="1">
                            <a:solidFill>
                              <a:schemeClr val="tx1"/>
                            </a:solidFill>
                            <a:latin typeface="Cambria Math" panose="02040503050406030204" pitchFamily="18" charset="0"/>
                          </a:rPr>
                          <m:t>𝑖</m:t>
                        </m:r>
                      </m:sub>
                    </m:sSub>
                  </m:oMath>
                </a14:m>
                <a:endParaRPr lang="ro-RO" sz="1000" dirty="0">
                  <a:solidFill>
                    <a:schemeClr val="tx1"/>
                  </a:solidFill>
                  <a:latin typeface="Lato" panose="020B0604020202020204" charset="0"/>
                </a:endParaRPr>
              </a:p>
              <a:p>
                <a14:m>
                  <m:oMath xmlns:m="http://schemas.openxmlformats.org/officeDocument/2006/math">
                    <m:r>
                      <a:rPr lang="ro-RO" sz="1000" i="1">
                        <a:solidFill>
                          <a:schemeClr val="tx1"/>
                        </a:solidFill>
                        <a:latin typeface="Cambria Math" panose="02040503050406030204" pitchFamily="18" charset="0"/>
                      </a:rPr>
                      <m:t>𝑐</m:t>
                    </m:r>
                    <m:d>
                      <m:dPr>
                        <m:ctrlPr>
                          <a:rPr lang="ro-RO" sz="1000" i="1">
                            <a:solidFill>
                              <a:schemeClr val="tx1"/>
                            </a:solidFill>
                            <a:latin typeface="Cambria Math" panose="02040503050406030204" pitchFamily="18" charset="0"/>
                          </a:rPr>
                        </m:ctrlPr>
                      </m:dPr>
                      <m:e>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𝑡</m:t>
                            </m:r>
                          </m:e>
                          <m:sub>
                            <m:r>
                              <a:rPr lang="ro-RO" sz="1000" i="1">
                                <a:solidFill>
                                  <a:schemeClr val="tx1"/>
                                </a:solidFill>
                                <a:latin typeface="Cambria Math" panose="02040503050406030204" pitchFamily="18" charset="0"/>
                              </a:rPr>
                              <m:t>𝑖</m:t>
                            </m:r>
                          </m:sub>
                        </m:sSub>
                        <m:r>
                          <a:rPr lang="ro-RO" sz="1000" i="1">
                            <a:solidFill>
                              <a:schemeClr val="tx1"/>
                            </a:solidFill>
                            <a:latin typeface="Cambria Math" panose="02040503050406030204" pitchFamily="18" charset="0"/>
                          </a:rPr>
                          <m:t>,</m:t>
                        </m:r>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e>
                    </m:d>
                  </m:oMath>
                </a14:m>
                <a:r>
                  <a:rPr lang="ro-RO" sz="1000" dirty="0">
                    <a:solidFill>
                      <a:schemeClr val="tx1"/>
                    </a:solidFill>
                    <a:latin typeface="Lato" panose="020B0604020202020204" charset="0"/>
                  </a:rPr>
                  <a:t> – frecvența de apariție a sufixului/prefixului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oMath>
                </a14:m>
                <a:r>
                  <a:rPr lang="ro-RO" sz="1000" dirty="0">
                    <a:solidFill>
                      <a:schemeClr val="tx1"/>
                    </a:solidFill>
                    <a:latin typeface="Lato" panose="020B0604020202020204" charset="0"/>
                  </a:rPr>
                  <a:t> cu </a:t>
                </a:r>
                <a:r>
                  <a:rPr lang="ro-RO" sz="1000" dirty="0" err="1">
                    <a:solidFill>
                      <a:schemeClr val="tx1"/>
                    </a:solidFill>
                    <a:latin typeface="Lato" panose="020B0604020202020204" charset="0"/>
                  </a:rPr>
                  <a:t>tagul</a:t>
                </a:r>
                <a:r>
                  <a:rPr lang="ro-RO" sz="1000" dirty="0">
                    <a:solidFill>
                      <a:schemeClr val="tx1"/>
                    </a:solidFill>
                    <a:latin typeface="Lato" panose="020B0604020202020204" charset="0"/>
                  </a:rPr>
                  <a:t>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𝑡</m:t>
                        </m:r>
                      </m:e>
                      <m:sub>
                        <m:r>
                          <a:rPr lang="ro-RO" sz="1000" i="1">
                            <a:solidFill>
                              <a:schemeClr val="tx1"/>
                            </a:solidFill>
                            <a:latin typeface="Cambria Math" panose="02040503050406030204" pitchFamily="18" charset="0"/>
                          </a:rPr>
                          <m:t>𝑖</m:t>
                        </m:r>
                      </m:sub>
                    </m:sSub>
                  </m:oMath>
                </a14:m>
                <a:endParaRPr lang="ro-RO" sz="1000" dirty="0">
                  <a:solidFill>
                    <a:schemeClr val="tx1"/>
                  </a:solidFill>
                  <a:latin typeface="Lato" panose="020B0604020202020204" charset="0"/>
                </a:endParaRPr>
              </a:p>
              <a:p>
                <a14:m>
                  <m:oMath xmlns:m="http://schemas.openxmlformats.org/officeDocument/2006/math">
                    <m:r>
                      <a:rPr lang="ro-RO" sz="1000" i="1">
                        <a:solidFill>
                          <a:schemeClr val="tx1"/>
                        </a:solidFill>
                        <a:latin typeface="Cambria Math" panose="02040503050406030204" pitchFamily="18" charset="0"/>
                      </a:rPr>
                      <m:t>𝛼</m:t>
                    </m:r>
                  </m:oMath>
                </a14:m>
                <a:r>
                  <a:rPr lang="ro-RO" sz="1000" dirty="0">
                    <a:solidFill>
                      <a:schemeClr val="tx1"/>
                    </a:solidFill>
                    <a:latin typeface="Lato" panose="020B0604020202020204" charset="0"/>
                  </a:rPr>
                  <a:t> – constantă pentru realizarea netezirii </a:t>
                </a:r>
              </a:p>
              <a:p>
                <a14:m>
                  <m:oMath xmlns:m="http://schemas.openxmlformats.org/officeDocument/2006/math">
                    <m:nary>
                      <m:naryPr>
                        <m:chr m:val="∑"/>
                        <m:limLoc m:val="undOvr"/>
                        <m:ctrlPr>
                          <a:rPr lang="ro-RO" sz="1000" i="1">
                            <a:solidFill>
                              <a:schemeClr val="tx1"/>
                            </a:solidFill>
                            <a:latin typeface="Cambria Math" panose="02040503050406030204" pitchFamily="18" charset="0"/>
                          </a:rPr>
                        </m:ctrlPr>
                      </m:naryPr>
                      <m:sub>
                        <m:r>
                          <a:rPr lang="ro-RO" sz="1000" i="1">
                            <a:solidFill>
                              <a:schemeClr val="tx1"/>
                            </a:solidFill>
                            <a:latin typeface="Cambria Math" panose="02040503050406030204" pitchFamily="18" charset="0"/>
                          </a:rPr>
                          <m:t>𝑘</m:t>
                        </m:r>
                        <m:r>
                          <a:rPr lang="ro-RO" sz="1000" i="1">
                            <a:solidFill>
                              <a:schemeClr val="tx1"/>
                            </a:solidFill>
                            <a:latin typeface="Cambria Math" panose="02040503050406030204" pitchFamily="18" charset="0"/>
                          </a:rPr>
                          <m:t>=1</m:t>
                        </m:r>
                      </m:sub>
                      <m:sup>
                        <m:sSubSup>
                          <m:sSubSupPr>
                            <m:ctrlPr>
                              <a:rPr lang="ro-RO" sz="1000" i="1">
                                <a:solidFill>
                                  <a:schemeClr val="tx1"/>
                                </a:solidFill>
                                <a:latin typeface="Cambria Math" panose="02040503050406030204" pitchFamily="18" charset="0"/>
                              </a:rPr>
                            </m:ctrlPr>
                          </m:sSubSupPr>
                          <m:e>
                            <m:r>
                              <a:rPr lang="ro-RO" sz="1000" i="1">
                                <a:solidFill>
                                  <a:schemeClr val="tx1"/>
                                </a:solidFill>
                                <a:latin typeface="Cambria Math" panose="02040503050406030204" pitchFamily="18" charset="0"/>
                              </a:rPr>
                              <m:t>𝑇</m:t>
                            </m:r>
                          </m:e>
                          <m:sub>
                            <m:r>
                              <a:rPr lang="ro-RO" sz="1000" i="1">
                                <a:solidFill>
                                  <a:schemeClr val="tx1"/>
                                </a:solidFill>
                                <a:latin typeface="Cambria Math" panose="02040503050406030204" pitchFamily="18" charset="0"/>
                              </a:rPr>
                              <m:t>𝑛</m:t>
                            </m:r>
                          </m:sub>
                          <m:sup>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sup>
                        </m:sSubSup>
                      </m:sup>
                      <m:e>
                        <m:r>
                          <a:rPr lang="ro-RO" sz="1000" i="1">
                            <a:solidFill>
                              <a:schemeClr val="tx1"/>
                            </a:solidFill>
                            <a:latin typeface="Cambria Math" panose="02040503050406030204" pitchFamily="18" charset="0"/>
                          </a:rPr>
                          <m:t>𝑘</m:t>
                        </m:r>
                      </m:e>
                    </m:nary>
                    <m:r>
                      <a:rPr lang="ro-RO" sz="1000" i="1">
                        <a:solidFill>
                          <a:schemeClr val="tx1"/>
                        </a:solidFill>
                        <a:latin typeface="Cambria Math" panose="02040503050406030204" pitchFamily="18" charset="0"/>
                      </a:rPr>
                      <m:t>  </m:t>
                    </m:r>
                  </m:oMath>
                </a14:m>
                <a:r>
                  <a:rPr lang="ro-RO" sz="1000" dirty="0">
                    <a:solidFill>
                      <a:schemeClr val="tx1"/>
                    </a:solidFill>
                    <a:latin typeface="Lato" panose="020B0604020202020204" charset="0"/>
                  </a:rPr>
                  <a:t>– suma tuturor </a:t>
                </a:r>
                <a:r>
                  <a:rPr lang="ro-RO" sz="1000" dirty="0" err="1">
                    <a:solidFill>
                      <a:schemeClr val="tx1"/>
                    </a:solidFill>
                    <a:latin typeface="Lato" panose="020B0604020202020204" charset="0"/>
                  </a:rPr>
                  <a:t>tagurilor</a:t>
                </a:r>
                <a:r>
                  <a:rPr lang="ro-RO" sz="1000" dirty="0">
                    <a:solidFill>
                      <a:schemeClr val="tx1"/>
                    </a:solidFill>
                    <a:latin typeface="Lato" panose="020B0604020202020204" charset="0"/>
                  </a:rPr>
                  <a:t> asociate sufixului/prefixului </a:t>
                </a:r>
                <a14:m>
                  <m:oMath xmlns:m="http://schemas.openxmlformats.org/officeDocument/2006/math">
                    <m:sSub>
                      <m:sSubPr>
                        <m:ctrlPr>
                          <a:rPr lang="ro-RO" sz="1000" i="1">
                            <a:solidFill>
                              <a:schemeClr val="tx1"/>
                            </a:solidFill>
                            <a:latin typeface="Cambria Math" panose="02040503050406030204" pitchFamily="18" charset="0"/>
                          </a:rPr>
                        </m:ctrlPr>
                      </m:sSubPr>
                      <m:e>
                        <m:r>
                          <a:rPr lang="ro-RO" sz="1000" i="1">
                            <a:solidFill>
                              <a:schemeClr val="tx1"/>
                            </a:solidFill>
                            <a:latin typeface="Cambria Math" panose="02040503050406030204" pitchFamily="18" charset="0"/>
                          </a:rPr>
                          <m:t>𝑥</m:t>
                        </m:r>
                      </m:e>
                      <m:sub>
                        <m:r>
                          <a:rPr lang="ro-RO" sz="1000" i="1">
                            <a:solidFill>
                              <a:schemeClr val="tx1"/>
                            </a:solidFill>
                            <a:latin typeface="Cambria Math" panose="02040503050406030204" pitchFamily="18" charset="0"/>
                          </a:rPr>
                          <m:t>𝑖</m:t>
                        </m:r>
                      </m:sub>
                    </m:sSub>
                  </m:oMath>
                </a14:m>
                <a:endParaRPr lang="ro-RO" sz="1000" dirty="0">
                  <a:solidFill>
                    <a:schemeClr val="tx1"/>
                  </a:solidFill>
                  <a:latin typeface="Lato" panose="020B0604020202020204" charset="0"/>
                </a:endParaRPr>
              </a:p>
              <a:p>
                <a:r>
                  <a:rPr lang="ro-RO" sz="1000" dirty="0">
                    <a:solidFill>
                      <a:schemeClr val="tx1"/>
                    </a:solidFill>
                    <a:latin typeface="Lato" panose="020B0604020202020204" charset="0"/>
                  </a:rPr>
                  <a:t>d – mărimea totală a setului de prefixe/sufixe </a:t>
                </a:r>
                <a14:m>
                  <m:oMath xmlns:m="http://schemas.openxmlformats.org/officeDocument/2006/math">
                    <m:r>
                      <a:rPr lang="ro-RO" sz="1000" i="1">
                        <a:solidFill>
                          <a:schemeClr val="tx1"/>
                        </a:solidFill>
                        <a:latin typeface="Cambria Math" panose="02040503050406030204" pitchFamily="18" charset="0"/>
                      </a:rPr>
                      <m:t>𝑥</m:t>
                    </m:r>
                  </m:oMath>
                </a14:m>
                <a:endParaRPr lang="ro-RO" sz="1000" dirty="0">
                  <a:solidFill>
                    <a:schemeClr val="tx1"/>
                  </a:solidFill>
                  <a:latin typeface="Lato" panose="020B0604020202020204" charset="0"/>
                </a:endParaRPr>
              </a:p>
            </p:txBody>
          </p:sp>
        </mc:Choice>
        <mc:Fallback xmlns="">
          <p:sp>
            <p:nvSpPr>
              <p:cNvPr id="10" name="TextBox 9">
                <a:extLst>
                  <a:ext uri="{FF2B5EF4-FFF2-40B4-BE49-F238E27FC236}">
                    <a16:creationId xmlns:a16="http://schemas.microsoft.com/office/drawing/2014/main" id="{861A2613-85DA-454A-AA37-343447A729D9}"/>
                  </a:ext>
                </a:extLst>
              </p:cNvPr>
              <p:cNvSpPr txBox="1">
                <a:spLocks noRot="1" noChangeAspect="1" noMove="1" noResize="1" noEditPoints="1" noAdjustHandles="1" noChangeArrowheads="1" noChangeShapeType="1" noTextEdit="1"/>
              </p:cNvSpPr>
              <p:nvPr/>
            </p:nvSpPr>
            <p:spPr>
              <a:xfrm>
                <a:off x="3948262" y="1546651"/>
                <a:ext cx="4572000" cy="959237"/>
              </a:xfrm>
              <a:prstGeom prst="rect">
                <a:avLst/>
              </a:prstGeom>
              <a:blipFill>
                <a:blip r:embed="rId4"/>
                <a:stretch>
                  <a:fillRect l="-3200" t="-22293" b="-19108"/>
                </a:stretch>
              </a:blipFill>
            </p:spPr>
            <p:txBody>
              <a:bodyPr/>
              <a:lstStyle/>
              <a:p>
                <a:r>
                  <a:rPr lang="ro-RO">
                    <a:noFill/>
                  </a:rPr>
                  <a:t> </a:t>
                </a:r>
              </a:p>
            </p:txBody>
          </p:sp>
        </mc:Fallback>
      </mc:AlternateContent>
      <p:sp>
        <p:nvSpPr>
          <p:cNvPr id="12" name="TextBox 11">
            <a:extLst>
              <a:ext uri="{FF2B5EF4-FFF2-40B4-BE49-F238E27FC236}">
                <a16:creationId xmlns:a16="http://schemas.microsoft.com/office/drawing/2014/main" id="{92859A9A-8971-4F4A-B5A1-8BA54F7C95F5}"/>
              </a:ext>
            </a:extLst>
          </p:cNvPr>
          <p:cNvSpPr txBox="1"/>
          <p:nvPr/>
        </p:nvSpPr>
        <p:spPr>
          <a:xfrm>
            <a:off x="623738" y="2483534"/>
            <a:ext cx="7896524" cy="1453347"/>
          </a:xfrm>
          <a:prstGeom prst="rect">
            <a:avLst/>
          </a:prstGeom>
          <a:noFill/>
        </p:spPr>
        <p:txBody>
          <a:bodyPr wrap="square">
            <a:spAutoFit/>
          </a:bodyPr>
          <a:lstStyle/>
          <a:p>
            <a:pPr indent="273685" algn="just">
              <a:lnSpc>
                <a:spcPct val="107000"/>
              </a:lnSpc>
              <a:spcAft>
                <a:spcPts val="800"/>
              </a:spcAft>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Altă metodă care se poate folosi pentru a deduce partea de vorbire a cuvintelor necunoscute este utilizarea unor ponderi care se vor calcula pe baza unor reguli scrise manual sau deduse din setul de antrenament. Aceste reguli pot verifica dacă un cuvânt începe cu literă mare, ce caractere speciale (precum punct, linie, bară) apar &amp; cum afectează acestea un cuvânt, dacă acesta se termină sau începe cu diferite caractere care indică un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special, etc.</a:t>
            </a:r>
          </a:p>
          <a:p>
            <a:pPr indent="273685" algn="just">
              <a:lnSpc>
                <a:spcPct val="107000"/>
              </a:lnSpc>
              <a:spcAft>
                <a:spcPts val="800"/>
              </a:spcAft>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Pentru a putea combina aceste componente prezentate aici, va trebui calculată  probabilitatea cuvântului necunoscut cu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tagul</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curent în funcție de sufixele și prefixele asociate acestuia și  probabilitatea în funcție de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condițile</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trecute pentru ponderea de reguli. Acestea sunt combinate în următoarea probabilitate finală:</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E8846B-B07A-4006-8B6E-5F3E33A33576}"/>
                  </a:ext>
                </a:extLst>
              </p:cNvPr>
              <p:cNvSpPr txBox="1"/>
              <p:nvPr/>
            </p:nvSpPr>
            <p:spPr>
              <a:xfrm>
                <a:off x="-260413" y="4204842"/>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𝒌</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𝒔𝒑</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𝒓</m:t>
                          </m:r>
                        </m:e>
                        <m:sub>
                          <m:r>
                            <a:rPr lang="ro-RO" b="1" i="1">
                              <a:solidFill>
                                <a:schemeClr val="tx1"/>
                              </a:solidFill>
                              <a:latin typeface="Cambria Math" panose="02040503050406030204" pitchFamily="18" charset="0"/>
                            </a:rPr>
                            <m:t>𝒊</m:t>
                          </m:r>
                        </m:sub>
                      </m:sSub>
                    </m:oMath>
                  </m:oMathPara>
                </a14:m>
                <a:endParaRPr lang="ro-RO" b="1" dirty="0">
                  <a:solidFill>
                    <a:schemeClr val="tx1"/>
                  </a:solidFill>
                </a:endParaRPr>
              </a:p>
            </p:txBody>
          </p:sp>
        </mc:Choice>
        <mc:Fallback xmlns="">
          <p:sp>
            <p:nvSpPr>
              <p:cNvPr id="14" name="TextBox 13">
                <a:extLst>
                  <a:ext uri="{FF2B5EF4-FFF2-40B4-BE49-F238E27FC236}">
                    <a16:creationId xmlns:a16="http://schemas.microsoft.com/office/drawing/2014/main" id="{FEE8846B-B07A-4006-8B6E-5F3E33A33576}"/>
                  </a:ext>
                </a:extLst>
              </p:cNvPr>
              <p:cNvSpPr txBox="1">
                <a:spLocks noRot="1" noChangeAspect="1" noMove="1" noResize="1" noEditPoints="1" noAdjustHandles="1" noChangeArrowheads="1" noChangeShapeType="1" noTextEdit="1"/>
              </p:cNvSpPr>
              <p:nvPr/>
            </p:nvSpPr>
            <p:spPr>
              <a:xfrm>
                <a:off x="-260413" y="4204842"/>
                <a:ext cx="4572000" cy="307777"/>
              </a:xfrm>
              <a:prstGeom prst="rect">
                <a:avLst/>
              </a:prstGeom>
              <a:blipFill>
                <a:blip r:embed="rId5"/>
                <a:stretch>
                  <a:fillRect b="-4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08B81A-C8B6-4D71-9331-CF0F45FF2FCE}"/>
                  </a:ext>
                </a:extLst>
              </p:cNvPr>
              <p:cNvSpPr txBox="1"/>
              <p:nvPr/>
            </p:nvSpPr>
            <p:spPr>
              <a:xfrm>
                <a:off x="3234322" y="3992613"/>
                <a:ext cx="5909678" cy="861070"/>
              </a:xfrm>
              <a:prstGeom prst="rect">
                <a:avLst/>
              </a:prstGeom>
              <a:noFill/>
            </p:spPr>
            <p:txBody>
              <a:bodyPr wrap="square">
                <a:spAutoFit/>
              </a:bodyPr>
              <a:lstStyle/>
              <a:p>
                <a:pPr algn="just">
                  <a:lnSpc>
                    <a:spcPct val="107000"/>
                  </a:lnSpc>
                  <a:spcAft>
                    <a:spcPts val="800"/>
                  </a:spcAft>
                </a:pPr>
                <a14:m>
                  <m:oMath xmlns:m="http://schemas.openxmlformats.org/officeDocument/2006/math">
                    <m:r>
                      <a:rPr lang="ro-RO" sz="1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e>
                      <m:e>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cuvântului necunoscut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𝑠𝑝</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a sufixelor și a prefixelor cuvântului necunoscut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pe baza regulilor trecute pentru cuvântul necunoscut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6208B81A-C8B6-4D71-9331-CF0F45FF2FCE}"/>
                  </a:ext>
                </a:extLst>
              </p:cNvPr>
              <p:cNvSpPr txBox="1">
                <a:spLocks noRot="1" noChangeAspect="1" noMove="1" noResize="1" noEditPoints="1" noAdjustHandles="1" noChangeArrowheads="1" noChangeShapeType="1" noTextEdit="1"/>
              </p:cNvSpPr>
              <p:nvPr/>
            </p:nvSpPr>
            <p:spPr>
              <a:xfrm>
                <a:off x="3234322" y="3992613"/>
                <a:ext cx="5909678" cy="861070"/>
              </a:xfrm>
              <a:prstGeom prst="rect">
                <a:avLst/>
              </a:prstGeom>
              <a:blipFill>
                <a:blip r:embed="rId6"/>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2856939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decodificare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663425" y="825340"/>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Pentru orice model, precum HMM, care conține variabile ascunse, sarcina de a determina secvența variabilelor ascunse Q corespunzătoare secvenței de observații O, se numește </a:t>
            </a:r>
            <a:r>
              <a:rPr lang="ro-RO" sz="1100" b="1" dirty="0"/>
              <a:t>decodificare</a:t>
            </a:r>
            <a:r>
              <a:rPr lang="ro-RO" sz="1100" dirty="0"/>
              <a:t>. Pentru etichetarea părților de vorbire, scopul operației de decodificare este de a alege cea mai probabilă secvență de </a:t>
            </a:r>
            <a:r>
              <a:rPr lang="ro-RO" sz="1100" dirty="0" err="1"/>
              <a:t>taguri</a:t>
            </a:r>
            <a:r>
              <a:rPr lang="ro-RO" sz="1100" dirty="0"/>
              <a:t>, dându-se secvența de observații.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a:t>
            </a:r>
            <a:r>
              <a:rPr lang="ro-RO" sz="1100" b="1" dirty="0"/>
              <a:t>Algoritmul </a:t>
            </a:r>
            <a:r>
              <a:rPr lang="ro-RO" sz="1100" b="1" dirty="0" err="1"/>
              <a:t>Viterbi</a:t>
            </a:r>
            <a:r>
              <a:rPr lang="ro-RO" sz="1100" dirty="0"/>
              <a:t>, numit și </a:t>
            </a:r>
            <a:r>
              <a:rPr lang="ro-RO" sz="1100" dirty="0" err="1"/>
              <a:t>Viterbi</a:t>
            </a:r>
            <a:r>
              <a:rPr lang="ro-RO" sz="1100" dirty="0"/>
              <a:t> </a:t>
            </a:r>
            <a:r>
              <a:rPr lang="ro-RO" sz="1100" dirty="0" err="1"/>
              <a:t>path</a:t>
            </a:r>
            <a:r>
              <a:rPr lang="ro-RO" sz="1100" dirty="0"/>
              <a:t> în engleză, este un algoritm de programare dinamică pentru a găsi cea mai probabilă secvență în stările ascunse, acesta a fost numit după inginerul american Andrew </a:t>
            </a:r>
            <a:r>
              <a:rPr lang="ro-RO" sz="1100" dirty="0" err="1"/>
              <a:t>Viterbi</a:t>
            </a:r>
            <a:r>
              <a:rPr lang="ro-RO" sz="1100" dirty="0"/>
              <a:t>. Algoritmul </a:t>
            </a:r>
            <a:r>
              <a:rPr lang="ro-RO" sz="1100" dirty="0" err="1"/>
              <a:t>Viterbi</a:t>
            </a:r>
            <a:r>
              <a:rPr lang="ro-RO" sz="1100" dirty="0"/>
              <a:t> poate procesa stările </a:t>
            </a:r>
            <a:r>
              <a:rPr lang="ro-RO" sz="1100" dirty="0" err="1"/>
              <a:t>trellis</a:t>
            </a:r>
            <a:r>
              <a:rPr lang="ro-RO" sz="1100" dirty="0"/>
              <a:t>-ului (ca în figura de mai jos) pornind de la stânga la dreapta dar de asemenea poate să o facă și invers. Am să numesc aceste metode </a:t>
            </a:r>
            <a:r>
              <a:rPr lang="ro-RO" sz="1100" dirty="0" err="1"/>
              <a:t>forward</a:t>
            </a:r>
            <a:r>
              <a:rPr lang="ro-RO" sz="1100" dirty="0"/>
              <a:t> (merge înainte de la primul cuvânt din propoziție până la sfârșitul propoziției), </a:t>
            </a:r>
            <a:r>
              <a:rPr lang="ro-RO" sz="1100" dirty="0" err="1"/>
              <a:t>backward</a:t>
            </a:r>
            <a:r>
              <a:rPr lang="ro-RO" sz="1100" dirty="0"/>
              <a:t> (merge de la sfârșitul propoziției la începutul acesteia) și bidirecțional (o combinație între ambele, preia secvența unde nodul final este cel mai mare), acestea sunt metodele de decodificare bazate pe algoritmul </a:t>
            </a:r>
            <a:r>
              <a:rPr lang="ro-RO" sz="1100" dirty="0" err="1"/>
              <a:t>Viterbi</a:t>
            </a:r>
            <a:r>
              <a:rPr lang="ro-RO" sz="1100" dirty="0"/>
              <a:t>. Formula generală de calculare a fiecărui nod la un pas de timp diferit de 0 este următoarea: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CEF083-13F6-451D-AD4F-6022BAF98311}"/>
                  </a:ext>
                </a:extLst>
              </p:cNvPr>
              <p:cNvSpPr txBox="1"/>
              <p:nvPr/>
            </p:nvSpPr>
            <p:spPr>
              <a:xfrm>
                <a:off x="273397" y="2790710"/>
                <a:ext cx="4572000" cy="3404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sub>
                          </m:sSub>
                          <m:d>
                            <m:dPr>
                              <m:ctrlPr>
                                <a:rPr lang="ro-RO" b="1" i="1">
                                  <a:solidFill>
                                    <a:schemeClr val="tx1"/>
                                  </a:solidFill>
                                  <a:latin typeface="Cambria Math" panose="02040503050406030204" pitchFamily="18" charset="0"/>
                                </a:rPr>
                              </m:ctrlPr>
                            </m:dPr>
                            <m:e>
                              <m:r>
                                <a:rPr lang="ro-RO" b="1" i="1">
                                  <a:solidFill>
                                    <a:schemeClr val="tx1"/>
                                  </a:solidFill>
                                  <a:latin typeface="Cambria Math" panose="02040503050406030204" pitchFamily="18" charset="0"/>
                                </a:rPr>
                                <m:t>𝒋</m:t>
                              </m:r>
                            </m:e>
                          </m:d>
                          <m:r>
                            <a:rPr lang="ro-RO" b="1" i="0">
                              <a:solidFill>
                                <a:schemeClr val="tx1"/>
                              </a:solidFill>
                              <a:latin typeface="Cambria Math" panose="02040503050406030204" pitchFamily="18" charset="0"/>
                            </a:rPr>
                            <m:t>=</m:t>
                          </m:r>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𝒎𝒂𝒙</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𝑵</m:t>
                              </m:r>
                            </m:sup>
                          </m:sSub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𝒂</m:t>
                              </m:r>
                            </m:e>
                            <m:sub>
                              <m:r>
                                <a:rPr lang="ro-RO" b="1" i="1">
                                  <a:solidFill>
                                    <a:schemeClr val="tx1"/>
                                  </a:solidFill>
                                  <a:latin typeface="Cambria Math" panose="02040503050406030204" pitchFamily="18" charset="0"/>
                                </a:rPr>
                                <m:t>𝒊𝒋</m:t>
                              </m:r>
                            </m:sub>
                          </m:sSub>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𝒃</m:t>
                              </m:r>
                            </m:e>
                            <m:sub>
                              <m:r>
                                <a:rPr lang="ro-RO" b="1" i="1">
                                  <a:solidFill>
                                    <a:schemeClr val="tx1"/>
                                  </a:solidFill>
                                  <a:latin typeface="Cambria Math" panose="02040503050406030204" pitchFamily="18" charset="0"/>
                                </a:rPr>
                                <m:t>𝒋</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𝒐</m:t>
                              </m:r>
                            </m:e>
                            <m:sub>
                              <m:r>
                                <a:rPr lang="ro-RO" b="1" i="1">
                                  <a:solidFill>
                                    <a:schemeClr val="tx1"/>
                                  </a:solidFill>
                                  <a:latin typeface="Cambria Math" panose="02040503050406030204" pitchFamily="18" charset="0"/>
                                </a:rPr>
                                <m:t>𝒕</m:t>
                              </m:r>
                            </m:sub>
                          </m:sSub>
                        </m:e>
                      </m:d>
                    </m:oMath>
                  </m:oMathPara>
                </a14:m>
                <a:endParaRPr lang="ro-RO" b="1" dirty="0">
                  <a:solidFill>
                    <a:schemeClr val="tx1"/>
                  </a:solidFill>
                </a:endParaRPr>
              </a:p>
            </p:txBody>
          </p:sp>
        </mc:Choice>
        <mc:Fallback xmlns="">
          <p:sp>
            <p:nvSpPr>
              <p:cNvPr id="9" name="TextBox 8">
                <a:extLst>
                  <a:ext uri="{FF2B5EF4-FFF2-40B4-BE49-F238E27FC236}">
                    <a16:creationId xmlns:a16="http://schemas.microsoft.com/office/drawing/2014/main" id="{83CEF083-13F6-451D-AD4F-6022BAF98311}"/>
                  </a:ext>
                </a:extLst>
              </p:cNvPr>
              <p:cNvSpPr txBox="1">
                <a:spLocks noRot="1" noChangeAspect="1" noMove="1" noResize="1" noEditPoints="1" noAdjustHandles="1" noChangeArrowheads="1" noChangeShapeType="1" noTextEdit="1"/>
              </p:cNvSpPr>
              <p:nvPr/>
            </p:nvSpPr>
            <p:spPr>
              <a:xfrm>
                <a:off x="273397" y="2790710"/>
                <a:ext cx="4572000" cy="340478"/>
              </a:xfrm>
              <a:prstGeom prst="rect">
                <a:avLst/>
              </a:prstGeom>
              <a:blipFill>
                <a:blip r:embed="rId3"/>
                <a:stretch>
                  <a:fillRect t="-133929" b="-205357"/>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A94FBBD0-6CAD-4AFE-8A02-9D1AFFB0DDE9}"/>
              </a:ext>
            </a:extLst>
          </p:cNvPr>
          <p:cNvPicPr>
            <a:picLocks noChangeAspect="1"/>
          </p:cNvPicPr>
          <p:nvPr/>
        </p:nvPicPr>
        <p:blipFill>
          <a:blip r:embed="rId4"/>
          <a:stretch>
            <a:fillRect/>
          </a:stretch>
        </p:blipFill>
        <p:spPr>
          <a:xfrm>
            <a:off x="4524538" y="2684011"/>
            <a:ext cx="3956037" cy="216967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C742045-F808-43E7-8ED6-65922D3F25F3}"/>
                  </a:ext>
                </a:extLst>
              </p:cNvPr>
              <p:cNvSpPr txBox="1"/>
              <p:nvPr/>
            </p:nvSpPr>
            <p:spPr>
              <a:xfrm>
                <a:off x="757950" y="3187791"/>
                <a:ext cx="3602894" cy="1583832"/>
              </a:xfrm>
              <a:prstGeom prst="rect">
                <a:avLst/>
              </a:prstGeom>
              <a:noFill/>
            </p:spPr>
            <p:txBody>
              <a:bodyPr wrap="square">
                <a:spAutoFit/>
              </a:bodyPr>
              <a:lstStyle/>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d>
                      <m:d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e>
                    </m:d>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probabilitatea nodului curent</a:t>
                </a:r>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rPr>
                  <a:t>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e>
                    </m:d>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probabilitatea nodului procesat la pasul de timp anterior</a:t>
                </a:r>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tranziție de la starea (nodul) anterioară </a:t>
                </a:r>
                <a14:m>
                  <m:oMath xmlns:m="http://schemas.openxmlformats.org/officeDocument/2006/math">
                    <m:sSub>
                      <m:sSubPr>
                        <m:ctrlP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la starea curentă </a:t>
                </a:r>
                <a14:m>
                  <m:oMath xmlns:m="http://schemas.openxmlformats.org/officeDocument/2006/math">
                    <m:sSub>
                      <m:sSubPr>
                        <m:ctrlP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ro-RO" sz="10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emisie (sau state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observation</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likelihood</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 observației </a:t>
                </a:r>
                <a14:m>
                  <m:oMath xmlns:m="http://schemas.openxmlformats.org/officeDocument/2006/math">
                    <m:sSub>
                      <m:sSubPr>
                        <m:ctrlP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r>
                  <a:rPr lang="ro-RO" sz="10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token</a:t>
                </a:r>
                <a:r>
                  <a:rPr lang="ro-RO" sz="10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dându-se starea j curentă</a:t>
                </a:r>
                <a:endParaRPr lang="ro-RO" sz="10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0C742045-F808-43E7-8ED6-65922D3F25F3}"/>
                  </a:ext>
                </a:extLst>
              </p:cNvPr>
              <p:cNvSpPr txBox="1">
                <a:spLocks noRot="1" noChangeAspect="1" noMove="1" noResize="1" noEditPoints="1" noAdjustHandles="1" noChangeArrowheads="1" noChangeShapeType="1" noTextEdit="1"/>
              </p:cNvSpPr>
              <p:nvPr/>
            </p:nvSpPr>
            <p:spPr>
              <a:xfrm>
                <a:off x="757950" y="3187791"/>
                <a:ext cx="3602894" cy="1583832"/>
              </a:xfrm>
              <a:prstGeom prst="rect">
                <a:avLst/>
              </a:prstGeom>
              <a:blipFill>
                <a:blip r:embed="rId5"/>
                <a:stretch>
                  <a:fillRect b="-1154"/>
                </a:stretch>
              </a:blipFill>
            </p:spPr>
            <p:txBody>
              <a:bodyPr/>
              <a:lstStyle/>
              <a:p>
                <a:r>
                  <a:rPr lang="ro-RO">
                    <a:noFill/>
                  </a:rPr>
                  <a:t> </a:t>
                </a:r>
              </a:p>
            </p:txBody>
          </p:sp>
        </mc:Fallback>
      </mc:AlternateContent>
    </p:spTree>
    <p:extLst>
      <p:ext uri="{BB962C8B-B14F-4D97-AF65-F5344CB8AC3E}">
        <p14:creationId xmlns:p14="http://schemas.microsoft.com/office/powerpoint/2010/main" val="318028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evaluare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823358"/>
            <a:ext cx="7899913"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O metrică de evaluare foarte importantă pentru învățarea supervizată sau clasificarea cuvintelor cu partea lor de vorbire, este calculul acurateței. Aceasta se poate calcula fie prin metoda simplă care presupune următoarea formulă, fie prin formula care folosește matricea de eroare (în engleză </a:t>
            </a:r>
            <a:r>
              <a:rPr lang="ro-RO" sz="1100" dirty="0" err="1"/>
              <a:t>confusion</a:t>
            </a:r>
            <a:r>
              <a:rPr lang="ro-RO" sz="1100" dirty="0"/>
              <a:t> </a:t>
            </a:r>
            <a:r>
              <a:rPr lang="ro-RO" sz="1100" dirty="0" err="1"/>
              <a:t>matrix</a:t>
            </a:r>
            <a:r>
              <a:rPr lang="ro-RO" sz="1100" dirty="0"/>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88D226-67BB-4B09-9378-76E761C7AE95}"/>
                  </a:ext>
                </a:extLst>
              </p:cNvPr>
              <p:cNvSpPr txBox="1"/>
              <p:nvPr/>
            </p:nvSpPr>
            <p:spPr>
              <a:xfrm>
                <a:off x="647115" y="1561694"/>
                <a:ext cx="4552959" cy="414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m:t>
                      </m:r>
                      <m:r>
                        <a:rPr lang="ro-RO" sz="1100" b="1" i="0">
                          <a:solidFill>
                            <a:schemeClr val="tx1"/>
                          </a:solidFill>
                          <a:latin typeface="Cambria Math" panose="02040503050406030204" pitchFamily="18" charset="0"/>
                        </a:rPr>
                        <m:t>= </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𝒄𝒐𝒓𝒆𝒄𝒕</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𝒊𝒅𝒆𝒏𝒕𝒊𝒇𝒊𝒄𝒂𝒕𝒆</m:t>
                          </m:r>
                        </m:num>
                        <m:den>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𝒕𝒐𝒕𝒂𝒍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den>
                      </m:f>
                    </m:oMath>
                  </m:oMathPara>
                </a14:m>
                <a:endParaRPr lang="ro-RO" sz="1100" b="1" dirty="0">
                  <a:solidFill>
                    <a:schemeClr val="tx1"/>
                  </a:solidFill>
                </a:endParaRPr>
              </a:p>
            </p:txBody>
          </p:sp>
        </mc:Choice>
        <mc:Fallback xmlns="">
          <p:sp>
            <p:nvSpPr>
              <p:cNvPr id="10" name="TextBox 9">
                <a:extLst>
                  <a:ext uri="{FF2B5EF4-FFF2-40B4-BE49-F238E27FC236}">
                    <a16:creationId xmlns:a16="http://schemas.microsoft.com/office/drawing/2014/main" id="{0B88D226-67BB-4B09-9378-76E761C7AE95}"/>
                  </a:ext>
                </a:extLst>
              </p:cNvPr>
              <p:cNvSpPr txBox="1">
                <a:spLocks noRot="1" noChangeAspect="1" noMove="1" noResize="1" noEditPoints="1" noAdjustHandles="1" noChangeArrowheads="1" noChangeShapeType="1" noTextEdit="1"/>
              </p:cNvSpPr>
              <p:nvPr/>
            </p:nvSpPr>
            <p:spPr>
              <a:xfrm>
                <a:off x="647115" y="1561694"/>
                <a:ext cx="4552959" cy="414216"/>
              </a:xfrm>
              <a:prstGeom prst="rect">
                <a:avLst/>
              </a:prstGeom>
              <a:blipFill>
                <a:blip r:embed="rId3"/>
                <a:stretch>
                  <a:fillRect b="-1471"/>
                </a:stretch>
              </a:blipFill>
            </p:spPr>
            <p:txBody>
              <a:bodyPr/>
              <a:lstStyle/>
              <a:p>
                <a:r>
                  <a:rPr lang="ro-RO">
                    <a:noFill/>
                  </a:rPr>
                  <a:t> </a:t>
                </a:r>
              </a:p>
            </p:txBody>
          </p:sp>
        </mc:Fallback>
      </mc:AlternateContent>
      <p:sp>
        <p:nvSpPr>
          <p:cNvPr id="11" name="TextBox 10">
            <a:extLst>
              <a:ext uri="{FF2B5EF4-FFF2-40B4-BE49-F238E27FC236}">
                <a16:creationId xmlns:a16="http://schemas.microsoft.com/office/drawing/2014/main" id="{D76E30DE-1534-46EF-865F-9FD793020A7D}"/>
              </a:ext>
            </a:extLst>
          </p:cNvPr>
          <p:cNvSpPr txBox="1"/>
          <p:nvPr/>
        </p:nvSpPr>
        <p:spPr>
          <a:xfrm>
            <a:off x="710687" y="2099510"/>
            <a:ext cx="7852650" cy="430887"/>
          </a:xfrm>
          <a:prstGeom prst="rect">
            <a:avLst/>
          </a:prstGeom>
          <a:noFill/>
        </p:spPr>
        <p:txBody>
          <a:bodyPr wrap="square">
            <a:spAutoFit/>
          </a:bodyPr>
          <a:lstStyle/>
          <a:p>
            <a:r>
              <a:rPr lang="ro-RO" sz="1100" dirty="0">
                <a:solidFill>
                  <a:schemeClr val="tx1"/>
                </a:solidFill>
                <a:effectLst/>
                <a:latin typeface="Lato" panose="020B0604020202020204" charset="0"/>
                <a:ea typeface="Calibri" panose="020F0502020204030204" pitchFamily="34" charset="0"/>
              </a:rPr>
              <a:t>      Matricea de eroare este un tabel specific care permite vizualizarea performanței unui algoritm de învățare supervizată. Liniile tabelului reprezintă clasa reală (</a:t>
            </a:r>
            <a:r>
              <a:rPr lang="ro-RO" sz="1100" dirty="0" err="1">
                <a:solidFill>
                  <a:schemeClr val="tx1"/>
                </a:solidFill>
                <a:effectLst/>
                <a:latin typeface="Lato" panose="020B0604020202020204" charset="0"/>
                <a:ea typeface="Calibri" panose="020F0502020204030204" pitchFamily="34" charset="0"/>
              </a:rPr>
              <a:t>tagul</a:t>
            </a:r>
            <a:r>
              <a:rPr lang="ro-RO" sz="1100" dirty="0">
                <a:solidFill>
                  <a:schemeClr val="tx1"/>
                </a:solidFill>
                <a:effectLst/>
                <a:latin typeface="Lato" panose="020B0604020202020204" charset="0"/>
                <a:ea typeface="Calibri" panose="020F0502020204030204" pitchFamily="34" charset="0"/>
              </a:rPr>
              <a:t> corect) iar coloanele reprezintă clasa </a:t>
            </a:r>
            <a:r>
              <a:rPr lang="ro-RO" sz="1100" dirty="0" err="1">
                <a:solidFill>
                  <a:schemeClr val="tx1"/>
                </a:solidFill>
                <a:effectLst/>
                <a:latin typeface="Lato" panose="020B0604020202020204" charset="0"/>
                <a:ea typeface="Calibri" panose="020F0502020204030204" pitchFamily="34" charset="0"/>
              </a:rPr>
              <a:t>predicționată</a:t>
            </a:r>
            <a:r>
              <a:rPr lang="ro-RO" sz="1100" dirty="0">
                <a:solidFill>
                  <a:schemeClr val="tx1"/>
                </a:solidFill>
                <a:effectLst/>
                <a:latin typeface="Lato" panose="020B0604020202020204" charset="0"/>
                <a:ea typeface="Calibri" panose="020F0502020204030204" pitchFamily="34" charset="0"/>
              </a:rPr>
              <a:t> (</a:t>
            </a:r>
            <a:r>
              <a:rPr lang="ro-RO" sz="1100" dirty="0" err="1">
                <a:solidFill>
                  <a:schemeClr val="tx1"/>
                </a:solidFill>
                <a:effectLst/>
                <a:latin typeface="Lato" panose="020B0604020202020204" charset="0"/>
                <a:ea typeface="Calibri" panose="020F0502020204030204" pitchFamily="34" charset="0"/>
              </a:rPr>
              <a:t>tagul</a:t>
            </a:r>
            <a:r>
              <a:rPr lang="ro-RO" sz="1100" dirty="0">
                <a:solidFill>
                  <a:schemeClr val="tx1"/>
                </a:solidFill>
                <a:effectLst/>
                <a:latin typeface="Lato" panose="020B0604020202020204" charset="0"/>
                <a:ea typeface="Calibri" panose="020F0502020204030204" pitchFamily="34" charset="0"/>
              </a:rPr>
              <a:t> </a:t>
            </a:r>
            <a:r>
              <a:rPr lang="ro-RO" sz="1100" dirty="0" err="1">
                <a:solidFill>
                  <a:schemeClr val="tx1"/>
                </a:solidFill>
                <a:effectLst/>
                <a:latin typeface="Lato" panose="020B0604020202020204" charset="0"/>
                <a:ea typeface="Calibri" panose="020F0502020204030204" pitchFamily="34" charset="0"/>
              </a:rPr>
              <a:t>predicționat</a:t>
            </a:r>
            <a:r>
              <a:rPr lang="ro-RO" sz="1100" dirty="0">
                <a:solidFill>
                  <a:schemeClr val="tx1"/>
                </a:solidFill>
                <a:effectLst/>
                <a:latin typeface="Lato" panose="020B0604020202020204" charset="0"/>
                <a:ea typeface="Calibri" panose="020F0502020204030204" pitchFamily="34" charset="0"/>
              </a:rPr>
              <a:t> de decodor).</a:t>
            </a:r>
            <a:endParaRPr lang="ro-RO" sz="1100" dirty="0">
              <a:solidFill>
                <a:schemeClr val="tx1"/>
              </a:solidFill>
              <a:latin typeface="Lato" panose="020B0604020202020204" charset="0"/>
            </a:endParaRPr>
          </a:p>
        </p:txBody>
      </p:sp>
      <p:pic>
        <p:nvPicPr>
          <p:cNvPr id="5" name="Picture 4">
            <a:extLst>
              <a:ext uri="{FF2B5EF4-FFF2-40B4-BE49-F238E27FC236}">
                <a16:creationId xmlns:a16="http://schemas.microsoft.com/office/drawing/2014/main" id="{DF4212ED-A045-4692-83FF-E37435DAF76E}"/>
              </a:ext>
            </a:extLst>
          </p:cNvPr>
          <p:cNvPicPr>
            <a:picLocks noChangeAspect="1"/>
          </p:cNvPicPr>
          <p:nvPr/>
        </p:nvPicPr>
        <p:blipFill>
          <a:blip r:embed="rId4"/>
          <a:stretch>
            <a:fillRect/>
          </a:stretch>
        </p:blipFill>
        <p:spPr>
          <a:xfrm>
            <a:off x="5815344" y="2668295"/>
            <a:ext cx="2408229" cy="2028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0C8015-6E2C-4E5C-857B-A9A2BCDF874F}"/>
                  </a:ext>
                </a:extLst>
              </p:cNvPr>
              <p:cNvSpPr txBox="1"/>
              <p:nvPr/>
            </p:nvSpPr>
            <p:spPr>
              <a:xfrm>
                <a:off x="-189168" y="2738114"/>
                <a:ext cx="4572000" cy="429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𝑨𝒄𝒄𝒖𝒓𝒂𝒄𝒚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b="1" dirty="0">
                  <a:solidFill>
                    <a:schemeClr val="tx1"/>
                  </a:solidFill>
                </a:endParaRPr>
              </a:p>
            </p:txBody>
          </p:sp>
        </mc:Choice>
        <mc:Fallback xmlns="">
          <p:sp>
            <p:nvSpPr>
              <p:cNvPr id="16" name="TextBox 15">
                <a:extLst>
                  <a:ext uri="{FF2B5EF4-FFF2-40B4-BE49-F238E27FC236}">
                    <a16:creationId xmlns:a16="http://schemas.microsoft.com/office/drawing/2014/main" id="{AE0C8015-6E2C-4E5C-857B-A9A2BCDF874F}"/>
                  </a:ext>
                </a:extLst>
              </p:cNvPr>
              <p:cNvSpPr txBox="1">
                <a:spLocks noRot="1" noChangeAspect="1" noMove="1" noResize="1" noEditPoints="1" noAdjustHandles="1" noChangeArrowheads="1" noChangeShapeType="1" noTextEdit="1"/>
              </p:cNvSpPr>
              <p:nvPr/>
            </p:nvSpPr>
            <p:spPr>
              <a:xfrm>
                <a:off x="-189168" y="2738114"/>
                <a:ext cx="4572000" cy="429477"/>
              </a:xfrm>
              <a:prstGeom prst="rect">
                <a:avLst/>
              </a:prstGeom>
              <a:blipFill>
                <a:blip r:embed="rId5"/>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D3E5053-6B36-441A-9F81-4DF2CAA1BD7C}"/>
                  </a:ext>
                </a:extLst>
              </p:cNvPr>
              <p:cNvSpPr txBox="1"/>
              <p:nvPr/>
            </p:nvSpPr>
            <p:spPr>
              <a:xfrm>
                <a:off x="1972141" y="2738114"/>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𝑷𝒓𝒆𝒄𝒊𝒔𝒊𝒐𝒏</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17" name="TextBox 16">
                <a:extLst>
                  <a:ext uri="{FF2B5EF4-FFF2-40B4-BE49-F238E27FC236}">
                    <a16:creationId xmlns:a16="http://schemas.microsoft.com/office/drawing/2014/main" id="{7D3E5053-6B36-441A-9F81-4DF2CAA1BD7C}"/>
                  </a:ext>
                </a:extLst>
              </p:cNvPr>
              <p:cNvSpPr txBox="1">
                <a:spLocks noRot="1" noChangeAspect="1" noMove="1" noResize="1" noEditPoints="1" noAdjustHandles="1" noChangeArrowheads="1" noChangeShapeType="1" noTextEdit="1"/>
              </p:cNvSpPr>
              <p:nvPr/>
            </p:nvSpPr>
            <p:spPr>
              <a:xfrm>
                <a:off x="1972141" y="2738114"/>
                <a:ext cx="4821382" cy="427746"/>
              </a:xfrm>
              <a:prstGeom prst="rect">
                <a:avLst/>
              </a:prstGeom>
              <a:blipFill>
                <a:blip r:embed="rId6"/>
                <a:stretch>
                  <a:fillRect b="-5714"/>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4288F31-3C36-4A10-A23A-1C15D0E0AA82}"/>
                  </a:ext>
                </a:extLst>
              </p:cNvPr>
              <p:cNvSpPr txBox="1"/>
              <p:nvPr/>
            </p:nvSpPr>
            <p:spPr>
              <a:xfrm>
                <a:off x="-313859" y="3447604"/>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𝑹𝒆𝒄𝒂𝒍𝒍</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sz="1100" b="1" dirty="0">
                  <a:solidFill>
                    <a:schemeClr val="tx1"/>
                  </a:solidFill>
                </a:endParaRPr>
              </a:p>
            </p:txBody>
          </p:sp>
        </mc:Choice>
        <mc:Fallback xmlns="">
          <p:sp>
            <p:nvSpPr>
              <p:cNvPr id="19" name="TextBox 18">
                <a:extLst>
                  <a:ext uri="{FF2B5EF4-FFF2-40B4-BE49-F238E27FC236}">
                    <a16:creationId xmlns:a16="http://schemas.microsoft.com/office/drawing/2014/main" id="{94288F31-3C36-4A10-A23A-1C15D0E0AA82}"/>
                  </a:ext>
                </a:extLst>
              </p:cNvPr>
              <p:cNvSpPr txBox="1">
                <a:spLocks noRot="1" noChangeAspect="1" noMove="1" noResize="1" noEditPoints="1" noAdjustHandles="1" noChangeArrowheads="1" noChangeShapeType="1" noTextEdit="1"/>
              </p:cNvSpPr>
              <p:nvPr/>
            </p:nvSpPr>
            <p:spPr>
              <a:xfrm>
                <a:off x="-313859" y="3447604"/>
                <a:ext cx="4821382" cy="427746"/>
              </a:xfrm>
              <a:prstGeom prst="rect">
                <a:avLst/>
              </a:prstGeom>
              <a:blipFill>
                <a:blip r:embed="rId7"/>
                <a:stretch>
                  <a:fillRect b="-4286"/>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D42A2CA-0E6F-434F-B5D3-0709D492693C}"/>
                  </a:ext>
                </a:extLst>
              </p:cNvPr>
              <p:cNvSpPr txBox="1"/>
              <p:nvPr/>
            </p:nvSpPr>
            <p:spPr>
              <a:xfrm>
                <a:off x="2124541" y="3396326"/>
                <a:ext cx="46689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𝑺𝒑𝒆𝒄𝒊𝒇𝒊𝒄𝒊𝒕𝒚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21" name="TextBox 20">
                <a:extLst>
                  <a:ext uri="{FF2B5EF4-FFF2-40B4-BE49-F238E27FC236}">
                    <a16:creationId xmlns:a16="http://schemas.microsoft.com/office/drawing/2014/main" id="{7D42A2CA-0E6F-434F-B5D3-0709D492693C}"/>
                  </a:ext>
                </a:extLst>
              </p:cNvPr>
              <p:cNvSpPr txBox="1">
                <a:spLocks noRot="1" noChangeAspect="1" noMove="1" noResize="1" noEditPoints="1" noAdjustHandles="1" noChangeArrowheads="1" noChangeShapeType="1" noTextEdit="1"/>
              </p:cNvSpPr>
              <p:nvPr/>
            </p:nvSpPr>
            <p:spPr>
              <a:xfrm>
                <a:off x="2124541" y="3396326"/>
                <a:ext cx="4668982" cy="427746"/>
              </a:xfrm>
              <a:prstGeom prst="rect">
                <a:avLst/>
              </a:prstGeom>
              <a:blipFill>
                <a:blip r:embed="rId8"/>
                <a:stretch>
                  <a:fillRect b="-5714"/>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83A6FB-66E6-4AF3-8F57-BD636BFB08DA}"/>
                  </a:ext>
                </a:extLst>
              </p:cNvPr>
              <p:cNvSpPr txBox="1"/>
              <p:nvPr/>
            </p:nvSpPr>
            <p:spPr>
              <a:xfrm>
                <a:off x="-237659" y="4155903"/>
                <a:ext cx="4668982" cy="437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b="1" i="1" smtClean="0">
                              <a:solidFill>
                                <a:schemeClr val="tx1"/>
                              </a:solidFill>
                              <a:latin typeface="Cambria Math" panose="02040503050406030204" pitchFamily="18" charset="0"/>
                            </a:rPr>
                            <m:t>𝜷</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𝒎𝒆𝒂𝒔𝒖𝒓𝒆</m:t>
                      </m:r>
                      <m:r>
                        <a:rPr lang="ro-RO" sz="1100" b="1" i="0">
                          <a:solidFill>
                            <a:schemeClr val="tx1"/>
                          </a:solidFill>
                          <a:latin typeface="Cambria Math" panose="02040503050406030204" pitchFamily="18" charset="0"/>
                        </a:rPr>
                        <m:t>=</m:t>
                      </m:r>
                      <m:d>
                        <m:dPr>
                          <m:ctrlPr>
                            <a:rPr lang="ro-RO" sz="1100" b="1" i="1">
                              <a:solidFill>
                                <a:schemeClr val="tx1"/>
                              </a:solidFill>
                              <a:latin typeface="Cambria Math" panose="02040503050406030204" pitchFamily="18" charset="0"/>
                            </a:rPr>
                          </m:ctrlPr>
                        </m:dPr>
                        <m:e>
                          <m:r>
                            <a:rPr lang="ro-RO" sz="1100" b="1" i="0">
                              <a:solidFill>
                                <a:schemeClr val="tx1"/>
                              </a:solidFill>
                              <a:latin typeface="Cambria Math" panose="02040503050406030204" pitchFamily="18" charset="0"/>
                            </a:rPr>
                            <m:t>𝟏</m:t>
                          </m:r>
                          <m:r>
                            <a:rPr lang="ro-RO" sz="1100" b="1" i="0">
                              <a:solidFill>
                                <a:schemeClr val="tx1"/>
                              </a:solidFill>
                              <a:latin typeface="Cambria Math" panose="02040503050406030204" pitchFamily="18" charset="0"/>
                            </a:rPr>
                            <m:t>+ </m:t>
                          </m:r>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e>
                      </m:d>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3" name="TextBox 22">
                <a:extLst>
                  <a:ext uri="{FF2B5EF4-FFF2-40B4-BE49-F238E27FC236}">
                    <a16:creationId xmlns:a16="http://schemas.microsoft.com/office/drawing/2014/main" id="{C283A6FB-66E6-4AF3-8F57-BD636BFB08DA}"/>
                  </a:ext>
                </a:extLst>
              </p:cNvPr>
              <p:cNvSpPr txBox="1">
                <a:spLocks noRot="1" noChangeAspect="1" noMove="1" noResize="1" noEditPoints="1" noAdjustHandles="1" noChangeArrowheads="1" noChangeShapeType="1" noTextEdit="1"/>
              </p:cNvSpPr>
              <p:nvPr/>
            </p:nvSpPr>
            <p:spPr>
              <a:xfrm>
                <a:off x="-237659" y="4155903"/>
                <a:ext cx="4668982" cy="437749"/>
              </a:xfrm>
              <a:prstGeom prst="rect">
                <a:avLst/>
              </a:prstGeom>
              <a:blipFill>
                <a:blip r:embed="rId9"/>
                <a:stretch>
                  <a:fillRect b="-2778"/>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6824761-8BA2-4747-9AAD-1A96D1E08B59}"/>
                  </a:ext>
                </a:extLst>
              </p:cNvPr>
              <p:cNvSpPr txBox="1"/>
              <p:nvPr/>
            </p:nvSpPr>
            <p:spPr>
              <a:xfrm>
                <a:off x="2048341" y="4155363"/>
                <a:ext cx="4668982" cy="412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sz="1100" b="1" i="0">
                              <a:solidFill>
                                <a:schemeClr val="tx1"/>
                              </a:solidFill>
                              <a:latin typeface="Cambria Math" panose="02040503050406030204" pitchFamily="18" charset="0"/>
                            </a:rPr>
                            <m:t>𝟏</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𝑺𝒄𝒐𝒓𝒆</m:t>
                      </m:r>
                      <m:r>
                        <a:rPr lang="ro-RO" sz="1100" b="1" i="0">
                          <a:solidFill>
                            <a:schemeClr val="tx1"/>
                          </a:solidFill>
                          <a:latin typeface="Cambria Math" panose="02040503050406030204" pitchFamily="18" charset="0"/>
                        </a:rPr>
                        <m:t>=</m:t>
                      </m:r>
                      <m:r>
                        <a:rPr lang="ro-RO" sz="1100" b="1" i="0">
                          <a:solidFill>
                            <a:schemeClr val="tx1"/>
                          </a:solidFill>
                          <a:latin typeface="Cambria Math" panose="02040503050406030204" pitchFamily="18" charset="0"/>
                        </a:rPr>
                        <m:t>𝟐</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5" name="TextBox 24">
                <a:extLst>
                  <a:ext uri="{FF2B5EF4-FFF2-40B4-BE49-F238E27FC236}">
                    <a16:creationId xmlns:a16="http://schemas.microsoft.com/office/drawing/2014/main" id="{76824761-8BA2-4747-9AAD-1A96D1E08B59}"/>
                  </a:ext>
                </a:extLst>
              </p:cNvPr>
              <p:cNvSpPr txBox="1">
                <a:spLocks noRot="1" noChangeAspect="1" noMove="1" noResize="1" noEditPoints="1" noAdjustHandles="1" noChangeArrowheads="1" noChangeShapeType="1" noTextEdit="1"/>
              </p:cNvSpPr>
              <p:nvPr/>
            </p:nvSpPr>
            <p:spPr>
              <a:xfrm>
                <a:off x="2048341" y="4155363"/>
                <a:ext cx="4668982" cy="412036"/>
              </a:xfrm>
              <a:prstGeom prst="rect">
                <a:avLst/>
              </a:prstGeom>
              <a:blipFill>
                <a:blip r:embed="rId10"/>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7164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77356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Evaluarea este făcută pe 6 seturi de parametrii, acestea sunt combinațiile parametrilor modelului Markov cu stări ascunse (</a:t>
            </a:r>
            <a:r>
              <a:rPr lang="ro-RO" sz="1100" dirty="0" err="1"/>
              <a:t>bigram</a:t>
            </a:r>
            <a:r>
              <a:rPr lang="ro-RO" sz="1100" dirty="0"/>
              <a:t>/</a:t>
            </a:r>
            <a:r>
              <a:rPr lang="ro-RO" sz="1100" dirty="0" err="1"/>
              <a:t>trigram</a:t>
            </a:r>
            <a:r>
              <a:rPr lang="ro-RO" sz="1100" dirty="0"/>
              <a:t>) cu modul/metoda de decodificare (</a:t>
            </a:r>
            <a:r>
              <a:rPr lang="ro-RO" sz="1100" dirty="0" err="1"/>
              <a:t>forward</a:t>
            </a:r>
            <a:r>
              <a:rPr lang="ro-RO" sz="1100" dirty="0"/>
              <a:t>/</a:t>
            </a:r>
            <a:r>
              <a:rPr lang="ro-RO" sz="1100" dirty="0" err="1"/>
              <a:t>backward</a:t>
            </a:r>
            <a:r>
              <a:rPr lang="ro-RO" sz="1100" dirty="0"/>
              <a:t>/bidirecțional). Aceste opțiuni pentru model sunt: </a:t>
            </a:r>
            <a:r>
              <a:rPr lang="ro-RO" sz="1100" dirty="0" err="1"/>
              <a:t>Forward</a:t>
            </a:r>
            <a:r>
              <a:rPr lang="ro-RO" sz="1100" dirty="0"/>
              <a:t> </a:t>
            </a:r>
            <a:r>
              <a:rPr lang="ro-RO" sz="1100" dirty="0" err="1"/>
              <a:t>bigram</a:t>
            </a:r>
            <a:r>
              <a:rPr lang="ro-RO" sz="1100" dirty="0"/>
              <a:t>, </a:t>
            </a:r>
            <a:r>
              <a:rPr lang="ro-RO" sz="1100" dirty="0" err="1"/>
              <a:t>Backward</a:t>
            </a:r>
            <a:r>
              <a:rPr lang="ro-RO" sz="1100" dirty="0"/>
              <a:t> </a:t>
            </a:r>
            <a:r>
              <a:rPr lang="ro-RO" sz="1100" dirty="0" err="1"/>
              <a:t>bigram</a:t>
            </a:r>
            <a:r>
              <a:rPr lang="ro-RO" sz="1100" dirty="0"/>
              <a:t>, </a:t>
            </a:r>
            <a:r>
              <a:rPr lang="ro-RO" sz="1100" dirty="0" err="1"/>
              <a:t>Bidirectional</a:t>
            </a:r>
            <a:r>
              <a:rPr lang="ro-RO" sz="1100" dirty="0"/>
              <a:t> </a:t>
            </a:r>
            <a:r>
              <a:rPr lang="ro-RO" sz="1100" dirty="0" err="1"/>
              <a:t>bigram</a:t>
            </a:r>
            <a:r>
              <a:rPr lang="ro-RO" sz="1100" dirty="0"/>
              <a:t>, </a:t>
            </a:r>
            <a:r>
              <a:rPr lang="ro-RO" sz="1100" dirty="0" err="1"/>
              <a:t>Forward</a:t>
            </a:r>
            <a:r>
              <a:rPr lang="ro-RO" sz="1100" dirty="0"/>
              <a:t> </a:t>
            </a:r>
            <a:r>
              <a:rPr lang="ro-RO" sz="1100" dirty="0" err="1"/>
              <a:t>trigram</a:t>
            </a:r>
            <a:r>
              <a:rPr lang="ro-RO" sz="1100" dirty="0"/>
              <a:t>, </a:t>
            </a:r>
            <a:r>
              <a:rPr lang="ro-RO" sz="1100" dirty="0" err="1"/>
              <a:t>Backward</a:t>
            </a:r>
            <a:r>
              <a:rPr lang="ro-RO" sz="1100" dirty="0"/>
              <a:t> </a:t>
            </a:r>
            <a:r>
              <a:rPr lang="ro-RO" sz="1100" dirty="0" err="1"/>
              <a:t>trigram</a:t>
            </a:r>
            <a:r>
              <a:rPr lang="ro-RO" sz="1100" dirty="0"/>
              <a:t>, </a:t>
            </a:r>
            <a:r>
              <a:rPr lang="ro-RO" sz="1100" dirty="0" err="1"/>
              <a:t>Bidirectional</a:t>
            </a:r>
            <a:r>
              <a:rPr lang="ro-RO" sz="1100" dirty="0"/>
              <a:t> </a:t>
            </a:r>
            <a:r>
              <a:rPr lang="ro-RO" sz="1100" dirty="0" err="1"/>
              <a:t>trigram</a:t>
            </a:r>
            <a:r>
              <a:rPr lang="ro-RO" sz="1100" dirty="0"/>
              <a:t>.</a:t>
            </a:r>
          </a:p>
        </p:txBody>
      </p:sp>
      <p:pic>
        <p:nvPicPr>
          <p:cNvPr id="3" name="Picture 2">
            <a:extLst>
              <a:ext uri="{FF2B5EF4-FFF2-40B4-BE49-F238E27FC236}">
                <a16:creationId xmlns:a16="http://schemas.microsoft.com/office/drawing/2014/main" id="{0D28F5B4-9F51-4071-A5FD-FD3FE76C5B31}"/>
              </a:ext>
            </a:extLst>
          </p:cNvPr>
          <p:cNvPicPr>
            <a:picLocks noChangeAspect="1"/>
          </p:cNvPicPr>
          <p:nvPr/>
        </p:nvPicPr>
        <p:blipFill>
          <a:blip r:embed="rId3"/>
          <a:stretch>
            <a:fillRect/>
          </a:stretch>
        </p:blipFill>
        <p:spPr>
          <a:xfrm>
            <a:off x="584490" y="3342935"/>
            <a:ext cx="3917566" cy="1353998"/>
          </a:xfrm>
          <a:prstGeom prst="rect">
            <a:avLst/>
          </a:prstGeom>
        </p:spPr>
      </p:pic>
      <p:sp>
        <p:nvSpPr>
          <p:cNvPr id="18" name="TextBox 17">
            <a:extLst>
              <a:ext uri="{FF2B5EF4-FFF2-40B4-BE49-F238E27FC236}">
                <a16:creationId xmlns:a16="http://schemas.microsoft.com/office/drawing/2014/main" id="{44E2939D-B3F9-4FEB-9F31-5051CE8C4F48}"/>
              </a:ext>
            </a:extLst>
          </p:cNvPr>
          <p:cNvSpPr txBox="1"/>
          <p:nvPr/>
        </p:nvSpPr>
        <p:spPr>
          <a:xfrm>
            <a:off x="1214583" y="4643473"/>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pentru modelul </a:t>
            </a:r>
            <a:r>
              <a:rPr lang="ro-RO" sz="900" dirty="0" err="1">
                <a:solidFill>
                  <a:schemeClr val="tx1"/>
                </a:solidFill>
                <a:effectLst/>
                <a:latin typeface="Times New Roman" panose="02020603050405020304" pitchFamily="18" charset="0"/>
                <a:ea typeface="Calibri" panose="020F0502020204030204" pitchFamily="34" charset="0"/>
              </a:rPr>
              <a:t>bidirectional</a:t>
            </a:r>
            <a:r>
              <a:rPr lang="ro-RO" sz="900" dirty="0">
                <a:solidFill>
                  <a:schemeClr val="tx1"/>
                </a:solidFill>
                <a:effectLst/>
                <a:latin typeface="Times New Roman" panose="02020603050405020304" pitchFamily="18" charset="0"/>
                <a:ea typeface="Calibri" panose="020F0502020204030204" pitchFamily="34" charset="0"/>
              </a:rPr>
              <a:t> </a:t>
            </a:r>
            <a:r>
              <a:rPr lang="ro-RO" sz="900" dirty="0" err="1">
                <a:solidFill>
                  <a:schemeClr val="tx1"/>
                </a:solidFill>
                <a:effectLst/>
                <a:latin typeface="Times New Roman" panose="02020603050405020304" pitchFamily="18" charset="0"/>
                <a:ea typeface="Calibri" panose="020F0502020204030204" pitchFamily="34" charset="0"/>
              </a:rPr>
              <a:t>trigram</a:t>
            </a:r>
            <a:endParaRPr lang="ro-RO" sz="900" dirty="0">
              <a:solidFill>
                <a:schemeClr val="tx1"/>
              </a:solidFill>
            </a:endParaRPr>
          </a:p>
        </p:txBody>
      </p:sp>
      <p:graphicFrame>
        <p:nvGraphicFramePr>
          <p:cNvPr id="6" name="Table 5">
            <a:extLst>
              <a:ext uri="{FF2B5EF4-FFF2-40B4-BE49-F238E27FC236}">
                <a16:creationId xmlns:a16="http://schemas.microsoft.com/office/drawing/2014/main" id="{5F564466-C9C4-4E25-86EB-83E669818432}"/>
              </a:ext>
            </a:extLst>
          </p:cNvPr>
          <p:cNvGraphicFramePr>
            <a:graphicFrameLocks noGrp="1"/>
          </p:cNvGraphicFramePr>
          <p:nvPr>
            <p:extLst>
              <p:ext uri="{D42A27DB-BD31-4B8C-83A1-F6EECF244321}">
                <p14:modId xmlns:p14="http://schemas.microsoft.com/office/powerpoint/2010/main" val="2163262743"/>
              </p:ext>
            </p:extLst>
          </p:nvPr>
        </p:nvGraphicFramePr>
        <p:xfrm>
          <a:off x="4753457" y="1802103"/>
          <a:ext cx="3917565" cy="2841370"/>
        </p:xfrm>
        <a:graphic>
          <a:graphicData uri="http://schemas.openxmlformats.org/drawingml/2006/table">
            <a:tbl>
              <a:tblPr firstRow="1" firstCol="1" bandRow="1">
                <a:tableStyleId>{C38373B4-0733-4E49-AC0C-F508ECCA3885}</a:tableStyleId>
              </a:tblPr>
              <a:tblGrid>
                <a:gridCol w="805153">
                  <a:extLst>
                    <a:ext uri="{9D8B030D-6E8A-4147-A177-3AD203B41FA5}">
                      <a16:colId xmlns:a16="http://schemas.microsoft.com/office/drawing/2014/main" val="1612367409"/>
                    </a:ext>
                  </a:extLst>
                </a:gridCol>
                <a:gridCol w="805153">
                  <a:extLst>
                    <a:ext uri="{9D8B030D-6E8A-4147-A177-3AD203B41FA5}">
                      <a16:colId xmlns:a16="http://schemas.microsoft.com/office/drawing/2014/main" val="1152430783"/>
                    </a:ext>
                  </a:extLst>
                </a:gridCol>
                <a:gridCol w="782115">
                  <a:extLst>
                    <a:ext uri="{9D8B030D-6E8A-4147-A177-3AD203B41FA5}">
                      <a16:colId xmlns:a16="http://schemas.microsoft.com/office/drawing/2014/main" val="1391305465"/>
                    </a:ext>
                  </a:extLst>
                </a:gridCol>
                <a:gridCol w="805153">
                  <a:extLst>
                    <a:ext uri="{9D8B030D-6E8A-4147-A177-3AD203B41FA5}">
                      <a16:colId xmlns:a16="http://schemas.microsoft.com/office/drawing/2014/main" val="1753637834"/>
                    </a:ext>
                  </a:extLst>
                </a:gridCol>
                <a:gridCol w="719991">
                  <a:extLst>
                    <a:ext uri="{9D8B030D-6E8A-4147-A177-3AD203B41FA5}">
                      <a16:colId xmlns:a16="http://schemas.microsoft.com/office/drawing/2014/main" val="1930794376"/>
                    </a:ext>
                  </a:extLst>
                </a:gridCol>
              </a:tblGrid>
              <a:tr h="633944">
                <a:tc>
                  <a:txBody>
                    <a:bodyPr/>
                    <a:lstStyle/>
                    <a:p>
                      <a:pPr algn="ctr">
                        <a:lnSpc>
                          <a:spcPct val="107000"/>
                        </a:lnSpc>
                        <a:spcAft>
                          <a:spcPts val="0"/>
                        </a:spcAft>
                      </a:pPr>
                      <a:r>
                        <a:rPr lang="ro-RO" sz="600" dirty="0">
                          <a:effectLst/>
                        </a:rPr>
                        <a:t>Opțiunea parametrilor</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Procentajul cuvintelor necunoscute </a:t>
                      </a:r>
                    </a:p>
                    <a:p>
                      <a:pPr algn="ctr">
                        <a:lnSpc>
                          <a:spcPct val="107000"/>
                        </a:lnSpc>
                        <a:spcAft>
                          <a:spcPts val="0"/>
                        </a:spcAft>
                      </a:pPr>
                      <a:r>
                        <a:rPr lang="ro-RO" sz="600" dirty="0">
                          <a:effectLst/>
                        </a:rPr>
                        <a:t>(%)</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necunoscute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totală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194965983"/>
                  </a:ext>
                </a:extLst>
              </a:tr>
              <a:tr h="172697">
                <a:tc>
                  <a:txBody>
                    <a:bodyPr/>
                    <a:lstStyle/>
                    <a:p>
                      <a:pPr algn="ctr">
                        <a:lnSpc>
                          <a:spcPct val="107000"/>
                        </a:lnSpc>
                        <a:spcAft>
                          <a:spcPts val="0"/>
                        </a:spcAft>
                      </a:pPr>
                      <a:r>
                        <a:rPr lang="ro-RO" sz="600">
                          <a:effectLst/>
                        </a:rPr>
                        <a:t>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13.760</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20.587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24.957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887797081"/>
                  </a:ext>
                </a:extLst>
              </a:tr>
              <a:tr h="248290">
                <a:tc>
                  <a:txBody>
                    <a:bodyPr/>
                    <a:lstStyle/>
                    <a:p>
                      <a:pPr algn="ctr">
                        <a:lnSpc>
                          <a:spcPct val="107000"/>
                        </a:lnSpc>
                        <a:spcAft>
                          <a:spcPts val="0"/>
                        </a:spcAft>
                      </a:pPr>
                      <a:r>
                        <a:rPr lang="ro-RO" sz="600">
                          <a:effectLst/>
                        </a:rPr>
                        <a:t>Most frequent class baseline</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0.000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82.663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789076235"/>
                  </a:ext>
                </a:extLst>
              </a:tr>
              <a:tr h="376842">
                <a:tc>
                  <a:txBody>
                    <a:bodyPr/>
                    <a:lstStyle/>
                    <a:p>
                      <a:pPr algn="ctr">
                        <a:lnSpc>
                          <a:spcPct val="107000"/>
                        </a:lnSpc>
                        <a:spcAft>
                          <a:spcPts val="0"/>
                        </a:spcAft>
                      </a:pPr>
                      <a:r>
                        <a:rPr lang="ro-RO" sz="600">
                          <a:effectLst/>
                        </a:rPr>
                        <a:t>Most frequent class baseline + 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89.866</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71646565"/>
                  </a:ext>
                </a:extLst>
              </a:tr>
              <a:tr h="172697">
                <a:tc>
                  <a:txBody>
                    <a:bodyPr/>
                    <a:lstStyle/>
                    <a:p>
                      <a:pPr algn="ctr">
                        <a:lnSpc>
                          <a:spcPct val="107000"/>
                        </a:lnSpc>
                        <a:spcAft>
                          <a:spcPts val="0"/>
                        </a:spcAft>
                      </a:pPr>
                      <a:r>
                        <a:rPr lang="ro-RO" sz="600">
                          <a:effectLst/>
                        </a:rPr>
                        <a:t>Forward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77.373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96.452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95.719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628870420"/>
                  </a:ext>
                </a:extLst>
              </a:tr>
              <a:tr h="248290">
                <a:tc>
                  <a:txBody>
                    <a:bodyPr/>
                    <a:lstStyle/>
                    <a:p>
                      <a:pPr algn="ctr">
                        <a:lnSpc>
                          <a:spcPct val="107000"/>
                        </a:lnSpc>
                        <a:spcAft>
                          <a:spcPts val="0"/>
                        </a:spcAft>
                      </a:pPr>
                      <a:r>
                        <a:rPr lang="ro-RO" sz="600">
                          <a:effectLst/>
                        </a:rPr>
                        <a:t>Backward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96.507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529155857"/>
                  </a:ext>
                </a:extLst>
              </a:tr>
              <a:tr h="248290">
                <a:tc>
                  <a:txBody>
                    <a:bodyPr/>
                    <a:lstStyle/>
                    <a:p>
                      <a:pPr algn="ctr">
                        <a:lnSpc>
                          <a:spcPct val="107000"/>
                        </a:lnSpc>
                        <a:spcAft>
                          <a:spcPts val="0"/>
                        </a:spcAft>
                      </a:pPr>
                      <a:r>
                        <a:rPr lang="ro-RO" sz="600">
                          <a:effectLst/>
                        </a:rPr>
                        <a:t>Bidirectional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96.497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124101710"/>
                  </a:ext>
                </a:extLst>
              </a:tr>
              <a:tr h="243740">
                <a:tc>
                  <a:txBody>
                    <a:bodyPr/>
                    <a:lstStyle/>
                    <a:p>
                      <a:pPr algn="ctr">
                        <a:lnSpc>
                          <a:spcPct val="107000"/>
                        </a:lnSpc>
                        <a:spcAft>
                          <a:spcPts val="0"/>
                        </a:spcAft>
                      </a:pPr>
                      <a:r>
                        <a:rPr lang="ro-RO" sz="600">
                          <a:effectLst/>
                        </a:rPr>
                        <a:t>Forward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78.280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96.604</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496262584"/>
                  </a:ext>
                </a:extLst>
              </a:tr>
              <a:tr h="248290">
                <a:tc>
                  <a:txBody>
                    <a:bodyPr/>
                    <a:lstStyle/>
                    <a:p>
                      <a:pPr algn="ctr">
                        <a:lnSpc>
                          <a:spcPct val="107000"/>
                        </a:lnSpc>
                        <a:spcAft>
                          <a:spcPts val="0"/>
                        </a:spcAft>
                      </a:pPr>
                      <a:r>
                        <a:rPr lang="ro-RO" sz="600">
                          <a:effectLst/>
                        </a:rPr>
                        <a:t>Backward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81.457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96.053</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3555907"/>
                  </a:ext>
                </a:extLst>
              </a:tr>
              <a:tr h="248290">
                <a:tc>
                  <a:txBody>
                    <a:bodyPr/>
                    <a:lstStyle/>
                    <a:p>
                      <a:pPr algn="ctr">
                        <a:lnSpc>
                          <a:spcPct val="107000"/>
                        </a:lnSpc>
                        <a:spcAft>
                          <a:spcPts val="0"/>
                        </a:spcAft>
                      </a:pPr>
                      <a:r>
                        <a:rPr lang="ro-RO" sz="600">
                          <a:effectLst/>
                        </a:rPr>
                        <a:t>Bidirectional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81.543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96.054</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469287107"/>
                  </a:ext>
                </a:extLst>
              </a:tr>
            </a:tbl>
          </a:graphicData>
        </a:graphic>
      </p:graphicFrame>
      <p:pic>
        <p:nvPicPr>
          <p:cNvPr id="8" name="Picture 7">
            <a:extLst>
              <a:ext uri="{FF2B5EF4-FFF2-40B4-BE49-F238E27FC236}">
                <a16:creationId xmlns:a16="http://schemas.microsoft.com/office/drawing/2014/main" id="{4DA6CCD9-5C25-4C61-8A42-763F15CE2EA1}"/>
              </a:ext>
            </a:extLst>
          </p:cNvPr>
          <p:cNvPicPr>
            <a:picLocks noChangeAspect="1"/>
          </p:cNvPicPr>
          <p:nvPr/>
        </p:nvPicPr>
        <p:blipFill>
          <a:blip r:embed="rId4"/>
          <a:stretch>
            <a:fillRect/>
          </a:stretch>
        </p:blipFill>
        <p:spPr>
          <a:xfrm>
            <a:off x="584490" y="1587385"/>
            <a:ext cx="3893497" cy="1353998"/>
          </a:xfrm>
          <a:prstGeom prst="rect">
            <a:avLst/>
          </a:prstGeom>
        </p:spPr>
      </p:pic>
      <p:sp>
        <p:nvSpPr>
          <p:cNvPr id="22" name="TextBox 21">
            <a:extLst>
              <a:ext uri="{FF2B5EF4-FFF2-40B4-BE49-F238E27FC236}">
                <a16:creationId xmlns:a16="http://schemas.microsoft.com/office/drawing/2014/main" id="{0311A0E6-2B93-49DA-99BE-94258B4E8F27}"/>
              </a:ext>
            </a:extLst>
          </p:cNvPr>
          <p:cNvSpPr txBox="1"/>
          <p:nvPr/>
        </p:nvSpPr>
        <p:spPr>
          <a:xfrm>
            <a:off x="1362365" y="2893776"/>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modelul </a:t>
            </a:r>
            <a:r>
              <a:rPr lang="ro-RO" sz="900" dirty="0" err="1">
                <a:solidFill>
                  <a:schemeClr val="tx1"/>
                </a:solidFill>
                <a:effectLst/>
                <a:latin typeface="Times New Roman" panose="02020603050405020304" pitchFamily="18" charset="0"/>
                <a:ea typeface="Calibri" panose="020F0502020204030204" pitchFamily="34" charset="0"/>
              </a:rPr>
              <a:t>forward</a:t>
            </a:r>
            <a:r>
              <a:rPr lang="ro-RO" sz="900" dirty="0">
                <a:solidFill>
                  <a:schemeClr val="tx1"/>
                </a:solidFill>
                <a:effectLst/>
                <a:latin typeface="Times New Roman" panose="02020603050405020304" pitchFamily="18" charset="0"/>
                <a:ea typeface="Calibri" panose="020F0502020204030204" pitchFamily="34" charset="0"/>
              </a:rPr>
              <a:t> </a:t>
            </a:r>
            <a:r>
              <a:rPr lang="ro-RO" sz="900" dirty="0" err="1">
                <a:solidFill>
                  <a:schemeClr val="tx1"/>
                </a:solidFill>
                <a:effectLst/>
                <a:latin typeface="Times New Roman" panose="02020603050405020304" pitchFamily="18" charset="0"/>
                <a:ea typeface="Calibri" panose="020F0502020204030204" pitchFamily="34" charset="0"/>
              </a:rPr>
              <a:t>bigram</a:t>
            </a:r>
            <a:endParaRPr lang="ro-RO" sz="900" dirty="0">
              <a:solidFill>
                <a:schemeClr val="tx1"/>
              </a:solidFill>
            </a:endParaRPr>
          </a:p>
        </p:txBody>
      </p:sp>
      <p:sp>
        <p:nvSpPr>
          <p:cNvPr id="26" name="TextBox 25">
            <a:extLst>
              <a:ext uri="{FF2B5EF4-FFF2-40B4-BE49-F238E27FC236}">
                <a16:creationId xmlns:a16="http://schemas.microsoft.com/office/drawing/2014/main" id="{D2FD3684-CA8E-42EE-9351-0980332874DD}"/>
              </a:ext>
            </a:extLst>
          </p:cNvPr>
          <p:cNvSpPr txBox="1"/>
          <p:nvPr/>
        </p:nvSpPr>
        <p:spPr>
          <a:xfrm>
            <a:off x="5416351" y="4620712"/>
            <a:ext cx="4572000" cy="230832"/>
          </a:xfrm>
          <a:prstGeom prst="rect">
            <a:avLst/>
          </a:prstGeom>
          <a:noFill/>
        </p:spPr>
        <p:txBody>
          <a:bodyPr wrap="square">
            <a:spAutoFit/>
          </a:bodyPr>
          <a:lstStyle/>
          <a:p>
            <a:r>
              <a:rPr lang="ro-RO" sz="900" dirty="0">
                <a:solidFill>
                  <a:schemeClr val="tx1"/>
                </a:solidFill>
                <a:latin typeface="Lato" panose="020B0604020202020204" charset="0"/>
              </a:rPr>
              <a:t>tabelul de evaluare pentru toate modelele de sistem</a:t>
            </a:r>
          </a:p>
        </p:txBody>
      </p:sp>
    </p:spTree>
    <p:extLst>
      <p:ext uri="{BB962C8B-B14F-4D97-AF65-F5344CB8AC3E}">
        <p14:creationId xmlns:p14="http://schemas.microsoft.com/office/powerpoint/2010/main" val="415485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solidFill>
                  <a:schemeClr val="accent2"/>
                </a:solidFill>
              </a:rPr>
              <a:t>Mulțumesc!</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800" b="1" dirty="0">
                <a:solidFill>
                  <a:schemeClr val="lt1"/>
                </a:solidFill>
              </a:rPr>
              <a:t>Întrebări?</a:t>
            </a:r>
            <a:endParaRPr sz="4800" b="1" dirty="0">
              <a:solidFill>
                <a:schemeClr val="lt1"/>
              </a:solidFill>
            </a:endParaRPr>
          </a:p>
        </p:txBody>
      </p:sp>
      <p:sp>
        <p:nvSpPr>
          <p:cNvPr id="336" name="Google Shape;336;p34"/>
          <p:cNvSpPr txBox="1">
            <a:spLocks noGrp="1"/>
          </p:cNvSpPr>
          <p:nvPr>
            <p:ph type="body" idx="4294967295"/>
          </p:nvPr>
        </p:nvSpPr>
        <p:spPr>
          <a:xfrm>
            <a:off x="916025" y="3689052"/>
            <a:ext cx="5259804" cy="8502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600" dirty="0">
                <a:solidFill>
                  <a:schemeClr val="lt1"/>
                </a:solidFill>
              </a:rPr>
              <a:t>Proiectul poate fi accesat la adresa</a:t>
            </a:r>
            <a:r>
              <a:rPr lang="en" sz="1600" dirty="0">
                <a:solidFill>
                  <a:schemeClr val="lt1"/>
                </a:solidFill>
              </a:rPr>
              <a:t>:</a:t>
            </a:r>
            <a:endParaRPr sz="1600" dirty="0">
              <a:solidFill>
                <a:schemeClr val="lt1"/>
              </a:solidFill>
            </a:endParaRPr>
          </a:p>
          <a:p>
            <a:pPr marL="0" lvl="0" indent="0" algn="l" rtl="0">
              <a:spcBef>
                <a:spcPts val="600"/>
              </a:spcBef>
              <a:spcAft>
                <a:spcPts val="0"/>
              </a:spcAft>
              <a:buNone/>
            </a:pPr>
            <a:r>
              <a:rPr lang="ro-RO" sz="1600" u="sng" dirty="0">
                <a:solidFill>
                  <a:schemeClr val="lt1"/>
                </a:solidFill>
              </a:rPr>
              <a:t>https://github.com/ST4NSB/part-of-speech-tagging</a:t>
            </a: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2150679" y="1850365"/>
            <a:ext cx="5561100" cy="7848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3600" dirty="0">
                <a:solidFill>
                  <a:schemeClr val="accent2"/>
                </a:solidFill>
              </a:rPr>
              <a:t>Proiect de diplomă</a:t>
            </a:r>
            <a:endParaRPr sz="3600" dirty="0">
              <a:solidFill>
                <a:schemeClr val="accent2"/>
              </a:solidFill>
            </a:endParaRPr>
          </a:p>
        </p:txBody>
      </p:sp>
      <p:sp>
        <p:nvSpPr>
          <p:cNvPr id="103" name="Google Shape;103;p14"/>
          <p:cNvSpPr txBox="1">
            <a:spLocks noGrp="1"/>
          </p:cNvSpPr>
          <p:nvPr>
            <p:ph type="subTitle" idx="4294967295"/>
          </p:nvPr>
        </p:nvSpPr>
        <p:spPr>
          <a:xfrm>
            <a:off x="718458" y="1190339"/>
            <a:ext cx="8425542" cy="7848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400" b="1" dirty="0">
                <a:solidFill>
                  <a:schemeClr val="bg2"/>
                </a:solidFill>
              </a:rPr>
              <a:t>Etichetarea părților de vorbire</a:t>
            </a:r>
            <a:endParaRPr sz="4400" b="1" dirty="0">
              <a:solidFill>
                <a:schemeClr val="bg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13" name="Google Shape;104;p14">
            <a:extLst>
              <a:ext uri="{FF2B5EF4-FFF2-40B4-BE49-F238E27FC236}">
                <a16:creationId xmlns:a16="http://schemas.microsoft.com/office/drawing/2014/main" id="{EECB4C7E-FF1C-47CB-84FE-F5B2FB67CEC2}"/>
              </a:ext>
            </a:extLst>
          </p:cNvPr>
          <p:cNvSpPr txBox="1">
            <a:spLocks/>
          </p:cNvSpPr>
          <p:nvPr/>
        </p:nvSpPr>
        <p:spPr>
          <a:xfrm>
            <a:off x="2977243" y="4539626"/>
            <a:ext cx="3189514"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Sibiu 2020</a:t>
            </a:r>
            <a:endParaRPr lang="en-US" sz="1400" dirty="0">
              <a:solidFill>
                <a:schemeClr val="bg1">
                  <a:lumMod val="75000"/>
                </a:schemeClr>
              </a:solidFill>
            </a:endParaRPr>
          </a:p>
        </p:txBody>
      </p:sp>
      <p:sp>
        <p:nvSpPr>
          <p:cNvPr id="14" name="Google Shape;104;p14">
            <a:extLst>
              <a:ext uri="{FF2B5EF4-FFF2-40B4-BE49-F238E27FC236}">
                <a16:creationId xmlns:a16="http://schemas.microsoft.com/office/drawing/2014/main" id="{A4F6C234-F0E3-431B-9284-574D1DC7D827}"/>
              </a:ext>
            </a:extLst>
          </p:cNvPr>
          <p:cNvSpPr txBox="1">
            <a:spLocks/>
          </p:cNvSpPr>
          <p:nvPr/>
        </p:nvSpPr>
        <p:spPr>
          <a:xfrm>
            <a:off x="1337687" y="2827192"/>
            <a:ext cx="4991523"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ro-RO" sz="1800" dirty="0">
                <a:solidFill>
                  <a:schemeClr val="tx1"/>
                </a:solidFill>
                <a:effectLst/>
                <a:latin typeface="Lato" panose="020B0604020202020204" charset="0"/>
                <a:ea typeface="Calibri" panose="020F0502020204030204" pitchFamily="34" charset="0"/>
              </a:rPr>
              <a:t>Specializarea:  Ingineria Sistemelor Multimedia</a:t>
            </a:r>
          </a:p>
          <a:p>
            <a:pPr marL="0" indent="0">
              <a:buNone/>
            </a:pPr>
            <a:r>
              <a:rPr lang="en-US" sz="1800" dirty="0" err="1">
                <a:solidFill>
                  <a:schemeClr val="tx1"/>
                </a:solidFill>
              </a:rPr>
              <a:t>Îndrumător</a:t>
            </a:r>
            <a:r>
              <a:rPr lang="en-US" sz="1800" dirty="0">
                <a:solidFill>
                  <a:schemeClr val="tx1"/>
                </a:solidFill>
              </a:rPr>
              <a:t>: </a:t>
            </a:r>
            <a:r>
              <a:rPr lang="ro-RO" sz="1800" dirty="0">
                <a:solidFill>
                  <a:schemeClr val="tx1"/>
                </a:solidFill>
              </a:rPr>
              <a:t> </a:t>
            </a:r>
            <a:r>
              <a:rPr lang="en-US" sz="1800" dirty="0">
                <a:solidFill>
                  <a:schemeClr val="tx1"/>
                </a:solidFill>
              </a:rPr>
              <a:t>Conf. dr. </a:t>
            </a:r>
            <a:r>
              <a:rPr lang="en-US" sz="1800" dirty="0" err="1">
                <a:solidFill>
                  <a:schemeClr val="tx1"/>
                </a:solidFill>
              </a:rPr>
              <a:t>ing</a:t>
            </a:r>
            <a:r>
              <a:rPr lang="en-US" sz="1800" dirty="0">
                <a:solidFill>
                  <a:schemeClr val="tx1"/>
                </a:solidFill>
              </a:rPr>
              <a:t>. Morariu Daniel</a:t>
            </a:r>
            <a:endParaRPr lang="ro-RO" sz="1800" dirty="0">
              <a:solidFill>
                <a:schemeClr val="tx1"/>
              </a:solidFill>
            </a:endParaRPr>
          </a:p>
          <a:p>
            <a:pPr marL="0" indent="0">
              <a:buNone/>
            </a:pPr>
            <a:r>
              <a:rPr lang="en-US" sz="1800" dirty="0">
                <a:solidFill>
                  <a:schemeClr val="tx1"/>
                </a:solidFill>
              </a:rPr>
              <a:t>Absolvent: </a:t>
            </a:r>
            <a:r>
              <a:rPr lang="ro-RO" sz="1800" dirty="0">
                <a:solidFill>
                  <a:schemeClr val="tx1"/>
                </a:solidFill>
              </a:rPr>
              <a:t> </a:t>
            </a:r>
            <a:r>
              <a:rPr lang="en-US" sz="1800" dirty="0" err="1">
                <a:solidFill>
                  <a:schemeClr val="tx1"/>
                </a:solidFill>
              </a:rPr>
              <a:t>Bărbulescu</a:t>
            </a:r>
            <a:r>
              <a:rPr lang="en-US" sz="1800" dirty="0">
                <a:solidFill>
                  <a:schemeClr val="tx1"/>
                </a:solidFill>
              </a:rPr>
              <a:t> Adrian</a:t>
            </a:r>
          </a:p>
          <a:p>
            <a:pPr marL="0" indent="0">
              <a:buNone/>
            </a:pPr>
            <a:endParaRPr lang="en-US" sz="1800" dirty="0">
              <a:solidFill>
                <a:schemeClr val="tx1"/>
              </a:solidFill>
            </a:endParaRPr>
          </a:p>
          <a:p>
            <a:pPr marL="0" indent="0">
              <a:buFont typeface="Lato"/>
              <a:buNone/>
            </a:pPr>
            <a:endParaRPr lang="en-US" sz="1800" dirty="0">
              <a:solidFill>
                <a:schemeClr val="tx1"/>
              </a:solidFill>
              <a:latin typeface="Lato" panose="020B0604020202020204" charset="0"/>
            </a:endParaRPr>
          </a:p>
        </p:txBody>
      </p:sp>
      <p:sp>
        <p:nvSpPr>
          <p:cNvPr id="16" name="Google Shape;104;p14">
            <a:extLst>
              <a:ext uri="{FF2B5EF4-FFF2-40B4-BE49-F238E27FC236}">
                <a16:creationId xmlns:a16="http://schemas.microsoft.com/office/drawing/2014/main" id="{FDB2A6F1-2DCE-4DCF-9F23-CF356A36D8C1}"/>
              </a:ext>
            </a:extLst>
          </p:cNvPr>
          <p:cNvSpPr txBox="1">
            <a:spLocks/>
          </p:cNvSpPr>
          <p:nvPr/>
        </p:nvSpPr>
        <p:spPr>
          <a:xfrm>
            <a:off x="1337687" y="19047"/>
            <a:ext cx="6468626" cy="308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Universitatea “Lucian Blaga” din Sibiu,</a:t>
            </a:r>
          </a:p>
          <a:p>
            <a:pPr marL="0" indent="0" algn="ctr">
              <a:buFont typeface="Lato"/>
              <a:buNone/>
            </a:pPr>
            <a:r>
              <a:rPr lang="ro-RO" sz="1400" dirty="0">
                <a:solidFill>
                  <a:schemeClr val="bg1">
                    <a:lumMod val="75000"/>
                  </a:schemeClr>
                </a:solidFill>
              </a:rPr>
              <a:t>Departamentul de Calculatoare și Inginerie Electrică</a:t>
            </a:r>
            <a:endParaRPr lang="en-US" sz="1400"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823622" y="876487"/>
            <a:ext cx="3954721"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err="1">
                <a:solidFill>
                  <a:schemeClr val="tx1"/>
                </a:solidFill>
                <a:latin typeface="Lato"/>
                <a:ea typeface="Lato"/>
                <a:cs typeface="Lato"/>
                <a:sym typeface="Lato"/>
              </a:rPr>
              <a:t>Partea</a:t>
            </a:r>
            <a:r>
              <a:rPr lang="en-US" b="1" dirty="0">
                <a:solidFill>
                  <a:schemeClr val="tx1"/>
                </a:solidFill>
                <a:latin typeface="Lato"/>
                <a:ea typeface="Lato"/>
                <a:cs typeface="Lato"/>
                <a:sym typeface="Lato"/>
              </a:rPr>
              <a:t> de </a:t>
            </a:r>
            <a:r>
              <a:rPr lang="en-US" b="1" dirty="0" err="1">
                <a:solidFill>
                  <a:schemeClr val="tx1"/>
                </a:solidFill>
                <a:latin typeface="Lato"/>
                <a:ea typeface="Lato"/>
                <a:cs typeface="Lato"/>
                <a:sym typeface="Lato"/>
              </a:rPr>
              <a:t>vorbire</a:t>
            </a:r>
            <a:endParaRPr dirty="0">
              <a:solidFill>
                <a:schemeClr val="tx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cuvinte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stabilită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sensul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lexical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caracteristicile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morfologice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sintactice</a:t>
            </a:r>
            <a:r>
              <a:rPr lang="ro-RO"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5" name="Google Shape;95;p13"/>
          <p:cNvSpPr txBox="1"/>
          <p:nvPr/>
        </p:nvSpPr>
        <p:spPr>
          <a:xfrm>
            <a:off x="4950694" y="876486"/>
            <a:ext cx="3896126"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err="1">
                <a:solidFill>
                  <a:schemeClr val="tx1"/>
                </a:solidFill>
                <a:latin typeface="Lato"/>
                <a:ea typeface="Lato"/>
                <a:cs typeface="Lato"/>
                <a:sym typeface="Lato"/>
              </a:rPr>
              <a:t>Etichetarea</a:t>
            </a:r>
            <a:r>
              <a:rPr lang="en-US" b="1" dirty="0">
                <a:solidFill>
                  <a:schemeClr val="tx1"/>
                </a:solidFill>
                <a:latin typeface="Lato"/>
                <a:ea typeface="Lato"/>
                <a:cs typeface="Lato"/>
                <a:sym typeface="Lato"/>
              </a:rPr>
              <a:t> p</a:t>
            </a:r>
            <a:r>
              <a:rPr lang="ro-RO" b="1" dirty="0" err="1">
                <a:solidFill>
                  <a:schemeClr val="tx1"/>
                </a:solidFill>
                <a:latin typeface="Lato"/>
                <a:ea typeface="Lato"/>
                <a:cs typeface="Lato"/>
                <a:sym typeface="Lato"/>
              </a:rPr>
              <a:t>ărților</a:t>
            </a:r>
            <a:r>
              <a:rPr lang="ro-RO" b="1" dirty="0">
                <a:solidFill>
                  <a:schemeClr val="tx1"/>
                </a:solidFill>
                <a:latin typeface="Lato"/>
                <a:ea typeface="Lato"/>
                <a:cs typeface="Lato"/>
                <a:sym typeface="Lato"/>
              </a:rPr>
              <a:t> de vorbire</a:t>
            </a:r>
            <a:endParaRPr dirty="0">
              <a:solidFill>
                <a:schemeClr val="tx1"/>
              </a:solidFill>
              <a:latin typeface="Lato"/>
              <a:ea typeface="Lato"/>
              <a:cs typeface="Lato"/>
              <a:sym typeface="Lato"/>
            </a:endParaRPr>
          </a:p>
          <a:p>
            <a:pPr marL="0" lvl="0" indent="0" algn="l" rtl="0">
              <a:spcBef>
                <a:spcPts val="600"/>
              </a:spcBef>
              <a:spcAft>
                <a:spcPts val="0"/>
              </a:spcAft>
              <a:buNone/>
            </a:pPr>
            <a:r>
              <a:rPr lang="ro-RO"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părților</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tagging)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procesul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care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vor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primi</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cu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p>
        </p:txBody>
      </p:sp>
      <p:sp>
        <p:nvSpPr>
          <p:cNvPr id="96" name="Google Shape;96;p13"/>
          <p:cNvSpPr txBox="1"/>
          <p:nvPr/>
        </p:nvSpPr>
        <p:spPr>
          <a:xfrm>
            <a:off x="4112538" y="2568287"/>
            <a:ext cx="4520922" cy="109672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substantiv</a:t>
            </a:r>
            <a:r>
              <a:rPr lang="en-US" dirty="0">
                <a:solidFill>
                  <a:schemeClr val="dk1"/>
                </a:solidFill>
                <a:latin typeface="Lato"/>
                <a:ea typeface="Lato"/>
                <a:cs typeface="Lato"/>
                <a:sym typeface="Lato"/>
              </a:rPr>
              <a:t>, verb, </a:t>
            </a:r>
            <a:r>
              <a:rPr lang="en-US" dirty="0" err="1">
                <a:solidFill>
                  <a:schemeClr val="dk1"/>
                </a:solidFill>
                <a:latin typeface="Lato"/>
                <a:ea typeface="Lato"/>
                <a:cs typeface="Lato"/>
                <a:sym typeface="Lato"/>
              </a:rPr>
              <a:t>participiu</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articol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incluzând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relativ</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prepoziție</a:t>
            </a:r>
            <a:r>
              <a:rPr lang="en-US" dirty="0">
                <a:solidFill>
                  <a:schemeClr val="dk1"/>
                </a:solidFill>
                <a:latin typeface="Lato"/>
                <a:ea typeface="Lato"/>
                <a:cs typeface="Lato"/>
                <a:sym typeface="Lato"/>
              </a:rPr>
              <a:t>, adverb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conjuncție</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a:spcBef>
                <a:spcPts val="600"/>
              </a:spcBef>
              <a:buClr>
                <a:schemeClr val="dk1"/>
              </a:buClr>
              <a:buSzPts val="1100"/>
            </a:pPr>
            <a:r>
              <a:rPr lang="ro-RO" dirty="0">
                <a:solidFill>
                  <a:schemeClr val="dk1"/>
                </a:solidFill>
                <a:latin typeface="Lato"/>
                <a:ea typeface="Lato"/>
                <a:cs typeface="Lato"/>
                <a:sym typeface="Lato"/>
              </a:rPr>
              <a:t>      Părțile de vorbire folosite și în ziua de azi sunt: </a:t>
            </a:r>
            <a:r>
              <a:rPr lang="ro-RO" b="1" dirty="0">
                <a:solidFill>
                  <a:schemeClr val="dk1"/>
                </a:solidFill>
                <a:latin typeface="Lato"/>
                <a:ea typeface="Lato"/>
                <a:cs typeface="Lato"/>
                <a:sym typeface="Lato"/>
              </a:rPr>
              <a:t>substantivul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adjectivul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adverbul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prepoziția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conjuncția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pronumele</a:t>
            </a:r>
            <a:r>
              <a:rPr lang="ro-RO" dirty="0">
                <a:solidFill>
                  <a:schemeClr val="dk1"/>
                </a:solidFill>
                <a:latin typeface="Lato"/>
                <a:ea typeface="Lato"/>
                <a:cs typeface="Lato"/>
                <a:sym typeface="Lato"/>
              </a:rPr>
              <a:t> și </a:t>
            </a:r>
            <a:r>
              <a:rPr lang="ro-RO" b="1" dirty="0">
                <a:solidFill>
                  <a:schemeClr val="dk1"/>
                </a:solidFill>
                <a:latin typeface="Lato"/>
                <a:ea typeface="Lato"/>
                <a:cs typeface="Lato"/>
                <a:sym typeface="Lato"/>
              </a:rPr>
              <a:t>interjecția</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1678F985-DED6-4D17-B174-C0C732A94DF1}"/>
              </a:ext>
            </a:extLst>
          </p:cNvPr>
          <p:cNvPicPr>
            <a:picLocks noChangeAspect="1"/>
          </p:cNvPicPr>
          <p:nvPr/>
        </p:nvPicPr>
        <p:blipFill>
          <a:blip r:embed="rId3"/>
          <a:stretch>
            <a:fillRect/>
          </a:stretch>
        </p:blipFill>
        <p:spPr>
          <a:xfrm>
            <a:off x="907297" y="2642448"/>
            <a:ext cx="1513309" cy="2118632"/>
          </a:xfrm>
          <a:prstGeom prst="rect">
            <a:avLst/>
          </a:prstGeom>
        </p:spPr>
      </p:pic>
      <p:pic>
        <p:nvPicPr>
          <p:cNvPr id="5" name="Picture 4">
            <a:extLst>
              <a:ext uri="{FF2B5EF4-FFF2-40B4-BE49-F238E27FC236}">
                <a16:creationId xmlns:a16="http://schemas.microsoft.com/office/drawing/2014/main" id="{C87132A5-F4FF-4AA9-BE28-0F6AA695AF6D}"/>
              </a:ext>
            </a:extLst>
          </p:cNvPr>
          <p:cNvPicPr>
            <a:picLocks noChangeAspect="1"/>
          </p:cNvPicPr>
          <p:nvPr/>
        </p:nvPicPr>
        <p:blipFill>
          <a:blip r:embed="rId4"/>
          <a:stretch>
            <a:fillRect/>
          </a:stretch>
        </p:blipFill>
        <p:spPr>
          <a:xfrm>
            <a:off x="2597879" y="2639727"/>
            <a:ext cx="1337386" cy="2118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641280" y="906896"/>
            <a:ext cx="4852740" cy="1420399"/>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proces</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dezambiguizare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sunt </a:t>
            </a:r>
            <a:r>
              <a:rPr lang="en-US" dirty="0" err="1">
                <a:solidFill>
                  <a:schemeClr val="dk1"/>
                </a:solidFill>
                <a:latin typeface="Lato"/>
                <a:ea typeface="Lato"/>
                <a:cs typeface="Lato"/>
                <a:sym typeface="Lato"/>
              </a:rPr>
              <a:t>ambigue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ele</a:t>
            </a:r>
            <a:r>
              <a:rPr lang="en-US" dirty="0">
                <a:solidFill>
                  <a:schemeClr val="dk1"/>
                </a:solidFill>
                <a:latin typeface="Lato"/>
                <a:ea typeface="Lato"/>
                <a:cs typeface="Lato"/>
                <a:sym typeface="Lato"/>
              </a:rPr>
              <a:t> pot </a:t>
            </a:r>
            <a:r>
              <a:rPr lang="en-US" dirty="0" err="1">
                <a:solidFill>
                  <a:schemeClr val="dk1"/>
                </a:solidFill>
                <a:latin typeface="Lato"/>
                <a:ea typeface="Lato"/>
                <a:cs typeface="Lato"/>
                <a:sym typeface="Lato"/>
              </a:rPr>
              <a:t>avea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multe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diferite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contexte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iar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scopul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etichetării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acela</a:t>
            </a:r>
            <a:r>
              <a:rPr lang="en-US" dirty="0">
                <a:solidFill>
                  <a:schemeClr val="dk1"/>
                </a:solidFill>
                <a:latin typeface="Lato"/>
                <a:ea typeface="Lato"/>
                <a:cs typeface="Lato"/>
                <a:sym typeface="Lato"/>
              </a:rPr>
              <a:t> de a </a:t>
            </a:r>
            <a:r>
              <a:rPr lang="en-US" dirty="0" err="1">
                <a:solidFill>
                  <a:schemeClr val="dk1"/>
                </a:solidFill>
                <a:latin typeface="Lato"/>
                <a:ea typeface="Lato"/>
                <a:cs typeface="Lato"/>
                <a:sym typeface="Lato"/>
              </a:rPr>
              <a:t>alege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a:t>
            </a:r>
            <a:r>
              <a:rPr lang="en-US" dirty="0" err="1">
                <a:solidFill>
                  <a:schemeClr val="dk1"/>
                </a:solidFill>
                <a:latin typeface="Lato"/>
                <a:ea typeface="Lato"/>
                <a:cs typeface="Lato"/>
                <a:sym typeface="Lato"/>
              </a:rPr>
              <a:t>corect</a:t>
            </a:r>
            <a:r>
              <a:rPr lang="ro-RO" dirty="0">
                <a:solidFill>
                  <a:schemeClr val="dk1"/>
                </a:solidFill>
                <a:latin typeface="Lato"/>
                <a:ea typeface="Lato"/>
                <a:cs typeface="Lato"/>
                <a:sym typeface="Lato"/>
              </a:rPr>
              <a: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contextul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respectiv</a:t>
            </a:r>
            <a:r>
              <a:rPr lang="en-US" dirty="0">
                <a:solidFill>
                  <a:schemeClr val="dk1"/>
                </a:solidFill>
                <a:latin typeface="Lato"/>
                <a:ea typeface="Lato"/>
                <a:cs typeface="Lato"/>
                <a:sym typeface="Lato"/>
              </a:rPr>
              <a:t>. </a:t>
            </a:r>
          </a:p>
        </p:txBody>
      </p:sp>
      <p:sp>
        <p:nvSpPr>
          <p:cNvPr id="96" name="Google Shape;96;p13"/>
          <p:cNvSpPr txBox="1"/>
          <p:nvPr/>
        </p:nvSpPr>
        <p:spPr>
          <a:xfrm>
            <a:off x="641280" y="2264581"/>
            <a:ext cx="6356530" cy="111924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În această lucrare este prezentat un sistem automat care analizează un text din limba engleză și încearcă să eticheteze corect părțile de vorbire. Sistemul folosește diferiți algoritmi de învățare din domeniul </a:t>
            </a:r>
            <a:r>
              <a:rPr lang="ro-RO" dirty="0" err="1">
                <a:solidFill>
                  <a:schemeClr val="dk1"/>
                </a:solidFill>
                <a:latin typeface="Lato"/>
                <a:ea typeface="Lato"/>
                <a:cs typeface="Lato"/>
                <a:sym typeface="Lato"/>
              </a:rPr>
              <a:t>învățarii</a:t>
            </a:r>
            <a:r>
              <a:rPr lang="ro-RO" dirty="0">
                <a:solidFill>
                  <a:schemeClr val="dk1"/>
                </a:solidFill>
                <a:latin typeface="Lato"/>
                <a:ea typeface="Lato"/>
                <a:cs typeface="Lato"/>
                <a:sym typeface="Lato"/>
              </a:rPr>
              <a:t> automate (în engleză </a:t>
            </a:r>
            <a:r>
              <a:rPr lang="ro-RO" dirty="0" err="1">
                <a:solidFill>
                  <a:schemeClr val="dk1"/>
                </a:solidFill>
                <a:latin typeface="Lato"/>
                <a:ea typeface="Lato"/>
                <a:cs typeface="Lato"/>
                <a:sym typeface="Lato"/>
              </a:rPr>
              <a:t>machine</a:t>
            </a:r>
            <a:r>
              <a:rPr lang="ro-RO"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learning</a:t>
            </a:r>
            <a:r>
              <a:rPr lang="ro-RO" dirty="0">
                <a:solidFill>
                  <a:schemeClr val="dk1"/>
                </a:solidFill>
                <a:latin typeface="Lato"/>
                <a:ea typeface="Lato"/>
                <a:cs typeface="Lato"/>
                <a:sym typeface="Lato"/>
              </a:rPr>
              <a:t>, prescurtat ML) și algoritmi din domeniul prelucrării limbajului natural (în engleză natural </a:t>
            </a:r>
            <a:r>
              <a:rPr lang="ro-RO" dirty="0" err="1">
                <a:solidFill>
                  <a:schemeClr val="dk1"/>
                </a:solidFill>
                <a:latin typeface="Lato"/>
                <a:ea typeface="Lato"/>
                <a:cs typeface="Lato"/>
                <a:sym typeface="Lato"/>
              </a:rPr>
              <a:t>language</a:t>
            </a:r>
            <a:r>
              <a:rPr lang="ro-RO"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processing</a:t>
            </a:r>
            <a:r>
              <a:rPr lang="ro-RO" dirty="0">
                <a:solidFill>
                  <a:schemeClr val="dk1"/>
                </a:solidFill>
                <a:latin typeface="Lato"/>
                <a:ea typeface="Lato"/>
                <a:cs typeface="Lato"/>
                <a:sym typeface="Lato"/>
              </a:rPr>
              <a:t>, prescurtat NLP). </a:t>
            </a: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Diferite aplicații din domeniu NLP folosesc un sistem de etichetare într-un </a:t>
            </a:r>
            <a:r>
              <a:rPr lang="ro-RO" dirty="0" err="1">
                <a:solidFill>
                  <a:schemeClr val="dk1"/>
                </a:solidFill>
                <a:latin typeface="Lato"/>
                <a:ea typeface="Lato"/>
                <a:cs typeface="Lato"/>
                <a:sym typeface="Lato"/>
              </a:rPr>
              <a:t>pipeline</a:t>
            </a:r>
            <a:r>
              <a:rPr lang="ro-RO" dirty="0">
                <a:solidFill>
                  <a:schemeClr val="dk1"/>
                </a:solidFill>
                <a:latin typeface="Lato"/>
                <a:ea typeface="Lato"/>
                <a:cs typeface="Lato"/>
                <a:sym typeface="Lato"/>
              </a:rPr>
              <a:t> de preprocesare. D</a:t>
            </a:r>
            <a:r>
              <a:rPr lang="en-US" dirty="0">
                <a:solidFill>
                  <a:schemeClr val="dk1"/>
                </a:solidFill>
                <a:latin typeface="Lato"/>
                <a:ea typeface="Lato"/>
                <a:cs typeface="Lato"/>
                <a:sym typeface="Lato"/>
              </a:rPr>
              <a:t>e </a:t>
            </a:r>
            <a:r>
              <a:rPr lang="en-US" dirty="0" err="1">
                <a:solidFill>
                  <a:schemeClr val="dk1"/>
                </a:solidFill>
                <a:latin typeface="Lato"/>
                <a:ea typeface="Lato"/>
                <a:cs typeface="Lato"/>
                <a:sym typeface="Lato"/>
              </a:rPr>
              <a:t>exemplu</a:t>
            </a:r>
            <a:r>
              <a:rPr lang="en-US" dirty="0">
                <a:solidFill>
                  <a:schemeClr val="dk1"/>
                </a:solidFill>
                <a:latin typeface="Lato"/>
                <a:ea typeface="Lato"/>
                <a:cs typeface="Lato"/>
                <a:sym typeface="Lato"/>
              </a:rPr>
              <a:t>, un program care se </a:t>
            </a:r>
            <a:r>
              <a:rPr lang="en-US" dirty="0" err="1">
                <a:solidFill>
                  <a:schemeClr val="dk1"/>
                </a:solidFill>
                <a:latin typeface="Lato"/>
                <a:ea typeface="Lato"/>
                <a:cs typeface="Lato"/>
                <a:sym typeface="Lato"/>
              </a:rPr>
              <a:t>ocupă</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indexarea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poate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sistem</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etichetare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determina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tagurile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cuvintelor</a:t>
            </a:r>
            <a:r>
              <a:rPr lang="en-US" dirty="0">
                <a:solidFill>
                  <a:schemeClr val="dk1"/>
                </a:solidFill>
                <a:latin typeface="Lato"/>
                <a:ea typeface="Lato"/>
                <a:cs typeface="Lato"/>
                <a:sym typeface="Lato"/>
              </a:rPr>
              <a:t> din text,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apoi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salvând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interes</a:t>
            </a:r>
            <a:r>
              <a:rPr lang="en-US" dirty="0">
                <a:solidFill>
                  <a:schemeClr val="dk1"/>
                </a:solidFill>
                <a:latin typeface="Lato"/>
                <a:ea typeface="Lato"/>
                <a:cs typeface="Lato"/>
                <a:sym typeface="Lato"/>
              </a:rPr>
              <a:t> (keywords) ca index.</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a:extLst>
              <a:ext uri="{FF2B5EF4-FFF2-40B4-BE49-F238E27FC236}">
                <a16:creationId xmlns:a16="http://schemas.microsoft.com/office/drawing/2014/main" id="{F331C6B2-9839-4D80-A261-0648C3574978}"/>
              </a:ext>
            </a:extLst>
          </p:cNvPr>
          <p:cNvPicPr>
            <a:picLocks noChangeAspect="1"/>
          </p:cNvPicPr>
          <p:nvPr/>
        </p:nvPicPr>
        <p:blipFill>
          <a:blip r:embed="rId3"/>
          <a:stretch>
            <a:fillRect/>
          </a:stretch>
        </p:blipFill>
        <p:spPr>
          <a:xfrm>
            <a:off x="5623395" y="981820"/>
            <a:ext cx="3233653" cy="991048"/>
          </a:xfrm>
          <a:prstGeom prst="rect">
            <a:avLst/>
          </a:prstGeom>
        </p:spPr>
      </p:pic>
      <p:pic>
        <p:nvPicPr>
          <p:cNvPr id="7" name="Picture 6">
            <a:extLst>
              <a:ext uri="{FF2B5EF4-FFF2-40B4-BE49-F238E27FC236}">
                <a16:creationId xmlns:a16="http://schemas.microsoft.com/office/drawing/2014/main" id="{8A425ACA-1C17-4227-BF68-A5D97C3E80B9}"/>
              </a:ext>
            </a:extLst>
          </p:cNvPr>
          <p:cNvPicPr>
            <a:picLocks noChangeAspect="1"/>
          </p:cNvPicPr>
          <p:nvPr/>
        </p:nvPicPr>
        <p:blipFill>
          <a:blip r:embed="rId4"/>
          <a:stretch>
            <a:fillRect/>
          </a:stretch>
        </p:blipFill>
        <p:spPr>
          <a:xfrm>
            <a:off x="7089250" y="2571750"/>
            <a:ext cx="1589930" cy="1589930"/>
          </a:xfrm>
          <a:prstGeom prst="rect">
            <a:avLst/>
          </a:prstGeom>
        </p:spPr>
      </p:pic>
    </p:spTree>
    <p:extLst>
      <p:ext uri="{BB962C8B-B14F-4D97-AF65-F5344CB8AC3E}">
        <p14:creationId xmlns:p14="http://schemas.microsoft.com/office/powerpoint/2010/main" val="268765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Aplicații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pic>
        <p:nvPicPr>
          <p:cNvPr id="3" name="Picture 2">
            <a:extLst>
              <a:ext uri="{FF2B5EF4-FFF2-40B4-BE49-F238E27FC236}">
                <a16:creationId xmlns:a16="http://schemas.microsoft.com/office/drawing/2014/main" id="{64FBFC62-2F60-4736-82F8-D426E5D73C30}"/>
              </a:ext>
            </a:extLst>
          </p:cNvPr>
          <p:cNvPicPr>
            <a:picLocks noChangeAspect="1"/>
          </p:cNvPicPr>
          <p:nvPr/>
        </p:nvPicPr>
        <p:blipFill>
          <a:blip r:embed="rId3"/>
          <a:stretch>
            <a:fillRect/>
          </a:stretch>
        </p:blipFill>
        <p:spPr>
          <a:xfrm>
            <a:off x="602566" y="988460"/>
            <a:ext cx="1789652" cy="1789652"/>
          </a:xfrm>
          <a:prstGeom prst="rect">
            <a:avLst/>
          </a:prstGeom>
        </p:spPr>
      </p:pic>
      <p:pic>
        <p:nvPicPr>
          <p:cNvPr id="6" name="Picture 5">
            <a:extLst>
              <a:ext uri="{FF2B5EF4-FFF2-40B4-BE49-F238E27FC236}">
                <a16:creationId xmlns:a16="http://schemas.microsoft.com/office/drawing/2014/main" id="{D8FB5F66-2AC7-4EDB-A82C-D9CB44F2DD86}"/>
              </a:ext>
            </a:extLst>
          </p:cNvPr>
          <p:cNvPicPr>
            <a:picLocks noChangeAspect="1"/>
          </p:cNvPicPr>
          <p:nvPr/>
        </p:nvPicPr>
        <p:blipFill>
          <a:blip r:embed="rId4"/>
          <a:stretch>
            <a:fillRect/>
          </a:stretch>
        </p:blipFill>
        <p:spPr>
          <a:xfrm>
            <a:off x="2746959" y="478542"/>
            <a:ext cx="3407379" cy="2499022"/>
          </a:xfrm>
          <a:prstGeom prst="rect">
            <a:avLst/>
          </a:prstGeom>
        </p:spPr>
      </p:pic>
      <p:pic>
        <p:nvPicPr>
          <p:cNvPr id="9" name="Picture 8">
            <a:extLst>
              <a:ext uri="{FF2B5EF4-FFF2-40B4-BE49-F238E27FC236}">
                <a16:creationId xmlns:a16="http://schemas.microsoft.com/office/drawing/2014/main" id="{9397E6A0-5411-4275-9C60-582CD5517B91}"/>
              </a:ext>
            </a:extLst>
          </p:cNvPr>
          <p:cNvPicPr>
            <a:picLocks noChangeAspect="1"/>
          </p:cNvPicPr>
          <p:nvPr/>
        </p:nvPicPr>
        <p:blipFill>
          <a:blip r:embed="rId5"/>
          <a:stretch>
            <a:fillRect/>
          </a:stretch>
        </p:blipFill>
        <p:spPr>
          <a:xfrm>
            <a:off x="1328494" y="2727640"/>
            <a:ext cx="1465331" cy="1465331"/>
          </a:xfrm>
          <a:prstGeom prst="rect">
            <a:avLst/>
          </a:prstGeom>
        </p:spPr>
      </p:pic>
      <p:pic>
        <p:nvPicPr>
          <p:cNvPr id="11" name="Picture 10">
            <a:extLst>
              <a:ext uri="{FF2B5EF4-FFF2-40B4-BE49-F238E27FC236}">
                <a16:creationId xmlns:a16="http://schemas.microsoft.com/office/drawing/2014/main" id="{F5CB247A-5A32-4AC5-A38D-E66006F02881}"/>
              </a:ext>
            </a:extLst>
          </p:cNvPr>
          <p:cNvPicPr>
            <a:picLocks noChangeAspect="1"/>
          </p:cNvPicPr>
          <p:nvPr/>
        </p:nvPicPr>
        <p:blipFill>
          <a:blip r:embed="rId6"/>
          <a:stretch>
            <a:fillRect/>
          </a:stretch>
        </p:blipFill>
        <p:spPr>
          <a:xfrm>
            <a:off x="6620491" y="325438"/>
            <a:ext cx="1920943" cy="2490190"/>
          </a:xfrm>
          <a:prstGeom prst="rect">
            <a:avLst/>
          </a:prstGeom>
        </p:spPr>
      </p:pic>
      <p:pic>
        <p:nvPicPr>
          <p:cNvPr id="15" name="Picture 14">
            <a:extLst>
              <a:ext uri="{FF2B5EF4-FFF2-40B4-BE49-F238E27FC236}">
                <a16:creationId xmlns:a16="http://schemas.microsoft.com/office/drawing/2014/main" id="{FFCA3E8C-FDF8-4C66-9D76-AB57091354E2}"/>
              </a:ext>
            </a:extLst>
          </p:cNvPr>
          <p:cNvPicPr>
            <a:picLocks noChangeAspect="1"/>
          </p:cNvPicPr>
          <p:nvPr/>
        </p:nvPicPr>
        <p:blipFill>
          <a:blip r:embed="rId7"/>
          <a:stretch>
            <a:fillRect/>
          </a:stretch>
        </p:blipFill>
        <p:spPr>
          <a:xfrm>
            <a:off x="6213162" y="3127060"/>
            <a:ext cx="2267413" cy="1756870"/>
          </a:xfrm>
          <a:prstGeom prst="rect">
            <a:avLst/>
          </a:prstGeom>
        </p:spPr>
      </p:pic>
      <p:pic>
        <p:nvPicPr>
          <p:cNvPr id="17" name="Picture 16">
            <a:extLst>
              <a:ext uri="{FF2B5EF4-FFF2-40B4-BE49-F238E27FC236}">
                <a16:creationId xmlns:a16="http://schemas.microsoft.com/office/drawing/2014/main" id="{24576314-8808-4128-95F6-EDE6E6DBC493}"/>
              </a:ext>
            </a:extLst>
          </p:cNvPr>
          <p:cNvPicPr>
            <a:picLocks noChangeAspect="1"/>
          </p:cNvPicPr>
          <p:nvPr/>
        </p:nvPicPr>
        <p:blipFill>
          <a:blip r:embed="rId8"/>
          <a:stretch>
            <a:fillRect/>
          </a:stretch>
        </p:blipFill>
        <p:spPr>
          <a:xfrm>
            <a:off x="3394477" y="3316902"/>
            <a:ext cx="2267413" cy="1275420"/>
          </a:xfrm>
          <a:prstGeom prst="rect">
            <a:avLst/>
          </a:prstGeom>
        </p:spPr>
      </p:pic>
      <p:pic>
        <p:nvPicPr>
          <p:cNvPr id="19" name="Picture 18">
            <a:extLst>
              <a:ext uri="{FF2B5EF4-FFF2-40B4-BE49-F238E27FC236}">
                <a16:creationId xmlns:a16="http://schemas.microsoft.com/office/drawing/2014/main" id="{11310CB1-C19E-4217-BB92-BE7442E954BE}"/>
              </a:ext>
            </a:extLst>
          </p:cNvPr>
          <p:cNvPicPr>
            <a:picLocks noChangeAspect="1"/>
          </p:cNvPicPr>
          <p:nvPr/>
        </p:nvPicPr>
        <p:blipFill>
          <a:blip r:embed="rId9"/>
          <a:stretch>
            <a:fillRect/>
          </a:stretch>
        </p:blipFill>
        <p:spPr>
          <a:xfrm>
            <a:off x="1260450" y="4142499"/>
            <a:ext cx="1486509" cy="576486"/>
          </a:xfrm>
          <a:prstGeom prst="rect">
            <a:avLst/>
          </a:prstGeom>
        </p:spPr>
      </p:pic>
      <p:pic>
        <p:nvPicPr>
          <p:cNvPr id="21" name="Picture 20">
            <a:extLst>
              <a:ext uri="{FF2B5EF4-FFF2-40B4-BE49-F238E27FC236}">
                <a16:creationId xmlns:a16="http://schemas.microsoft.com/office/drawing/2014/main" id="{96C882D3-228E-4B34-BDDB-C92A867F52B3}"/>
              </a:ext>
            </a:extLst>
          </p:cNvPr>
          <p:cNvPicPr>
            <a:picLocks noChangeAspect="1"/>
          </p:cNvPicPr>
          <p:nvPr/>
        </p:nvPicPr>
        <p:blipFill>
          <a:blip r:embed="rId10"/>
          <a:stretch>
            <a:fillRect/>
          </a:stretch>
        </p:blipFill>
        <p:spPr>
          <a:xfrm>
            <a:off x="227374" y="3111987"/>
            <a:ext cx="1147985" cy="1147985"/>
          </a:xfrm>
          <a:prstGeom prst="rect">
            <a:avLst/>
          </a:prstGeom>
        </p:spPr>
      </p:pic>
    </p:spTree>
    <p:extLst>
      <p:ext uri="{BB962C8B-B14F-4D97-AF65-F5344CB8AC3E}">
        <p14:creationId xmlns:p14="http://schemas.microsoft.com/office/powerpoint/2010/main" val="174681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Arhitectura</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pic>
        <p:nvPicPr>
          <p:cNvPr id="4" name="Picture 3">
            <a:extLst>
              <a:ext uri="{FF2B5EF4-FFF2-40B4-BE49-F238E27FC236}">
                <a16:creationId xmlns:a16="http://schemas.microsoft.com/office/drawing/2014/main" id="{3540C4D6-9DE9-4DF9-887B-CD6211F3A92B}"/>
              </a:ext>
            </a:extLst>
          </p:cNvPr>
          <p:cNvPicPr>
            <a:picLocks noChangeAspect="1"/>
          </p:cNvPicPr>
          <p:nvPr/>
        </p:nvPicPr>
        <p:blipFill>
          <a:blip r:embed="rId3"/>
          <a:stretch>
            <a:fillRect/>
          </a:stretch>
        </p:blipFill>
        <p:spPr>
          <a:xfrm>
            <a:off x="5028564" y="229176"/>
            <a:ext cx="2689417" cy="4685147"/>
          </a:xfrm>
          <a:prstGeom prst="rect">
            <a:avLst/>
          </a:prstGeom>
        </p:spPr>
      </p:pic>
      <p:sp>
        <p:nvSpPr>
          <p:cNvPr id="16" name="Google Shape;125;p17">
            <a:extLst>
              <a:ext uri="{FF2B5EF4-FFF2-40B4-BE49-F238E27FC236}">
                <a16:creationId xmlns:a16="http://schemas.microsoft.com/office/drawing/2014/main" id="{28531381-A242-4E8D-BFDE-AD26D570BD93}"/>
              </a:ext>
            </a:extLst>
          </p:cNvPr>
          <p:cNvSpPr txBox="1">
            <a:spLocks noGrp="1"/>
          </p:cNvSpPr>
          <p:nvPr>
            <p:ph type="body" idx="1"/>
          </p:nvPr>
        </p:nvSpPr>
        <p:spPr>
          <a:xfrm>
            <a:off x="532709" y="1152029"/>
            <a:ext cx="4198611" cy="176545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ro-RO" sz="1400" dirty="0"/>
              <a:t>      Conține 5 blocuri (componente) importante:</a:t>
            </a:r>
          </a:p>
          <a:p>
            <a:pPr marL="457200" lvl="0" indent="-342900" algn="l" rtl="0">
              <a:spcBef>
                <a:spcPts val="600"/>
              </a:spcBef>
              <a:spcAft>
                <a:spcPts val="0"/>
              </a:spcAft>
              <a:buSzPts val="1800"/>
              <a:buChar char="▷"/>
            </a:pPr>
            <a:r>
              <a:rPr lang="ro-RO" sz="1400" dirty="0"/>
              <a:t>Blocul setului de date</a:t>
            </a:r>
            <a:endParaRPr sz="1400" dirty="0"/>
          </a:p>
          <a:p>
            <a:pPr marL="457200" lvl="0" indent="-342900" algn="l" rtl="0">
              <a:spcBef>
                <a:spcPts val="0"/>
              </a:spcBef>
              <a:spcAft>
                <a:spcPts val="0"/>
              </a:spcAft>
              <a:buSzPts val="1800"/>
              <a:buChar char="▷"/>
            </a:pPr>
            <a:r>
              <a:rPr lang="ro-RO" sz="1400" dirty="0"/>
              <a:t>Blocul de preprocesare</a:t>
            </a:r>
            <a:endParaRPr sz="1400" dirty="0"/>
          </a:p>
          <a:p>
            <a:pPr marL="457200" lvl="0" indent="-342900" algn="l" rtl="0">
              <a:spcBef>
                <a:spcPts val="0"/>
              </a:spcBef>
              <a:spcAft>
                <a:spcPts val="0"/>
              </a:spcAft>
              <a:buSzPts val="1800"/>
              <a:buChar char="▷"/>
            </a:pPr>
            <a:r>
              <a:rPr lang="ro-RO" sz="1400" dirty="0"/>
              <a:t>Blocul model</a:t>
            </a:r>
          </a:p>
          <a:p>
            <a:pPr marL="457200" lvl="0" indent="-342900" algn="l" rtl="0">
              <a:spcBef>
                <a:spcPts val="0"/>
              </a:spcBef>
              <a:spcAft>
                <a:spcPts val="0"/>
              </a:spcAft>
              <a:buSzPts val="1800"/>
              <a:buChar char="▷"/>
            </a:pPr>
            <a:r>
              <a:rPr lang="ro-RO" sz="1400" dirty="0"/>
              <a:t>Blocul de decodificare</a:t>
            </a:r>
          </a:p>
          <a:p>
            <a:pPr marL="457200" lvl="0" indent="-342900" algn="l" rtl="0">
              <a:spcBef>
                <a:spcPts val="0"/>
              </a:spcBef>
              <a:spcAft>
                <a:spcPts val="0"/>
              </a:spcAft>
              <a:buSzPts val="1800"/>
              <a:buChar char="▷"/>
            </a:pPr>
            <a:r>
              <a:rPr lang="ro-RO" sz="1400" dirty="0"/>
              <a:t>Blocul de evaluare a modelului</a:t>
            </a:r>
          </a:p>
          <a:p>
            <a:pPr marL="457200" lvl="0" indent="-342900" algn="l" rtl="0">
              <a:spcBef>
                <a:spcPts val="0"/>
              </a:spcBef>
              <a:spcAft>
                <a:spcPts val="0"/>
              </a:spcAft>
              <a:buSzPts val="1800"/>
              <a:buChar char="▷"/>
            </a:pPr>
            <a:endParaRPr lang="ro-RO" sz="1400" dirty="0"/>
          </a:p>
          <a:p>
            <a:pPr marL="457200" lvl="0" indent="-342900" algn="l" rtl="0">
              <a:spcBef>
                <a:spcPts val="0"/>
              </a:spcBef>
              <a:spcAft>
                <a:spcPts val="0"/>
              </a:spcAft>
              <a:buSzPts val="1800"/>
              <a:buChar char="▷"/>
            </a:pPr>
            <a:endParaRPr lang="ro-RO" sz="1400" dirty="0"/>
          </a:p>
          <a:p>
            <a:pPr marL="114300" lvl="0" indent="0" algn="l" rtl="0">
              <a:spcBef>
                <a:spcPts val="0"/>
              </a:spcBef>
              <a:spcAft>
                <a:spcPts val="0"/>
              </a:spcAft>
              <a:buSzPts val="1800"/>
              <a:buNone/>
            </a:pPr>
            <a:r>
              <a:rPr lang="ro-RO" sz="1400" dirty="0"/>
              <a:t>      Proiectul a fost scris în limbajul de programare C# .NET, </a:t>
            </a:r>
            <a:r>
              <a:rPr lang="ro-RO" sz="1400" dirty="0" err="1"/>
              <a:t>target</a:t>
            </a:r>
            <a:r>
              <a:rPr lang="ro-RO" sz="1400" dirty="0"/>
              <a:t> </a:t>
            </a:r>
            <a:r>
              <a:rPr lang="ro-RO" sz="1400" dirty="0" err="1"/>
              <a:t>framework</a:t>
            </a:r>
            <a:r>
              <a:rPr lang="ro-RO" sz="1400" dirty="0"/>
              <a:t>: .NET Core 2.1. </a:t>
            </a:r>
          </a:p>
        </p:txBody>
      </p:sp>
      <p:pic>
        <p:nvPicPr>
          <p:cNvPr id="7" name="Picture 6">
            <a:extLst>
              <a:ext uri="{FF2B5EF4-FFF2-40B4-BE49-F238E27FC236}">
                <a16:creationId xmlns:a16="http://schemas.microsoft.com/office/drawing/2014/main" id="{605D2511-1E02-41E6-9C99-69E62C815EAB}"/>
              </a:ext>
            </a:extLst>
          </p:cNvPr>
          <p:cNvPicPr>
            <a:picLocks noChangeAspect="1"/>
          </p:cNvPicPr>
          <p:nvPr/>
        </p:nvPicPr>
        <p:blipFill rotWithShape="1">
          <a:blip r:embed="rId4"/>
          <a:srcRect l="16093" t="14444" r="14544" b="14026"/>
          <a:stretch/>
        </p:blipFill>
        <p:spPr>
          <a:xfrm>
            <a:off x="1447006" y="3783342"/>
            <a:ext cx="1751236" cy="677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62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setului de date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3768" y="891389"/>
            <a:ext cx="7732282"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Setul de date (numit și text corpus) este o colecție de date de tip text prelucrate și alese special pentru a putea evalua calitatea unui sistem de etichetare a părților de vorbire. Pentru setul de date se va folosi </a:t>
            </a:r>
            <a:r>
              <a:rPr lang="ro-RO" sz="1200" b="1" dirty="0"/>
              <a:t>Brown Corpus</a:t>
            </a:r>
            <a:r>
              <a:rPr lang="ro-RO" sz="1200" dirty="0"/>
              <a:t>, o colecție de propoziții și fraze în limba engleză colectate și organizate de W. Nelson Francis &amp; Henry </a:t>
            </a:r>
            <a:r>
              <a:rPr lang="ro-RO" sz="1200" dirty="0" err="1"/>
              <a:t>Kucera</a:t>
            </a:r>
            <a:r>
              <a:rPr lang="ro-RO" sz="1200" dirty="0"/>
              <a:t> din departamentul lingvistic de la Universitatea Brown.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p:txBody>
      </p:sp>
      <p:sp>
        <p:nvSpPr>
          <p:cNvPr id="10" name="Google Shape;125;p17">
            <a:extLst>
              <a:ext uri="{FF2B5EF4-FFF2-40B4-BE49-F238E27FC236}">
                <a16:creationId xmlns:a16="http://schemas.microsoft.com/office/drawing/2014/main" id="{62F09E45-AE13-4A35-8860-7A613373AC4A}"/>
              </a:ext>
            </a:extLst>
          </p:cNvPr>
          <p:cNvSpPr txBox="1">
            <a:spLocks/>
          </p:cNvSpPr>
          <p:nvPr/>
        </p:nvSpPr>
        <p:spPr>
          <a:xfrm>
            <a:off x="757950" y="1847727"/>
            <a:ext cx="3569349" cy="1891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informativă: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A. Presă: Reportaje – 44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B. Presă: Editorial – 27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C. Presă: Recenzii (teatru, cărți, muzică, dans)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D. Religie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E. </a:t>
            </a:r>
            <a:r>
              <a:rPr lang="ro-RO" sz="900" dirty="0" err="1"/>
              <a:t>Skill</a:t>
            </a:r>
            <a:r>
              <a:rPr lang="ro-RO" sz="900" dirty="0"/>
              <a:t>-uri și hobby-uri – 36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F. Folclor popular – 48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G. Scrisori, bibliografii, biografii – 75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H. Diverse – 30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J. Articole științifice– 80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374 documente</a:t>
            </a:r>
          </a:p>
        </p:txBody>
      </p:sp>
      <p:sp>
        <p:nvSpPr>
          <p:cNvPr id="15" name="Google Shape;125;p17">
            <a:extLst>
              <a:ext uri="{FF2B5EF4-FFF2-40B4-BE49-F238E27FC236}">
                <a16:creationId xmlns:a16="http://schemas.microsoft.com/office/drawing/2014/main" id="{92ECB282-FD90-4597-8909-6B071554EFE2}"/>
              </a:ext>
            </a:extLst>
          </p:cNvPr>
          <p:cNvSpPr txBox="1">
            <a:spLocks/>
          </p:cNvSpPr>
          <p:nvPr/>
        </p:nvSpPr>
        <p:spPr>
          <a:xfrm>
            <a:off x="755661" y="3565826"/>
            <a:ext cx="2763644" cy="144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imaginativă: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K. Ficțiune generală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L. Mister și ficțiune </a:t>
            </a:r>
            <a:r>
              <a:rPr lang="ro-RO" sz="900" dirty="0" err="1"/>
              <a:t>detectivă</a:t>
            </a:r>
            <a:r>
              <a:rPr lang="ro-RO" sz="900" dirty="0"/>
              <a:t> – 24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M. Opere </a:t>
            </a:r>
            <a:r>
              <a:rPr lang="ro-RO" sz="900" dirty="0" err="1"/>
              <a:t>științifico</a:t>
            </a:r>
            <a:r>
              <a:rPr lang="ro-RO" sz="900" dirty="0"/>
              <a:t>-fantastice – 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N. Aventură și ficțiune western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P. Povești de dragoste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R. Umor – 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126 documente</a:t>
            </a:r>
          </a:p>
        </p:txBody>
      </p:sp>
      <p:pic>
        <p:nvPicPr>
          <p:cNvPr id="11" name="Picture 10">
            <a:extLst>
              <a:ext uri="{FF2B5EF4-FFF2-40B4-BE49-F238E27FC236}">
                <a16:creationId xmlns:a16="http://schemas.microsoft.com/office/drawing/2014/main" id="{E9EB2439-4C09-4396-9786-760E49E7D1E4}"/>
              </a:ext>
            </a:extLst>
          </p:cNvPr>
          <p:cNvPicPr>
            <a:picLocks noChangeAspect="1"/>
          </p:cNvPicPr>
          <p:nvPr/>
        </p:nvPicPr>
        <p:blipFill>
          <a:blip r:embed="rId3"/>
          <a:stretch>
            <a:fillRect/>
          </a:stretch>
        </p:blipFill>
        <p:spPr>
          <a:xfrm>
            <a:off x="4583947" y="2793599"/>
            <a:ext cx="3802103" cy="1903334"/>
          </a:xfrm>
          <a:prstGeom prst="rect">
            <a:avLst/>
          </a:prstGeom>
        </p:spPr>
      </p:pic>
      <p:sp>
        <p:nvSpPr>
          <p:cNvPr id="18" name="Google Shape;125;p17">
            <a:extLst>
              <a:ext uri="{FF2B5EF4-FFF2-40B4-BE49-F238E27FC236}">
                <a16:creationId xmlns:a16="http://schemas.microsoft.com/office/drawing/2014/main" id="{E3298C34-DFCA-474D-9DA2-12DD1434B117}"/>
              </a:ext>
            </a:extLst>
          </p:cNvPr>
          <p:cNvSpPr txBox="1">
            <a:spLocks/>
          </p:cNvSpPr>
          <p:nvPr/>
        </p:nvSpPr>
        <p:spPr>
          <a:xfrm>
            <a:off x="4467818" y="1918707"/>
            <a:ext cx="4010471"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050" dirty="0"/>
              <a:t>      Fiecare document are peste 2000 de cuvinte iar fiecare cuvânt (numit și </a:t>
            </a:r>
            <a:r>
              <a:rPr lang="ro-RO" sz="1050" dirty="0" err="1"/>
              <a:t>token</a:t>
            </a:r>
            <a:r>
              <a:rPr lang="ro-RO" sz="1050" dirty="0"/>
              <a:t>) este delimitat de un </a:t>
            </a:r>
            <a:r>
              <a:rPr lang="ro-RO" sz="1050" dirty="0" err="1"/>
              <a:t>slash</a:t>
            </a:r>
            <a:r>
              <a:rPr lang="ro-RO" sz="1050" dirty="0"/>
              <a:t> ‘/’, urmat de </a:t>
            </a:r>
            <a:r>
              <a:rPr lang="ro-RO" sz="1050" dirty="0" err="1"/>
              <a:t>tagul</a:t>
            </a:r>
            <a:r>
              <a:rPr lang="ro-RO" sz="1050" dirty="0"/>
              <a:t> aferent părții de vorbire al acestuia, sub forma “</a:t>
            </a:r>
            <a:r>
              <a:rPr lang="ro-RO" sz="1050" dirty="0" err="1"/>
              <a:t>token</a:t>
            </a:r>
            <a:r>
              <a:rPr lang="ro-RO" sz="1050" dirty="0"/>
              <a:t>/</a:t>
            </a:r>
            <a:r>
              <a:rPr lang="ro-RO" sz="1050" dirty="0" err="1"/>
              <a:t>tag</a:t>
            </a:r>
            <a:r>
              <a:rPr lang="ro-RO" sz="1050" dirty="0"/>
              <a:t>”. Setul de </a:t>
            </a:r>
            <a:r>
              <a:rPr lang="ro-RO" sz="1050" dirty="0" err="1"/>
              <a:t>taguri</a:t>
            </a:r>
            <a:r>
              <a:rPr lang="ro-RO" sz="1050" dirty="0"/>
              <a:t> folosit este </a:t>
            </a:r>
            <a:r>
              <a:rPr lang="ro-RO" sz="1050" b="1" dirty="0" err="1"/>
              <a:t>Penn</a:t>
            </a:r>
            <a:r>
              <a:rPr lang="ro-RO" sz="1050" b="1" dirty="0"/>
              <a:t> </a:t>
            </a:r>
            <a:r>
              <a:rPr lang="ro-RO" sz="1050" b="1" dirty="0" err="1"/>
              <a:t>Treebank</a:t>
            </a:r>
            <a:r>
              <a:rPr lang="ro-RO" sz="1050" dirty="0"/>
              <a:t>, acesta conține 45 de </a:t>
            </a:r>
            <a:r>
              <a:rPr lang="ro-RO" sz="1050" dirty="0" err="1"/>
              <a:t>taguri</a:t>
            </a:r>
            <a:r>
              <a:rPr lang="ro-RO" sz="1050" dirty="0"/>
              <a:t>:</a:t>
            </a:r>
          </a:p>
        </p:txBody>
      </p:sp>
    </p:spTree>
    <p:extLst>
      <p:ext uri="{BB962C8B-B14F-4D97-AF65-F5344CB8AC3E}">
        <p14:creationId xmlns:p14="http://schemas.microsoft.com/office/powerpoint/2010/main" val="398848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antrenament și de testare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11" name="Google Shape;144;p19">
            <a:extLst>
              <a:ext uri="{FF2B5EF4-FFF2-40B4-BE49-F238E27FC236}">
                <a16:creationId xmlns:a16="http://schemas.microsoft.com/office/drawing/2014/main" id="{D1CF6674-197B-49A3-9B24-927D3325D170}"/>
              </a:ext>
            </a:extLst>
          </p:cNvPr>
          <p:cNvSpPr txBox="1">
            <a:spLocks noGrp="1"/>
          </p:cNvSpPr>
          <p:nvPr>
            <p:ph type="body" idx="1"/>
          </p:nvPr>
        </p:nvSpPr>
        <p:spPr>
          <a:xfrm>
            <a:off x="630132" y="958171"/>
            <a:ext cx="3493648" cy="170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RO" sz="1400" b="1" dirty="0"/>
              <a:t>1) Împărțire 70% - setul de antrenament, 30% - setul de testare </a:t>
            </a:r>
          </a:p>
          <a:p>
            <a:pPr marL="0" lvl="0" indent="0" algn="l" rtl="0">
              <a:spcBef>
                <a:spcPts val="600"/>
              </a:spcBef>
              <a:spcAft>
                <a:spcPts val="0"/>
              </a:spcAft>
              <a:buNone/>
            </a:pPr>
            <a:r>
              <a:rPr lang="ro-RO" sz="1400" dirty="0"/>
              <a:t>      </a:t>
            </a:r>
            <a:r>
              <a:rPr lang="en-US" sz="1400" dirty="0" err="1"/>
              <a:t>Această</a:t>
            </a:r>
            <a:r>
              <a:rPr lang="en-US" sz="1400" dirty="0"/>
              <a:t> </a:t>
            </a:r>
            <a:r>
              <a:rPr lang="en-US" sz="1400" dirty="0" err="1"/>
              <a:t>metodă</a:t>
            </a:r>
            <a:r>
              <a:rPr lang="en-US" sz="1400" dirty="0"/>
              <a:t> nu </a:t>
            </a:r>
            <a:r>
              <a:rPr lang="en-US" sz="1400" dirty="0" err="1"/>
              <a:t>necesită</a:t>
            </a:r>
            <a:r>
              <a:rPr lang="en-US" sz="1400" dirty="0"/>
              <a:t> un </a:t>
            </a:r>
            <a:r>
              <a:rPr lang="en-US" sz="1400" dirty="0" err="1"/>
              <a:t>algoritm</a:t>
            </a:r>
            <a:r>
              <a:rPr lang="en-US" sz="1400" dirty="0"/>
              <a:t> de </a:t>
            </a:r>
            <a:r>
              <a:rPr lang="en-US" sz="1400" dirty="0" err="1"/>
              <a:t>împărțire</a:t>
            </a:r>
            <a:r>
              <a:rPr lang="en-US" sz="1400" dirty="0"/>
              <a:t>, </a:t>
            </a:r>
            <a:r>
              <a:rPr lang="en-US" sz="1400" dirty="0" err="1"/>
              <a:t>pentru</a:t>
            </a:r>
            <a:r>
              <a:rPr lang="en-US" sz="1400" dirty="0"/>
              <a:t> </a:t>
            </a:r>
            <a:r>
              <a:rPr lang="en-US" sz="1400" dirty="0" err="1"/>
              <a:t>fiecare</a:t>
            </a:r>
            <a:r>
              <a:rPr lang="en-US" sz="1400" dirty="0"/>
              <a:t> </a:t>
            </a:r>
            <a:r>
              <a:rPr lang="en-US" sz="1400" dirty="0" err="1"/>
              <a:t>subcategorie</a:t>
            </a:r>
            <a:r>
              <a:rPr lang="en-US" sz="1400" dirty="0"/>
              <a:t> din Brown Corpus, se </a:t>
            </a:r>
            <a:r>
              <a:rPr lang="en-US" sz="1400" dirty="0" err="1"/>
              <a:t>aleg</a:t>
            </a:r>
            <a:r>
              <a:rPr lang="en-US" sz="1400" dirty="0"/>
              <a:t> din </a:t>
            </a:r>
            <a:r>
              <a:rPr lang="en-US" sz="1400" dirty="0" err="1"/>
              <a:t>documentele</a:t>
            </a:r>
            <a:r>
              <a:rPr lang="en-US" sz="1400" dirty="0"/>
              <a:t> </a:t>
            </a:r>
            <a:r>
              <a:rPr lang="en-US" sz="1400" dirty="0" err="1"/>
              <a:t>aferente</a:t>
            </a:r>
            <a:r>
              <a:rPr lang="en-US" sz="1400" dirty="0"/>
              <a:t> </a:t>
            </a:r>
            <a:r>
              <a:rPr lang="en-US" sz="1400" dirty="0" err="1"/>
              <a:t>acesteia</a:t>
            </a:r>
            <a:r>
              <a:rPr lang="en-US" sz="1400" dirty="0"/>
              <a:t>, 70%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antrenare</a:t>
            </a:r>
            <a:r>
              <a:rPr lang="en-US" sz="1400" dirty="0"/>
              <a:t> </a:t>
            </a:r>
            <a:r>
              <a:rPr lang="en-US" sz="1400" dirty="0" err="1"/>
              <a:t>și</a:t>
            </a:r>
            <a:r>
              <a:rPr lang="en-US" sz="1400" dirty="0"/>
              <a:t> 30%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testare</a:t>
            </a:r>
            <a:r>
              <a:rPr lang="en-US" sz="1400" dirty="0"/>
              <a:t>.</a:t>
            </a:r>
            <a:endParaRPr lang="ro-RO" sz="1400" dirty="0"/>
          </a:p>
          <a:p>
            <a:pPr marL="0" lvl="0" indent="0" algn="l" rtl="0">
              <a:spcBef>
                <a:spcPts val="600"/>
              </a:spcBef>
              <a:spcAft>
                <a:spcPts val="0"/>
              </a:spcAft>
              <a:buNone/>
            </a:pPr>
            <a:br>
              <a:rPr lang="ro-RO" sz="1400" dirty="0"/>
            </a:br>
            <a:r>
              <a:rPr lang="en-US" sz="1400" dirty="0"/>
              <a:t>ex.  </a:t>
            </a:r>
            <a:r>
              <a:rPr lang="en-US" sz="1400" dirty="0" err="1"/>
              <a:t>subcategoria</a:t>
            </a:r>
            <a:r>
              <a:rPr lang="en-US" sz="1400" dirty="0"/>
              <a:t> J. </a:t>
            </a:r>
            <a:r>
              <a:rPr lang="en-US" sz="1400" dirty="0" err="1"/>
              <a:t>Articole</a:t>
            </a:r>
            <a:r>
              <a:rPr lang="en-US" sz="1400" dirty="0"/>
              <a:t> </a:t>
            </a:r>
            <a:r>
              <a:rPr lang="en-US" sz="1400" dirty="0" err="1"/>
              <a:t>științifice</a:t>
            </a:r>
            <a:r>
              <a:rPr lang="en-US" sz="1400" dirty="0"/>
              <a:t>, are </a:t>
            </a:r>
            <a:r>
              <a:rPr lang="en-US" sz="1400" dirty="0" err="1"/>
              <a:t>în</a:t>
            </a:r>
            <a:r>
              <a:rPr lang="en-US" sz="1400" dirty="0"/>
              <a:t> total 80 de </a:t>
            </a:r>
            <a:r>
              <a:rPr lang="en-US" sz="1400" dirty="0" err="1"/>
              <a:t>documente</a:t>
            </a:r>
            <a:r>
              <a:rPr lang="en-US" sz="1400" dirty="0"/>
              <a:t>, </a:t>
            </a:r>
            <a:r>
              <a:rPr lang="en-US" sz="1400" dirty="0" err="1"/>
              <a:t>primele</a:t>
            </a:r>
            <a:r>
              <a:rPr lang="en-US" sz="1400" dirty="0"/>
              <a:t> 56 </a:t>
            </a:r>
            <a:r>
              <a:rPr lang="en-US" sz="1400" dirty="0" err="1"/>
              <a:t>documente</a:t>
            </a:r>
            <a:r>
              <a:rPr lang="en-US" sz="1400" dirty="0"/>
              <a:t> (70%)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antrenare</a:t>
            </a:r>
            <a:r>
              <a:rPr lang="en-US" sz="1400" dirty="0"/>
              <a:t> </a:t>
            </a:r>
            <a:r>
              <a:rPr lang="en-US" sz="1400" dirty="0" err="1"/>
              <a:t>iar</a:t>
            </a:r>
            <a:r>
              <a:rPr lang="en-US" sz="1400" dirty="0"/>
              <a:t> </a:t>
            </a:r>
            <a:r>
              <a:rPr lang="en-US" sz="1400" dirty="0" err="1"/>
              <a:t>ultimele</a:t>
            </a:r>
            <a:r>
              <a:rPr lang="en-US" sz="1400" dirty="0"/>
              <a:t> 24 </a:t>
            </a:r>
            <a:r>
              <a:rPr lang="en-US" sz="1400" dirty="0" err="1"/>
              <a:t>documente</a:t>
            </a:r>
            <a:r>
              <a:rPr lang="en-US" sz="1400" dirty="0"/>
              <a:t> (30%)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testare</a:t>
            </a:r>
            <a:r>
              <a:rPr lang="en-US" sz="1400" dirty="0"/>
              <a:t>.</a:t>
            </a:r>
          </a:p>
          <a:p>
            <a:pPr marL="0" lvl="0" indent="0" algn="l" rtl="0">
              <a:spcBef>
                <a:spcPts val="600"/>
              </a:spcBef>
              <a:spcAft>
                <a:spcPts val="0"/>
              </a:spcAft>
              <a:buNone/>
            </a:pPr>
            <a:endParaRPr lang="en-US" sz="1400" dirty="0"/>
          </a:p>
        </p:txBody>
      </p:sp>
      <p:sp>
        <p:nvSpPr>
          <p:cNvPr id="14" name="Google Shape;144;p19">
            <a:extLst>
              <a:ext uri="{FF2B5EF4-FFF2-40B4-BE49-F238E27FC236}">
                <a16:creationId xmlns:a16="http://schemas.microsoft.com/office/drawing/2014/main" id="{D5006146-13F0-49A5-B16C-C7206EDE83FC}"/>
              </a:ext>
            </a:extLst>
          </p:cNvPr>
          <p:cNvSpPr txBox="1">
            <a:spLocks/>
          </p:cNvSpPr>
          <p:nvPr/>
        </p:nvSpPr>
        <p:spPr>
          <a:xfrm>
            <a:off x="4670679" y="958171"/>
            <a:ext cx="3493648" cy="146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Font typeface="Lato"/>
              <a:buNone/>
            </a:pPr>
            <a:r>
              <a:rPr lang="ro-RO" sz="1400" b="1" dirty="0"/>
              <a:t>2) Cross-</a:t>
            </a:r>
            <a:r>
              <a:rPr lang="ro-RO" sz="1400" b="1" dirty="0" err="1"/>
              <a:t>Validation</a:t>
            </a:r>
            <a:endParaRPr lang="ro-RO" sz="1400" b="1" dirty="0"/>
          </a:p>
          <a:p>
            <a:pPr marL="0" indent="0">
              <a:buFont typeface="Lato"/>
              <a:buNone/>
            </a:pPr>
            <a:r>
              <a:rPr lang="ro-RO" sz="1400" dirty="0"/>
              <a:t>      </a:t>
            </a:r>
            <a:r>
              <a:rPr lang="en-US" sz="1400" dirty="0" err="1"/>
              <a:t>Numită</a:t>
            </a:r>
            <a:r>
              <a:rPr lang="en-US" sz="1400" dirty="0"/>
              <a:t> </a:t>
            </a:r>
            <a:r>
              <a:rPr lang="en-US" sz="1400" dirty="0" err="1"/>
              <a:t>și</a:t>
            </a:r>
            <a:r>
              <a:rPr lang="en-US" sz="1400" dirty="0"/>
              <a:t> “rotation estimation”, </a:t>
            </a:r>
            <a:r>
              <a:rPr lang="en-US" sz="1400" dirty="0" err="1"/>
              <a:t>este</a:t>
            </a:r>
            <a:r>
              <a:rPr lang="en-US" sz="1400" dirty="0"/>
              <a:t> o </a:t>
            </a:r>
            <a:r>
              <a:rPr lang="en-US" sz="1400" dirty="0" err="1"/>
              <a:t>tehnică</a:t>
            </a:r>
            <a:r>
              <a:rPr lang="en-US" sz="1400" dirty="0"/>
              <a:t> de </a:t>
            </a:r>
            <a:r>
              <a:rPr lang="en-US" sz="1400" dirty="0" err="1"/>
              <a:t>validare</a:t>
            </a:r>
            <a:r>
              <a:rPr lang="en-US" sz="1400" dirty="0"/>
              <a:t> </a:t>
            </a:r>
            <a:r>
              <a:rPr lang="en-US" sz="1400" dirty="0" err="1"/>
              <a:t>pentru</a:t>
            </a:r>
            <a:r>
              <a:rPr lang="en-US" sz="1400" dirty="0"/>
              <a:t> a se </a:t>
            </a:r>
            <a:r>
              <a:rPr lang="en-US" sz="1400" dirty="0" err="1"/>
              <a:t>vizualiza</a:t>
            </a:r>
            <a:r>
              <a:rPr lang="en-US" sz="1400" dirty="0"/>
              <a:t> </a:t>
            </a:r>
            <a:r>
              <a:rPr lang="en-US" sz="1400" dirty="0" err="1"/>
              <a:t>rezultatul</a:t>
            </a:r>
            <a:r>
              <a:rPr lang="en-US" sz="1400" dirty="0"/>
              <a:t> </a:t>
            </a:r>
            <a:r>
              <a:rPr lang="en-US" sz="1400" dirty="0" err="1"/>
              <a:t>generalizat</a:t>
            </a:r>
            <a:r>
              <a:rPr lang="en-US" sz="1400" dirty="0"/>
              <a:t> al </a:t>
            </a:r>
            <a:r>
              <a:rPr lang="en-US" sz="1400" dirty="0" err="1"/>
              <a:t>modelului</a:t>
            </a:r>
            <a:r>
              <a:rPr lang="en-US" sz="1400" dirty="0"/>
              <a:t> </a:t>
            </a:r>
            <a:r>
              <a:rPr lang="en-US" sz="1400" dirty="0" err="1"/>
              <a:t>pentru</a:t>
            </a:r>
            <a:r>
              <a:rPr lang="en-US" sz="1400" dirty="0"/>
              <a:t> un set de date independent. </a:t>
            </a:r>
          </a:p>
        </p:txBody>
      </p:sp>
      <p:pic>
        <p:nvPicPr>
          <p:cNvPr id="7" name="Picture 6">
            <a:extLst>
              <a:ext uri="{FF2B5EF4-FFF2-40B4-BE49-F238E27FC236}">
                <a16:creationId xmlns:a16="http://schemas.microsoft.com/office/drawing/2014/main" id="{1FA0846A-5EA6-4BDA-BADD-B43602A0840B}"/>
              </a:ext>
            </a:extLst>
          </p:cNvPr>
          <p:cNvPicPr>
            <a:picLocks noChangeAspect="1"/>
          </p:cNvPicPr>
          <p:nvPr/>
        </p:nvPicPr>
        <p:blipFill>
          <a:blip r:embed="rId3"/>
          <a:stretch>
            <a:fillRect/>
          </a:stretch>
        </p:blipFill>
        <p:spPr>
          <a:xfrm>
            <a:off x="4338104" y="3118302"/>
            <a:ext cx="2079399" cy="1403189"/>
          </a:xfrm>
          <a:prstGeom prst="rect">
            <a:avLst/>
          </a:prstGeom>
        </p:spPr>
      </p:pic>
      <p:sp>
        <p:nvSpPr>
          <p:cNvPr id="16" name="Rectangle 1">
            <a:extLst>
              <a:ext uri="{FF2B5EF4-FFF2-40B4-BE49-F238E27FC236}">
                <a16:creationId xmlns:a16="http://schemas.microsoft.com/office/drawing/2014/main" id="{D8EEFAA0-E5A7-4AE9-8A81-5B387C855E1D}"/>
              </a:ext>
            </a:extLst>
          </p:cNvPr>
          <p:cNvSpPr>
            <a:spLocks noChangeArrowheads="1"/>
          </p:cNvSpPr>
          <p:nvPr/>
        </p:nvSpPr>
        <p:spPr bwMode="auto">
          <a:xfrm>
            <a:off x="5993059" y="3526788"/>
            <a:ext cx="2927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k - numărul de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folduri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alese</a:t>
            </a:r>
            <a:endParaRPr kumimoji="0" lang="ro-RO" altLang="ro-RO" sz="700" b="0" i="0" u="none" strike="noStrike" cap="none" normalizeH="0" baseline="0" dirty="0">
              <a:ln>
                <a:noFill/>
              </a:ln>
              <a:effectLst/>
              <a:latin typeface="Lato" panose="020B060402020202020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xi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 acuratețea pentru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foldul</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i</a:t>
            </a:r>
            <a:endParaRPr kumimoji="0" lang="ro-RO" altLang="ro-RO" sz="2000" b="0" i="0" u="none" strike="noStrike" cap="none" normalizeH="0" baseline="0" dirty="0">
              <a:ln>
                <a:noFill/>
              </a:ln>
              <a:effectLst/>
              <a:latin typeface="Lato"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95384F2-8C14-4613-87EE-3CAFD0A15023}"/>
                  </a:ext>
                </a:extLst>
              </p:cNvPr>
              <p:cNvSpPr txBox="1"/>
              <p:nvPr/>
            </p:nvSpPr>
            <p:spPr>
              <a:xfrm>
                <a:off x="6695053" y="2788425"/>
                <a:ext cx="1260322"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𝝁</m:t>
                      </m:r>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0">
                              <a:solidFill>
                                <a:schemeClr val="tx1"/>
                              </a:solidFill>
                              <a:latin typeface="Cambria Math" panose="02040503050406030204" pitchFamily="18" charset="0"/>
                            </a:rPr>
                            <m:t>𝟏</m:t>
                          </m:r>
                        </m:num>
                        <m:den>
                          <m:r>
                            <a:rPr lang="ro-RO" b="1" i="1">
                              <a:solidFill>
                                <a:schemeClr val="tx1"/>
                              </a:solidFill>
                              <a:latin typeface="Cambria Math" panose="02040503050406030204" pitchFamily="18" charset="0"/>
                            </a:rPr>
                            <m:t>𝒌</m:t>
                          </m:r>
                        </m:den>
                      </m:f>
                      <m:r>
                        <a:rPr lang="ro-RO" b="1" i="0">
                          <a:solidFill>
                            <a:schemeClr val="tx1"/>
                          </a:solidFill>
                          <a:latin typeface="Cambria Math" panose="02040503050406030204" pitchFamily="18" charset="0"/>
                        </a:rPr>
                        <m:t>∙</m:t>
                      </m:r>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𝒌</m:t>
                          </m:r>
                        </m:sup>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nary>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095384F2-8C14-4613-87EE-3CAFD0A15023}"/>
                  </a:ext>
                </a:extLst>
              </p:cNvPr>
              <p:cNvSpPr txBox="1">
                <a:spLocks noRot="1" noChangeAspect="1" noMove="1" noResize="1" noEditPoints="1" noAdjustHandles="1" noChangeArrowheads="1" noChangeShapeType="1" noTextEdit="1"/>
              </p:cNvSpPr>
              <p:nvPr/>
            </p:nvSpPr>
            <p:spPr>
              <a:xfrm>
                <a:off x="6695053" y="2788425"/>
                <a:ext cx="1260322" cy="702500"/>
              </a:xfrm>
              <a:prstGeom prst="rect">
                <a:avLst/>
              </a:prstGeom>
              <a:blipFill>
                <a:blip r:embed="rId4"/>
                <a:stretch>
                  <a:fillRect/>
                </a:stretch>
              </a:blipFill>
            </p:spPr>
            <p:txBody>
              <a:bodyPr/>
              <a:lstStyle/>
              <a:p>
                <a:r>
                  <a:rPr lang="ro-RO">
                    <a:noFill/>
                  </a:rPr>
                  <a:t> </a:t>
                </a:r>
              </a:p>
            </p:txBody>
          </p:sp>
        </mc:Fallback>
      </mc:AlternateContent>
      <p:sp>
        <p:nvSpPr>
          <p:cNvPr id="21" name="Rectangle 1">
            <a:extLst>
              <a:ext uri="{FF2B5EF4-FFF2-40B4-BE49-F238E27FC236}">
                <a16:creationId xmlns:a16="http://schemas.microsoft.com/office/drawing/2014/main" id="{4C49CF9D-C4E1-417E-93B2-38232CF7BD53}"/>
              </a:ext>
            </a:extLst>
          </p:cNvPr>
          <p:cNvSpPr>
            <a:spLocks noChangeArrowheads="1"/>
          </p:cNvSpPr>
          <p:nvPr/>
        </p:nvSpPr>
        <p:spPr bwMode="auto">
          <a:xfrm>
            <a:off x="4225604" y="2454097"/>
            <a:ext cx="198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Exemplu 4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folds</a:t>
            </a:r>
            <a:endPar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cross-validation</a:t>
            </a:r>
            <a:endParaRPr kumimoji="0" lang="ro-RO" altLang="ro-RO" sz="2000" i="1" u="none" strike="noStrike" cap="none" normalizeH="0" baseline="0" dirty="0">
              <a:ln>
                <a:noFill/>
              </a:ln>
              <a:effectLst/>
              <a:latin typeface="Lato" panose="020B0604020202020204" charset="0"/>
            </a:endParaRPr>
          </a:p>
        </p:txBody>
      </p:sp>
      <p:sp>
        <p:nvSpPr>
          <p:cNvPr id="22" name="Rectangle 1">
            <a:extLst>
              <a:ext uri="{FF2B5EF4-FFF2-40B4-BE49-F238E27FC236}">
                <a16:creationId xmlns:a16="http://schemas.microsoft.com/office/drawing/2014/main" id="{89365C45-07F0-4C91-AB7E-CE96262FE7D2}"/>
              </a:ext>
            </a:extLst>
          </p:cNvPr>
          <p:cNvSpPr>
            <a:spLocks noChangeArrowheads="1"/>
          </p:cNvSpPr>
          <p:nvPr/>
        </p:nvSpPr>
        <p:spPr bwMode="auto">
          <a:xfrm>
            <a:off x="6208551" y="2456464"/>
            <a:ext cx="1982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rPr>
              <a:t>Evaluarea finală </a:t>
            </a:r>
          </a:p>
        </p:txBody>
      </p:sp>
    </p:spTree>
    <p:extLst>
      <p:ext uri="{BB962C8B-B14F-4D97-AF65-F5344CB8AC3E}">
        <p14:creationId xmlns:p14="http://schemas.microsoft.com/office/powerpoint/2010/main" val="390954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preprocesare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7940" y="838028"/>
            <a:ext cx="8166019"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Preprocesarea este procesul în care datele sunt curățate și normalizate, aceasta fiind cea mai importantă etapă într-un proiect care lucrează cu algoritmi de învățare automată (</a:t>
            </a:r>
            <a:r>
              <a:rPr lang="ro-RO" sz="1200" dirty="0" err="1"/>
              <a:t>machine</a:t>
            </a:r>
            <a:r>
              <a:rPr lang="ro-RO" sz="1200" dirty="0"/>
              <a:t> </a:t>
            </a:r>
            <a:r>
              <a:rPr lang="ro-RO" sz="1200" dirty="0" err="1"/>
              <a:t>learning</a:t>
            </a:r>
            <a:r>
              <a:rPr lang="ro-RO" sz="1200" dirty="0"/>
              <a:t>). Cele 3 </a:t>
            </a:r>
            <a:r>
              <a:rPr lang="ro-RO" sz="1200" dirty="0" err="1"/>
              <a:t>subprocese</a:t>
            </a:r>
            <a:r>
              <a:rPr lang="ro-RO" sz="1200" dirty="0"/>
              <a:t> implementate în etapa de preprocesare aici, sunt: </a:t>
            </a:r>
            <a:r>
              <a:rPr lang="ro-RO" sz="1200" b="1" dirty="0" err="1"/>
              <a:t>tokenizarea</a:t>
            </a:r>
            <a:r>
              <a:rPr lang="ro-RO" sz="1200" dirty="0"/>
              <a:t> , </a:t>
            </a:r>
            <a:r>
              <a:rPr lang="ro-RO" sz="1200" b="1" dirty="0"/>
              <a:t>clasificatorul părților de vorbire</a:t>
            </a:r>
            <a:r>
              <a:rPr lang="ro-RO" sz="1200" dirty="0"/>
              <a:t>, </a:t>
            </a:r>
            <a:r>
              <a:rPr lang="ro-RO" sz="1200" b="1" dirty="0"/>
              <a:t>curățarea și normalizarea datelor</a:t>
            </a:r>
            <a:r>
              <a:rPr lang="ro-RO" sz="1200" dirty="0"/>
              <a:t>.</a:t>
            </a:r>
            <a:endParaRPr lang="ro-RO" sz="1200" b="1" dirty="0"/>
          </a:p>
        </p:txBody>
      </p:sp>
      <p:pic>
        <p:nvPicPr>
          <p:cNvPr id="3" name="Picture 2">
            <a:extLst>
              <a:ext uri="{FF2B5EF4-FFF2-40B4-BE49-F238E27FC236}">
                <a16:creationId xmlns:a16="http://schemas.microsoft.com/office/drawing/2014/main" id="{87048DD5-3B6A-4EA0-8E83-94163A3FE824}"/>
              </a:ext>
            </a:extLst>
          </p:cNvPr>
          <p:cNvPicPr>
            <a:picLocks noChangeAspect="1"/>
          </p:cNvPicPr>
          <p:nvPr/>
        </p:nvPicPr>
        <p:blipFill>
          <a:blip r:embed="rId3"/>
          <a:stretch>
            <a:fillRect/>
          </a:stretch>
        </p:blipFill>
        <p:spPr>
          <a:xfrm>
            <a:off x="722598" y="1933897"/>
            <a:ext cx="2328412" cy="579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125;p17">
            <a:extLst>
              <a:ext uri="{FF2B5EF4-FFF2-40B4-BE49-F238E27FC236}">
                <a16:creationId xmlns:a16="http://schemas.microsoft.com/office/drawing/2014/main" id="{F526C1D2-3D46-4937-85E6-AA32829CCB00}"/>
              </a:ext>
            </a:extLst>
          </p:cNvPr>
          <p:cNvSpPr txBox="1">
            <a:spLocks/>
          </p:cNvSpPr>
          <p:nvPr/>
        </p:nvSpPr>
        <p:spPr>
          <a:xfrm>
            <a:off x="657940" y="1643156"/>
            <a:ext cx="1939069" cy="336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err="1"/>
              <a:t>Whitespace</a:t>
            </a:r>
            <a:r>
              <a:rPr lang="ro-RO" sz="900" b="1" dirty="0"/>
              <a:t> </a:t>
            </a:r>
            <a:r>
              <a:rPr lang="ro-RO" sz="900" b="1" dirty="0" err="1"/>
              <a:t>tokenization</a:t>
            </a:r>
            <a:endParaRPr lang="ro-RO" sz="900" b="1" dirty="0"/>
          </a:p>
        </p:txBody>
      </p:sp>
      <p:pic>
        <p:nvPicPr>
          <p:cNvPr id="5" name="Picture 4">
            <a:extLst>
              <a:ext uri="{FF2B5EF4-FFF2-40B4-BE49-F238E27FC236}">
                <a16:creationId xmlns:a16="http://schemas.microsoft.com/office/drawing/2014/main" id="{B489F1FD-CCC9-492B-98DD-8B07D4C281AE}"/>
              </a:ext>
            </a:extLst>
          </p:cNvPr>
          <p:cNvPicPr>
            <a:picLocks noChangeAspect="1"/>
          </p:cNvPicPr>
          <p:nvPr/>
        </p:nvPicPr>
        <p:blipFill rotWithShape="1">
          <a:blip r:embed="rId4"/>
          <a:srcRect r="5797"/>
          <a:stretch/>
        </p:blipFill>
        <p:spPr>
          <a:xfrm>
            <a:off x="3969322" y="1811617"/>
            <a:ext cx="5105941" cy="2829461"/>
          </a:xfrm>
          <a:prstGeom prst="rect">
            <a:avLst/>
          </a:prstGeom>
        </p:spPr>
      </p:pic>
      <p:pic>
        <p:nvPicPr>
          <p:cNvPr id="7" name="Picture 6">
            <a:extLst>
              <a:ext uri="{FF2B5EF4-FFF2-40B4-BE49-F238E27FC236}">
                <a16:creationId xmlns:a16="http://schemas.microsoft.com/office/drawing/2014/main" id="{3DBDFBAC-8E55-4430-B3F6-BB39F81B1E4C}"/>
              </a:ext>
            </a:extLst>
          </p:cNvPr>
          <p:cNvPicPr>
            <a:picLocks noChangeAspect="1"/>
          </p:cNvPicPr>
          <p:nvPr/>
        </p:nvPicPr>
        <p:blipFill rotWithShape="1">
          <a:blip r:embed="rId5"/>
          <a:srcRect l="14683" t="5759" r="15823" b="10198"/>
          <a:stretch/>
        </p:blipFill>
        <p:spPr>
          <a:xfrm>
            <a:off x="201083" y="2806428"/>
            <a:ext cx="3644956" cy="2204005"/>
          </a:xfrm>
          <a:prstGeom prst="rect">
            <a:avLst/>
          </a:prstGeom>
        </p:spPr>
      </p:pic>
    </p:spTree>
    <p:extLst>
      <p:ext uri="{BB962C8B-B14F-4D97-AF65-F5344CB8AC3E}">
        <p14:creationId xmlns:p14="http://schemas.microsoft.com/office/powerpoint/2010/main" val="114520020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4860</Words>
  <Application>Microsoft Office PowerPoint</Application>
  <PresentationFormat>On-screen Show (16:9)</PresentationFormat>
  <Paragraphs>323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Symbol</vt:lpstr>
      <vt:lpstr>Cambria Math</vt:lpstr>
      <vt:lpstr>Raleway</vt:lpstr>
      <vt:lpstr>Times New Roman</vt:lpstr>
      <vt:lpstr>Lato</vt:lpstr>
      <vt:lpstr>Arial</vt:lpstr>
      <vt:lpstr>Antonio template</vt:lpstr>
      <vt:lpstr>Etichetarea părților de vorbire</vt:lpstr>
      <vt:lpstr>Proiect de diplomă</vt:lpstr>
      <vt:lpstr>Introducere</vt:lpstr>
      <vt:lpstr>Introducere</vt:lpstr>
      <vt:lpstr>Aplicații</vt:lpstr>
      <vt:lpstr>Arhitectura</vt:lpstr>
      <vt:lpstr>Blocul setului de date</vt:lpstr>
      <vt:lpstr>Setul de antrenament și de testare</vt:lpstr>
      <vt:lpstr>Blocul de preprocesare</vt:lpstr>
      <vt:lpstr>Blocul model</vt:lpstr>
      <vt:lpstr>Modelul Markov cu stări ascunse (HMM) </vt:lpstr>
      <vt:lpstr>Netezire HMM</vt:lpstr>
      <vt:lpstr>Exemplu HMM</vt:lpstr>
      <vt:lpstr>Modelul pentru cuvintele necunoscute</vt:lpstr>
      <vt:lpstr>Blocul de decodificare</vt:lpstr>
      <vt:lpstr>Blocul de evaluare</vt:lpstr>
      <vt:lpstr>Rezultate</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Etichetarea părților de vorbire</dc:title>
  <cp:lastModifiedBy>AdiB</cp:lastModifiedBy>
  <cp:revision>243</cp:revision>
  <dcterms:modified xsi:type="dcterms:W3CDTF">2020-06-25T18:40:31Z</dcterms:modified>
</cp:coreProperties>
</file>