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9"/>
  </p:notesMasterIdLst>
  <p:sldIdLst>
    <p:sldId id="258" r:id="rId2"/>
    <p:sldId id="257" r:id="rId3"/>
    <p:sldId id="286" r:id="rId4"/>
    <p:sldId id="287" r:id="rId5"/>
    <p:sldId id="289" r:id="rId6"/>
    <p:sldId id="290" r:id="rId7"/>
    <p:sldId id="291" r:id="rId8"/>
    <p:sldId id="292" r:id="rId9"/>
    <p:sldId id="293" r:id="rId10"/>
    <p:sldId id="296" r:id="rId11"/>
    <p:sldId id="297" r:id="rId12"/>
    <p:sldId id="298" r:id="rId13"/>
    <p:sldId id="299" r:id="rId14"/>
    <p:sldId id="300" r:id="rId15"/>
    <p:sldId id="301" r:id="rId16"/>
    <p:sldId id="302" r:id="rId17"/>
    <p:sldId id="278" r:id="rId18"/>
  </p:sldIdLst>
  <p:sldSz cx="9144000" cy="5143500" type="screen16x9"/>
  <p:notesSz cx="6858000" cy="9144000"/>
  <p:embeddedFontLst>
    <p:embeddedFont>
      <p:font typeface="Cambria Math" panose="02040503050406030204" pitchFamily="18" charset="0"/>
      <p:regular r:id="rId20"/>
    </p:embeddedFont>
    <p:embeddedFont>
      <p:font typeface="Lato" panose="020B0604020202020204" charset="0"/>
      <p:regular r:id="rId21"/>
      <p:bold r:id="rId22"/>
      <p:italic r:id="rId23"/>
      <p:boldItalic r:id="rId24"/>
    </p:embeddedFont>
    <p:embeddedFont>
      <p:font typeface="Raleway"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ABBC"/>
    <a:srgbClr val="E6E6E6"/>
    <a:srgbClr val="6774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8373B4-0733-4E49-AC0C-F508ECCA3885}">
  <a:tblStyle styleId="{C38373B4-0733-4E49-AC0C-F508ECCA388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7" autoAdjust="0"/>
    <p:restoredTop sz="76257" autoAdjust="0"/>
  </p:normalViewPr>
  <p:slideViewPr>
    <p:cSldViewPr snapToGrid="0">
      <p:cViewPr varScale="1">
        <p:scale>
          <a:sx n="110" d="100"/>
          <a:sy n="110" d="100"/>
        </p:scale>
        <p:origin x="1476" y="10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ro-RO"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b="0" dirty="0"/>
              <a:t>Pag. 13</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en-US" sz="1100" dirty="0" err="1"/>
              <a:t>Figura</a:t>
            </a:r>
            <a:r>
              <a:rPr lang="en-US" sz="1100" dirty="0"/>
              <a:t> de </a:t>
            </a:r>
            <a:r>
              <a:rPr lang="en-US" sz="1100" dirty="0" err="1"/>
              <a:t>aici</a:t>
            </a:r>
            <a:r>
              <a:rPr lang="en-US" sz="1100" dirty="0"/>
              <a:t> </a:t>
            </a:r>
            <a:r>
              <a:rPr lang="en-US" sz="1100" dirty="0" err="1"/>
              <a:t>este</a:t>
            </a:r>
            <a:r>
              <a:rPr lang="en-US" sz="1100" dirty="0"/>
              <a:t> un </a:t>
            </a:r>
            <a:r>
              <a:rPr lang="en-US" sz="1100" dirty="0" err="1"/>
              <a:t>exemplu</a:t>
            </a:r>
            <a:r>
              <a:rPr lang="en-US" sz="1100" dirty="0"/>
              <a:t> de model Markov cu </a:t>
            </a:r>
            <a:r>
              <a:rPr lang="en-US" sz="1100" dirty="0" err="1"/>
              <a:t>stari</a:t>
            </a:r>
            <a:r>
              <a:rPr lang="en-US" sz="1100" dirty="0"/>
              <a:t> </a:t>
            </a:r>
            <a:r>
              <a:rPr lang="en-US" sz="1100" dirty="0" err="1"/>
              <a:t>ascunse</a:t>
            </a:r>
            <a:r>
              <a:rPr lang="en-US" sz="1100" dirty="0"/>
              <a:t> care a </a:t>
            </a:r>
            <a:r>
              <a:rPr lang="en-US" sz="1100" dirty="0" err="1"/>
              <a:t>fost</a:t>
            </a:r>
            <a:r>
              <a:rPr lang="en-US" sz="1100" dirty="0"/>
              <a:t> </a:t>
            </a:r>
            <a:r>
              <a:rPr lang="en-US" sz="1100" dirty="0" err="1"/>
              <a:t>antrenat</a:t>
            </a:r>
            <a:r>
              <a:rPr lang="en-US" sz="1100" dirty="0"/>
              <a:t> pe </a:t>
            </a:r>
            <a:r>
              <a:rPr lang="en-US" sz="1100" dirty="0" err="1"/>
              <a:t>textul</a:t>
            </a:r>
            <a:r>
              <a:rPr lang="en-US" sz="1100" dirty="0"/>
              <a:t> de sus.</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Stările ascunse (</a:t>
            </a:r>
            <a:r>
              <a:rPr lang="ro-RO" sz="1100" dirty="0" err="1"/>
              <a:t>hidden</a:t>
            </a:r>
            <a:r>
              <a:rPr lang="ro-RO" sz="1100" dirty="0"/>
              <a:t> </a:t>
            </a:r>
            <a:r>
              <a:rPr lang="ro-RO" sz="1100" dirty="0" err="1"/>
              <a:t>states</a:t>
            </a:r>
            <a:r>
              <a:rPr lang="ro-RO" sz="1100" dirty="0"/>
              <a:t>) </a:t>
            </a:r>
            <a:r>
              <a:rPr lang="ro-RO" sz="1100" dirty="0" err="1"/>
              <a:t>intr</a:t>
            </a:r>
            <a:r>
              <a:rPr lang="ro-RO" sz="1100" dirty="0"/>
              <a:t>-un model Markov sunt cele care nu sunt vizibile in text (de exemplu părțile de vorbire nu sunt vizibile cititorului, ele trebuie deduse) iar stările observabile (</a:t>
            </a:r>
            <a:r>
              <a:rPr lang="ro-RO" sz="1100" dirty="0" err="1"/>
              <a:t>observation</a:t>
            </a:r>
            <a:r>
              <a:rPr lang="ro-RO" sz="1100" dirty="0"/>
              <a:t> </a:t>
            </a:r>
            <a:r>
              <a:rPr lang="ro-RO" sz="1100" dirty="0" err="1"/>
              <a:t>sequence</a:t>
            </a:r>
            <a:r>
              <a:rPr lang="ro-RO" sz="1100" dirty="0"/>
              <a:t>) sunt cele care sunt vizibile in text (de exemplul </a:t>
            </a:r>
            <a:r>
              <a:rPr lang="en-US" sz="1100" dirty="0" err="1"/>
              <a:t>aici</a:t>
            </a:r>
            <a:r>
              <a:rPr lang="en-US" sz="1100" dirty="0"/>
              <a:t> </a:t>
            </a:r>
            <a:r>
              <a:rPr lang="en-US" sz="1100" dirty="0" err="1"/>
              <a:t>secventa</a:t>
            </a:r>
            <a:r>
              <a:rPr lang="en-US" sz="1100" dirty="0"/>
              <a:t> </a:t>
            </a:r>
            <a:r>
              <a:rPr lang="en-US" sz="1100" dirty="0" err="1"/>
              <a:t>este</a:t>
            </a:r>
            <a:r>
              <a:rPr lang="en-US" sz="1100" dirty="0"/>
              <a:t> un </a:t>
            </a:r>
            <a:r>
              <a:rPr lang="ro-RO" sz="1100" dirty="0" err="1"/>
              <a:t>dictionar</a:t>
            </a:r>
            <a:r>
              <a:rPr lang="ro-RO" sz="1100" dirty="0"/>
              <a:t> care cuprinde cuvintele </a:t>
            </a:r>
            <a:r>
              <a:rPr lang="ro-RO" sz="1100" dirty="0" err="1"/>
              <a:t>aparute</a:t>
            </a:r>
            <a:r>
              <a:rPr lang="ro-RO" sz="1100" dirty="0"/>
              <a:t> in textul de sus</a:t>
            </a:r>
            <a:r>
              <a:rPr lang="en-US" sz="1100" dirty="0"/>
              <a:t>)</a:t>
            </a:r>
            <a:r>
              <a:rPr lang="ro-RO" sz="1100" dirty="0"/>
              <a:t>.</a:t>
            </a:r>
            <a:endParaRPr lang="en-US"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en-US"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De ex. substantivul apare de 9 ori in text iar </a:t>
            </a:r>
            <a:r>
              <a:rPr lang="ro-RO" sz="1100" dirty="0" err="1"/>
              <a:t>cuvantul</a:t>
            </a:r>
            <a:r>
              <a:rPr lang="ro-RO" sz="1100" dirty="0"/>
              <a:t> Cristopher apare de 4 ori. De aici rezulta ca </a:t>
            </a:r>
            <a:r>
              <a:rPr lang="ro-RO" sz="1100" dirty="0" err="1"/>
              <a:t>probabilitea</a:t>
            </a:r>
            <a:r>
              <a:rPr lang="ro-RO" sz="1100" dirty="0"/>
              <a:t> de emisie este egala cu 0.44.</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0" dirty="0"/>
          </a:p>
        </p:txBody>
      </p:sp>
    </p:spTree>
    <p:extLst>
      <p:ext uri="{BB962C8B-B14F-4D97-AF65-F5344CB8AC3E}">
        <p14:creationId xmlns:p14="http://schemas.microsoft.com/office/powerpoint/2010/main" val="1909547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16-17</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41-50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*Pentru a ajunge la rezultate foarte bune, în sistemele de etichetare a părților de vorbire, este important să existe un model care să se ocupe cu tratarea cuvintelor necunoscute.</a:t>
            </a:r>
            <a:r>
              <a:rPr lang="en-US" sz="1100" dirty="0"/>
              <a:t> </a:t>
            </a:r>
            <a:r>
              <a:rPr lang="ro-RO" sz="1100" dirty="0"/>
              <a:t>Acest model </a:t>
            </a:r>
            <a:r>
              <a:rPr lang="ro-RO" sz="1100" dirty="0" err="1"/>
              <a:t>isi</a:t>
            </a:r>
            <a:r>
              <a:rPr lang="ro-RO" sz="1100" dirty="0"/>
              <a:t> propune sa </a:t>
            </a:r>
            <a:r>
              <a:rPr lang="ro-RO" sz="1100" dirty="0" err="1"/>
              <a:t>stranga</a:t>
            </a:r>
            <a:r>
              <a:rPr lang="ro-RO" sz="1100" dirty="0"/>
              <a:t> </a:t>
            </a:r>
            <a:r>
              <a:rPr lang="ro-RO" sz="1100" dirty="0" err="1"/>
              <a:t>probabilitatile</a:t>
            </a:r>
            <a:r>
              <a:rPr lang="ro-RO" sz="1100" dirty="0"/>
              <a:t> ale unor sufixe si prefixe alese de mână cu fiecare </a:t>
            </a:r>
            <a:r>
              <a:rPr lang="ro-RO" sz="1100" dirty="0" err="1"/>
              <a:t>tag</a:t>
            </a:r>
            <a:r>
              <a:rPr lang="ro-RO" sz="1100" dirty="0"/>
              <a:t> asociat cu acestea iar pe baza acestor </a:t>
            </a:r>
            <a:r>
              <a:rPr lang="ro-RO" sz="1100" dirty="0" err="1"/>
              <a:t>probabilitati</a:t>
            </a:r>
            <a:r>
              <a:rPr lang="ro-RO" sz="1100" dirty="0"/>
              <a:t> si pe baza unor reguli scrise manual se vor aduna aceste valori care vor returna o probabilitate pentru un </a:t>
            </a:r>
            <a:r>
              <a:rPr lang="ro-RO" sz="1100" dirty="0" err="1"/>
              <a:t>cuvant</a:t>
            </a:r>
            <a:r>
              <a:rPr lang="ro-RO" sz="1100" dirty="0"/>
              <a:t> necunoscut asociat cu un </a:t>
            </a:r>
            <a:r>
              <a:rPr lang="ro-RO" sz="1100" dirty="0" err="1"/>
              <a:t>tag</a:t>
            </a:r>
            <a:r>
              <a:rPr lang="ro-RO" sz="1100" dirty="0"/>
              <a:t> oarecare. (</a:t>
            </a:r>
            <a:r>
              <a:rPr lang="en-US" sz="1100" dirty="0" err="1"/>
              <a:t>exemplu</a:t>
            </a:r>
            <a:r>
              <a:rPr lang="en-US" sz="1100" dirty="0"/>
              <a:t> de </a:t>
            </a:r>
            <a:r>
              <a:rPr lang="ro-RO" sz="1100" dirty="0"/>
              <a:t>reguli precum cuvintele care </a:t>
            </a:r>
            <a:r>
              <a:rPr lang="ro-RO" sz="1100" dirty="0" err="1"/>
              <a:t>incep</a:t>
            </a:r>
            <a:r>
              <a:rPr lang="ro-RO" sz="1100" dirty="0"/>
              <a:t> cu litera mare sau se termina cu litera </a:t>
            </a:r>
            <a:r>
              <a:rPr lang="en-US" sz="1100" dirty="0"/>
              <a:t>‘s’</a:t>
            </a:r>
            <a:r>
              <a:rPr lang="ro-RO" sz="1100" dirty="0"/>
              <a:t> au o probabilitate mai mare sa fie substantive)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Modelul prezentat în această lucrare își propune să adune o listă de sufixe și de prefixe, după care să calculeze probabilitatea fiecărui </a:t>
            </a:r>
            <a:r>
              <a:rPr lang="ro-RO" sz="1100" dirty="0" err="1"/>
              <a:t>tag</a:t>
            </a:r>
            <a:r>
              <a:rPr lang="ro-RO" sz="1100" dirty="0"/>
              <a:t> asociat cu acestea. Sufixele &amp; prefixele sunt, de asemenea, separat calculate pentru cuvintele care încep cu literă mare și cuvintele care încep cu literă mică. Formula generală de calcul a probabilității pentru sufixe și prefixe este următoarea: ... (prima)</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Altă metodă care se poate folosi pentru a deduce partea de vorbire a cuvintelor necunoscute este utilizarea unor ponderi care se vor calcula pe baza unor reguli scrise manual sau deduse din setul de antrenament. Aceste reguli pot verifica dacă un cuvânt începe cu literă mare, ce caractere speciale (precum punct, linie, bară) apar &amp; cum afectează acestea un cuvânt, dacă acesta se termină sau începe cu diferite caractere care indică un </a:t>
            </a:r>
            <a:r>
              <a:rPr lang="ro-RO" sz="1100" dirty="0" err="1">
                <a:solidFill>
                  <a:schemeClr val="tx1"/>
                </a:solidFill>
                <a:effectLst/>
                <a:latin typeface="Lato" panose="020B0604020202020204" charset="0"/>
                <a:ea typeface="Calibri" panose="020F0502020204030204" pitchFamily="34" charset="0"/>
                <a:cs typeface="Times New Roman" panose="02020603050405020304" pitchFamily="18" charset="0"/>
              </a:rPr>
              <a:t>tag</a:t>
            </a: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 special, etc.</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Pentru a putea combina aceste componente prezentate aici, va trebui calculată  probabilitatea cuvântului necunoscut cu </a:t>
            </a:r>
            <a:r>
              <a:rPr lang="ro-RO" sz="1100" dirty="0" err="1">
                <a:solidFill>
                  <a:schemeClr val="tx1"/>
                </a:solidFill>
                <a:effectLst/>
                <a:latin typeface="Lato" panose="020B0604020202020204" charset="0"/>
                <a:ea typeface="Calibri" panose="020F0502020204030204" pitchFamily="34" charset="0"/>
                <a:cs typeface="Times New Roman" panose="02020603050405020304" pitchFamily="18" charset="0"/>
              </a:rPr>
              <a:t>tagul</a:t>
            </a: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 curent în funcție de sufixele și prefixele asociate acestuia și  probabilitatea în funcție de </a:t>
            </a:r>
            <a:r>
              <a:rPr lang="ro-RO" sz="1100" dirty="0" err="1">
                <a:solidFill>
                  <a:schemeClr val="tx1"/>
                </a:solidFill>
                <a:effectLst/>
                <a:latin typeface="Lato" panose="020B0604020202020204" charset="0"/>
                <a:ea typeface="Calibri" panose="020F0502020204030204" pitchFamily="34" charset="0"/>
                <a:cs typeface="Times New Roman" panose="02020603050405020304" pitchFamily="18" charset="0"/>
              </a:rPr>
              <a:t>condițile</a:t>
            </a:r>
            <a:r>
              <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rPr>
              <a:t> trecute pentru ponderea de reguli. Acestea sunt combinate în următoarea probabilitate finală: ... (ultima formula)</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p:spTree>
    <p:extLst>
      <p:ext uri="{BB962C8B-B14F-4D97-AF65-F5344CB8AC3E}">
        <p14:creationId xmlns:p14="http://schemas.microsoft.com/office/powerpoint/2010/main" val="2855048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mc:AlternateContent xmlns:mc="http://schemas.openxmlformats.org/markup-compatibility/2006" xmlns:a14="http://schemas.microsoft.com/office/drawing/2010/main">
        <mc:Choice Requires="a14">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13-16</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51-61</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None/>
                  <a:tabLst/>
                  <a:defRPr/>
                </a:pPr>
                <a:r>
                  <a:rPr lang="ro-RO" sz="1800" dirty="0"/>
                  <a:t>Pentru acest model care conține stări ascunse, sarcina de a determina secvența finala de </a:t>
                </a:r>
                <a:r>
                  <a:rPr lang="ro-RO" sz="1800" dirty="0" err="1"/>
                  <a:t>taguri</a:t>
                </a:r>
                <a:r>
                  <a:rPr lang="ro-RO" sz="1800" dirty="0"/>
                  <a:t> se numește </a:t>
                </a:r>
                <a:r>
                  <a:rPr lang="ro-RO" sz="1800" b="1" dirty="0"/>
                  <a:t>decodificare</a:t>
                </a:r>
                <a:r>
                  <a:rPr lang="ro-RO" sz="1800" dirty="0"/>
                  <a:t>.</a:t>
                </a:r>
                <a:r>
                  <a:rPr lang="en-US" sz="1800" dirty="0"/>
                  <a:t> </a:t>
                </a:r>
                <a:r>
                  <a:rPr lang="ro-RO" sz="1800" dirty="0"/>
                  <a:t>In această </a:t>
                </a:r>
                <a:r>
                  <a:rPr lang="ro-RO" sz="1800" dirty="0" err="1"/>
                  <a:t>aplicatie</a:t>
                </a:r>
                <a:r>
                  <a:rPr lang="ro-RO" sz="1800" dirty="0"/>
                  <a:t> am folosit 3 metode de decodificare: metoda </a:t>
                </a:r>
                <a:r>
                  <a:rPr lang="ro-RO" sz="1800" dirty="0" err="1"/>
                  <a:t>forward</a:t>
                </a:r>
                <a:r>
                  <a:rPr lang="ro-RO" sz="1800" dirty="0"/>
                  <a:t> (</a:t>
                </a:r>
                <a:r>
                  <a:rPr lang="ro-RO" sz="1800" dirty="0" err="1"/>
                  <a:t>adica</a:t>
                </a:r>
                <a:r>
                  <a:rPr lang="ro-RO" sz="1800" dirty="0"/>
                  <a:t> </a:t>
                </a:r>
                <a:r>
                  <a:rPr lang="ro-RO" sz="1800" dirty="0" err="1"/>
                  <a:t>incepe</a:t>
                </a:r>
                <a:r>
                  <a:rPr lang="ro-RO" sz="1800" dirty="0"/>
                  <a:t> sa calculeze pe baza formulei</a:t>
                </a:r>
                <a:r>
                  <a:rPr lang="en-US" sz="1800" dirty="0"/>
                  <a:t> </a:t>
                </a:r>
                <a:r>
                  <a:rPr lang="en-US" sz="1800" dirty="0" err="1"/>
                  <a:t>prezentate</a:t>
                </a:r>
                <a:r>
                  <a:rPr lang="en-US" sz="1800" dirty="0"/>
                  <a:t> </a:t>
                </a:r>
                <a:r>
                  <a:rPr lang="en-US" sz="1800" dirty="0" err="1"/>
                  <a:t>aici</a:t>
                </a:r>
                <a:r>
                  <a:rPr lang="en-US" sz="1800" dirty="0"/>
                  <a:t> </a:t>
                </a:r>
                <a:r>
                  <a:rPr lang="ro-RO" sz="1800" dirty="0" err="1"/>
                  <a:t>incepand</a:t>
                </a:r>
                <a:r>
                  <a:rPr lang="ro-RO" sz="1800" dirty="0"/>
                  <a:t> cu primul </a:t>
                </a:r>
                <a:r>
                  <a:rPr lang="ro-RO" sz="1800" dirty="0" err="1"/>
                  <a:t>cuvant</a:t>
                </a:r>
                <a:r>
                  <a:rPr lang="ro-RO" sz="1800" dirty="0"/>
                  <a:t> pana la ultimul </a:t>
                </a:r>
                <a:r>
                  <a:rPr lang="ro-RO" sz="1800" dirty="0" err="1"/>
                  <a:t>cuvant</a:t>
                </a:r>
                <a:r>
                  <a:rPr lang="ro-RO" sz="1800" dirty="0"/>
                  <a:t> din </a:t>
                </a:r>
                <a:r>
                  <a:rPr lang="ro-RO" sz="1800" dirty="0" err="1"/>
                  <a:t>propozitie</a:t>
                </a:r>
                <a:r>
                  <a:rPr lang="ro-RO" sz="1800" dirty="0"/>
                  <a:t> de unde va face </a:t>
                </a:r>
                <a:r>
                  <a:rPr lang="ro-RO" sz="1800" dirty="0" err="1"/>
                  <a:t>backtracking</a:t>
                </a:r>
                <a:r>
                  <a:rPr lang="ro-RO" sz="1800" dirty="0"/>
                  <a:t> pentru a returna cea mai potrivita secvență de </a:t>
                </a:r>
                <a:r>
                  <a:rPr lang="ro-RO" sz="1800" dirty="0" err="1"/>
                  <a:t>taguri</a:t>
                </a:r>
                <a:r>
                  <a:rPr lang="ro-RO" sz="1800" dirty="0"/>
                  <a:t>), metoda </a:t>
                </a:r>
                <a:r>
                  <a:rPr lang="ro-RO" sz="1800" dirty="0" err="1"/>
                  <a:t>backward</a:t>
                </a:r>
                <a:r>
                  <a:rPr lang="ro-RO" sz="1800" dirty="0"/>
                  <a:t> (aceasta va </a:t>
                </a:r>
                <a:r>
                  <a:rPr lang="ro-RO" sz="1800" dirty="0" err="1"/>
                  <a:t>incepe</a:t>
                </a:r>
                <a:r>
                  <a:rPr lang="ro-RO" sz="1800" dirty="0"/>
                  <a:t> procesarea de la </a:t>
                </a:r>
                <a:r>
                  <a:rPr lang="ro-RO" sz="1800" dirty="0" err="1"/>
                  <a:t>sfarsitul</a:t>
                </a:r>
                <a:r>
                  <a:rPr lang="ro-RO" sz="1800" dirty="0"/>
                  <a:t> </a:t>
                </a:r>
                <a:r>
                  <a:rPr lang="ro-RO" sz="1800" dirty="0" err="1"/>
                  <a:t>propozitiei</a:t>
                </a:r>
                <a:r>
                  <a:rPr lang="ro-RO" sz="1800" dirty="0"/>
                  <a:t> spre </a:t>
                </a:r>
                <a:r>
                  <a:rPr lang="ro-RO" sz="1800" dirty="0" err="1"/>
                  <a:t>inceput</a:t>
                </a:r>
                <a:r>
                  <a:rPr lang="ro-RO" sz="1800" dirty="0"/>
                  <a:t> si va face </a:t>
                </a:r>
                <a:r>
                  <a:rPr lang="ro-RO" sz="1800" dirty="0" err="1"/>
                  <a:t>backtracking</a:t>
                </a:r>
                <a:r>
                  <a:rPr lang="ro-RO" sz="1800" dirty="0"/>
                  <a:t> invers fata de metoda </a:t>
                </a:r>
                <a:r>
                  <a:rPr lang="ro-RO" sz="1800" dirty="0" err="1"/>
                  <a:t>forward</a:t>
                </a:r>
                <a:r>
                  <a:rPr lang="ro-RO" sz="1800" dirty="0"/>
                  <a:t>) iar metoda </a:t>
                </a:r>
                <a:r>
                  <a:rPr lang="ro-RO" sz="1800" dirty="0" err="1"/>
                  <a:t>bidirectionala</a:t>
                </a:r>
                <a:r>
                  <a:rPr lang="ro-RO" sz="1800" dirty="0"/>
                  <a:t> va calcula si metoda </a:t>
                </a:r>
                <a:r>
                  <a:rPr lang="ro-RO" sz="1800" dirty="0" err="1"/>
                  <a:t>forward</a:t>
                </a:r>
                <a:r>
                  <a:rPr lang="ro-RO" sz="1800" dirty="0"/>
                  <a:t> si cea </a:t>
                </a:r>
                <a:r>
                  <a:rPr lang="ro-RO" sz="1800" dirty="0" err="1"/>
                  <a:t>backward</a:t>
                </a:r>
                <a:r>
                  <a:rPr lang="ro-RO" sz="1800" dirty="0"/>
                  <a:t> si va alege sa </a:t>
                </a:r>
                <a:r>
                  <a:rPr lang="ro-RO" sz="1800" dirty="0" err="1"/>
                  <a:t>faca</a:t>
                </a:r>
                <a:r>
                  <a:rPr lang="ro-RO" sz="1800" dirty="0"/>
                  <a:t> </a:t>
                </a:r>
                <a:r>
                  <a:rPr lang="ro-RO" sz="1800" dirty="0" err="1"/>
                  <a:t>backtrack</a:t>
                </a:r>
                <a:r>
                  <a:rPr lang="ro-RO" sz="1800" dirty="0"/>
                  <a:t> pentru metoda unde nodul final are valoarea cea mai mare. In exemplul de sus </a:t>
                </a:r>
                <a:r>
                  <a:rPr lang="ro-RO" sz="1800" dirty="0" err="1"/>
                  <a:t>secventa</a:t>
                </a:r>
                <a:r>
                  <a:rPr lang="ro-RO" sz="1800" dirty="0"/>
                  <a:t> de </a:t>
                </a:r>
                <a:r>
                  <a:rPr lang="ro-RO" sz="1800" dirty="0" err="1"/>
                  <a:t>backtracking</a:t>
                </a:r>
                <a:r>
                  <a:rPr lang="ro-RO" sz="1800" dirty="0"/>
                  <a:t> este îngroșată. </a:t>
                </a:r>
                <a:endParaRPr lang="ro-RO" sz="1800" dirty="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None/>
                  <a:tabLst/>
                  <a:defRPr/>
                </a:pPr>
                <a:r>
                  <a:rPr lang="ro-RO" sz="1800" b="1" dirty="0"/>
                  <a:t>Algoritmul </a:t>
                </a:r>
                <a:r>
                  <a:rPr lang="ro-RO" sz="1800" b="1" dirty="0" err="1"/>
                  <a:t>Viterbi</a:t>
                </a:r>
                <a:r>
                  <a:rPr lang="ro-RO" sz="1800" dirty="0"/>
                  <a:t>, numit în engleză și </a:t>
                </a:r>
                <a:r>
                  <a:rPr lang="ro-RO" sz="1800" dirty="0" err="1"/>
                  <a:t>Viterbi</a:t>
                </a:r>
                <a:r>
                  <a:rPr lang="ro-RO" sz="1800" dirty="0"/>
                  <a:t> </a:t>
                </a:r>
                <a:r>
                  <a:rPr lang="ro-RO" sz="1800" dirty="0" err="1"/>
                  <a:t>path</a:t>
                </a:r>
                <a:r>
                  <a:rPr lang="ro-RO" sz="1800" dirty="0"/>
                  <a:t>, este un algoritm de programare dinamică pentru a găsi cea mai probabilă secvență în stările ascunse, acesta a fost numit după inginerul american Andrew </a:t>
                </a:r>
                <a:r>
                  <a:rPr lang="ro-RO" sz="1800" dirty="0" err="1"/>
                  <a:t>Viterbi</a:t>
                </a:r>
                <a:r>
                  <a:rPr lang="ro-RO" sz="1800" dirty="0"/>
                  <a:t>. Algoritmul </a:t>
                </a:r>
                <a:r>
                  <a:rPr lang="ro-RO" sz="1800" dirty="0" err="1"/>
                  <a:t>Viterbi</a:t>
                </a:r>
                <a:r>
                  <a:rPr lang="ro-RO" sz="1800" dirty="0"/>
                  <a:t> poate procesa stările </a:t>
                </a:r>
                <a:r>
                  <a:rPr lang="ro-RO" sz="1800" dirty="0" err="1"/>
                  <a:t>trellis</a:t>
                </a:r>
                <a:r>
                  <a:rPr lang="ro-RO" sz="1800" dirty="0"/>
                  <a:t>-ului (ca în figura de mai jos) pornind de la stânga la dreapta dar de asemenea poate să o facă și invers. Am să numesc aceste metode </a:t>
                </a:r>
                <a:r>
                  <a:rPr lang="ro-RO" sz="1800" dirty="0" err="1"/>
                  <a:t>forward</a:t>
                </a:r>
                <a:r>
                  <a:rPr lang="ro-RO" sz="1800" dirty="0"/>
                  <a:t> (merge înainte de la primul cuvânt din propoziție până la sfârșitul propoziției), </a:t>
                </a:r>
                <a:r>
                  <a:rPr lang="ro-RO" sz="1800" dirty="0" err="1"/>
                  <a:t>backward</a:t>
                </a:r>
                <a:r>
                  <a:rPr lang="ro-RO" sz="1800" dirty="0"/>
                  <a:t> (merge de la sfârșitul propoziției la începutul acesteia) și bidirecțional (o combinație între ambele, preia secvența unde nodul final este cel mai mare), acestea sunt metodele de decodificare bazate pe algoritmul </a:t>
                </a:r>
                <a:r>
                  <a:rPr lang="ro-RO" sz="1800" dirty="0" err="1"/>
                  <a:t>Viterbi</a:t>
                </a:r>
                <a:r>
                  <a:rPr lang="ro-RO" sz="1800" dirty="0"/>
                  <a:t>. Formula generală de calculare a fiecărui nod la un pas de timp diferit de 0 este următoarea: ...</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Formulă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ro-RO" sz="1800" baseline="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Formula prezentată </a:t>
                </a:r>
                <a14:m>
                  <m:oMath xmlns:m="http://schemas.openxmlformats.org/officeDocument/2006/math">
                    <m:sSub>
                      <m:sSubPr>
                        <m:ctrlPr>
                          <a:rPr lang="ro-RO" sz="2400" b="1" i="1" smtClean="0">
                            <a:solidFill>
                              <a:schemeClr val="tx1"/>
                            </a:solidFill>
                            <a:latin typeface="Cambria Math" panose="02040503050406030204" pitchFamily="18" charset="0"/>
                          </a:rPr>
                        </m:ctrlPr>
                      </m:sSubPr>
                      <m:e>
                        <m:r>
                          <a:rPr lang="ro-RO" sz="2400" b="1" i="1">
                            <a:solidFill>
                              <a:schemeClr val="tx1"/>
                            </a:solidFill>
                            <a:latin typeface="Cambria Math" panose="02040503050406030204" pitchFamily="18" charset="0"/>
                          </a:rPr>
                          <m:t>𝒗</m:t>
                        </m:r>
                      </m:e>
                      <m:sub>
                        <m:r>
                          <a:rPr lang="ro-RO" sz="2400" b="1" i="1">
                            <a:solidFill>
                              <a:schemeClr val="tx1"/>
                            </a:solidFill>
                            <a:latin typeface="Cambria Math" panose="02040503050406030204" pitchFamily="18" charset="0"/>
                          </a:rPr>
                          <m:t>𝒕</m:t>
                        </m:r>
                      </m:sub>
                    </m:sSub>
                    <m:d>
                      <m:dPr>
                        <m:ctrlPr>
                          <a:rPr lang="ro-RO" sz="2400" b="1" i="1">
                            <a:solidFill>
                              <a:schemeClr val="tx1"/>
                            </a:solidFill>
                            <a:latin typeface="Cambria Math" panose="02040503050406030204" pitchFamily="18" charset="0"/>
                          </a:rPr>
                        </m:ctrlPr>
                      </m:dPr>
                      <m:e>
                        <m:r>
                          <a:rPr lang="ro-RO" sz="2400" b="1" i="1">
                            <a:solidFill>
                              <a:schemeClr val="tx1"/>
                            </a:solidFill>
                            <a:latin typeface="Cambria Math" panose="02040503050406030204" pitchFamily="18" charset="0"/>
                          </a:rPr>
                          <m:t>𝒋</m:t>
                        </m:r>
                      </m:e>
                    </m:d>
                  </m:oMath>
                </a14:m>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calculează probabilitatea maximă de trecere de la o parte de vorbire la alta, aceasta calculează probabilitatea când există o legătură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bigram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între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nodului precedent și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nodului curent, altfel nu necesită calcularea fiecărui nod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deoarece rezultatul ar fi 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Figură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Pentru exemplul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Nolan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will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tip Will” modelului HMM prezentat in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slide-ul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anterior, algoritmul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viterbi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va returna secvența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taguri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Noun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Modal verb, Verb,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Noun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calculate din figura din acest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slide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mc:Choice>
        <mc:Fallback xmlns="">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13-16</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51-61</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Formulă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ro-RO" sz="1800" baseline="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Formula prezentată </a:t>
                </a:r>
                <a:r>
                  <a:rPr lang="ro-RO" sz="2400" b="1" i="0">
                    <a:solidFill>
                      <a:schemeClr val="tx1"/>
                    </a:solidFill>
                    <a:latin typeface="Cambria Math" panose="02040503050406030204" pitchFamily="18" charset="0"/>
                  </a:rPr>
                  <a:t>𝒗_𝒕 (𝒋)</a:t>
                </a: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calculează probabilitatea maximă de trecere de la o parte de vorbire la alta, aceasta calculează probabilitatea când există o legătură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bigram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între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nodului precedent și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nodului curent, altfel nu necesită calcularea fiecărui nod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deoarece rezultatul ar fi 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Figură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Pentru exemplul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Nolan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will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tip Will” modelului HMM prezentat in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slide-ul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anterior, algoritmul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viterbi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va returna secvența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taguri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Noun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Modal verb, Verb,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Noun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calculate din figura din acest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slide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mc:Fallback>
      </mc:AlternateContent>
    </p:spTree>
    <p:extLst>
      <p:ext uri="{BB962C8B-B14F-4D97-AF65-F5344CB8AC3E}">
        <p14:creationId xmlns:p14="http://schemas.microsoft.com/office/powerpoint/2010/main" val="266400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mc:AlternateContent xmlns:mc="http://schemas.openxmlformats.org/markup-compatibility/2006" xmlns:a14="http://schemas.microsoft.com/office/drawing/2010/main">
        <mc:Choice Requires="a14">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17-19</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61-64</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t>*O metrică de evaluare foarte importantă </a:t>
                </a:r>
                <a:r>
                  <a:rPr lang="en-US" sz="1800" dirty="0" err="1"/>
                  <a:t>pentru</a:t>
                </a:r>
                <a:r>
                  <a:rPr lang="en-US" sz="1800" dirty="0"/>
                  <a:t> </a:t>
                </a:r>
                <a:r>
                  <a:rPr lang="en-US" sz="1800" dirty="0" err="1"/>
                  <a:t>algoritmii</a:t>
                </a:r>
                <a:r>
                  <a:rPr lang="en-US" sz="1800" dirty="0"/>
                  <a:t> de </a:t>
                </a:r>
                <a:r>
                  <a:rPr lang="en-US" sz="1800" dirty="0" err="1"/>
                  <a:t>invatare</a:t>
                </a:r>
                <a:r>
                  <a:rPr lang="en-US" sz="1800" dirty="0"/>
                  <a:t> </a:t>
                </a:r>
                <a:r>
                  <a:rPr lang="en-US" sz="1800" dirty="0" err="1"/>
                  <a:t>superviza</a:t>
                </a:r>
                <a:r>
                  <a:rPr lang="ro-RO" sz="1800" dirty="0"/>
                  <a:t>ț</a:t>
                </a:r>
                <a:r>
                  <a:rPr lang="en-US" sz="1800" dirty="0" err="1"/>
                  <a:t>i</a:t>
                </a:r>
                <a:r>
                  <a:rPr lang="ro-RO" sz="1800" dirty="0"/>
                  <a:t> este calculul acurateței. Aceasta se poate calcula fie prin metoda simplă descrisa in prima formula, fie prin formula care folosește matricea de </a:t>
                </a:r>
                <a:r>
                  <a:rPr lang="ro-RO" sz="1800" dirty="0" err="1"/>
                  <a:t>eroar</a:t>
                </a:r>
                <a:r>
                  <a:rPr lang="en-US" sz="1800" dirty="0"/>
                  <a:t>e.</a:t>
                </a: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rPr>
                  <a:t>Important de </a:t>
                </a:r>
                <a:r>
                  <a:rPr lang="ro-RO" sz="1800" b="1" dirty="0" err="1">
                    <a:effectLst/>
                    <a:latin typeface="Times New Roman" panose="02020603050405020304" pitchFamily="18" charset="0"/>
                    <a:ea typeface="Calibri" panose="020F0502020204030204" pitchFamily="34" charset="0"/>
                  </a:rPr>
                  <a:t>mentionat</a:t>
                </a:r>
                <a:r>
                  <a:rPr lang="ro-RO" sz="1800" b="1" dirty="0">
                    <a:effectLst/>
                    <a:latin typeface="Times New Roman" panose="02020603050405020304" pitchFamily="18" charset="0"/>
                    <a:ea typeface="Calibri" panose="020F0502020204030204" pitchFamily="34" charset="0"/>
                  </a:rPr>
                  <a:t> aici ca mai </a:t>
                </a:r>
                <a:r>
                  <a:rPr lang="ro-RO" sz="1800" b="1" dirty="0" err="1">
                    <a:effectLst/>
                    <a:latin typeface="Times New Roman" panose="02020603050405020304" pitchFamily="18" charset="0"/>
                    <a:ea typeface="Calibri" panose="020F0502020204030204" pitchFamily="34" charset="0"/>
                  </a:rPr>
                  <a:t>intai</a:t>
                </a:r>
                <a:r>
                  <a:rPr lang="ro-RO" sz="1800" b="1" dirty="0">
                    <a:effectLst/>
                    <a:latin typeface="Times New Roman" panose="02020603050405020304" pitchFamily="18" charset="0"/>
                    <a:ea typeface="Calibri" panose="020F0502020204030204" pitchFamily="34" charset="0"/>
                  </a:rPr>
                  <a:t>, am luat setul de date, l-am </a:t>
                </a:r>
                <a:r>
                  <a:rPr lang="ro-RO" sz="1800" b="1" dirty="0" err="1">
                    <a:effectLst/>
                    <a:latin typeface="Times New Roman" panose="02020603050405020304" pitchFamily="18" charset="0"/>
                    <a:ea typeface="Calibri" panose="020F0502020204030204" pitchFamily="34" charset="0"/>
                  </a:rPr>
                  <a:t>predictionat</a:t>
                </a:r>
                <a:r>
                  <a:rPr lang="ro-RO" sz="1800" b="1" dirty="0">
                    <a:effectLst/>
                    <a:latin typeface="Times New Roman" panose="02020603050405020304" pitchFamily="18" charset="0"/>
                    <a:ea typeface="Calibri" panose="020F0502020204030204" pitchFamily="34" charset="0"/>
                  </a:rPr>
                  <a:t> si </a:t>
                </a:r>
                <a:r>
                  <a:rPr lang="ro-RO" sz="1800" b="1" dirty="0" err="1">
                    <a:effectLst/>
                    <a:latin typeface="Times New Roman" panose="02020603050405020304" pitchFamily="18" charset="0"/>
                    <a:ea typeface="Calibri" panose="020F0502020204030204" pitchFamily="34" charset="0"/>
                  </a:rPr>
                  <a:t>dupa</a:t>
                </a:r>
                <a:r>
                  <a:rPr lang="ro-RO" sz="1800" b="1" dirty="0">
                    <a:effectLst/>
                    <a:latin typeface="Times New Roman" panose="02020603050405020304" pitchFamily="18" charset="0"/>
                    <a:ea typeface="Calibri" panose="020F0502020204030204" pitchFamily="34" charset="0"/>
                  </a:rPr>
                  <a:t> l-am evaluat.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rPr>
                  <a:t>Acuratetea</a:t>
                </a:r>
                <a:r>
                  <a:rPr lang="ro-RO" sz="1800" b="1" dirty="0">
                    <a:effectLst/>
                    <a:latin typeface="Times New Roman" panose="02020603050405020304" pitchFamily="18" charset="0"/>
                    <a:ea typeface="Calibri" panose="020F0502020204030204" pitchFamily="34" charset="0"/>
                  </a:rPr>
                  <a:t> simplă pentru cuvintele necunoscute: </a:t>
                </a:r>
                <a:r>
                  <a:rPr lang="ro-RO" sz="1800" b="0" dirty="0">
                    <a:effectLst/>
                    <a:latin typeface="Times New Roman" panose="02020603050405020304" pitchFamily="18" charset="0"/>
                    <a:ea typeface="Calibri" panose="020F0502020204030204" pitchFamily="34" charset="0"/>
                  </a:rPr>
                  <a:t>S</a:t>
                </a:r>
                <a:r>
                  <a:rPr lang="ro-RO" sz="1800" dirty="0">
                    <a:effectLst/>
                    <a:latin typeface="Times New Roman" panose="02020603050405020304" pitchFamily="18" charset="0"/>
                    <a:ea typeface="Calibri" panose="020F0502020204030204" pitchFamily="34" charset="0"/>
                  </a:rPr>
                  <a:t>e poate calcula acuratețea totală dar și acuratețea pentru cuvintele cunoscute și pentru cuvintele necunoscute. Cuvintele cunoscute presupun, aici, cuvintele care apar în setul de antrenament iar cuvintele necunoscute sunt cuvintele care nu apar în setul de antrenament. </a:t>
                </a:r>
                <a:endParaRPr lang="ro-RO" sz="1800" b="1" dirty="0">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solidFill>
                      <a:srgbClr val="000000"/>
                    </a:solidFill>
                    <a:effectLst/>
                    <a:latin typeface="Times New Roman" panose="02020603050405020304" pitchFamily="18" charset="0"/>
                    <a:ea typeface="Calibri" panose="020F0502020204030204" pitchFamily="34" charset="0"/>
                  </a:rPr>
                  <a:t>Matricea de eroare</a:t>
                </a:r>
                <a:r>
                  <a:rPr lang="ro-RO" sz="1800" dirty="0">
                    <a:solidFill>
                      <a:srgbClr val="000000"/>
                    </a:solidFill>
                    <a:effectLst/>
                    <a:latin typeface="Times New Roman" panose="02020603050405020304" pitchFamily="18" charset="0"/>
                    <a:ea typeface="Calibri" panose="020F0502020204030204" pitchFamily="34" charset="0"/>
                  </a:rPr>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solidFill>
                      <a:schemeClr val="tx1"/>
                    </a:solidFill>
                    <a:effectLst/>
                    <a:latin typeface="Lato" panose="020B0604020202020204" charset="0"/>
                    <a:ea typeface="Calibri" panose="020F0502020204030204" pitchFamily="34" charset="0"/>
                  </a:rPr>
                  <a:t>Matricea de eroare este un tabel specific care permite vizualizarea performanței unui algoritm de învățare supervizată. Liniile tabelului reprezintă clasa reală (</a:t>
                </a:r>
                <a:r>
                  <a:rPr lang="ro-RO" sz="1800" dirty="0" err="1">
                    <a:solidFill>
                      <a:schemeClr val="tx1"/>
                    </a:solidFill>
                    <a:effectLst/>
                    <a:latin typeface="Lato" panose="020B0604020202020204" charset="0"/>
                    <a:ea typeface="Calibri" panose="020F0502020204030204" pitchFamily="34" charset="0"/>
                  </a:rPr>
                  <a:t>tagul</a:t>
                </a:r>
                <a:r>
                  <a:rPr lang="ro-RO" sz="1800" dirty="0">
                    <a:solidFill>
                      <a:schemeClr val="tx1"/>
                    </a:solidFill>
                    <a:effectLst/>
                    <a:latin typeface="Lato" panose="020B0604020202020204" charset="0"/>
                    <a:ea typeface="Calibri" panose="020F0502020204030204" pitchFamily="34" charset="0"/>
                  </a:rPr>
                  <a:t> corect) iar coloanele reprezintă clasa </a:t>
                </a:r>
                <a:r>
                  <a:rPr lang="ro-RO" sz="1800" dirty="0" err="1">
                    <a:solidFill>
                      <a:schemeClr val="tx1"/>
                    </a:solidFill>
                    <a:effectLst/>
                    <a:latin typeface="Lato" panose="020B0604020202020204" charset="0"/>
                    <a:ea typeface="Calibri" panose="020F0502020204030204" pitchFamily="34" charset="0"/>
                  </a:rPr>
                  <a:t>predicționată</a:t>
                </a:r>
                <a:r>
                  <a:rPr lang="ro-RO" sz="1800" dirty="0">
                    <a:solidFill>
                      <a:schemeClr val="tx1"/>
                    </a:solidFill>
                    <a:effectLst/>
                    <a:latin typeface="Lato" panose="020B0604020202020204" charset="0"/>
                    <a:ea typeface="Calibri" panose="020F0502020204030204" pitchFamily="34" charset="0"/>
                  </a:rPr>
                  <a:t> (</a:t>
                </a:r>
                <a:r>
                  <a:rPr lang="ro-RO" sz="1800" dirty="0" err="1">
                    <a:solidFill>
                      <a:schemeClr val="tx1"/>
                    </a:solidFill>
                    <a:effectLst/>
                    <a:latin typeface="Lato" panose="020B0604020202020204" charset="0"/>
                    <a:ea typeface="Calibri" panose="020F0502020204030204" pitchFamily="34" charset="0"/>
                  </a:rPr>
                  <a:t>tagul</a:t>
                </a:r>
                <a:r>
                  <a:rPr lang="ro-RO" sz="1800" dirty="0">
                    <a:solidFill>
                      <a:schemeClr val="tx1"/>
                    </a:solidFill>
                    <a:effectLst/>
                    <a:latin typeface="Lato" panose="020B0604020202020204" charset="0"/>
                    <a:ea typeface="Calibri" panose="020F0502020204030204" pitchFamily="34" charset="0"/>
                  </a:rPr>
                  <a:t> </a:t>
                </a:r>
                <a:r>
                  <a:rPr lang="ro-RO" sz="1800" dirty="0" err="1">
                    <a:solidFill>
                      <a:schemeClr val="tx1"/>
                    </a:solidFill>
                    <a:effectLst/>
                    <a:latin typeface="Lato" panose="020B0604020202020204" charset="0"/>
                    <a:ea typeface="Calibri" panose="020F0502020204030204" pitchFamily="34" charset="0"/>
                  </a:rPr>
                  <a:t>predicționat</a:t>
                </a:r>
                <a:r>
                  <a:rPr lang="ro-RO" sz="1800" dirty="0">
                    <a:solidFill>
                      <a:schemeClr val="tx1"/>
                    </a:solidFill>
                    <a:effectLst/>
                    <a:latin typeface="Lato" panose="020B0604020202020204" charset="0"/>
                    <a:ea typeface="Calibri" panose="020F0502020204030204" pitchFamily="34" charset="0"/>
                  </a:rPr>
                  <a:t> de decodor).</a:t>
                </a:r>
                <a:endParaRPr lang="ro-RO" sz="1800" dirty="0">
                  <a:solidFill>
                    <a:srgbClr val="000000"/>
                  </a:solidFill>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solidFill>
                      <a:srgbClr val="000000"/>
                    </a:solidFill>
                    <a:effectLst/>
                    <a:latin typeface="Times New Roman" panose="02020603050405020304" pitchFamily="18" charset="0"/>
                    <a:ea typeface="Calibri" panose="020F0502020204030204" pitchFamily="34" charset="0"/>
                  </a:rPr>
                  <a:t>Acest tabel este foarte util atunci când se evaluează algoritmul pe mai multe clase (</a:t>
                </a:r>
                <a:r>
                  <a:rPr lang="ro-RO" sz="1800" dirty="0" err="1">
                    <a:solidFill>
                      <a:srgbClr val="000000"/>
                    </a:solidFill>
                    <a:effectLst/>
                    <a:latin typeface="Times New Roman" panose="02020603050405020304" pitchFamily="18" charset="0"/>
                    <a:ea typeface="Calibri" panose="020F0502020204030204" pitchFamily="34" charset="0"/>
                  </a:rPr>
                  <a:t>multi-class</a:t>
                </a:r>
                <a:r>
                  <a:rPr lang="ro-RO" sz="1800" dirty="0">
                    <a:solidFill>
                      <a:srgbClr val="000000"/>
                    </a:solidFill>
                    <a:effectLst/>
                    <a:latin typeface="Times New Roman" panose="02020603050405020304" pitchFamily="18" charset="0"/>
                    <a:ea typeface="Calibri" panose="020F0502020204030204" pitchFamily="34" charset="0"/>
                  </a:rPr>
                  <a:t> </a:t>
                </a:r>
                <a:r>
                  <a:rPr lang="ro-RO" sz="1800" dirty="0" err="1">
                    <a:solidFill>
                      <a:srgbClr val="000000"/>
                    </a:solidFill>
                    <a:effectLst/>
                    <a:latin typeface="Times New Roman" panose="02020603050405020304" pitchFamily="18" charset="0"/>
                    <a:ea typeface="Calibri" panose="020F0502020204030204" pitchFamily="34" charset="0"/>
                  </a:rPr>
                  <a:t>classification</a:t>
                </a:r>
                <a:r>
                  <a:rPr lang="ro-RO" sz="1800" dirty="0">
                    <a:solidFill>
                      <a:srgbClr val="000000"/>
                    </a:solidFill>
                    <a:effectLst/>
                    <a:latin typeface="Times New Roman" panose="02020603050405020304" pitchFamily="18" charset="0"/>
                    <a:ea typeface="Calibri" panose="020F0502020204030204" pitchFamily="34" charset="0"/>
                  </a:rPr>
                  <a:t>), se obțin metrici de evaluare pentru fiecare clasă iar rezultatul total pe o metrică este calculat ca fiind media aritmetică a rezultatelor pe toate clasele (</a:t>
                </a:r>
                <a:r>
                  <a:rPr lang="ro-RO" sz="1800" dirty="0" err="1">
                    <a:solidFill>
                      <a:srgbClr val="000000"/>
                    </a:solidFill>
                    <a:effectLst/>
                    <a:latin typeface="Times New Roman" panose="02020603050405020304" pitchFamily="18" charset="0"/>
                    <a:ea typeface="Calibri" panose="020F0502020204030204" pitchFamily="34" charset="0"/>
                  </a:rPr>
                  <a:t>tagurile</a:t>
                </a:r>
                <a:r>
                  <a:rPr lang="ro-RO" sz="1800" dirty="0">
                    <a:solidFill>
                      <a:srgbClr val="000000"/>
                    </a:solidFill>
                    <a:effectLst/>
                    <a:latin typeface="Times New Roman" panose="02020603050405020304" pitchFamily="18" charset="0"/>
                    <a:ea typeface="Calibri" panose="020F0502020204030204" pitchFamily="34" charset="0"/>
                  </a:rPr>
                  <a:t>).</a:t>
                </a:r>
                <a:endParaRPr lang="ro-RO" sz="1800" b="1"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Accuracy</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aceasta ia în calcul aici și cazurile când clasa nu apare nici în setul de testare și nici nu a fost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predicționată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true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negative)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Precision</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este procentajul rezultatelor care sunt relevante. Aceasta încearcă să răspundă la întrebarea: „Ce proporție identificată pozitiv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tp</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este și corectă?” </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Recall</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True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positive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rate)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se referă la procentajul tuturor rezultatelor relevante corect clasificate de algoritm. Aceasta încearcă să răspundă la întrebarea: „Ce proporție identificată pozitiv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tp</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 fost identificată corect?”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Specificity</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True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negative rate)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reprezintă proporția rezultatelor negative, corect identificate ca negative (clasa nu a fost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predicționată</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și nici nu trebuia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predicționată</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F-</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reprezintă media armonică dintre precizie și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recall</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Deobicei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parametrul </a:t>
                </a:r>
                <a14:m>
                  <m:oMath xmlns:m="http://schemas.openxmlformats.org/officeDocument/2006/math">
                    <m:r>
                      <a:rPr lang="ro-RO" sz="1800" i="1">
                        <a:effectLst/>
                        <a:latin typeface="Cambria Math" panose="02040503050406030204" pitchFamily="18" charset="0"/>
                        <a:ea typeface="Calibri" panose="020F0502020204030204" pitchFamily="34" charset="0"/>
                        <a:cs typeface="Times New Roman" panose="02020603050405020304" pitchFamily="18" charset="0"/>
                      </a:rPr>
                      <m:t>𝛽</m:t>
                    </m:r>
                  </m:oMath>
                </a14:m>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are valoarea 1, F-</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devenind astfel formula </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F1-Score</a:t>
                </a:r>
                <a:r>
                  <a:rPr lang="ro-RO" sz="1800" b="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mc:Choice>
        <mc:Fallback xmlns="">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17-19</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61-64</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rPr>
                  <a:t>Acuratetea</a:t>
                </a:r>
                <a:r>
                  <a:rPr lang="ro-RO" sz="1800" b="1" dirty="0">
                    <a:effectLst/>
                    <a:latin typeface="Times New Roman" panose="02020603050405020304" pitchFamily="18" charset="0"/>
                    <a:ea typeface="Calibri" panose="020F0502020204030204" pitchFamily="34" charset="0"/>
                  </a:rPr>
                  <a:t> simplă pentru cuvintele necunoscute: </a:t>
                </a:r>
                <a:r>
                  <a:rPr lang="ro-RO" sz="1800" b="0" dirty="0">
                    <a:effectLst/>
                    <a:latin typeface="Times New Roman" panose="02020603050405020304" pitchFamily="18" charset="0"/>
                    <a:ea typeface="Calibri" panose="020F0502020204030204" pitchFamily="34" charset="0"/>
                  </a:rPr>
                  <a:t>S</a:t>
                </a:r>
                <a:r>
                  <a:rPr lang="ro-RO" sz="1800" dirty="0">
                    <a:effectLst/>
                    <a:latin typeface="Times New Roman" panose="02020603050405020304" pitchFamily="18" charset="0"/>
                    <a:ea typeface="Calibri" panose="020F0502020204030204" pitchFamily="34" charset="0"/>
                  </a:rPr>
                  <a:t>e poate calcula acuratețea totală dar și acuratețea pentru cuvintele cunoscute și pentru cuvintele necunoscute. Cuvintele cunoscute presupun, aici, cuvintele care apar în setul de antrenament iar cuvintele necunoscute sunt cuvintele care nu apar în setul de antrenament.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solidFill>
                      <a:srgbClr val="000000"/>
                    </a:solidFill>
                    <a:effectLst/>
                    <a:latin typeface="Times New Roman" panose="02020603050405020304" pitchFamily="18" charset="0"/>
                    <a:ea typeface="Calibri" panose="020F0502020204030204" pitchFamily="34" charset="0"/>
                  </a:rPr>
                  <a:t>Matricea de eroare</a:t>
                </a:r>
                <a:r>
                  <a:rPr lang="ro-RO" sz="1800" dirty="0">
                    <a:solidFill>
                      <a:srgbClr val="000000"/>
                    </a:solidFill>
                    <a:effectLst/>
                    <a:latin typeface="Times New Roman" panose="02020603050405020304" pitchFamily="18" charset="0"/>
                    <a:ea typeface="Calibri" panose="020F0502020204030204" pitchFamily="34" charset="0"/>
                  </a:rPr>
                  <a:t>: Acest tabel este foarte util atunci când se evaluează algoritmul pe mai multe clase (</a:t>
                </a:r>
                <a:r>
                  <a:rPr lang="ro-RO" sz="1800" dirty="0" err="1">
                    <a:solidFill>
                      <a:srgbClr val="000000"/>
                    </a:solidFill>
                    <a:effectLst/>
                    <a:latin typeface="Times New Roman" panose="02020603050405020304" pitchFamily="18" charset="0"/>
                    <a:ea typeface="Calibri" panose="020F0502020204030204" pitchFamily="34" charset="0"/>
                  </a:rPr>
                  <a:t>multi-class</a:t>
                </a:r>
                <a:r>
                  <a:rPr lang="ro-RO" sz="1800" dirty="0">
                    <a:solidFill>
                      <a:srgbClr val="000000"/>
                    </a:solidFill>
                    <a:effectLst/>
                    <a:latin typeface="Times New Roman" panose="02020603050405020304" pitchFamily="18" charset="0"/>
                    <a:ea typeface="Calibri" panose="020F0502020204030204" pitchFamily="34" charset="0"/>
                  </a:rPr>
                  <a:t> </a:t>
                </a:r>
                <a:r>
                  <a:rPr lang="ro-RO" sz="1800" dirty="0" err="1">
                    <a:solidFill>
                      <a:srgbClr val="000000"/>
                    </a:solidFill>
                    <a:effectLst/>
                    <a:latin typeface="Times New Roman" panose="02020603050405020304" pitchFamily="18" charset="0"/>
                    <a:ea typeface="Calibri" panose="020F0502020204030204" pitchFamily="34" charset="0"/>
                  </a:rPr>
                  <a:t>classification</a:t>
                </a:r>
                <a:r>
                  <a:rPr lang="ro-RO" sz="1800" dirty="0">
                    <a:solidFill>
                      <a:srgbClr val="000000"/>
                    </a:solidFill>
                    <a:effectLst/>
                    <a:latin typeface="Times New Roman" panose="02020603050405020304" pitchFamily="18" charset="0"/>
                    <a:ea typeface="Calibri" panose="020F0502020204030204" pitchFamily="34" charset="0"/>
                  </a:rPr>
                  <a:t>), se obțin metrici de evaluare pentru fiecare clasă iar rezultatul total pe o metrică este calculat ca fiind media aritmetică a rezultatelor pe toate clasele (</a:t>
                </a:r>
                <a:r>
                  <a:rPr lang="ro-RO" sz="1800" dirty="0" err="1">
                    <a:solidFill>
                      <a:srgbClr val="000000"/>
                    </a:solidFill>
                    <a:effectLst/>
                    <a:latin typeface="Times New Roman" panose="02020603050405020304" pitchFamily="18" charset="0"/>
                    <a:ea typeface="Calibri" panose="020F0502020204030204" pitchFamily="34" charset="0"/>
                  </a:rPr>
                  <a:t>tagurile</a:t>
                </a:r>
                <a:r>
                  <a:rPr lang="ro-RO" sz="1800" dirty="0">
                    <a:solidFill>
                      <a:srgbClr val="000000"/>
                    </a:solidFill>
                    <a:effectLst/>
                    <a:latin typeface="Times New Roman" panose="02020603050405020304" pitchFamily="18" charset="0"/>
                    <a:ea typeface="Calibri" panose="020F0502020204030204" pitchFamily="34" charset="0"/>
                  </a:rPr>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Accuracy</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aceasta ia în calcul aici și cazurile când clasa nu apare nici în setul de testare și nici nu a fost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predicționată</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true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negative)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Precision</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este procentajul rezultatelor care sunt relevante. Aceasta încearcă să răspundă la întrebarea: „Ce proporție identificată pozitiv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tp</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este și corectă?” </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Recall</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True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positive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rate)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se referă la procentajul tuturor rezultatelor relevante corect clasificate de algoritm. Aceasta încearcă să răspundă la întrebarea: „Ce proporție identificată pozitiv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tp</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 fost identificată corect?”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Specificity</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True</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 negative rate)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reprezintă proporția rezultatelor negative, corect identificate ca negative (clasa nu a fost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predicționată</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și nici nu trebuia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predicționată</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F-</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reprezintă media armonică dintre precizie și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recall</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Deobicei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parametrul </a:t>
                </a:r>
                <a:r>
                  <a:rPr lang="ro-RO" sz="1800" i="0">
                    <a:effectLst/>
                    <a:latin typeface="Cambria Math" panose="02040503050406030204" pitchFamily="18" charset="0"/>
                    <a:ea typeface="Calibri" panose="020F0502020204030204" pitchFamily="34" charset="0"/>
                    <a:cs typeface="Times New Roman" panose="02020603050405020304" pitchFamily="18" charset="0"/>
                  </a:rPr>
                  <a:t>𝛽</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are valoarea 1, F-</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devenind astfel formula </a:t>
                </a:r>
                <a:r>
                  <a:rPr lang="ro-RO" sz="1800" b="1" dirty="0">
                    <a:effectLst/>
                    <a:latin typeface="Times New Roman" panose="02020603050405020304" pitchFamily="18" charset="0"/>
                    <a:ea typeface="Times New Roman" panose="02020603050405020304" pitchFamily="18" charset="0"/>
                    <a:cs typeface="Times New Roman" panose="02020603050405020304" pitchFamily="18" charset="0"/>
                  </a:rPr>
                  <a:t>F1-Score</a:t>
                </a:r>
                <a:r>
                  <a:rPr lang="ro-RO" sz="1800" b="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mc:Fallback>
      </mc:AlternateContent>
    </p:spTree>
    <p:extLst>
      <p:ext uri="{BB962C8B-B14F-4D97-AF65-F5344CB8AC3E}">
        <p14:creationId xmlns:p14="http://schemas.microsoft.com/office/powerpoint/2010/main" val="1217702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64-68</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t>Evaluarea este făcută pe 6 seturi de parametrii, acestea sunt combinațiile parametrilor modelului Markov cu stări ascunse (</a:t>
            </a:r>
            <a:r>
              <a:rPr lang="ro-RO" sz="1800" dirty="0" err="1"/>
              <a:t>bigram</a:t>
            </a:r>
            <a:r>
              <a:rPr lang="ro-RO" sz="1800" dirty="0"/>
              <a:t>/</a:t>
            </a:r>
            <a:r>
              <a:rPr lang="ro-RO" sz="1800" dirty="0" err="1"/>
              <a:t>trigram</a:t>
            </a:r>
            <a:r>
              <a:rPr lang="ro-RO" sz="1800" dirty="0"/>
              <a:t>) cu metoda de decodificare (</a:t>
            </a:r>
            <a:r>
              <a:rPr lang="ro-RO" sz="1800" dirty="0" err="1"/>
              <a:t>forward</a:t>
            </a:r>
            <a:r>
              <a:rPr lang="ro-RO" sz="1800" dirty="0"/>
              <a:t>/</a:t>
            </a:r>
            <a:r>
              <a:rPr lang="ro-RO" sz="1800" dirty="0" err="1"/>
              <a:t>backward</a:t>
            </a:r>
            <a:r>
              <a:rPr lang="ro-RO" sz="1800" dirty="0"/>
              <a:t>/bidirecțional)</a:t>
            </a:r>
            <a:r>
              <a:rPr lang="ro-RO" sz="1800" b="0" dirty="0">
                <a:effectLst/>
                <a:latin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predicționat</a:t>
            </a:r>
            <a:r>
              <a:rPr lang="ro-RO" sz="1800" dirty="0">
                <a:effectLst/>
                <a:latin typeface="Times New Roman" panose="02020603050405020304" pitchFamily="18" charset="0"/>
                <a:ea typeface="Calibri" panose="020F0502020204030204" pitchFamily="34" charset="0"/>
              </a:rPr>
              <a:t> cu cel mai bun scor este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de </a:t>
            </a:r>
            <a:r>
              <a:rPr lang="ro-RO" sz="1800" dirty="0" err="1">
                <a:effectLst/>
                <a:latin typeface="Times New Roman" panose="02020603050405020304" pitchFamily="18" charset="0"/>
                <a:ea typeface="Calibri" panose="020F0502020204030204" pitchFamily="34" charset="0"/>
              </a:rPr>
              <a:t>Others</a:t>
            </a:r>
            <a:r>
              <a:rPr lang="en-US" sz="1800" dirty="0">
                <a:effectLst/>
                <a:latin typeface="Times New Roman" panose="02020603050405020304" pitchFamily="18" charset="0"/>
                <a:ea typeface="Calibri" panose="020F0502020204030204" pitchFamily="34" charset="0"/>
              </a:rPr>
              <a:t>, </a:t>
            </a:r>
            <a:r>
              <a:rPr lang="ro-RO" sz="1800" dirty="0">
                <a:effectLst/>
                <a:latin typeface="Times New Roman" panose="02020603050405020304" pitchFamily="18" charset="0"/>
                <a:ea typeface="Calibri" panose="020F0502020204030204" pitchFamily="34" charset="0"/>
              </a:rPr>
              <a:t>acesta conține </a:t>
            </a:r>
            <a:r>
              <a:rPr lang="ro-RO" sz="1800" dirty="0" err="1">
                <a:effectLst/>
                <a:latin typeface="Times New Roman" panose="02020603050405020304" pitchFamily="18" charset="0"/>
                <a:ea typeface="Calibri" panose="020F0502020204030204" pitchFamily="34" charset="0"/>
              </a:rPr>
              <a:t>intejecții</a:t>
            </a:r>
            <a:r>
              <a:rPr lang="ro-RO" sz="1800" dirty="0">
                <a:effectLst/>
                <a:latin typeface="Times New Roman" panose="02020603050405020304" pitchFamily="18" charset="0"/>
                <a:ea typeface="Calibri" panose="020F0502020204030204" pitchFamily="34" charset="0"/>
              </a:rPr>
              <a:t>, numere,</a:t>
            </a:r>
            <a:r>
              <a:rPr lang="en-US" sz="1800" dirty="0">
                <a:effectLst/>
                <a:latin typeface="Times New Roman" panose="02020603050405020304" pitchFamily="18" charset="0"/>
                <a:ea typeface="Calibri" panose="020F0502020204030204" pitchFamily="34" charset="0"/>
              </a:rPr>
              <a:t> </a:t>
            </a:r>
            <a:r>
              <a:rPr lang="ro-RO" sz="1800" dirty="0">
                <a:effectLst/>
                <a:latin typeface="Times New Roman" panose="02020603050405020304" pitchFamily="18" charset="0"/>
                <a:ea typeface="Calibri" panose="020F0502020204030204" pitchFamily="34" charset="0"/>
              </a:rPr>
              <a:t>care în majoritatea timpului au o formă morfologică unică și nu sunt mereu dependente de context. Adverbul este cel mai greu de </a:t>
            </a:r>
            <a:r>
              <a:rPr lang="ro-RO" sz="1800" dirty="0" err="1">
                <a:effectLst/>
                <a:latin typeface="Times New Roman" panose="02020603050405020304" pitchFamily="18" charset="0"/>
                <a:ea typeface="Calibri" panose="020F0502020204030204" pitchFamily="34" charset="0"/>
              </a:rPr>
              <a:t>predictionat</a:t>
            </a:r>
            <a:r>
              <a:rPr lang="ro-RO" sz="1800" dirty="0">
                <a:effectLst/>
                <a:latin typeface="Times New Roman" panose="02020603050405020304" pitchFamily="18" charset="0"/>
                <a:ea typeface="Calibri" panose="020F0502020204030204" pitchFamily="34" charset="0"/>
              </a:rPr>
              <a:t>, acesta este foarte dependent de context.</a:t>
            </a:r>
            <a:endParaRPr lang="ro-RO" sz="1800" b="0" dirty="0">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rPr>
              <a:t>Evaluările cu matricea de eroare (</a:t>
            </a:r>
            <a:r>
              <a:rPr lang="ro-RO" sz="1800" b="1" dirty="0" err="1">
                <a:effectLst/>
                <a:latin typeface="Times New Roman" panose="02020603050405020304" pitchFamily="18" charset="0"/>
                <a:ea typeface="Calibri" panose="020F0502020204030204" pitchFamily="34" charset="0"/>
              </a:rPr>
              <a:t>bigram</a:t>
            </a:r>
            <a:r>
              <a:rPr lang="ro-RO" sz="1800" b="1" dirty="0">
                <a:effectLst/>
                <a:latin typeface="Times New Roman" panose="02020603050405020304" pitchFamily="18" charset="0"/>
                <a:ea typeface="Calibri" panose="020F0502020204030204" pitchFamily="34" charset="0"/>
              </a:rPr>
              <a:t> </a:t>
            </a:r>
            <a:r>
              <a:rPr lang="ro-RO" sz="1800" b="1" dirty="0" err="1">
                <a:effectLst/>
                <a:latin typeface="Times New Roman" panose="02020603050405020304" pitchFamily="18" charset="0"/>
                <a:ea typeface="Calibri" panose="020F0502020204030204" pitchFamily="34" charset="0"/>
              </a:rPr>
              <a:t>forward</a:t>
            </a:r>
            <a:r>
              <a:rPr lang="ro-RO" sz="1800" b="1" dirty="0">
                <a:effectLst/>
                <a:latin typeface="Times New Roman" panose="02020603050405020304" pitchFamily="18" charset="0"/>
                <a:ea typeface="Calibri" panose="020F0502020204030204" pitchFamily="34" charset="0"/>
              </a:rPr>
              <a:t> &amp; </a:t>
            </a:r>
            <a:r>
              <a:rPr lang="ro-RO" sz="1800" b="1" dirty="0" err="1">
                <a:effectLst/>
                <a:latin typeface="Times New Roman" panose="02020603050405020304" pitchFamily="18" charset="0"/>
                <a:ea typeface="Calibri" panose="020F0502020204030204" pitchFamily="34" charset="0"/>
              </a:rPr>
              <a:t>trigram</a:t>
            </a:r>
            <a:r>
              <a:rPr lang="ro-RO" sz="1800" b="1" dirty="0">
                <a:effectLst/>
                <a:latin typeface="Times New Roman" panose="02020603050405020304" pitchFamily="18" charset="0"/>
                <a:ea typeface="Calibri" panose="020F0502020204030204" pitchFamily="34" charset="0"/>
              </a:rPr>
              <a:t> </a:t>
            </a:r>
            <a:r>
              <a:rPr lang="ro-RO" sz="1800" b="1" dirty="0" err="1">
                <a:effectLst/>
                <a:latin typeface="Times New Roman" panose="02020603050405020304" pitchFamily="18" charset="0"/>
                <a:ea typeface="Calibri" panose="020F0502020204030204" pitchFamily="34" charset="0"/>
              </a:rPr>
              <a:t>bidirectional</a:t>
            </a:r>
            <a:r>
              <a:rPr lang="ro-RO" sz="1800" b="1" dirty="0">
                <a:effectLst/>
                <a:latin typeface="Times New Roman" panose="02020603050405020304" pitchFamily="18" charset="0"/>
                <a:ea typeface="Calibri" panose="020F0502020204030204" pitchFamily="34" charset="0"/>
              </a:rPr>
              <a:t>)</a:t>
            </a:r>
            <a:r>
              <a:rPr lang="ro-RO" sz="1800" dirty="0">
                <a:effectLst/>
                <a:latin typeface="Times New Roman" panose="02020603050405020304" pitchFamily="18" charset="0"/>
                <a:ea typeface="Calibri" panose="020F0502020204030204" pitchFamily="34" charset="0"/>
              </a:rPr>
              <a:t>: Se poate observa că diferența dintre cel mai performant model și cel mai puțin performant model nu este mare, asta datorită setului mare de date. Chiar și așa, indiferent de context, modelul </a:t>
            </a:r>
            <a:r>
              <a:rPr lang="ro-RO" sz="1800" dirty="0" err="1">
                <a:effectLst/>
                <a:latin typeface="Times New Roman" panose="02020603050405020304" pitchFamily="18" charset="0"/>
                <a:ea typeface="Calibri" panose="020F0502020204030204" pitchFamily="34" charset="0"/>
              </a:rPr>
              <a:t>bidirectional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este cel mai indicat a se folosi pentru date reale. Toate modele au scorul cel mai mic pentru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de adverb și adjectiv, aceste 2 </a:t>
            </a:r>
            <a:r>
              <a:rPr lang="ro-RO" sz="1800" dirty="0" err="1">
                <a:effectLst/>
                <a:latin typeface="Times New Roman" panose="02020603050405020304" pitchFamily="18" charset="0"/>
                <a:ea typeface="Calibri" panose="020F0502020204030204" pitchFamily="34" charset="0"/>
              </a:rPr>
              <a:t>taguri</a:t>
            </a:r>
            <a:r>
              <a:rPr lang="ro-RO" sz="1800" dirty="0">
                <a:effectLst/>
                <a:latin typeface="Times New Roman" panose="02020603050405020304" pitchFamily="18" charset="0"/>
                <a:ea typeface="Calibri" panose="020F0502020204030204" pitchFamily="34" charset="0"/>
              </a:rPr>
              <a:t> sunt cele mai dependente de context, </a:t>
            </a:r>
            <a:r>
              <a:rPr lang="ro-RO" sz="1800" dirty="0" err="1">
                <a:effectLst/>
                <a:latin typeface="Times New Roman" panose="02020603050405020304" pitchFamily="18" charset="0"/>
                <a:ea typeface="Calibri" panose="020F0502020204030204" pitchFamily="34" charset="0"/>
              </a:rPr>
              <a:t>tagurile</a:t>
            </a:r>
            <a:r>
              <a:rPr lang="ro-RO" sz="1800" dirty="0">
                <a:effectLst/>
                <a:latin typeface="Times New Roman" panose="02020603050405020304" pitchFamily="18" charset="0"/>
                <a:ea typeface="Calibri" panose="020F0502020204030204" pitchFamily="34" charset="0"/>
              </a:rPr>
              <a:t> dependente de context nu au o probabilitate mare pentru un singur </a:t>
            </a:r>
            <a:r>
              <a:rPr lang="ro-RO" sz="1800" dirty="0" err="1">
                <a:effectLst/>
                <a:latin typeface="Times New Roman" panose="02020603050405020304" pitchFamily="18" charset="0"/>
                <a:ea typeface="Calibri" panose="020F0502020204030204" pitchFamily="34" charset="0"/>
              </a:rPr>
              <a:t>tag</a:t>
            </a:r>
            <a:r>
              <a:rPr lang="ro-RO" sz="1800" dirty="0">
                <a:effectLst/>
                <a:latin typeface="Times New Roman" panose="02020603050405020304" pitchFamily="18" charset="0"/>
                <a:ea typeface="Calibri" panose="020F0502020204030204" pitchFamily="34" charset="0"/>
              </a:rPr>
              <a:t> și de aceea sunt foarte greu de </a:t>
            </a:r>
            <a:r>
              <a:rPr lang="ro-RO" sz="1800" dirty="0" err="1">
                <a:effectLst/>
                <a:latin typeface="Times New Roman" panose="02020603050405020304" pitchFamily="18" charset="0"/>
                <a:ea typeface="Calibri" panose="020F0502020204030204" pitchFamily="34" charset="0"/>
              </a:rPr>
              <a:t>predicționat</a:t>
            </a:r>
            <a:r>
              <a:rPr lang="ro-RO" sz="1800" dirty="0">
                <a:effectLst/>
                <a:latin typeface="Times New Roman" panose="02020603050405020304" pitchFamily="18" charset="0"/>
                <a:ea typeface="Calibri" panose="020F0502020204030204" pitchFamily="34" charset="0"/>
              </a:rPr>
              <a:t> în unele contexte.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predicționat</a:t>
            </a:r>
            <a:r>
              <a:rPr lang="ro-RO" sz="1800" dirty="0">
                <a:effectLst/>
                <a:latin typeface="Times New Roman" panose="02020603050405020304" pitchFamily="18" charset="0"/>
                <a:ea typeface="Calibri" panose="020F0502020204030204" pitchFamily="34" charset="0"/>
              </a:rPr>
              <a:t> cu cel mai bun scor este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de </a:t>
            </a:r>
            <a:r>
              <a:rPr lang="ro-RO" sz="1800" dirty="0" err="1">
                <a:effectLst/>
                <a:latin typeface="Times New Roman" panose="02020603050405020304" pitchFamily="18" charset="0"/>
                <a:ea typeface="Calibri" panose="020F0502020204030204" pitchFamily="34" charset="0"/>
              </a:rPr>
              <a:t>Others</a:t>
            </a:r>
            <a:r>
              <a:rPr lang="ro-RO" sz="1800" dirty="0">
                <a:effectLst/>
                <a:latin typeface="Times New Roman" panose="02020603050405020304" pitchFamily="18" charset="0"/>
                <a:ea typeface="Calibri" panose="020F0502020204030204" pitchFamily="34" charset="0"/>
              </a:rPr>
              <a:t> (alte </a:t>
            </a:r>
            <a:r>
              <a:rPr lang="ro-RO" sz="1800" dirty="0" err="1">
                <a:effectLst/>
                <a:latin typeface="Times New Roman" panose="02020603050405020304" pitchFamily="18" charset="0"/>
                <a:ea typeface="Calibri" panose="020F0502020204030204" pitchFamily="34" charset="0"/>
              </a:rPr>
              <a:t>taguri</a:t>
            </a:r>
            <a:r>
              <a:rPr lang="ro-RO" sz="1800" dirty="0">
                <a:effectLst/>
                <a:latin typeface="Times New Roman" panose="02020603050405020304" pitchFamily="18" charset="0"/>
                <a:ea typeface="Calibri" panose="020F0502020204030204" pitchFamily="34" charset="0"/>
              </a:rPr>
              <a:t>), acesta conține </a:t>
            </a:r>
            <a:r>
              <a:rPr lang="ro-RO" sz="1800" dirty="0" err="1">
                <a:effectLst/>
                <a:latin typeface="Times New Roman" panose="02020603050405020304" pitchFamily="18" charset="0"/>
                <a:ea typeface="Calibri" panose="020F0502020204030204" pitchFamily="34" charset="0"/>
              </a:rPr>
              <a:t>intejecții</a:t>
            </a:r>
            <a:r>
              <a:rPr lang="ro-RO" sz="1800" dirty="0">
                <a:effectLst/>
                <a:latin typeface="Times New Roman" panose="02020603050405020304" pitchFamily="18" charset="0"/>
                <a:ea typeface="Calibri" panose="020F0502020204030204" pitchFamily="34" charset="0"/>
              </a:rPr>
              <a:t>, numere (cardinal </a:t>
            </a:r>
            <a:r>
              <a:rPr lang="ro-RO" sz="1800" dirty="0" err="1">
                <a:effectLst/>
                <a:latin typeface="Times New Roman" panose="02020603050405020304" pitchFamily="18" charset="0"/>
                <a:ea typeface="Calibri" panose="020F0502020204030204" pitchFamily="34" charset="0"/>
              </a:rPr>
              <a:t>numbers</a:t>
            </a:r>
            <a:r>
              <a:rPr lang="ro-RO" sz="1800" dirty="0">
                <a:effectLst/>
                <a:latin typeface="Times New Roman" panose="02020603050405020304" pitchFamily="18" charset="0"/>
                <a:ea typeface="Calibri" panose="020F0502020204030204" pitchFamily="34" charset="0"/>
              </a:rPr>
              <a:t>), cuvinte compuse, etc. care în majoritatea timpului au o formă morfologică unică și nu sunt mereu dependente de context (de exemplu, cuvântul „</a:t>
            </a:r>
            <a:r>
              <a:rPr lang="ro-RO" sz="1800" dirty="0" err="1">
                <a:effectLst/>
                <a:latin typeface="Times New Roman" panose="02020603050405020304" pitchFamily="18" charset="0"/>
                <a:ea typeface="Calibri" panose="020F0502020204030204" pitchFamily="34" charset="0"/>
              </a:rPr>
              <a:t>One</a:t>
            </a:r>
            <a:r>
              <a:rPr lang="ro-RO" sz="1800" dirty="0">
                <a:effectLst/>
                <a:latin typeface="Times New Roman" panose="02020603050405020304" pitchFamily="18" charset="0"/>
                <a:ea typeface="Calibri" panose="020F0502020204030204" pitchFamily="34" charset="0"/>
              </a:rPr>
              <a:t>” va fi mereu Cardinal </a:t>
            </a:r>
            <a:r>
              <a:rPr lang="ro-RO" sz="1800" dirty="0" err="1">
                <a:effectLst/>
                <a:latin typeface="Times New Roman" panose="02020603050405020304" pitchFamily="18" charset="0"/>
                <a:ea typeface="Calibri" panose="020F0502020204030204" pitchFamily="34" charset="0"/>
              </a:rPr>
              <a:t>number</a:t>
            </a:r>
            <a:r>
              <a:rPr lang="ro-RO" sz="1800" dirty="0">
                <a:effectLst/>
                <a:latin typeface="Times New Roman" panose="02020603050405020304" pitchFamily="18" charset="0"/>
                <a:ea typeface="Calibri" panose="020F0502020204030204" pitchFamily="34"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Chiar dacă la antrenare sunt alte documente decât la testare acestea provin din aceleași surse (de la aceleași autori) care au tendința să folosească aceleași cuvinte în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aceleși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contexte și cu aceeași parte de vorbire.</a:t>
            </a: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8171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rPr>
              <a:t>Pag. 64-68</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rPr>
              <a:t>Din acest tabel reiese că un model </a:t>
            </a:r>
            <a:r>
              <a:rPr lang="ro-RO" sz="1800" dirty="0" err="1">
                <a:effectLst/>
                <a:latin typeface="Times New Roman" panose="02020603050405020304" pitchFamily="18" charset="0"/>
                <a:ea typeface="Calibri" panose="020F0502020204030204" pitchFamily="34" charset="0"/>
              </a:rPr>
              <a:t>backward</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este aproape la fel de bun ca cel bidirecțional</a:t>
            </a:r>
            <a:r>
              <a:rPr lang="en-US"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această afirmație fiind adevărată deoarece, în peste 85.5% din cazuri se alege </a:t>
            </a:r>
            <a:r>
              <a:rPr lang="ro-RO" sz="1800" dirty="0" err="1">
                <a:effectLst/>
                <a:latin typeface="Times New Roman" panose="02020603050405020304" pitchFamily="18" charset="0"/>
                <a:ea typeface="Calibri" panose="020F0502020204030204" pitchFamily="34" charset="0"/>
              </a:rPr>
              <a:t>backtracking</a:t>
            </a:r>
            <a:r>
              <a:rPr lang="ro-RO" sz="1800" dirty="0">
                <a:effectLst/>
                <a:latin typeface="Times New Roman" panose="02020603050405020304" pitchFamily="18" charset="0"/>
                <a:ea typeface="Calibri" panose="020F0502020204030204" pitchFamily="34" charset="0"/>
              </a:rPr>
              <a:t> pe </a:t>
            </a:r>
            <a:r>
              <a:rPr lang="ro-RO" sz="1800" dirty="0" err="1">
                <a:effectLst/>
                <a:latin typeface="Times New Roman" panose="02020603050405020304" pitchFamily="18" charset="0"/>
                <a:ea typeface="Calibri" panose="020F0502020204030204" pitchFamily="34" charset="0"/>
              </a:rPr>
              <a:t>branch-ul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backward</a:t>
            </a:r>
            <a:r>
              <a:rPr lang="ro-RO" sz="1800" dirty="0">
                <a:effectLst/>
                <a:latin typeface="Times New Roman" panose="02020603050405020304" pitchFamily="18" charset="0"/>
                <a:ea typeface="Calibri" panose="020F0502020204030204" pitchFamily="34" charset="0"/>
              </a:rPr>
              <a:t> atunci </a:t>
            </a:r>
            <a:r>
              <a:rPr lang="ro-RO" sz="1800" dirty="0" err="1">
                <a:effectLst/>
                <a:latin typeface="Times New Roman" panose="02020603050405020304" pitchFamily="18" charset="0"/>
                <a:ea typeface="Calibri" panose="020F0502020204030204" pitchFamily="34" charset="0"/>
              </a:rPr>
              <a:t>cand</a:t>
            </a:r>
            <a:r>
              <a:rPr lang="ro-RO" sz="1800" dirty="0">
                <a:effectLst/>
                <a:latin typeface="Times New Roman" panose="02020603050405020304" pitchFamily="18" charset="0"/>
                <a:ea typeface="Calibri" panose="020F0502020204030204" pitchFamily="34" charset="0"/>
              </a:rPr>
              <a:t> se folosește metoda bidirecțională (timpul de decodificare este</a:t>
            </a:r>
            <a:r>
              <a:rPr lang="en-US" sz="1800" dirty="0">
                <a:effectLst/>
                <a:latin typeface="Times New Roman" panose="02020603050405020304" pitchFamily="18" charset="0"/>
                <a:ea typeface="Calibri" panose="020F0502020204030204" pitchFamily="34" charset="0"/>
              </a:rPr>
              <a:t> de </a:t>
            </a:r>
            <a:r>
              <a:rPr lang="en-US" sz="1800" dirty="0" err="1">
                <a:effectLst/>
                <a:latin typeface="Times New Roman" panose="02020603050405020304" pitchFamily="18" charset="0"/>
                <a:ea typeface="Calibri" panose="020F0502020204030204" pitchFamily="34" charset="0"/>
              </a:rPr>
              <a:t>asemenea</a:t>
            </a:r>
            <a:r>
              <a:rPr lang="ro-RO" sz="1800" dirty="0">
                <a:effectLst/>
                <a:latin typeface="Times New Roman" panose="02020603050405020304" pitchFamily="18" charset="0"/>
                <a:ea typeface="Calibri" panose="020F0502020204030204" pitchFamily="34" charset="0"/>
              </a:rPr>
              <a:t> mai mic pentru </a:t>
            </a:r>
            <a:r>
              <a:rPr lang="ro-RO" sz="1800" dirty="0" err="1">
                <a:effectLst/>
                <a:latin typeface="Times New Roman" panose="02020603050405020304" pitchFamily="18" charset="0"/>
                <a:ea typeface="Calibri" panose="020F0502020204030204" pitchFamily="34" charset="0"/>
              </a:rPr>
              <a:t>backward</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a:t>
            </a: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rPr>
              <a:t>Rezultate foarte bune sunt si din cauza ca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documentele din setul de testare provin din aceleași surse (de la aceleași autori) care au tendința să folosească aceleași cuvinte în aceleași contexte și cu aceeași parte de vorbire.</a:t>
            </a: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Evaluare </a:t>
            </a: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acuratăți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rPr>
              <a:t>Din acest tabel reiese că un model </a:t>
            </a:r>
            <a:r>
              <a:rPr lang="ro-RO" sz="1800" dirty="0" err="1">
                <a:effectLst/>
                <a:latin typeface="Times New Roman" panose="02020603050405020304" pitchFamily="18" charset="0"/>
                <a:ea typeface="Calibri" panose="020F0502020204030204" pitchFamily="34" charset="0"/>
              </a:rPr>
              <a:t>backward</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este aproape la fel de bun ca cel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bidirecțional, această afirmație fiind adevărată deoarece, în peste 85.5% din cazuri se alege </a:t>
            </a:r>
            <a:r>
              <a:rPr lang="ro-RO" sz="1800" dirty="0" err="1">
                <a:effectLst/>
                <a:latin typeface="Times New Roman" panose="02020603050405020304" pitchFamily="18" charset="0"/>
                <a:ea typeface="Calibri" panose="020F0502020204030204" pitchFamily="34" charset="0"/>
              </a:rPr>
              <a:t>backtracking</a:t>
            </a:r>
            <a:r>
              <a:rPr lang="ro-RO" sz="1800" dirty="0">
                <a:effectLst/>
                <a:latin typeface="Times New Roman" panose="02020603050405020304" pitchFamily="18" charset="0"/>
                <a:ea typeface="Calibri" panose="020F0502020204030204" pitchFamily="34" charset="0"/>
              </a:rPr>
              <a:t> pe </a:t>
            </a:r>
            <a:r>
              <a:rPr lang="ro-RO" sz="1800" dirty="0" err="1">
                <a:effectLst/>
                <a:latin typeface="Times New Roman" panose="02020603050405020304" pitchFamily="18" charset="0"/>
                <a:ea typeface="Calibri" panose="020F0502020204030204" pitchFamily="34" charset="0"/>
              </a:rPr>
              <a:t>branch-ul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backward</a:t>
            </a:r>
            <a:r>
              <a:rPr lang="ro-RO" sz="1800" dirty="0">
                <a:effectLst/>
                <a:latin typeface="Times New Roman" panose="02020603050405020304" pitchFamily="18" charset="0"/>
                <a:ea typeface="Calibri" panose="020F0502020204030204" pitchFamily="34" charset="0"/>
              </a:rPr>
              <a:t> atunci </a:t>
            </a:r>
            <a:r>
              <a:rPr lang="ro-RO" sz="1800" dirty="0" err="1">
                <a:effectLst/>
                <a:latin typeface="Times New Roman" panose="02020603050405020304" pitchFamily="18" charset="0"/>
                <a:ea typeface="Calibri" panose="020F0502020204030204" pitchFamily="34" charset="0"/>
              </a:rPr>
              <a:t>cand</a:t>
            </a:r>
            <a:r>
              <a:rPr lang="ro-RO" sz="1800" dirty="0">
                <a:effectLst/>
                <a:latin typeface="Times New Roman" panose="02020603050405020304" pitchFamily="18" charset="0"/>
                <a:ea typeface="Calibri" panose="020F0502020204030204" pitchFamily="34" charset="0"/>
              </a:rPr>
              <a:t> se folosește metoda bidirecțională. </a:t>
            </a:r>
            <a:r>
              <a:rPr lang="ro-RO" sz="1800" dirty="0" err="1">
                <a:effectLst/>
                <a:latin typeface="Times New Roman" panose="02020603050405020304" pitchFamily="18" charset="0"/>
                <a:ea typeface="Calibri" panose="020F0502020204030204" pitchFamily="34" charset="0"/>
              </a:rPr>
              <a:t>Bigramul</a:t>
            </a:r>
            <a:r>
              <a:rPr lang="ro-RO" sz="1800" dirty="0">
                <a:effectLst/>
                <a:latin typeface="Times New Roman" panose="02020603050405020304" pitchFamily="18" charset="0"/>
                <a:ea typeface="Calibri" panose="020F0502020204030204" pitchFamily="34" charset="0"/>
              </a:rPr>
              <a:t> bidirecțional are cea mai bună acuratețe pentru cuvintele necunoscute dar nu are o acuratețe la fel de bună ca </a:t>
            </a:r>
            <a:r>
              <a:rPr lang="ro-RO" sz="1800" dirty="0" err="1">
                <a:effectLst/>
                <a:latin typeface="Times New Roman" panose="02020603050405020304" pitchFamily="18" charset="0"/>
                <a:ea typeface="Calibri" panose="020F0502020204030204" pitchFamily="34" charset="0"/>
              </a:rPr>
              <a:t>trigramul</a:t>
            </a:r>
            <a:r>
              <a:rPr lang="ro-RO" sz="1800" dirty="0">
                <a:effectLst/>
                <a:latin typeface="Times New Roman" panose="02020603050405020304" pitchFamily="18" charset="0"/>
                <a:ea typeface="Calibri" panose="020F0502020204030204" pitchFamily="34" charset="0"/>
              </a:rPr>
              <a:t> bidirecțional pentru cuvintele cunoscute. </a:t>
            </a:r>
            <a:r>
              <a:rPr lang="ro-RO" sz="1800" dirty="0" err="1">
                <a:effectLst/>
                <a:latin typeface="Times New Roman" panose="02020603050405020304" pitchFamily="18" charset="0"/>
                <a:ea typeface="Calibri" panose="020F0502020204030204" pitchFamily="34" charset="0"/>
              </a:rPr>
              <a:t>Bigramul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are o performanță slabă (comparând acest model cu celelalte care utilizează un model Markov), </a:t>
            </a:r>
            <a:r>
              <a:rPr lang="ro-RO" sz="1800" dirty="0" err="1">
                <a:effectLst/>
                <a:latin typeface="Times New Roman" panose="02020603050405020304" pitchFamily="18" charset="0"/>
                <a:ea typeface="Calibri" panose="020F0502020204030204" pitchFamily="34" charset="0"/>
              </a:rPr>
              <a:t>trigramul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având, bineînțeles, o performanță mai bună față de acesta. Cum 40% de cuvinte din setul de date sunt ambigue, </a:t>
            </a:r>
            <a:r>
              <a:rPr lang="ro-RO" sz="1800" dirty="0" err="1">
                <a:effectLst/>
                <a:latin typeface="Times New Roman" panose="02020603050405020304" pitchFamily="18" charset="0"/>
                <a:ea typeface="Calibri" panose="020F0502020204030204" pitchFamily="34" charset="0"/>
              </a:rPr>
              <a:t>alegand</a:t>
            </a:r>
            <a:r>
              <a:rPr lang="ro-RO" sz="1800" dirty="0">
                <a:effectLst/>
                <a:latin typeface="Times New Roman" panose="02020603050405020304" pitchFamily="18" charset="0"/>
                <a:ea typeface="Calibri" panose="020F0502020204030204" pitchFamily="34" charset="0"/>
              </a:rPr>
              <a:t> modelul „</a:t>
            </a:r>
            <a:r>
              <a:rPr lang="ro-RO" sz="1800" dirty="0" err="1">
                <a:effectLst/>
                <a:latin typeface="Times New Roman" panose="02020603050405020304" pitchFamily="18" charset="0"/>
                <a:ea typeface="Calibri" panose="020F0502020204030204" pitchFamily="34" charset="0"/>
              </a:rPr>
              <a:t>Most</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frequent</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class</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baseline</a:t>
            </a:r>
            <a:r>
              <a:rPr lang="ro-RO" sz="1800" dirty="0">
                <a:effectLst/>
                <a:latin typeface="Times New Roman" panose="02020603050405020304" pitchFamily="18" charset="0"/>
                <a:ea typeface="Calibri" panose="020F0502020204030204" pitchFamily="34" charset="0"/>
              </a:rPr>
              <a:t>” +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implicit de substantiv rezultă o acuratețe de doar ~90% de cuvinte </a:t>
            </a:r>
            <a:r>
              <a:rPr lang="ro-RO" sz="1800" dirty="0" err="1">
                <a:effectLst/>
                <a:latin typeface="Times New Roman" panose="02020603050405020304" pitchFamily="18" charset="0"/>
                <a:ea typeface="Calibri" panose="020F0502020204030204" pitchFamily="34" charset="0"/>
              </a:rPr>
              <a:t>predicționate</a:t>
            </a:r>
            <a:r>
              <a:rPr lang="ro-RO" sz="1800" dirty="0">
                <a:effectLst/>
                <a:latin typeface="Times New Roman" panose="02020603050405020304" pitchFamily="18" charset="0"/>
                <a:ea typeface="Calibri" panose="020F0502020204030204" pitchFamily="34" charset="0"/>
              </a:rPr>
              <a:t> corect.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se obține o acuratețe de ~24.95% pentru modelul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Default-tag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NN, ceea ce înseamnă că aproape un sfert din setul de testare a fost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predicționat</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corect. La fel aici ca la metricile prezentate anterior, diferențele între rezultate sunt mici deoarece setul de date este foarte mare.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Modelul bidirecțional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ajunge la o acuratețe similară cu sistemul de etichetare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TnT</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prezentat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Thorsten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Brants</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acesta evaluând performanțele sistemului pe setul de date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Penn</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Treebank</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(diferență de 0.65% între acuratețea totală dintre sistemul prezentat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Brants</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și sistemul prezentat în această lucrare cu un model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trigram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bidirecțional).</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cs typeface="Times New Roman" panose="02020603050405020304" pitchFamily="18" charset="0"/>
              </a:rPr>
              <a:t>Timpii programului</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rPr>
              <a:t>Pentru opțiunea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bigram</a:t>
            </a:r>
            <a:r>
              <a:rPr lang="ro-RO" sz="1800" dirty="0">
                <a:effectLst/>
                <a:latin typeface="Times New Roman" panose="02020603050405020304" pitchFamily="18" charset="0"/>
                <a:ea typeface="Calibri" panose="020F0502020204030204" pitchFamily="34" charset="0"/>
              </a:rPr>
              <a:t>, timpul mediu de antrenare a modelului </a:t>
            </a:r>
            <a:r>
              <a:rPr lang="ro-RO" sz="1800" i="0" dirty="0">
                <a:effectLst/>
                <a:latin typeface="Times New Roman" panose="02020603050405020304" pitchFamily="18" charset="0"/>
                <a:ea typeface="Calibri" panose="020F0502020204030204" pitchFamily="34" charset="0"/>
              </a:rPr>
              <a:t>este de 1 minut și 41 de secunde </a:t>
            </a:r>
            <a:r>
              <a:rPr lang="ro-RO" sz="1800" dirty="0">
                <a:effectLst/>
                <a:latin typeface="Times New Roman" panose="02020603050405020304" pitchFamily="18" charset="0"/>
                <a:ea typeface="Calibri" panose="020F0502020204030204" pitchFamily="34" charset="0"/>
              </a:rPr>
              <a:t>iar timpul mediu de decodificare pentru fiecare secvență </a:t>
            </a:r>
            <a:r>
              <a:rPr lang="ro-RO" sz="1800" i="0" dirty="0">
                <a:effectLst/>
                <a:latin typeface="Times New Roman" panose="02020603050405020304" pitchFamily="18" charset="0"/>
                <a:ea typeface="Calibri" panose="020F0502020204030204" pitchFamily="34" charset="0"/>
              </a:rPr>
              <a:t>este de 1 minut și 44 de secunde (puțin mai mult decât timpul mediu de antrenare). </a:t>
            </a:r>
            <a:r>
              <a:rPr lang="ro-RO" sz="1800" dirty="0">
                <a:effectLst/>
                <a:latin typeface="Times New Roman" panose="02020603050405020304" pitchFamily="18" charset="0"/>
                <a:ea typeface="Calibri" panose="020F0502020204030204" pitchFamily="34" charset="0"/>
              </a:rPr>
              <a:t>Pentru opțiunea </a:t>
            </a:r>
            <a:r>
              <a:rPr lang="ro-RO" sz="1800" dirty="0" err="1">
                <a:effectLst/>
                <a:latin typeface="Times New Roman" panose="02020603050405020304" pitchFamily="18" charset="0"/>
                <a:ea typeface="Calibri" panose="020F0502020204030204" pitchFamily="34" charset="0"/>
              </a:rPr>
              <a:t>bidirectional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timpul mediu de antrenare a modelului este de 1 minut și 38 de secunde (asemănător cu timpul mediu de antrenare la </a:t>
            </a:r>
            <a:r>
              <a:rPr lang="ro-RO" sz="1800" dirty="0" err="1">
                <a:effectLst/>
                <a:latin typeface="Times New Roman" panose="02020603050405020304" pitchFamily="18" charset="0"/>
                <a:ea typeface="Calibri" panose="020F0502020204030204" pitchFamily="34" charset="0"/>
              </a:rPr>
              <a:t>bigram-ul</a:t>
            </a:r>
            <a:r>
              <a:rPr lang="ro-RO" sz="1800" dirty="0">
                <a:effectLst/>
                <a:latin typeface="Times New Roman" panose="02020603050405020304" pitchFamily="18" charset="0"/>
                <a:ea typeface="Calibri" panose="020F0502020204030204" pitchFamily="34" charset="0"/>
              </a:rPr>
              <a:t>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iar timpul mediu de decodificare pentru fiecare secvență este de 3 minute și 58 de secunde (aproape 4 minute întregi).</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rPr>
              <a:t>Timpul de antrenare între aceste modele nu diferă foarte mult (funcția de antrenare folosește fire paralele pentru a antrena modelul) dar timpul de decodificare este mult mai mare la </a:t>
            </a:r>
            <a:r>
              <a:rPr lang="ro-RO" sz="1800" dirty="0" err="1">
                <a:effectLst/>
                <a:latin typeface="Times New Roman" panose="02020603050405020304" pitchFamily="18" charset="0"/>
                <a:ea typeface="Calibri" panose="020F0502020204030204" pitchFamily="34" charset="0"/>
              </a:rPr>
              <a:t>trigramul</a:t>
            </a:r>
            <a:r>
              <a:rPr lang="ro-RO" sz="1800" dirty="0">
                <a:effectLst/>
                <a:latin typeface="Times New Roman" panose="02020603050405020304" pitchFamily="18" charset="0"/>
                <a:ea typeface="Calibri" panose="020F0502020204030204" pitchFamily="34" charset="0"/>
              </a:rPr>
              <a:t> bidirecțional deoarece acesta trebuie să calculeze </a:t>
            </a:r>
            <a:r>
              <a:rPr lang="ro-RO" sz="1800" dirty="0" err="1">
                <a:effectLst/>
                <a:latin typeface="Times New Roman" panose="02020603050405020304" pitchFamily="18" charset="0"/>
                <a:ea typeface="Calibri" panose="020F0502020204030204" pitchFamily="34" charset="0"/>
              </a:rPr>
              <a:t>probabiliatea</a:t>
            </a:r>
            <a:r>
              <a:rPr lang="ro-RO" sz="1800" dirty="0">
                <a:effectLst/>
                <a:latin typeface="Times New Roman" panose="02020603050405020304" pitchFamily="18" charset="0"/>
                <a:ea typeface="Calibri" panose="020F0502020204030204" pitchFamily="34" charset="0"/>
              </a:rPr>
              <a:t> de tranziție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și să evalueze modelul atât </a:t>
            </a:r>
            <a:r>
              <a:rPr lang="ro-RO" sz="1800" dirty="0" err="1">
                <a:effectLst/>
                <a:latin typeface="Times New Roman" panose="02020603050405020304" pitchFamily="18" charset="0"/>
                <a:ea typeface="Calibri" panose="020F0502020204030204" pitchFamily="34" charset="0"/>
              </a:rPr>
              <a:t>forward</a:t>
            </a:r>
            <a:r>
              <a:rPr lang="ro-RO" sz="1800" dirty="0">
                <a:effectLst/>
                <a:latin typeface="Times New Roman" panose="02020603050405020304" pitchFamily="18" charset="0"/>
                <a:ea typeface="Calibri" panose="020F0502020204030204" pitchFamily="34" charset="0"/>
              </a:rPr>
              <a:t> cât și </a:t>
            </a:r>
            <a:r>
              <a:rPr lang="ro-RO" sz="1800" dirty="0" err="1">
                <a:effectLst/>
                <a:latin typeface="Times New Roman" panose="02020603050405020304" pitchFamily="18" charset="0"/>
                <a:ea typeface="Calibri" panose="020F0502020204030204" pitchFamily="34" charset="0"/>
              </a:rPr>
              <a:t>backward</a:t>
            </a:r>
            <a:r>
              <a:rPr lang="ro-RO" sz="1800" dirty="0">
                <a:effectLst/>
                <a:latin typeface="Times New Roman" panose="02020603050405020304" pitchFamily="18" charset="0"/>
                <a:ea typeface="Calibri" panose="020F0502020204030204" pitchFamily="34" charset="0"/>
              </a:rPr>
              <a:t>, după care să decodifice cea mai bună secvență pentru fiecare propoziție. </a:t>
            </a:r>
          </a:p>
          <a:p>
            <a:pPr marL="139700" indent="0" algn="just">
              <a:lnSpc>
                <a:spcPct val="107000"/>
              </a:lnSpc>
              <a:spcAft>
                <a:spcPts val="800"/>
              </a:spcAft>
              <a:buNone/>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139700" indent="0" algn="just">
              <a:lnSpc>
                <a:spcPct val="107000"/>
              </a:lnSpc>
              <a:spcAft>
                <a:spcPts val="800"/>
              </a:spcAft>
              <a:buNone/>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Aceste metrici de timp au fost evaluate pe un sistem desktop cu următoarele specificații: </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CPU –  AMD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Ryzen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5 2500X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Quad</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-Core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Processor</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cu frecvența de 3.60 GHz</a:t>
            </a:r>
          </a:p>
          <a:p>
            <a:pPr marL="342900" lvl="0" indent="-342900" algn="just">
              <a:lnSpc>
                <a:spcPct val="107000"/>
              </a:lnSpc>
              <a:spcAft>
                <a:spcPts val="0"/>
              </a:spcAft>
              <a:buFont typeface="Symbol" panose="05050102010706020507" pitchFamily="18" charset="2"/>
              <a:buChar cha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Installed</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memory</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(RAM) – 16.0 GB</a:t>
            </a:r>
          </a:p>
          <a:p>
            <a:pPr marL="342900" lvl="0" indent="-342900" algn="just">
              <a:lnSpc>
                <a:spcPct val="107000"/>
              </a:lnSpc>
              <a:spcAft>
                <a:spcPts val="800"/>
              </a:spcAft>
              <a:buFont typeface="Symbol" panose="05050102010706020507" pitchFamily="18" charset="2"/>
              <a:buChar cha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Operating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system</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Microsoft Windows 10 Pro (64-bit OS)</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5374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0" algn="just" defTabSz="914400" rtl="0" eaLnBrk="1" fontAlgn="auto" latinLnBrk="0" hangingPunct="1">
              <a:lnSpc>
                <a:spcPct val="107000"/>
              </a:lnSpc>
              <a:spcBef>
                <a:spcPts val="0"/>
              </a:spcBef>
              <a:spcAft>
                <a:spcPts val="800"/>
              </a:spcAft>
              <a:buClr>
                <a:srgbClr val="000000"/>
              </a:buClr>
              <a:buSzPts val="1400"/>
              <a:buFont typeface="Arial"/>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Important de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remarcat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este că rezultatele foarte bune se pot explica prin faptul că setul de antrenament și setul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test sunt din același corpus de date. Chiar dacă la antrenare sunt alte documente decât la testare acestea provin de la aceleași autori care au tendința să folosească aceleași cuvinte în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aceleși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contexte și cu aceeași parte de vorbire.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0" algn="just" defTabSz="914400" rtl="0" eaLnBrk="1" fontAlgn="auto" latinLnBrk="0" hangingPunct="1">
              <a:lnSpc>
                <a:spcPct val="107000"/>
              </a:lnSpc>
              <a:spcBef>
                <a:spcPts val="0"/>
              </a:spcBef>
              <a:spcAft>
                <a:spcPts val="800"/>
              </a:spcAft>
              <a:buClr>
                <a:srgbClr val="000000"/>
              </a:buClr>
              <a:buSzPts val="1400"/>
              <a:buFont typeface="Arial"/>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0" algn="just" defTabSz="914400" rtl="0" eaLnBrk="1" fontAlgn="auto" latinLnBrk="0" hangingPunct="1">
              <a:lnSpc>
                <a:spcPct val="107000"/>
              </a:lnSpc>
              <a:spcBef>
                <a:spcPts val="0"/>
              </a:spcBef>
              <a:spcAft>
                <a:spcPts val="800"/>
              </a:spcAft>
              <a:buClr>
                <a:srgbClr val="000000"/>
              </a:buClr>
              <a:buSzPts val="1400"/>
              <a:buFont typeface="Arial"/>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0" algn="just" defTabSz="914400" rtl="0" eaLnBrk="1" fontAlgn="auto" latinLnBrk="0" hangingPunct="1">
              <a:lnSpc>
                <a:spcPct val="107000"/>
              </a:lnSpc>
              <a:spcBef>
                <a:spcPts val="0"/>
              </a:spcBef>
              <a:spcAft>
                <a:spcPts val="800"/>
              </a:spcAft>
              <a:buClr>
                <a:srgbClr val="000000"/>
              </a:buClr>
              <a:buSzPts val="1400"/>
              <a:buFont typeface="Arial"/>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0" algn="just" defTabSz="914400" rtl="0" eaLnBrk="1" fontAlgn="auto" latinLnBrk="0" hangingPunct="1">
              <a:lnSpc>
                <a:spcPct val="107000"/>
              </a:lnSpc>
              <a:spcBef>
                <a:spcPts val="0"/>
              </a:spcBef>
              <a:spcAft>
                <a:spcPts val="800"/>
              </a:spcAft>
              <a:buClr>
                <a:srgbClr val="000000"/>
              </a:buClr>
              <a:buSzPts val="1400"/>
              <a:buFont typeface="Arial"/>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0" algn="just" defTabSz="914400" rtl="0" eaLnBrk="1" fontAlgn="auto" latinLnBrk="0" hangingPunct="1">
              <a:lnSpc>
                <a:spcPct val="107000"/>
              </a:lnSpc>
              <a:spcBef>
                <a:spcPts val="0"/>
              </a:spcBef>
              <a:spcAft>
                <a:spcPts val="800"/>
              </a:spcAft>
              <a:buClr>
                <a:srgbClr val="000000"/>
              </a:buClr>
              <a:buSzPts val="1400"/>
              <a:buFont typeface="Arial"/>
              <a:buNone/>
              <a:tabLst/>
              <a:defRPr/>
            </a:pPr>
            <a:r>
              <a:rPr lang="en-US" sz="1800" dirty="0">
                <a:effectLst/>
                <a:latin typeface="Times New Roman" panose="02020603050405020304" pitchFamily="18" charset="0"/>
                <a:ea typeface="Calibri" panose="020F0502020204030204" pitchFamily="34" charset="0"/>
              </a:rPr>
              <a:t>[</a:t>
            </a:r>
            <a:r>
              <a:rPr lang="ro-RO" sz="1800" dirty="0"/>
              <a:t>Modelul bidirecțional </a:t>
            </a:r>
            <a:r>
              <a:rPr lang="ro-RO" sz="1800" dirty="0" err="1"/>
              <a:t>trigram</a:t>
            </a:r>
            <a:r>
              <a:rPr lang="ro-RO" sz="1800" dirty="0"/>
              <a:t> ajunge la o acuratețe similară cu sistemul de etichetare </a:t>
            </a:r>
            <a:r>
              <a:rPr lang="ro-RO" sz="1800" b="1" dirty="0" err="1"/>
              <a:t>TnT</a:t>
            </a:r>
            <a:r>
              <a:rPr lang="ro-RO" sz="1800" dirty="0"/>
              <a:t> prezentat de </a:t>
            </a:r>
            <a:r>
              <a:rPr lang="ro-RO" sz="1800" b="1" dirty="0" err="1"/>
              <a:t>Thorsten</a:t>
            </a:r>
            <a:r>
              <a:rPr lang="ro-RO" sz="1800" b="1" dirty="0"/>
              <a:t> </a:t>
            </a:r>
            <a:r>
              <a:rPr lang="ro-RO" sz="1800" b="1" dirty="0" err="1"/>
              <a:t>Brants</a:t>
            </a:r>
            <a:r>
              <a:rPr lang="en-US" sz="1800" b="1" dirty="0"/>
              <a:t>, </a:t>
            </a:r>
            <a:r>
              <a:rPr lang="en-US" sz="1800" b="1" dirty="0" err="1"/>
              <a:t>acesta</a:t>
            </a:r>
            <a:r>
              <a:rPr lang="en-US" sz="1800" b="1" dirty="0"/>
              <a:t> </a:t>
            </a:r>
            <a:r>
              <a:rPr lang="ro-RO" sz="1800" dirty="0">
                <a:effectLst/>
                <a:latin typeface="Times New Roman" panose="02020603050405020304" pitchFamily="18" charset="0"/>
                <a:ea typeface="Calibri" panose="020F0502020204030204" pitchFamily="34" charset="0"/>
              </a:rPr>
              <a:t>evaluează performanțele sistemului pe setul de date </a:t>
            </a:r>
            <a:r>
              <a:rPr lang="ro-RO" sz="1800" i="1" dirty="0" err="1">
                <a:effectLst/>
                <a:latin typeface="Times New Roman" panose="02020603050405020304" pitchFamily="18" charset="0"/>
                <a:ea typeface="Calibri" panose="020F0502020204030204" pitchFamily="34" charset="0"/>
              </a:rPr>
              <a:t>Penn</a:t>
            </a:r>
            <a:r>
              <a:rPr lang="ro-RO" sz="1800" i="1" dirty="0">
                <a:effectLst/>
                <a:latin typeface="Times New Roman" panose="02020603050405020304" pitchFamily="18" charset="0"/>
                <a:ea typeface="Calibri" panose="020F0502020204030204" pitchFamily="34" charset="0"/>
              </a:rPr>
              <a:t> </a:t>
            </a:r>
            <a:r>
              <a:rPr lang="ro-RO" sz="1800" i="1" dirty="0" err="1">
                <a:effectLst/>
                <a:latin typeface="Times New Roman" panose="02020603050405020304" pitchFamily="18" charset="0"/>
                <a:ea typeface="Calibri" panose="020F0502020204030204" pitchFamily="34" charset="0"/>
              </a:rPr>
              <a:t>Treebank</a:t>
            </a:r>
            <a:r>
              <a:rPr lang="ro-RO" sz="1800" dirty="0">
                <a:effectLst/>
                <a:latin typeface="Times New Roman" panose="02020603050405020304" pitchFamily="18" charset="0"/>
                <a:ea typeface="Calibri" panose="020F0502020204030204" pitchFamily="34" charset="0"/>
              </a:rPr>
              <a:t> (diferență de 0.65% între acuratețea totală dintre sistemul prezentat de </a:t>
            </a:r>
            <a:r>
              <a:rPr lang="ro-RO" sz="1800" dirty="0" err="1">
                <a:effectLst/>
                <a:latin typeface="Times New Roman" panose="02020603050405020304" pitchFamily="18" charset="0"/>
                <a:ea typeface="Calibri" panose="020F0502020204030204" pitchFamily="34" charset="0"/>
              </a:rPr>
              <a:t>Brants</a:t>
            </a:r>
            <a:r>
              <a:rPr lang="ro-RO" sz="1800" dirty="0">
                <a:effectLst/>
                <a:latin typeface="Times New Roman" panose="02020603050405020304" pitchFamily="18" charset="0"/>
                <a:ea typeface="Calibri" panose="020F0502020204030204" pitchFamily="34" charset="0"/>
              </a:rPr>
              <a:t> și sistemul prezentat în această lucrare cu un model </a:t>
            </a:r>
            <a:r>
              <a:rPr lang="ro-RO" sz="1800" dirty="0" err="1">
                <a:effectLst/>
                <a:latin typeface="Times New Roman" panose="02020603050405020304" pitchFamily="18" charset="0"/>
                <a:ea typeface="Calibri" panose="020F0502020204030204" pitchFamily="34" charset="0"/>
              </a:rPr>
              <a:t>trigram</a:t>
            </a:r>
            <a:r>
              <a:rPr lang="ro-RO" sz="1800" dirty="0">
                <a:effectLst/>
                <a:latin typeface="Times New Roman" panose="02020603050405020304" pitchFamily="18" charset="0"/>
                <a:ea typeface="Calibri" panose="020F0502020204030204" pitchFamily="34" charset="0"/>
              </a:rPr>
              <a:t> bidirecțional).</a:t>
            </a:r>
            <a:r>
              <a:rPr lang="en-US" sz="1800" dirty="0">
                <a:effectLst/>
                <a:latin typeface="Times New Roman" panose="02020603050405020304" pitchFamily="18" charset="0"/>
                <a:ea typeface="Calibri" panose="020F0502020204030204" pitchFamily="34" charset="0"/>
              </a:rPr>
              <a:t> ]</a:t>
            </a:r>
            <a:endParaRPr lang="ro-RO" sz="1800" dirty="0">
              <a:effectLst/>
              <a:latin typeface="Times New Roman" panose="02020603050405020304" pitchFamily="18" charset="0"/>
              <a:ea typeface="Calibri" panose="020F0502020204030204" pitchFamily="34" charset="0"/>
            </a:endParaRPr>
          </a:p>
          <a:p>
            <a:pPr marL="457200" indent="0" algn="just">
              <a:lnSpc>
                <a:spcPct val="107000"/>
              </a:lnSpc>
              <a:spcAft>
                <a:spcPts val="800"/>
              </a:spcAft>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0" algn="just" defTabSz="914400" rtl="0" eaLnBrk="1" fontAlgn="auto" latinLnBrk="0" hangingPunct="1">
              <a:lnSpc>
                <a:spcPct val="107000"/>
              </a:lnSpc>
              <a:spcBef>
                <a:spcPts val="0"/>
              </a:spcBef>
              <a:spcAft>
                <a:spcPts val="800"/>
              </a:spcAft>
              <a:buClr>
                <a:srgbClr val="000000"/>
              </a:buClr>
              <a:buSzPts val="1400"/>
              <a:buFont typeface="Arial"/>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0" algn="just" defTabSz="914400" rtl="0" eaLnBrk="1" fontAlgn="auto" latinLnBrk="0" hangingPunct="1">
              <a:lnSpc>
                <a:spcPct val="107000"/>
              </a:lnSpc>
              <a:spcBef>
                <a:spcPts val="0"/>
              </a:spcBef>
              <a:spcAft>
                <a:spcPts val="800"/>
              </a:spcAft>
              <a:buClr>
                <a:srgbClr val="000000"/>
              </a:buClr>
              <a:buSzPts val="1400"/>
              <a:buFont typeface="Arial"/>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0" algn="just" defTabSz="914400" rtl="0" eaLnBrk="1" fontAlgn="auto" latinLnBrk="0" hangingPunct="1">
              <a:lnSpc>
                <a:spcPct val="107000"/>
              </a:lnSpc>
              <a:spcBef>
                <a:spcPts val="0"/>
              </a:spcBef>
              <a:spcAft>
                <a:spcPts val="800"/>
              </a:spcAft>
              <a:buClr>
                <a:srgbClr val="000000"/>
              </a:buClr>
              <a:buSzPts val="1400"/>
              <a:buFont typeface="Arial"/>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0" algn="just">
              <a:lnSpc>
                <a:spcPct val="107000"/>
              </a:lnSpc>
              <a:spcAft>
                <a:spcPts val="800"/>
              </a:spcAft>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7285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ro-RO" sz="1100" u="sng" dirty="0">
                <a:solidFill>
                  <a:schemeClr val="lt1"/>
                </a:solidFill>
              </a:rPr>
              <a:t>https://github.com/ST4NSB/part-of-speech-tagging</a:t>
            </a: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ro-RO" dirty="0">
                <a:solidFill>
                  <a:schemeClr val="dk1"/>
                </a:solidFill>
                <a:latin typeface="Lato"/>
                <a:ea typeface="Lato"/>
                <a:cs typeface="Lato"/>
                <a:sym typeface="Lato"/>
              </a:rPr>
              <a:t>In această lucrare </a:t>
            </a:r>
            <a:r>
              <a:rPr lang="ro-RO" dirty="0" err="1">
                <a:solidFill>
                  <a:schemeClr val="dk1"/>
                </a:solidFill>
                <a:latin typeface="Lato"/>
                <a:ea typeface="Lato"/>
                <a:cs typeface="Lato"/>
                <a:sym typeface="Lato"/>
              </a:rPr>
              <a:t>imi</a:t>
            </a:r>
            <a:r>
              <a:rPr lang="ro-RO" dirty="0">
                <a:solidFill>
                  <a:schemeClr val="dk1"/>
                </a:solidFill>
                <a:latin typeface="Lato"/>
                <a:ea typeface="Lato"/>
                <a:cs typeface="Lato"/>
                <a:sym typeface="Lato"/>
              </a:rPr>
              <a:t> propun să prezint un sistem automat care</a:t>
            </a:r>
            <a:r>
              <a:rPr lang="en-US" dirty="0">
                <a:solidFill>
                  <a:schemeClr val="dk1"/>
                </a:solidFill>
                <a:latin typeface="Lato"/>
                <a:ea typeface="Lato"/>
                <a:cs typeface="Lato"/>
                <a:sym typeface="Lato"/>
              </a:rPr>
              <a:t> se </a:t>
            </a:r>
            <a:r>
              <a:rPr lang="en-US" dirty="0" err="1">
                <a:solidFill>
                  <a:schemeClr val="dk1"/>
                </a:solidFill>
                <a:latin typeface="Lato"/>
                <a:ea typeface="Lato"/>
                <a:cs typeface="Lato"/>
                <a:sym typeface="Lato"/>
              </a:rPr>
              <a:t>va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folosi</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algoritmi</a:t>
            </a:r>
            <a:r>
              <a:rPr lang="en-US" dirty="0">
                <a:solidFill>
                  <a:schemeClr val="dk1"/>
                </a:solidFill>
                <a:latin typeface="Lato"/>
                <a:ea typeface="Lato"/>
                <a:cs typeface="Lato"/>
                <a:sym typeface="Lato"/>
              </a:rPr>
              <a:t> </a:t>
            </a:r>
            <a:r>
              <a:rPr lang="ro-RO" dirty="0">
                <a:solidFill>
                  <a:schemeClr val="dk1"/>
                </a:solidFill>
                <a:latin typeface="Lato"/>
                <a:ea typeface="Lato"/>
                <a:cs typeface="Lato"/>
                <a:sym typeface="Lato"/>
              </a:rPr>
              <a:t>din domeniul </a:t>
            </a:r>
            <a:r>
              <a:rPr lang="ro-RO" dirty="0" err="1">
                <a:solidFill>
                  <a:schemeClr val="dk1"/>
                </a:solidFill>
                <a:latin typeface="Lato"/>
                <a:ea typeface="Lato"/>
                <a:cs typeface="Lato"/>
                <a:sym typeface="Lato"/>
              </a:rPr>
              <a:t>procesarii</a:t>
            </a:r>
            <a:r>
              <a:rPr lang="ro-RO" dirty="0">
                <a:solidFill>
                  <a:schemeClr val="dk1"/>
                </a:solidFill>
                <a:latin typeface="Lato"/>
                <a:ea typeface="Lato"/>
                <a:cs typeface="Lato"/>
                <a:sym typeface="Lato"/>
              </a:rPr>
              <a:t> limbajului natural </a:t>
            </a:r>
            <a:r>
              <a:rPr lang="en-US" dirty="0" err="1">
                <a:solidFill>
                  <a:schemeClr val="dk1"/>
                </a:solidFill>
                <a:latin typeface="Lato"/>
                <a:ea typeface="Lato"/>
                <a:cs typeface="Lato"/>
                <a:sym typeface="Lato"/>
              </a:rPr>
              <a:t>pentru</a:t>
            </a:r>
            <a:r>
              <a:rPr lang="en-US" dirty="0">
                <a:solidFill>
                  <a:schemeClr val="dk1"/>
                </a:solidFill>
                <a:latin typeface="Lato"/>
                <a:ea typeface="Lato"/>
                <a:cs typeface="Lato"/>
                <a:sym typeface="Lato"/>
              </a:rPr>
              <a:t> a deduce</a:t>
            </a:r>
            <a:r>
              <a:rPr lang="ro-RO" dirty="0">
                <a:solidFill>
                  <a:schemeClr val="dk1"/>
                </a:solidFill>
                <a:latin typeface="Lato"/>
                <a:ea typeface="Lato"/>
                <a:cs typeface="Lato"/>
                <a:sym typeface="Lato"/>
              </a:rPr>
              <a:t> părțile de vorbire dintr-o </a:t>
            </a:r>
            <a:r>
              <a:rPr lang="ro-RO" dirty="0" err="1">
                <a:solidFill>
                  <a:schemeClr val="dk1"/>
                </a:solidFill>
                <a:latin typeface="Lato"/>
                <a:ea typeface="Lato"/>
                <a:cs typeface="Lato"/>
                <a:sym typeface="Lato"/>
              </a:rPr>
              <a:t>propozitie</a:t>
            </a:r>
            <a:r>
              <a:rPr lang="ro-RO" dirty="0">
                <a:solidFill>
                  <a:schemeClr val="dk1"/>
                </a:solidFill>
                <a:latin typeface="Lato"/>
                <a:ea typeface="Lato"/>
                <a:cs typeface="Lato"/>
                <a:sym typeface="Lato"/>
              </a:rPr>
              <a:t>.</a:t>
            </a:r>
            <a:r>
              <a:rPr lang="en-US" dirty="0">
                <a:solidFill>
                  <a:schemeClr val="dk1"/>
                </a:solidFill>
                <a:latin typeface="Lato"/>
                <a:ea typeface="Lato"/>
                <a:cs typeface="Lato"/>
                <a:sym typeface="Lato"/>
              </a:rPr>
              <a:t> </a:t>
            </a:r>
            <a:r>
              <a:rPr lang="ro-RO" dirty="0">
                <a:solidFill>
                  <a:schemeClr val="dk1"/>
                </a:solidFill>
                <a:latin typeface="Lato"/>
                <a:ea typeface="Lato"/>
                <a:cs typeface="Lato"/>
                <a:sym typeface="Lato"/>
              </a:rPr>
              <a:t>Sistemul de etichetare este folosit </a:t>
            </a:r>
            <a:r>
              <a:rPr lang="ro-RO" dirty="0" err="1">
                <a:solidFill>
                  <a:schemeClr val="dk1"/>
                </a:solidFill>
                <a:latin typeface="Lato"/>
                <a:ea typeface="Lato"/>
                <a:cs typeface="Lato"/>
                <a:sym typeface="Lato"/>
              </a:rPr>
              <a:t>deobicei</a:t>
            </a:r>
            <a:r>
              <a:rPr lang="ro-RO" dirty="0">
                <a:solidFill>
                  <a:schemeClr val="dk1"/>
                </a:solidFill>
                <a:latin typeface="Lato"/>
                <a:ea typeface="Lato"/>
                <a:cs typeface="Lato"/>
                <a:sym typeface="Lato"/>
              </a:rPr>
              <a:t> pentru I</a:t>
            </a:r>
            <a:r>
              <a:rPr lang="en-US" dirty="0" err="1">
                <a:solidFill>
                  <a:schemeClr val="dk1"/>
                </a:solidFill>
                <a:latin typeface="Lato"/>
                <a:ea typeface="Lato"/>
                <a:cs typeface="Lato"/>
                <a:sym typeface="Lato"/>
              </a:rPr>
              <a:t>ndexarea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textelor</a:t>
            </a:r>
            <a:r>
              <a:rPr lang="en-US" dirty="0">
                <a:solidFill>
                  <a:schemeClr val="dk1"/>
                </a:solidFill>
                <a:latin typeface="Lato"/>
                <a:ea typeface="Lato"/>
                <a:cs typeface="Lato"/>
                <a:sym typeface="Lato"/>
              </a:rPr>
              <a:t> </a:t>
            </a:r>
            <a:r>
              <a:rPr lang="ro-RO" dirty="0" err="1">
                <a:solidFill>
                  <a:schemeClr val="dk1"/>
                </a:solidFill>
                <a:latin typeface="Lato"/>
                <a:ea typeface="Lato"/>
                <a:cs typeface="Lato"/>
                <a:sym typeface="Lato"/>
              </a:rPr>
              <a:t>dupa</a:t>
            </a:r>
            <a:r>
              <a:rPr lang="ro-RO" dirty="0">
                <a:solidFill>
                  <a:schemeClr val="dk1"/>
                </a:solidFill>
                <a:latin typeface="Lato"/>
                <a:ea typeface="Lato"/>
                <a:cs typeface="Lato"/>
                <a:sym typeface="Lato"/>
              </a:rPr>
              <a:t> care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regăsirea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acestora</a:t>
            </a:r>
            <a:r>
              <a:rPr lang="ro-RO" dirty="0">
                <a:solidFill>
                  <a:schemeClr val="dk1"/>
                </a:solidFill>
                <a:latin typeface="Lato"/>
                <a:ea typeface="Lato"/>
                <a:cs typeface="Lato"/>
                <a:sym typeface="Lato"/>
              </a:rPr>
              <a:t> si traducerea automata. Alte </a:t>
            </a:r>
            <a:r>
              <a:rPr lang="ro-RO" dirty="0" err="1">
                <a:solidFill>
                  <a:schemeClr val="dk1"/>
                </a:solidFill>
                <a:latin typeface="Lato"/>
                <a:ea typeface="Lato"/>
                <a:cs typeface="Lato"/>
                <a:sym typeface="Lato"/>
              </a:rPr>
              <a:t>aplicatii</a:t>
            </a:r>
            <a:r>
              <a:rPr lang="ro-RO" dirty="0">
                <a:solidFill>
                  <a:schemeClr val="dk1"/>
                </a:solidFill>
                <a:latin typeface="Lato"/>
                <a:ea typeface="Lato"/>
                <a:cs typeface="Lato"/>
                <a:sym typeface="Lato"/>
              </a:rPr>
              <a:t> care pot folosi un sistem de etichetare sunt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ro-RO" dirty="0">
              <a:solidFill>
                <a:schemeClr val="dk1"/>
              </a:solidFill>
              <a:latin typeface="Lato"/>
              <a:ea typeface="Lato"/>
              <a:cs typeface="Lato"/>
              <a:sym typeface="Lato"/>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ro-RO" dirty="0">
              <a:solidFill>
                <a:schemeClr val="dk1"/>
              </a:solidFill>
              <a:latin typeface="Lato"/>
              <a:ea typeface="Lato"/>
              <a:cs typeface="Lato"/>
              <a:sym typeface="Lato"/>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ro-RO" dirty="0">
              <a:solidFill>
                <a:schemeClr val="dk1"/>
              </a:solidFill>
              <a:latin typeface="Lato"/>
              <a:ea typeface="Lato"/>
              <a:cs typeface="Lato"/>
              <a:sym typeface="Lato"/>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ro-RO" dirty="0">
              <a:solidFill>
                <a:schemeClr val="dk1"/>
              </a:solidFill>
              <a:latin typeface="Lato"/>
              <a:ea typeface="Lato"/>
              <a:cs typeface="Lato"/>
              <a:sym typeface="Lato"/>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ro-RO" dirty="0">
              <a:solidFill>
                <a:schemeClr val="dk1"/>
              </a:solidFill>
              <a:latin typeface="Lato"/>
              <a:ea typeface="Lato"/>
              <a:cs typeface="Lato"/>
              <a:sym typeface="Lato"/>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ro-RO" dirty="0">
              <a:solidFill>
                <a:schemeClr val="dk1"/>
              </a:solidFill>
              <a:latin typeface="Lato"/>
              <a:ea typeface="Lato"/>
              <a:cs typeface="Lato"/>
              <a:sym typeface="Lato"/>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err="1">
                <a:solidFill>
                  <a:schemeClr val="dk1"/>
                </a:solidFill>
                <a:latin typeface="Lato"/>
                <a:ea typeface="Lato"/>
                <a:cs typeface="Lato"/>
                <a:sym typeface="Lato"/>
              </a:rPr>
              <a:t>Partea</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engleză</a:t>
            </a:r>
            <a:r>
              <a:rPr lang="en-US" dirty="0">
                <a:solidFill>
                  <a:schemeClr val="dk1"/>
                </a:solidFill>
                <a:latin typeface="Lato"/>
                <a:ea typeface="Lato"/>
                <a:cs typeface="Lato"/>
                <a:sym typeface="Lato"/>
              </a:rPr>
              <a:t> part of speech), </a:t>
            </a:r>
            <a:r>
              <a:rPr lang="en-US" dirty="0" err="1">
                <a:solidFill>
                  <a:schemeClr val="dk1"/>
                </a:solidFill>
                <a:latin typeface="Lato"/>
                <a:ea typeface="Lato"/>
                <a:cs typeface="Lato"/>
                <a:sym typeface="Lato"/>
              </a:rPr>
              <a:t>este</a:t>
            </a:r>
            <a:r>
              <a:rPr lang="en-US" dirty="0">
                <a:solidFill>
                  <a:schemeClr val="dk1"/>
                </a:solidFill>
                <a:latin typeface="Lato"/>
                <a:ea typeface="Lato"/>
                <a:cs typeface="Lato"/>
                <a:sym typeface="Lato"/>
              </a:rPr>
              <a:t> o </a:t>
            </a:r>
            <a:r>
              <a:rPr lang="en-US" dirty="0" err="1">
                <a:solidFill>
                  <a:schemeClr val="dk1"/>
                </a:solidFill>
                <a:latin typeface="Lato"/>
                <a:ea typeface="Lato"/>
                <a:cs typeface="Lato"/>
                <a:sym typeface="Lato"/>
              </a:rPr>
              <a:t>clasă</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cuvinte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stabilită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după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sensul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lor</a:t>
            </a:r>
            <a:r>
              <a:rPr lang="en-US" dirty="0">
                <a:solidFill>
                  <a:schemeClr val="dk1"/>
                </a:solidFill>
                <a:latin typeface="Lato"/>
                <a:ea typeface="Lato"/>
                <a:cs typeface="Lato"/>
                <a:sym typeface="Lato"/>
              </a:rPr>
              <a:t> lexical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după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caracteristicile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lor</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morfologice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sintactice</a:t>
            </a:r>
            <a:r>
              <a:rPr lang="ro-RO" dirty="0">
                <a:solidFill>
                  <a:schemeClr val="dk1"/>
                </a:solidFill>
                <a:latin typeface="Lato"/>
                <a:ea typeface="Lato"/>
                <a:cs typeface="Lato"/>
                <a:sym typeface="Lato"/>
              </a:rPr>
              <a:t>.</a:t>
            </a:r>
            <a:endParaRPr lang="en-US" dirty="0">
              <a:solidFill>
                <a:schemeClr val="dk1"/>
              </a:solidFill>
              <a:latin typeface="Lato"/>
              <a:ea typeface="Lato"/>
              <a:cs typeface="Lato"/>
              <a:sym typeface="Lato"/>
            </a:endParaRPr>
          </a:p>
          <a:p>
            <a:pPr marL="0" lvl="0" indent="0" algn="l" rtl="0">
              <a:spcBef>
                <a:spcPts val="0"/>
              </a:spcBef>
              <a:spcAft>
                <a:spcPts val="0"/>
              </a:spcAft>
              <a:buNone/>
            </a:pPr>
            <a:r>
              <a:rPr lang="en-US" dirty="0" err="1">
                <a:solidFill>
                  <a:schemeClr val="dk1"/>
                </a:solidFill>
                <a:latin typeface="Lato"/>
                <a:ea typeface="Lato"/>
                <a:cs typeface="Lato"/>
                <a:sym typeface="Lato"/>
              </a:rPr>
              <a:t>Etichetarea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părților</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engleză</a:t>
            </a:r>
            <a:r>
              <a:rPr lang="en-US" dirty="0">
                <a:solidFill>
                  <a:schemeClr val="dk1"/>
                </a:solidFill>
                <a:latin typeface="Lato"/>
                <a:ea typeface="Lato"/>
                <a:cs typeface="Lato"/>
                <a:sym typeface="Lato"/>
              </a:rPr>
              <a:t> part of speech tagging) </a:t>
            </a:r>
            <a:r>
              <a:rPr lang="en-US" dirty="0" err="1">
                <a:solidFill>
                  <a:schemeClr val="dk1"/>
                </a:solidFill>
                <a:latin typeface="Lato"/>
                <a:ea typeface="Lato"/>
                <a:cs typeface="Lato"/>
                <a:sym typeface="Lato"/>
              </a:rPr>
              <a:t>este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procesul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care </a:t>
            </a:r>
            <a:r>
              <a:rPr lang="en-US" dirty="0" err="1">
                <a:solidFill>
                  <a:schemeClr val="dk1"/>
                </a:solidFill>
                <a:latin typeface="Lato"/>
                <a:ea typeface="Lato"/>
                <a:cs typeface="Lato"/>
                <a:sym typeface="Lato"/>
              </a:rPr>
              <a:t>cuvintele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dintr</a:t>
            </a:r>
            <a:r>
              <a:rPr lang="en-US" dirty="0">
                <a:solidFill>
                  <a:schemeClr val="dk1"/>
                </a:solidFill>
                <a:latin typeface="Lato"/>
                <a:ea typeface="Lato"/>
                <a:cs typeface="Lato"/>
                <a:sym typeface="Lato"/>
              </a:rPr>
              <a:t>-o </a:t>
            </a:r>
            <a:r>
              <a:rPr lang="en-US" dirty="0" err="1">
                <a:solidFill>
                  <a:schemeClr val="dk1"/>
                </a:solidFill>
                <a:latin typeface="Lato"/>
                <a:ea typeface="Lato"/>
                <a:cs typeface="Lato"/>
                <a:sym typeface="Lato"/>
              </a:rPr>
              <a:t>propoziție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vor</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primi</a:t>
            </a:r>
            <a:r>
              <a:rPr lang="en-US" dirty="0">
                <a:solidFill>
                  <a:schemeClr val="dk1"/>
                </a:solidFill>
                <a:latin typeface="Lato"/>
                <a:ea typeface="Lato"/>
                <a:cs typeface="Lato"/>
                <a:sym typeface="Lato"/>
              </a:rPr>
              <a:t> o </a:t>
            </a:r>
            <a:r>
              <a:rPr lang="en-US" dirty="0" err="1">
                <a:solidFill>
                  <a:schemeClr val="dk1"/>
                </a:solidFill>
                <a:latin typeface="Lato"/>
                <a:ea typeface="Lato"/>
                <a:cs typeface="Lato"/>
                <a:sym typeface="Lato"/>
              </a:rPr>
              <a:t>clasă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etichetă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engleză</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numit</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tag) cu </a:t>
            </a:r>
            <a:r>
              <a:rPr lang="en-US" dirty="0" err="1">
                <a:solidFill>
                  <a:schemeClr val="dk1"/>
                </a:solidFill>
                <a:latin typeface="Lato"/>
                <a:ea typeface="Lato"/>
                <a:cs typeface="Lato"/>
                <a:sym typeface="Lato"/>
              </a:rPr>
              <a:t>partea</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 a </a:t>
            </a:r>
            <a:r>
              <a:rPr lang="en-US" dirty="0" err="1">
                <a:solidFill>
                  <a:schemeClr val="dk1"/>
                </a:solidFill>
                <a:latin typeface="Lato"/>
                <a:ea typeface="Lato"/>
                <a:cs typeface="Lato"/>
                <a:sym typeface="Lato"/>
              </a:rPr>
              <a:t>acestora</a:t>
            </a:r>
            <a:r>
              <a:rPr lang="en-US" dirty="0">
                <a:solidFill>
                  <a:schemeClr val="dk1"/>
                </a:solidFill>
                <a:latin typeface="Lato"/>
                <a:ea typeface="Lato"/>
                <a:cs typeface="Lato"/>
                <a:sym typeface="Lato"/>
              </a:rPr>
              <a:t>. </a:t>
            </a:r>
            <a:endParaRPr lang="ro-RO" dirty="0">
              <a:solidFill>
                <a:schemeClr val="dk1"/>
              </a:solidFill>
              <a:latin typeface="Lato"/>
              <a:ea typeface="Lato"/>
              <a:cs typeface="Lato"/>
              <a:sym typeface="Lato"/>
            </a:endParaRPr>
          </a:p>
          <a:p>
            <a:pPr marL="0" lvl="0" indent="0" algn="l" rtl="0">
              <a:spcBef>
                <a:spcPts val="0"/>
              </a:spcBef>
              <a:spcAft>
                <a:spcPts val="0"/>
              </a:spcAft>
              <a:buNone/>
            </a:pPr>
            <a:endParaRPr lang="ro-RO" dirty="0">
              <a:solidFill>
                <a:schemeClr val="dk1"/>
              </a:solidFill>
              <a:latin typeface="Lato"/>
              <a:sym typeface="Lato"/>
            </a:endParaRPr>
          </a:p>
          <a:p>
            <a:pPr marL="0" lvl="0" indent="0" algn="l" rtl="0">
              <a:spcBef>
                <a:spcPts val="0"/>
              </a:spcBef>
              <a:spcAft>
                <a:spcPts val="0"/>
              </a:spcAft>
              <a:buNone/>
            </a:pPr>
            <a:r>
              <a:rPr lang="ro-RO" dirty="0">
                <a:solidFill>
                  <a:schemeClr val="dk1"/>
                </a:solidFill>
                <a:latin typeface="Lato"/>
                <a:ea typeface="Lato"/>
                <a:cs typeface="Lato"/>
                <a:sym typeface="Lato"/>
              </a:rPr>
              <a:t>D</a:t>
            </a:r>
            <a:r>
              <a:rPr lang="en-US" dirty="0">
                <a:solidFill>
                  <a:schemeClr val="dk1"/>
                </a:solidFill>
                <a:latin typeface="Lato"/>
                <a:ea typeface="Lato"/>
                <a:cs typeface="Lato"/>
                <a:sym typeface="Lato"/>
              </a:rPr>
              <a:t>e </a:t>
            </a:r>
            <a:r>
              <a:rPr lang="en-US" dirty="0" err="1">
                <a:solidFill>
                  <a:schemeClr val="dk1"/>
                </a:solidFill>
                <a:latin typeface="Lato"/>
                <a:ea typeface="Lato"/>
                <a:cs typeface="Lato"/>
                <a:sym typeface="Lato"/>
              </a:rPr>
              <a:t>exemplu</a:t>
            </a:r>
            <a:r>
              <a:rPr lang="en-US" dirty="0">
                <a:solidFill>
                  <a:schemeClr val="dk1"/>
                </a:solidFill>
                <a:latin typeface="Lato"/>
                <a:ea typeface="Lato"/>
                <a:cs typeface="Lato"/>
                <a:sym typeface="Lato"/>
              </a:rPr>
              <a:t>, un program care se </a:t>
            </a:r>
            <a:r>
              <a:rPr lang="en-US" dirty="0" err="1">
                <a:solidFill>
                  <a:schemeClr val="dk1"/>
                </a:solidFill>
                <a:latin typeface="Lato"/>
                <a:ea typeface="Lato"/>
                <a:cs typeface="Lato"/>
                <a:sym typeface="Lato"/>
              </a:rPr>
              <a:t>ocupă</a:t>
            </a:r>
            <a:r>
              <a:rPr lang="en-US" dirty="0">
                <a:solidFill>
                  <a:schemeClr val="dk1"/>
                </a:solidFill>
                <a:latin typeface="Lato"/>
                <a:ea typeface="Lato"/>
                <a:cs typeface="Lato"/>
                <a:sym typeface="Lato"/>
              </a:rPr>
              <a:t> cu </a:t>
            </a:r>
            <a:r>
              <a:rPr lang="en-US" dirty="0" err="1">
                <a:solidFill>
                  <a:schemeClr val="dk1"/>
                </a:solidFill>
                <a:latin typeface="Lato"/>
                <a:ea typeface="Lato"/>
                <a:cs typeface="Lato"/>
                <a:sym typeface="Lato"/>
              </a:rPr>
              <a:t>indexarea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textelor</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cu </a:t>
            </a:r>
            <a:r>
              <a:rPr lang="en-US" dirty="0" err="1">
                <a:solidFill>
                  <a:schemeClr val="dk1"/>
                </a:solidFill>
                <a:latin typeface="Lato"/>
                <a:ea typeface="Lato"/>
                <a:cs typeface="Lato"/>
                <a:sym typeface="Lato"/>
              </a:rPr>
              <a:t>regăsirea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acestora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poate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folosi</a:t>
            </a:r>
            <a:r>
              <a:rPr lang="en-US" dirty="0">
                <a:solidFill>
                  <a:schemeClr val="dk1"/>
                </a:solidFill>
                <a:latin typeface="Lato"/>
                <a:ea typeface="Lato"/>
                <a:cs typeface="Lato"/>
                <a:sym typeface="Lato"/>
              </a:rPr>
              <a:t> un </a:t>
            </a:r>
            <a:r>
              <a:rPr lang="en-US" dirty="0" err="1">
                <a:solidFill>
                  <a:schemeClr val="dk1"/>
                </a:solidFill>
                <a:latin typeface="Lato"/>
                <a:ea typeface="Lato"/>
                <a:cs typeface="Lato"/>
                <a:sym typeface="Lato"/>
              </a:rPr>
              <a:t>sistem</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etichetare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pentru</a:t>
            </a:r>
            <a:r>
              <a:rPr lang="en-US" dirty="0">
                <a:solidFill>
                  <a:schemeClr val="dk1"/>
                </a:solidFill>
                <a:latin typeface="Lato"/>
                <a:ea typeface="Lato"/>
                <a:cs typeface="Lato"/>
                <a:sym typeface="Lato"/>
              </a:rPr>
              <a:t> a </a:t>
            </a:r>
            <a:r>
              <a:rPr lang="en-US" dirty="0" err="1">
                <a:solidFill>
                  <a:schemeClr val="dk1"/>
                </a:solidFill>
                <a:latin typeface="Lato"/>
                <a:ea typeface="Lato"/>
                <a:cs typeface="Lato"/>
                <a:sym typeface="Lato"/>
              </a:rPr>
              <a:t>determina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tagurile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cuvintelor</a:t>
            </a:r>
            <a:r>
              <a:rPr lang="en-US" dirty="0">
                <a:solidFill>
                  <a:schemeClr val="dk1"/>
                </a:solidFill>
                <a:latin typeface="Lato"/>
                <a:ea typeface="Lato"/>
                <a:cs typeface="Lato"/>
                <a:sym typeface="Lato"/>
              </a:rPr>
              <a:t> din text, </a:t>
            </a:r>
            <a:r>
              <a:rPr lang="en-US" dirty="0" err="1">
                <a:solidFill>
                  <a:schemeClr val="dk1"/>
                </a:solidFill>
                <a:latin typeface="Lato"/>
                <a:ea typeface="Lato"/>
                <a:cs typeface="Lato"/>
                <a:sym typeface="Lato"/>
              </a:rPr>
              <a:t>mai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apoi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salvând</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cuvintele</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interes</a:t>
            </a:r>
            <a:r>
              <a:rPr lang="en-US" dirty="0">
                <a:solidFill>
                  <a:schemeClr val="dk1"/>
                </a:solidFill>
                <a:latin typeface="Lato"/>
                <a:ea typeface="Lato"/>
                <a:cs typeface="Lato"/>
                <a:sym typeface="Lato"/>
              </a:rPr>
              <a:t> (keywords) ca index.</a:t>
            </a:r>
            <a:r>
              <a:rPr lang="ro-RO" dirty="0">
                <a:solidFill>
                  <a:schemeClr val="dk1"/>
                </a:solidFill>
                <a:latin typeface="Lato"/>
                <a:ea typeface="Lato"/>
                <a:cs typeface="Lato"/>
                <a:sym typeface="Lato"/>
              </a:rPr>
              <a:t> In </a:t>
            </a:r>
            <a:r>
              <a:rPr lang="ro-RO" dirty="0" err="1">
                <a:solidFill>
                  <a:schemeClr val="dk1"/>
                </a:solidFill>
                <a:latin typeface="Lato"/>
                <a:ea typeface="Lato"/>
                <a:cs typeface="Lato"/>
                <a:sym typeface="Lato"/>
              </a:rPr>
              <a:t>aplicatii</a:t>
            </a:r>
            <a:r>
              <a:rPr lang="ro-RO" dirty="0">
                <a:solidFill>
                  <a:schemeClr val="dk1"/>
                </a:solidFill>
                <a:latin typeface="Lato"/>
                <a:ea typeface="Lato"/>
                <a:cs typeface="Lato"/>
                <a:sym typeface="Lato"/>
              </a:rPr>
              <a:t> pentru </a:t>
            </a:r>
            <a:r>
              <a:rPr lang="ro-RO" sz="1100" dirty="0">
                <a:effectLst/>
                <a:latin typeface="Times New Roman" panose="02020603050405020304" pitchFamily="18" charset="0"/>
                <a:ea typeface="Calibri" panose="020F0502020204030204" pitchFamily="34" charset="0"/>
                <a:cs typeface="Times New Roman" panose="02020603050405020304" pitchFamily="18" charset="0"/>
              </a:rPr>
              <a:t>procesarea vorbirii și a limbajului, etichetarea </a:t>
            </a:r>
            <a:r>
              <a:rPr lang="ro-RO" sz="1100" dirty="0" err="1">
                <a:effectLst/>
                <a:latin typeface="Times New Roman" panose="02020603050405020304" pitchFamily="18" charset="0"/>
                <a:ea typeface="Calibri" panose="020F0502020204030204" pitchFamily="34" charset="0"/>
                <a:cs typeface="Times New Roman" panose="02020603050405020304" pitchFamily="18" charset="0"/>
              </a:rPr>
              <a:t>partilor</a:t>
            </a:r>
            <a:r>
              <a:rPr lang="ro-RO" sz="1100" dirty="0">
                <a:effectLst/>
                <a:latin typeface="Times New Roman" panose="02020603050405020304" pitchFamily="18" charset="0"/>
                <a:ea typeface="Calibri" panose="020F0502020204030204" pitchFamily="34" charset="0"/>
                <a:cs typeface="Times New Roman" panose="02020603050405020304" pitchFamily="18" charset="0"/>
              </a:rPr>
              <a:t> de vorbire poate fi un pas important in </a:t>
            </a:r>
            <a:r>
              <a:rPr lang="ro-RO" sz="1100" dirty="0" err="1">
                <a:effectLst/>
                <a:latin typeface="Times New Roman" panose="02020603050405020304" pitchFamily="18" charset="0"/>
                <a:ea typeface="Calibri" panose="020F0502020204030204" pitchFamily="34" charset="0"/>
                <a:cs typeface="Times New Roman" panose="02020603050405020304" pitchFamily="18" charset="0"/>
              </a:rPr>
              <a:t>pipelineul</a:t>
            </a:r>
            <a:r>
              <a:rPr lang="ro-RO" sz="1100" dirty="0">
                <a:effectLst/>
                <a:latin typeface="Times New Roman" panose="02020603050405020304" pitchFamily="18" charset="0"/>
                <a:ea typeface="Calibri" panose="020F0502020204030204" pitchFamily="34" charset="0"/>
                <a:cs typeface="Times New Roman" panose="02020603050405020304" pitchFamily="18" charset="0"/>
              </a:rPr>
              <a:t> de preprocesare urmat de crearea arborelui de </a:t>
            </a:r>
            <a:r>
              <a:rPr lang="ro-RO" sz="1100" dirty="0" err="1">
                <a:effectLst/>
                <a:latin typeface="Times New Roman" panose="02020603050405020304" pitchFamily="18" charset="0"/>
                <a:ea typeface="Calibri" panose="020F0502020204030204" pitchFamily="34" charset="0"/>
                <a:cs typeface="Times New Roman" panose="02020603050405020304" pitchFamily="18" charset="0"/>
              </a:rPr>
              <a:t>parsare</a:t>
            </a:r>
            <a:r>
              <a:rPr lang="ro-RO"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100" dirty="0" err="1">
                <a:effectLst/>
                <a:latin typeface="Times New Roman" panose="02020603050405020304" pitchFamily="18" charset="0"/>
                <a:ea typeface="Calibri" panose="020F0502020204030204" pitchFamily="34" charset="0"/>
                <a:cs typeface="Times New Roman" panose="02020603050405020304" pitchFamily="18" charset="0"/>
              </a:rPr>
              <a:t>parse</a:t>
            </a:r>
            <a:r>
              <a:rPr lang="ro-RO" sz="11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100" dirty="0" err="1">
                <a:effectLst/>
                <a:latin typeface="Times New Roman" panose="02020603050405020304" pitchFamily="18" charset="0"/>
                <a:ea typeface="Calibri" panose="020F0502020204030204" pitchFamily="34" charset="0"/>
                <a:cs typeface="Times New Roman" panose="02020603050405020304" pitchFamily="18" charset="0"/>
              </a:rPr>
              <a:t>tree</a:t>
            </a:r>
            <a:r>
              <a:rPr lang="ro-RO" sz="1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o-RO" dirty="0">
              <a:solidFill>
                <a:schemeClr val="dk1"/>
              </a:solidFill>
              <a:latin typeface="Lato"/>
              <a:ea typeface="Lato"/>
              <a:cs typeface="Lato"/>
              <a:sym typeface="Lato"/>
            </a:endParaRPr>
          </a:p>
          <a:p>
            <a:pPr marL="0" lvl="0" indent="0" algn="l" rtl="0">
              <a:spcBef>
                <a:spcPts val="0"/>
              </a:spcBef>
              <a:spcAft>
                <a:spcPts val="0"/>
              </a:spcAft>
              <a:buNone/>
            </a:pPr>
            <a:endParaRPr lang="ro-RO"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ro-RO" dirty="0">
              <a:solidFill>
                <a:srgbClr val="000000"/>
              </a:solidFill>
              <a:latin typeface="Arial"/>
              <a:ea typeface="Lato"/>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ro-RO" dirty="0">
                <a:solidFill>
                  <a:schemeClr val="dk1"/>
                </a:solidFill>
                <a:latin typeface="Lato"/>
                <a:ea typeface="Lato"/>
                <a:cs typeface="Lato"/>
                <a:sym typeface="Lato"/>
              </a:rPr>
              <a:t>G</a:t>
            </a:r>
            <a:r>
              <a:rPr lang="en-US" dirty="0" err="1">
                <a:solidFill>
                  <a:schemeClr val="dk1"/>
                </a:solidFill>
                <a:latin typeface="Lato"/>
                <a:ea typeface="Lato"/>
                <a:cs typeface="Lato"/>
                <a:sym typeface="Lato"/>
              </a:rPr>
              <a:t>ramaticianul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grec</a:t>
            </a:r>
            <a:r>
              <a:rPr lang="ro-RO" dirty="0">
                <a:solidFill>
                  <a:schemeClr val="dk1"/>
                </a:solidFill>
                <a:latin typeface="Lato"/>
                <a:ea typeface="Lato"/>
                <a:cs typeface="Lato"/>
                <a:sym typeface="Lato"/>
              </a:rPr>
              <a:t>,</a:t>
            </a:r>
            <a:r>
              <a:rPr lang="en-US" dirty="0">
                <a:solidFill>
                  <a:schemeClr val="dk1"/>
                </a:solidFill>
                <a:latin typeface="Lato"/>
                <a:ea typeface="Lato"/>
                <a:cs typeface="Lato"/>
                <a:sym typeface="Lato"/>
              </a:rPr>
              <a:t> Dionysius </a:t>
            </a:r>
            <a:r>
              <a:rPr lang="en-US" dirty="0" err="1">
                <a:solidFill>
                  <a:schemeClr val="dk1"/>
                </a:solidFill>
                <a:latin typeface="Lato"/>
                <a:ea typeface="Lato"/>
                <a:cs typeface="Lato"/>
                <a:sym typeface="Lato"/>
              </a:rPr>
              <a:t>Thrax</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secolul</a:t>
            </a:r>
            <a:r>
              <a:rPr lang="en-US" dirty="0">
                <a:solidFill>
                  <a:schemeClr val="dk1"/>
                </a:solidFill>
                <a:latin typeface="Lato"/>
                <a:ea typeface="Lato"/>
                <a:cs typeface="Lato"/>
                <a:sym typeface="Lato"/>
              </a:rPr>
              <a:t> I </a:t>
            </a:r>
            <a:r>
              <a:rPr lang="en-US" dirty="0" err="1">
                <a:solidFill>
                  <a:schemeClr val="dk1"/>
                </a:solidFill>
                <a:latin typeface="Lato"/>
                <a:ea typeface="Lato"/>
                <a:cs typeface="Lato"/>
                <a:sym typeface="Lato"/>
              </a:rPr>
              <a:t>î.Hr</a:t>
            </a:r>
            <a:r>
              <a:rPr lang="en-US" dirty="0">
                <a:solidFill>
                  <a:schemeClr val="dk1"/>
                </a:solidFill>
                <a:latin typeface="Lato"/>
                <a:ea typeface="Lato"/>
                <a:cs typeface="Lato"/>
                <a:sym typeface="Lato"/>
              </a:rPr>
              <a:t>)</a:t>
            </a:r>
            <a:r>
              <a:rPr lang="ro-RO" dirty="0">
                <a:solidFill>
                  <a:schemeClr val="dk1"/>
                </a:solidFill>
                <a:latin typeface="Lato"/>
                <a:ea typeface="Lato"/>
                <a:cs typeface="Lato"/>
                <a:sym typeface="Lato"/>
              </a:rPr>
              <a:t>,</a:t>
            </a:r>
            <a:r>
              <a:rPr lang="en-US" dirty="0">
                <a:solidFill>
                  <a:schemeClr val="dk1"/>
                </a:solidFill>
                <a:latin typeface="Lato"/>
                <a:ea typeface="Lato"/>
                <a:cs typeface="Lato"/>
                <a:sym typeface="Lato"/>
              </a:rPr>
              <a:t> a</a:t>
            </a:r>
            <a:r>
              <a:rPr lang="ro-RO" dirty="0">
                <a:solidFill>
                  <a:schemeClr val="dk1"/>
                </a:solidFill>
                <a:latin typeface="Lato"/>
                <a:ea typeface="Lato"/>
                <a:cs typeface="Lato"/>
                <a:sym typeface="Lato"/>
              </a:rPr>
              <a:t> fost cel care 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clasat</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cuvintele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opt </a:t>
            </a:r>
            <a:r>
              <a:rPr lang="en-US" dirty="0" err="1">
                <a:solidFill>
                  <a:schemeClr val="dk1"/>
                </a:solidFill>
                <a:latin typeface="Lato"/>
                <a:ea typeface="Lato"/>
                <a:cs typeface="Lato"/>
                <a:sym typeface="Lato"/>
              </a:rPr>
              <a:t>părți</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substantiv</a:t>
            </a:r>
            <a:r>
              <a:rPr lang="en-US" dirty="0">
                <a:solidFill>
                  <a:schemeClr val="dk1"/>
                </a:solidFill>
                <a:latin typeface="Lato"/>
                <a:ea typeface="Lato"/>
                <a:cs typeface="Lato"/>
                <a:sym typeface="Lato"/>
              </a:rPr>
              <a:t>, verb, </a:t>
            </a:r>
            <a:r>
              <a:rPr lang="en-US" dirty="0" err="1">
                <a:solidFill>
                  <a:schemeClr val="dk1"/>
                </a:solidFill>
                <a:latin typeface="Lato"/>
                <a:ea typeface="Lato"/>
                <a:cs typeface="Lato"/>
                <a:sym typeface="Lato"/>
              </a:rPr>
              <a:t>participiu</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articol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incluzând</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pronumele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relativ</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pronume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prepoziție</a:t>
            </a:r>
            <a:r>
              <a:rPr lang="en-US" dirty="0">
                <a:solidFill>
                  <a:schemeClr val="dk1"/>
                </a:solidFill>
                <a:latin typeface="Lato"/>
                <a:ea typeface="Lato"/>
                <a:cs typeface="Lato"/>
                <a:sym typeface="Lato"/>
              </a:rPr>
              <a:t>, adverb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conjuncție</a:t>
            </a:r>
            <a:r>
              <a:rPr lang="ro-RO" dirty="0">
                <a:solidFill>
                  <a:schemeClr val="dk1"/>
                </a:solidFill>
                <a:latin typeface="Lato"/>
                <a:ea typeface="Lato"/>
                <a:cs typeface="Lato"/>
                <a:sym typeface="Lato"/>
              </a:rPr>
              <a:t>. Părțile de vorbire folosite și în ziua de azi sunt: ...</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a:lnSpc>
                <a:spcPct val="107000"/>
              </a:lnSpc>
              <a:spcAft>
                <a:spcPts val="0"/>
              </a:spcAft>
              <a:buFont typeface="Symbol" panose="05050102010706020507" pitchFamily="18" charset="2"/>
              <a:buNone/>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1-2</a:t>
            </a: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Alte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aplicatii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care pot folosi un sistem de etichetare sunt:</a:t>
            </a:r>
          </a:p>
          <a:p>
            <a:pPr marL="285750" marR="0" lvl="0" indent="-285750" algn="just" defTabSz="914400" rtl="0" eaLnBrk="1" fontAlgn="auto" latinLnBrk="0" hangingPunct="1">
              <a:lnSpc>
                <a:spcPct val="107000"/>
              </a:lnSpc>
              <a:spcBef>
                <a:spcPts val="0"/>
              </a:spcBef>
              <a:spcAft>
                <a:spcPts val="0"/>
              </a:spcAft>
              <a:buClr>
                <a:srgbClr val="000000"/>
              </a:buClr>
              <a:buSzPts val="1400"/>
              <a:tabLst/>
              <a:defRPr/>
            </a:pP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chatboți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inteligenți care oferă suport utilizatorilor</a:t>
            </a:r>
          </a:p>
          <a:p>
            <a:pPr marL="285750" marR="0" lvl="0" indent="-285750" algn="just" defTabSz="914400" rtl="0" eaLnBrk="1" fontAlgn="auto" latinLnBrk="0" hangingPunct="1">
              <a:lnSpc>
                <a:spcPct val="107000"/>
              </a:lnSpc>
              <a:spcBef>
                <a:spcPts val="0"/>
              </a:spcBef>
              <a:spcAft>
                <a:spcPts val="0"/>
              </a:spcAft>
              <a:buClr>
                <a:srgbClr val="000000"/>
              </a:buClr>
              <a:buSzPts val="1400"/>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site-urile de socializare care procesează datele utilizatorilor oferind reclam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targetate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marR="0" lvl="0" indent="-285750" algn="just" defTabSz="914400" rtl="0" eaLnBrk="1" fontAlgn="auto" latinLnBrk="0" hangingPunct="1">
              <a:lnSpc>
                <a:spcPct val="107000"/>
              </a:lnSpc>
              <a:spcBef>
                <a:spcPts val="0"/>
              </a:spcBef>
              <a:spcAft>
                <a:spcPts val="0"/>
              </a:spcAft>
              <a:buClr>
                <a:srgbClr val="000000"/>
              </a:buClr>
              <a:buSzPts val="1400"/>
              <a:buFont typeface="Arial"/>
              <a:buChar char="●"/>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majoritatea motoarelor de căutare cunoscute precum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google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bing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duckduckgo</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folosesc tehnici de analiză a textului pentru a oferi cele mai relevante rezultate utilizatorilor, </a:t>
            </a:r>
          </a:p>
          <a:p>
            <a:pPr marL="285750" marR="0" lvl="0" indent="-285750" algn="just" defTabSz="914400" rtl="0" eaLnBrk="1" fontAlgn="auto" latinLnBrk="0" hangingPunct="1">
              <a:lnSpc>
                <a:spcPct val="107000"/>
              </a:lnSpc>
              <a:spcBef>
                <a:spcPts val="0"/>
              </a:spcBef>
              <a:spcAft>
                <a:spcPts val="0"/>
              </a:spcAft>
              <a:buClr>
                <a:srgbClr val="000000"/>
              </a:buClr>
              <a:buSzPts val="1400"/>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*Alte aplicații ale procesării vorbirii și a limbajului care pot folosi un sistem de etichetare in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pipeline-ul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de preprocesare sunt:</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diverse tehnologii de asistență virtuală precum Alexa sau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Siri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utilizate într-o casă inteligentă pot procesa comenzi vocale, </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site-urile de socializare colectează și procesează datele utilizatorilor  oferind reclame sau pagini web pe interesul acestora, </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majoritatea motoarelor de căutare cunoscute precum Google, Bing,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DuckDuckGo</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folosesc tehnici de analiză și procesare a textului pentru a oferi cele mai relevante rezultate utilizatorilor, </a:t>
            </a:r>
          </a:p>
          <a:p>
            <a:pPr marL="342900" lvl="0" indent="-342900" algn="just">
              <a:lnSpc>
                <a:spcPct val="107000"/>
              </a:lnSpc>
              <a:spcAft>
                <a:spcPts val="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aplicațiile de pe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smartphone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care folosesc tastatura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smartscreen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pentru conversații online precum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WhatsApp</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Facebook Messenger, au incorporat și tehnici de predicție, autocompletare și autocorectare a textului introdus de utilizator, </a:t>
            </a:r>
          </a:p>
          <a:p>
            <a:pPr marL="342900" lvl="0" indent="-342900" algn="just">
              <a:lnSpc>
                <a:spcPct val="107000"/>
              </a:lnSpc>
              <a:spcAft>
                <a:spcPts val="800"/>
              </a:spcAft>
              <a:buFont typeface="Symbol" panose="05050102010706020507" pitchFamily="18" charset="2"/>
              <a:buChar cha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diferiți algoritmi pentru a marca și a elimina știrile false despre pandemia de COVID-19 au fost implementate recent pe rețelele de socializare și în motoarele de căutare, etc.</a:t>
            </a:r>
          </a:p>
          <a:p>
            <a:pPr marL="0" lvl="0" indent="0" algn="just">
              <a:lnSpc>
                <a:spcPct val="107000"/>
              </a:lnSpc>
              <a:spcAft>
                <a:spcPts val="0"/>
              </a:spcAft>
              <a:buFont typeface="Symbol" panose="05050102010706020507" pitchFamily="18" charset="2"/>
              <a:buNone/>
            </a:pPr>
            <a:endParaRPr dirty="0"/>
          </a:p>
        </p:txBody>
      </p:sp>
    </p:spTree>
    <p:extLst>
      <p:ext uri="{BB962C8B-B14F-4D97-AF65-F5344CB8AC3E}">
        <p14:creationId xmlns:p14="http://schemas.microsoft.com/office/powerpoint/2010/main" val="4222720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a:lnSpc>
                <a:spcPct val="107000"/>
              </a:lnSpc>
              <a:spcAft>
                <a:spcPts val="0"/>
              </a:spcAft>
              <a:buFont typeface="Symbol" panose="05050102010706020507" pitchFamily="18" charset="2"/>
              <a:buNone/>
            </a:pPr>
            <a:r>
              <a:rPr lang="ro-RO" sz="1800" dirty="0">
                <a:effectLst/>
                <a:latin typeface="Times New Roman" panose="02020603050405020304" pitchFamily="18" charset="0"/>
                <a:cs typeface="Times New Roman" panose="02020603050405020304" pitchFamily="18" charset="0"/>
              </a:rPr>
              <a:t>Pag. 20-21</a:t>
            </a: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dirty="0">
                <a:effectLst/>
                <a:latin typeface="Times New Roman" panose="02020603050405020304" pitchFamily="18" charset="0"/>
                <a:cs typeface="Times New Roman" panose="02020603050405020304" pitchFamily="18" charset="0"/>
              </a:rPr>
              <a:t>*In Imaginea din dreapta este prezentată arhitectura aplicației folosită in proiect. Este format din 5 componente: blocul setului de date care este </a:t>
            </a:r>
            <a:r>
              <a:rPr lang="ro-RO" sz="1800" dirty="0" err="1">
                <a:effectLst/>
                <a:latin typeface="Times New Roman" panose="02020603050405020304" pitchFamily="18" charset="0"/>
                <a:cs typeface="Times New Roman" panose="02020603050405020304" pitchFamily="18" charset="0"/>
              </a:rPr>
              <a:t>impartit</a:t>
            </a:r>
            <a:r>
              <a:rPr lang="ro-RO" sz="1800" dirty="0">
                <a:effectLst/>
                <a:latin typeface="Times New Roman" panose="02020603050405020304" pitchFamily="18" charset="0"/>
                <a:cs typeface="Times New Roman" panose="02020603050405020304" pitchFamily="18" charset="0"/>
              </a:rPr>
              <a:t> in set de antrenament si set de testare, blocul de preprocesare care curata si </a:t>
            </a:r>
            <a:r>
              <a:rPr lang="ro-RO" sz="1800" dirty="0" err="1">
                <a:effectLst/>
                <a:latin typeface="Times New Roman" panose="02020603050405020304" pitchFamily="18" charset="0"/>
                <a:cs typeface="Times New Roman" panose="02020603050405020304" pitchFamily="18" charset="0"/>
              </a:rPr>
              <a:t>normalizeaza</a:t>
            </a:r>
            <a:r>
              <a:rPr lang="ro-RO" sz="1800" dirty="0">
                <a:effectLst/>
                <a:latin typeface="Times New Roman" panose="02020603050405020304" pitchFamily="18" charset="0"/>
                <a:cs typeface="Times New Roman" panose="02020603050405020304" pitchFamily="18" charset="0"/>
              </a:rPr>
              <a:t> datele, blocul model unde sunt </a:t>
            </a:r>
            <a:r>
              <a:rPr lang="ro-RO" sz="1800" dirty="0" err="1">
                <a:effectLst/>
                <a:latin typeface="Times New Roman" panose="02020603050405020304" pitchFamily="18" charset="0"/>
                <a:cs typeface="Times New Roman" panose="02020603050405020304" pitchFamily="18" charset="0"/>
              </a:rPr>
              <a:t>aplicati</a:t>
            </a:r>
            <a:r>
              <a:rPr lang="ro-RO" sz="1800" dirty="0">
                <a:effectLst/>
                <a:latin typeface="Times New Roman" panose="02020603050405020304" pitchFamily="18" charset="0"/>
                <a:cs typeface="Times New Roman" panose="02020603050405020304" pitchFamily="18" charset="0"/>
              </a:rPr>
              <a:t> algoritmii de </a:t>
            </a:r>
            <a:r>
              <a:rPr lang="ro-RO" sz="1800" dirty="0" err="1">
                <a:effectLst/>
                <a:latin typeface="Times New Roman" panose="02020603050405020304" pitchFamily="18" charset="0"/>
                <a:cs typeface="Times New Roman" panose="02020603050405020304" pitchFamily="18" charset="0"/>
              </a:rPr>
              <a:t>invatare</a:t>
            </a:r>
            <a:r>
              <a:rPr lang="ro-RO" sz="1800" dirty="0">
                <a:effectLst/>
                <a:latin typeface="Times New Roman" panose="02020603050405020304" pitchFamily="18" charset="0"/>
                <a:cs typeface="Times New Roman" panose="02020603050405020304" pitchFamily="18" charset="0"/>
              </a:rPr>
              <a:t>, blocul de decodificare care </a:t>
            </a:r>
            <a:r>
              <a:rPr lang="ro-RO" sz="1800" dirty="0" err="1">
                <a:effectLst/>
                <a:latin typeface="Times New Roman" panose="02020603050405020304" pitchFamily="18" charset="0"/>
                <a:cs typeface="Times New Roman" panose="02020603050405020304" pitchFamily="18" charset="0"/>
              </a:rPr>
              <a:t>returneaza</a:t>
            </a:r>
            <a:r>
              <a:rPr lang="ro-RO" sz="1800" dirty="0">
                <a:effectLst/>
                <a:latin typeface="Times New Roman" panose="02020603050405020304" pitchFamily="18" charset="0"/>
                <a:cs typeface="Times New Roman" panose="02020603050405020304" pitchFamily="18" charset="0"/>
              </a:rPr>
              <a:t> </a:t>
            </a:r>
            <a:r>
              <a:rPr lang="ro-RO" sz="1800" dirty="0" err="1">
                <a:effectLst/>
                <a:latin typeface="Times New Roman" panose="02020603050405020304" pitchFamily="18" charset="0"/>
                <a:cs typeface="Times New Roman" panose="02020603050405020304" pitchFamily="18" charset="0"/>
              </a:rPr>
              <a:t>secventa</a:t>
            </a:r>
            <a:r>
              <a:rPr lang="ro-RO" sz="1800" dirty="0">
                <a:effectLst/>
                <a:latin typeface="Times New Roman" panose="02020603050405020304" pitchFamily="18" charset="0"/>
                <a:cs typeface="Times New Roman" panose="02020603050405020304" pitchFamily="18" charset="0"/>
              </a:rPr>
              <a:t> finala </a:t>
            </a:r>
            <a:r>
              <a:rPr lang="ro-RO" sz="1800" dirty="0" err="1">
                <a:effectLst/>
                <a:latin typeface="Times New Roman" panose="02020603050405020304" pitchFamily="18" charset="0"/>
                <a:cs typeface="Times New Roman" panose="02020603050405020304" pitchFamily="18" charset="0"/>
              </a:rPr>
              <a:t>predictionata</a:t>
            </a:r>
            <a:r>
              <a:rPr lang="ro-RO" sz="1800" dirty="0">
                <a:effectLst/>
                <a:latin typeface="Times New Roman" panose="02020603050405020304" pitchFamily="18" charset="0"/>
                <a:cs typeface="Times New Roman" panose="02020603050405020304" pitchFamily="18" charset="0"/>
              </a:rPr>
              <a:t> si blocul de evaluare care </a:t>
            </a:r>
            <a:r>
              <a:rPr lang="ro-RO" sz="1800" dirty="0" err="1">
                <a:effectLst/>
                <a:latin typeface="Times New Roman" panose="02020603050405020304" pitchFamily="18" charset="0"/>
                <a:cs typeface="Times New Roman" panose="02020603050405020304" pitchFamily="18" charset="0"/>
              </a:rPr>
              <a:t>evalueaza</a:t>
            </a:r>
            <a:r>
              <a:rPr lang="ro-RO" sz="1800" dirty="0">
                <a:effectLst/>
                <a:latin typeface="Times New Roman" panose="02020603050405020304" pitchFamily="18" charset="0"/>
                <a:cs typeface="Times New Roman" panose="02020603050405020304" pitchFamily="18" charset="0"/>
              </a:rPr>
              <a:t> algoritmii de </a:t>
            </a:r>
            <a:r>
              <a:rPr lang="ro-RO" sz="1800" dirty="0" err="1">
                <a:effectLst/>
                <a:latin typeface="Times New Roman" panose="02020603050405020304" pitchFamily="18" charset="0"/>
                <a:cs typeface="Times New Roman" panose="02020603050405020304" pitchFamily="18" charset="0"/>
              </a:rPr>
              <a:t>invatare</a:t>
            </a:r>
            <a:r>
              <a:rPr lang="en-US" sz="1800" dirty="0">
                <a:effectLst/>
                <a:latin typeface="Times New Roman" panose="02020603050405020304" pitchFamily="18" charset="0"/>
                <a:cs typeface="Times New Roman" panose="02020603050405020304" pitchFamily="18" charset="0"/>
              </a:rPr>
              <a:t>.</a:t>
            </a:r>
            <a:endParaRPr lang="ro-RO" sz="1800" dirty="0">
              <a:effectLst/>
              <a:latin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effectLst/>
              <a:latin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Figură</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lvl="0" indent="0" algn="just">
              <a:lnSpc>
                <a:spcPct val="107000"/>
              </a:lnSpc>
              <a:spcAft>
                <a:spcPts val="0"/>
              </a:spcAft>
              <a:buFont typeface="Symbol" panose="05050102010706020507" pitchFamily="18" charset="2"/>
              <a:buNone/>
            </a:pP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În prima componentă,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Dataset</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este descris setul de date pe care se antrenează</a:t>
            </a:r>
            <a:r>
              <a:rPr lang="ro-RO"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algoritmul de învățare și pe care este testat acesta, pentru a obține performanțele sistemului de etichetare. În acesta, se descriu și 2 metode de antrenare diferite, una bazată pe antrenare și testare cu o împărțire fixă între acestea, cealaltă bazată pe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cross-validation</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În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Preprocessing</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se descriu metode de curățare, integrare, transformare, reducere și discretizare a setului de date astfel încât la final, datele procesate să nu conțină informații eronate sau false. Această componentă mai include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tokenizarea</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și clasificarea în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taguri</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generale a setului de date.</a:t>
            </a:r>
          </a:p>
          <a:p>
            <a:pPr marL="0" lvl="0" indent="0" algn="just">
              <a:lnSpc>
                <a:spcPct val="107000"/>
              </a:lnSpc>
              <a:spcAft>
                <a:spcPts val="0"/>
              </a:spcAft>
              <a:buFont typeface="Symbol" panose="05050102010706020507" pitchFamily="18" charset="2"/>
              <a:buNone/>
            </a:pPr>
            <a:endPar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În Model, sunt descriși algoritmii de învățare care modelează arhitectura sistemului, acesta este format din 2 modele majore precum modelul Markov cu stări ascunse (HMM) și modelul pentru cuvintele necunoscute. Modelul este cea mai importantă componentă din sistem, fără aceasta nu s-ar putea deduce partea de vorbire a cuvintelor. În Decoder, este descris algoritmul recursiv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Viterbi</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 programare dinamică și metodele implementate împreună cu acest algoritm. </a:t>
            </a:r>
          </a:p>
          <a:p>
            <a:pPr marL="0" lvl="0" indent="0" algn="just">
              <a:lnSpc>
                <a:spcPct val="107000"/>
              </a:lnSpc>
              <a:spcAft>
                <a:spcPts val="0"/>
              </a:spcAft>
              <a:buFont typeface="Symbol" panose="05050102010706020507" pitchFamily="18" charset="2"/>
              <a:buNone/>
            </a:pPr>
            <a:endPar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În ultima componentă,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Evaluation</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este evaluat algoritmul de predicție (clasificare), în funcție de diferitele metrici de evaluare precum acuratețea, precizia, </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recall-ul</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o-RO"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ul</a:t>
            </a:r>
            <a:r>
              <a:rPr lang="ro-RO"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și specificitatea. </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0"/>
              </a:spcAft>
              <a:buFont typeface="Symbol" panose="05050102010706020507" pitchFamily="18" charset="2"/>
              <a:buNone/>
            </a:pPr>
            <a:endParaRPr dirty="0"/>
          </a:p>
        </p:txBody>
      </p:sp>
    </p:spTree>
    <p:extLst>
      <p:ext uri="{BB962C8B-B14F-4D97-AF65-F5344CB8AC3E}">
        <p14:creationId xmlns:p14="http://schemas.microsoft.com/office/powerpoint/2010/main" val="1885439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Pag. 21-23</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Setul de date folosit in aceasta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aplicatie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este </a:t>
            </a:r>
            <a:r>
              <a:rPr lang="ro-RO" sz="1800" b="1" dirty="0"/>
              <a:t>Brown Corpus</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t>El este </a:t>
            </a:r>
            <a:r>
              <a:rPr lang="ro-RO" sz="1800" dirty="0" err="1"/>
              <a:t>impartit</a:t>
            </a:r>
            <a:r>
              <a:rPr lang="ro-RO" sz="1800" dirty="0"/>
              <a:t> in 2 categorii iar fiecare cuvânt din set (numit si </a:t>
            </a:r>
            <a:r>
              <a:rPr lang="ro-RO" sz="1800" dirty="0" err="1"/>
              <a:t>token</a:t>
            </a:r>
            <a:r>
              <a:rPr lang="ro-RO" sz="1800" dirty="0"/>
              <a:t>)  este delimitat de un </a:t>
            </a:r>
            <a:r>
              <a:rPr lang="ro-RO" sz="1800" dirty="0" err="1"/>
              <a:t>slash</a:t>
            </a:r>
            <a:r>
              <a:rPr lang="ro-RO" sz="1800" dirty="0"/>
              <a:t> ‘/’, urmat de </a:t>
            </a:r>
            <a:r>
              <a:rPr lang="ro-RO" sz="1800" dirty="0" err="1"/>
              <a:t>tagul</a:t>
            </a:r>
            <a:r>
              <a:rPr lang="ro-RO" sz="1800" dirty="0"/>
              <a:t> aferent părții de vorbire al acestuia.</a:t>
            </a:r>
            <a:r>
              <a:rPr lang="ro-RO" sz="1800" dirty="0">
                <a:effectLst/>
                <a:latin typeface="Times New Roman" panose="02020603050405020304" pitchFamily="18" charset="0"/>
                <a:cs typeface="Times New Roman" panose="02020603050405020304" pitchFamily="18"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Acest set de date este folositor pentru un algoritm de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invățare</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supervizată pe mai multe clase</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a:t>
            </a:r>
            <a:endParaRPr dirty="0"/>
          </a:p>
        </p:txBody>
      </p:sp>
    </p:spTree>
    <p:extLst>
      <p:ext uri="{BB962C8B-B14F-4D97-AF65-F5344CB8AC3E}">
        <p14:creationId xmlns:p14="http://schemas.microsoft.com/office/powerpoint/2010/main" val="1942421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b="0" dirty="0"/>
              <a:t>Pag. 23-24</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b="0" dirty="0"/>
              <a:t>Pentru a delimita setul de antrenament si de testare se folosesc 2 tehnici: </a:t>
            </a:r>
            <a:r>
              <a:rPr lang="ro-RO" b="0" dirty="0" err="1"/>
              <a:t>impartire</a:t>
            </a:r>
            <a:r>
              <a:rPr lang="ro-RO" b="0" dirty="0"/>
              <a:t> 70-30(fiecare subcategorie din </a:t>
            </a:r>
            <a:r>
              <a:rPr lang="ro-RO" b="0" dirty="0" err="1"/>
              <a:t>brown</a:t>
            </a:r>
            <a:r>
              <a:rPr lang="ro-RO" b="0" dirty="0"/>
              <a:t> corpus va fi </a:t>
            </a:r>
            <a:r>
              <a:rPr lang="ro-RO" b="0" dirty="0" err="1"/>
              <a:t>impartita</a:t>
            </a:r>
            <a:r>
              <a:rPr lang="en-US" b="0" dirty="0"/>
              <a:t> </a:t>
            </a:r>
            <a:r>
              <a:rPr lang="en-US" b="0" dirty="0" err="1"/>
              <a:t>astfel</a:t>
            </a:r>
            <a:r>
              <a:rPr lang="en-US" b="0" dirty="0"/>
              <a:t>:</a:t>
            </a:r>
            <a:r>
              <a:rPr lang="ro-RO" b="0" dirty="0"/>
              <a:t> 70% documente din acea subcategorie vor fi set de antrenare </a:t>
            </a:r>
            <a:r>
              <a:rPr lang="en-US" b="0" dirty="0" err="1"/>
              <a:t>iar</a:t>
            </a:r>
            <a:r>
              <a:rPr lang="ro-RO" b="0" dirty="0"/>
              <a:t> restul documentelor din acea subcategorie vor fi set de testare).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b="0" dirty="0" err="1"/>
              <a:t>Cealalta</a:t>
            </a:r>
            <a:r>
              <a:rPr lang="ro-RO" b="0" dirty="0"/>
              <a:t> metoda de </a:t>
            </a:r>
            <a:r>
              <a:rPr lang="ro-RO" b="0" dirty="0" err="1"/>
              <a:t>impartire</a:t>
            </a:r>
            <a:r>
              <a:rPr lang="ro-RO" b="0" dirty="0"/>
              <a:t> este metoda </a:t>
            </a:r>
            <a:r>
              <a:rPr lang="ro-RO" b="0" dirty="0" err="1"/>
              <a:t>crossvalidation</a:t>
            </a:r>
            <a:r>
              <a:rPr lang="ro-RO" b="0" dirty="0"/>
              <a:t> care </a:t>
            </a:r>
            <a:r>
              <a:rPr lang="ro-RO" b="0" dirty="0" err="1"/>
              <a:t>imparte</a:t>
            </a:r>
            <a:r>
              <a:rPr lang="ro-RO" b="0" dirty="0"/>
              <a:t> documentele in subdocumente numite </a:t>
            </a:r>
            <a:r>
              <a:rPr lang="ro-RO" b="0" dirty="0" err="1"/>
              <a:t>folds</a:t>
            </a:r>
            <a:r>
              <a:rPr lang="ro-RO" b="0" dirty="0"/>
              <a:t>, </a:t>
            </a:r>
            <a:r>
              <a:rPr lang="ro-RO" b="0" dirty="0" err="1"/>
              <a:t>numarul</a:t>
            </a:r>
            <a:r>
              <a:rPr lang="en-US" b="0" dirty="0"/>
              <a:t> total</a:t>
            </a:r>
            <a:r>
              <a:rPr lang="ro-RO" b="0" dirty="0"/>
              <a:t> de subdocumente fiind ales de mână. La fiecare etapă </a:t>
            </a:r>
            <a:r>
              <a:rPr lang="ro-RO" sz="1100" dirty="0">
                <a:solidFill>
                  <a:srgbClr val="000000"/>
                </a:solidFill>
                <a:effectLst/>
                <a:latin typeface="Times New Roman" panose="02020603050405020304" pitchFamily="18" charset="0"/>
                <a:ea typeface="Calibri" panose="020F0502020204030204" pitchFamily="34" charset="0"/>
              </a:rPr>
              <a:t>se vor itera </a:t>
            </a:r>
            <a:r>
              <a:rPr lang="ro-RO" sz="1100" dirty="0" err="1">
                <a:solidFill>
                  <a:srgbClr val="000000"/>
                </a:solidFill>
                <a:effectLst/>
                <a:latin typeface="Times New Roman" panose="02020603050405020304" pitchFamily="18" charset="0"/>
                <a:ea typeface="Calibri" panose="020F0502020204030204" pitchFamily="34" charset="0"/>
              </a:rPr>
              <a:t>foldurile</a:t>
            </a:r>
            <a:r>
              <a:rPr lang="ro-RO" sz="1100" dirty="0">
                <a:solidFill>
                  <a:srgbClr val="000000"/>
                </a:solidFill>
                <a:effectLst/>
                <a:latin typeface="Times New Roman" panose="02020603050405020304" pitchFamily="18" charset="0"/>
                <a:ea typeface="Calibri" panose="020F0502020204030204" pitchFamily="34" charset="0"/>
              </a:rPr>
              <a:t> create, astfel încât fiecare </a:t>
            </a:r>
            <a:r>
              <a:rPr lang="ro-RO" sz="1100" dirty="0" err="1">
                <a:solidFill>
                  <a:srgbClr val="000000"/>
                </a:solidFill>
                <a:effectLst/>
                <a:latin typeface="Times New Roman" panose="02020603050405020304" pitchFamily="18" charset="0"/>
                <a:ea typeface="Calibri" panose="020F0502020204030204" pitchFamily="34" charset="0"/>
              </a:rPr>
              <a:t>fold</a:t>
            </a:r>
            <a:r>
              <a:rPr lang="ro-RO" sz="1100" dirty="0">
                <a:solidFill>
                  <a:srgbClr val="000000"/>
                </a:solidFill>
                <a:effectLst/>
                <a:latin typeface="Times New Roman" panose="02020603050405020304" pitchFamily="18" charset="0"/>
                <a:ea typeface="Calibri" panose="020F0502020204030204" pitchFamily="34" charset="0"/>
              </a:rPr>
              <a:t> va deveni la rândul lui set de testare iar restul </a:t>
            </a:r>
            <a:r>
              <a:rPr lang="ro-RO" sz="1100" dirty="0" err="1">
                <a:solidFill>
                  <a:srgbClr val="000000"/>
                </a:solidFill>
                <a:effectLst/>
                <a:latin typeface="Times New Roman" panose="02020603050405020304" pitchFamily="18" charset="0"/>
                <a:ea typeface="Calibri" panose="020F0502020204030204" pitchFamily="34" charset="0"/>
              </a:rPr>
              <a:t>foldurilor</a:t>
            </a:r>
            <a:r>
              <a:rPr lang="ro-RO" sz="1100" dirty="0">
                <a:solidFill>
                  <a:srgbClr val="000000"/>
                </a:solidFill>
                <a:effectLst/>
                <a:latin typeface="Times New Roman" panose="02020603050405020304" pitchFamily="18" charset="0"/>
                <a:ea typeface="Calibri" panose="020F0502020204030204" pitchFamily="34" charset="0"/>
              </a:rPr>
              <a:t> vor deveni set de antrenare. La final se va face media aritmetica </a:t>
            </a:r>
            <a:r>
              <a:rPr lang="en-US" sz="1100" dirty="0">
                <a:solidFill>
                  <a:srgbClr val="000000"/>
                </a:solidFill>
                <a:effectLst/>
                <a:latin typeface="Times New Roman" panose="02020603050405020304" pitchFamily="18" charset="0"/>
                <a:ea typeface="Calibri" panose="020F0502020204030204" pitchFamily="34" charset="0"/>
              </a:rPr>
              <a:t>cu </a:t>
            </a:r>
            <a:r>
              <a:rPr lang="en-US" sz="1100" dirty="0" err="1">
                <a:solidFill>
                  <a:srgbClr val="000000"/>
                </a:solidFill>
                <a:effectLst/>
                <a:latin typeface="Times New Roman" panose="02020603050405020304" pitchFamily="18" charset="0"/>
                <a:ea typeface="Calibri" panose="020F0502020204030204" pitchFamily="34" charset="0"/>
              </a:rPr>
              <a:t>rezultatele</a:t>
            </a:r>
            <a:r>
              <a:rPr lang="en-US" sz="1100" dirty="0">
                <a:solidFill>
                  <a:srgbClr val="000000"/>
                </a:solidFill>
                <a:effectLst/>
                <a:latin typeface="Times New Roman" panose="02020603050405020304" pitchFamily="18" charset="0"/>
                <a:ea typeface="Calibri" panose="020F0502020204030204" pitchFamily="34" charset="0"/>
              </a:rPr>
              <a:t> </a:t>
            </a:r>
            <a:r>
              <a:rPr lang="en-US" sz="1100" dirty="0" err="1">
                <a:solidFill>
                  <a:srgbClr val="000000"/>
                </a:solidFill>
                <a:effectLst/>
                <a:latin typeface="Times New Roman" panose="02020603050405020304" pitchFamily="18" charset="0"/>
                <a:ea typeface="Calibri" panose="020F0502020204030204" pitchFamily="34" charset="0"/>
              </a:rPr>
              <a:t>acestora</a:t>
            </a:r>
            <a:r>
              <a:rPr lang="en-US" sz="1100" dirty="0">
                <a:solidFill>
                  <a:srgbClr val="000000"/>
                </a:solidFill>
                <a:effectLst/>
                <a:latin typeface="Times New Roman" panose="02020603050405020304" pitchFamily="18" charset="0"/>
                <a:ea typeface="Calibri" panose="020F0502020204030204" pitchFamily="34" charset="0"/>
              </a:rPr>
              <a:t>.</a:t>
            </a:r>
            <a:endParaRPr lang="ro-RO"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b="1" dirty="0"/>
              <a:t>Cross-</a:t>
            </a:r>
            <a:r>
              <a:rPr lang="ro-RO" b="1" dirty="0" err="1"/>
              <a:t>Validation</a:t>
            </a:r>
            <a:r>
              <a:rPr lang="ro-RO" dirty="0"/>
              <a:t>: </a:t>
            </a:r>
            <a:r>
              <a:rPr lang="ro-RO" sz="1100" dirty="0"/>
              <a:t>Acest mod de validare este folositor pentru a vizualiza abilitatea modelului la predicția datelor noi, înlăturând probleme precum “</a:t>
            </a:r>
            <a:r>
              <a:rPr lang="ro-RO" sz="1100" dirty="0" err="1"/>
              <a:t>overfitting</a:t>
            </a:r>
            <a:r>
              <a:rPr lang="ro-RO" sz="1100" dirty="0"/>
              <a:t>” sau “</a:t>
            </a:r>
            <a:r>
              <a:rPr lang="ro-RO" sz="1100" dirty="0" err="1"/>
              <a:t>selection-bias</a:t>
            </a:r>
            <a:r>
              <a:rPr lang="ro-RO" sz="1100" dirty="0"/>
              <a:t>”, probleme în care procesul de învățare eșuează să facă predicții pe date noi deoarece modelul nu este generalizat pentru date necunoscute </a:t>
            </a:r>
            <a:br>
              <a:rPr lang="ro-RO" sz="1100" dirty="0"/>
            </a:b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solidFill>
                  <a:srgbClr val="000000"/>
                </a:solidFill>
                <a:effectLst/>
                <a:latin typeface="Times New Roman" panose="02020603050405020304" pitchFamily="18" charset="0"/>
                <a:ea typeface="Calibri" panose="020F0502020204030204" pitchFamily="34" charset="0"/>
              </a:rPr>
              <a:t>Acesta presupune mai întâi alegerea unui număr K (</a:t>
            </a:r>
            <a:r>
              <a:rPr lang="ro-RO" sz="1800" dirty="0" err="1">
                <a:solidFill>
                  <a:srgbClr val="000000"/>
                </a:solidFill>
                <a:effectLst/>
                <a:latin typeface="Times New Roman" panose="02020603050405020304" pitchFamily="18" charset="0"/>
                <a:ea typeface="Calibri" panose="020F0502020204030204" pitchFamily="34" charset="0"/>
              </a:rPr>
              <a:t>deobicei</a:t>
            </a:r>
            <a:r>
              <a:rPr lang="ro-RO" sz="1800" dirty="0">
                <a:solidFill>
                  <a:srgbClr val="000000"/>
                </a:solidFill>
                <a:effectLst/>
                <a:latin typeface="Times New Roman" panose="02020603050405020304" pitchFamily="18" charset="0"/>
                <a:ea typeface="Calibri" panose="020F0502020204030204" pitchFamily="34" charset="0"/>
              </a:rPr>
              <a:t> K = 4 sau K = 10) și apoi împărțirea setului de date în K seturi, acestea fiind numite </a:t>
            </a:r>
            <a:r>
              <a:rPr lang="ro-RO" sz="1800" dirty="0" err="1">
                <a:solidFill>
                  <a:srgbClr val="000000"/>
                </a:solidFill>
                <a:effectLst/>
                <a:latin typeface="Times New Roman" panose="02020603050405020304" pitchFamily="18" charset="0"/>
                <a:ea typeface="Calibri" panose="020F0502020204030204" pitchFamily="34" charset="0"/>
              </a:rPr>
              <a:t>folds</a:t>
            </a:r>
            <a:r>
              <a:rPr lang="ro-RO" sz="1800" dirty="0">
                <a:solidFill>
                  <a:srgbClr val="000000"/>
                </a:solidFill>
                <a:effectLst/>
                <a:latin typeface="Times New Roman" panose="02020603050405020304" pitchFamily="18" charset="0"/>
                <a:ea typeface="Calibri" panose="020F0502020204030204" pitchFamily="34" charset="0"/>
              </a:rPr>
              <a:t>. După această împărțire, se vor itera </a:t>
            </a:r>
            <a:r>
              <a:rPr lang="ro-RO" sz="1800" dirty="0" err="1">
                <a:solidFill>
                  <a:srgbClr val="000000"/>
                </a:solidFill>
                <a:effectLst/>
                <a:latin typeface="Times New Roman" panose="02020603050405020304" pitchFamily="18" charset="0"/>
                <a:ea typeface="Calibri" panose="020F0502020204030204" pitchFamily="34" charset="0"/>
              </a:rPr>
              <a:t>foldurile</a:t>
            </a:r>
            <a:r>
              <a:rPr lang="ro-RO" sz="1800" dirty="0">
                <a:solidFill>
                  <a:srgbClr val="000000"/>
                </a:solidFill>
                <a:effectLst/>
                <a:latin typeface="Times New Roman" panose="02020603050405020304" pitchFamily="18" charset="0"/>
                <a:ea typeface="Calibri" panose="020F0502020204030204" pitchFamily="34" charset="0"/>
              </a:rPr>
              <a:t> create, astfel încât fiecare </a:t>
            </a:r>
            <a:r>
              <a:rPr lang="ro-RO" sz="1800" dirty="0" err="1">
                <a:solidFill>
                  <a:srgbClr val="000000"/>
                </a:solidFill>
                <a:effectLst/>
                <a:latin typeface="Times New Roman" panose="02020603050405020304" pitchFamily="18" charset="0"/>
                <a:ea typeface="Calibri" panose="020F0502020204030204" pitchFamily="34" charset="0"/>
              </a:rPr>
              <a:t>fold</a:t>
            </a:r>
            <a:r>
              <a:rPr lang="ro-RO" sz="1800" dirty="0">
                <a:solidFill>
                  <a:srgbClr val="000000"/>
                </a:solidFill>
                <a:effectLst/>
                <a:latin typeface="Times New Roman" panose="02020603050405020304" pitchFamily="18" charset="0"/>
                <a:ea typeface="Calibri" panose="020F0502020204030204" pitchFamily="34" charset="0"/>
              </a:rPr>
              <a:t> va deveni la rândul lui set de testare iar restul </a:t>
            </a:r>
            <a:r>
              <a:rPr lang="ro-RO" sz="1800" dirty="0" err="1">
                <a:solidFill>
                  <a:srgbClr val="000000"/>
                </a:solidFill>
                <a:effectLst/>
                <a:latin typeface="Times New Roman" panose="02020603050405020304" pitchFamily="18" charset="0"/>
                <a:ea typeface="Calibri" panose="020F0502020204030204" pitchFamily="34" charset="0"/>
              </a:rPr>
              <a:t>foldurilor</a:t>
            </a:r>
            <a:r>
              <a:rPr lang="ro-RO" sz="1800" dirty="0">
                <a:solidFill>
                  <a:srgbClr val="000000"/>
                </a:solidFill>
                <a:effectLst/>
                <a:latin typeface="Times New Roman" panose="02020603050405020304" pitchFamily="18" charset="0"/>
                <a:ea typeface="Calibri" panose="020F0502020204030204" pitchFamily="34" charset="0"/>
              </a:rPr>
              <a:t> vor deveni set de antrenare. Se va salva acuratețea modelului pentru fiecare </a:t>
            </a:r>
            <a:r>
              <a:rPr lang="ro-RO" sz="1800" dirty="0" err="1">
                <a:solidFill>
                  <a:srgbClr val="000000"/>
                </a:solidFill>
                <a:effectLst/>
                <a:latin typeface="Times New Roman" panose="02020603050405020304" pitchFamily="18" charset="0"/>
                <a:ea typeface="Calibri" panose="020F0502020204030204" pitchFamily="34" charset="0"/>
              </a:rPr>
              <a:t>fold</a:t>
            </a:r>
            <a:r>
              <a:rPr lang="ro-RO" sz="1800" dirty="0">
                <a:solidFill>
                  <a:srgbClr val="000000"/>
                </a:solidFill>
                <a:effectLst/>
                <a:latin typeface="Times New Roman" panose="02020603050405020304" pitchFamily="18" charset="0"/>
                <a:ea typeface="Calibri" panose="020F0502020204030204" pitchFamily="34" charset="0"/>
              </a:rPr>
              <a:t> în parte, în final obținând un rezultat pentru toate aceste </a:t>
            </a:r>
            <a:r>
              <a:rPr lang="ro-RO" sz="1800" dirty="0" err="1">
                <a:solidFill>
                  <a:srgbClr val="000000"/>
                </a:solidFill>
                <a:effectLst/>
                <a:latin typeface="Times New Roman" panose="02020603050405020304" pitchFamily="18" charset="0"/>
                <a:ea typeface="Calibri" panose="020F0502020204030204" pitchFamily="34" charset="0"/>
              </a:rPr>
              <a:t>folduri</a:t>
            </a:r>
            <a:r>
              <a:rPr lang="ro-RO" sz="1800" dirty="0">
                <a:solidFill>
                  <a:srgbClr val="000000"/>
                </a:solidFill>
                <a:effectLst/>
                <a:latin typeface="Times New Roman" panose="02020603050405020304" pitchFamily="18" charset="0"/>
                <a:ea typeface="Calibri" panose="020F0502020204030204" pitchFamily="34" charset="0"/>
              </a:rPr>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effectLst/>
                <a:latin typeface="Times New Roman" panose="02020603050405020304" pitchFamily="18" charset="0"/>
                <a:ea typeface="Calibri" panose="020F0502020204030204" pitchFamily="34" charset="0"/>
              </a:rPr>
              <a:t>La final, după ce s-a evaluat fiecare </a:t>
            </a:r>
            <a:r>
              <a:rPr lang="ro-RO" sz="1800" dirty="0" err="1">
                <a:effectLst/>
                <a:latin typeface="Times New Roman" panose="02020603050405020304" pitchFamily="18" charset="0"/>
                <a:ea typeface="Calibri" panose="020F0502020204030204" pitchFamily="34" charset="0"/>
              </a:rPr>
              <a:t>fold</a:t>
            </a:r>
            <a:r>
              <a:rPr lang="ro-RO" sz="1800" dirty="0">
                <a:effectLst/>
                <a:latin typeface="Times New Roman" panose="02020603050405020304" pitchFamily="18" charset="0"/>
                <a:ea typeface="Calibri" panose="020F0502020204030204" pitchFamily="34" charset="0"/>
              </a:rPr>
              <a:t> în parte, se va calcula media aritmetică pe </a:t>
            </a:r>
            <a:r>
              <a:rPr lang="ro-RO" sz="1800" dirty="0" err="1">
                <a:effectLst/>
                <a:latin typeface="Times New Roman" panose="02020603050405020304" pitchFamily="18" charset="0"/>
                <a:ea typeface="Calibri" panose="020F0502020204030204" pitchFamily="34" charset="0"/>
              </a:rPr>
              <a:t>folduri</a:t>
            </a:r>
            <a:r>
              <a:rPr lang="ro-RO" sz="1800" dirty="0">
                <a:effectLst/>
                <a:latin typeface="Times New Roman" panose="02020603050405020304" pitchFamily="18" charset="0"/>
                <a:ea typeface="Calibri" panose="020F0502020204030204" pitchFamily="34" charset="0"/>
              </a:rPr>
              <a:t> pentru a obține o acuratețe totală pe tot setul de date.</a:t>
            </a:r>
            <a:endParaRPr lang="ro-RO" dirty="0"/>
          </a:p>
        </p:txBody>
      </p:sp>
    </p:spTree>
    <p:extLst>
      <p:ext uri="{BB962C8B-B14F-4D97-AF65-F5344CB8AC3E}">
        <p14:creationId xmlns:p14="http://schemas.microsoft.com/office/powerpoint/2010/main" val="972630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Pag. 26-30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Exista aici 4 procese importante: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tokenizarea</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(cuvintele dintr-o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propozitie</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vor fi separate de un delimitator si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adaugate</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intr-o</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lista ex.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algoritmul</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whitespace</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tokenizer</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clasificatorul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partilor</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de vorbire (timpul de procesare ar fi foarte mare daca </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s-</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ar</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lucra</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cu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toate</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cele</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472 de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taguri</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individuale, de acea</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acest</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process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urmareste</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s</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a</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le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reduca</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prin</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clasificarea</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acestora</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in</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10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parti</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de vorbire</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de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baza</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afisate</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si in graficul de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distributii</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a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partilor</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de vorbire</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Tagul</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de others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cuprinde</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toate</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tagurile</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care nu fac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parte</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din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celelalte</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9 </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categorii</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repre</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z</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entative</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De asemenea, și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etapele</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de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curatare</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a datelor (eliminare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stopwords</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eliminarea cifrelor) si normalizarea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datelor</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de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exemplu</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cuvintele sunt trecute la litera mica si se tine separat si o lista doar pentru cuvintele care </a:t>
            </a:r>
            <a:r>
              <a:rPr lang="ro-RO" sz="1800" b="0" dirty="0" err="1">
                <a:effectLst/>
                <a:latin typeface="Times New Roman" panose="02020603050405020304" pitchFamily="18" charset="0"/>
                <a:ea typeface="Calibri" panose="020F0502020204030204" pitchFamily="34" charset="0"/>
                <a:cs typeface="Times New Roman" panose="02020603050405020304" pitchFamily="18" charset="0"/>
              </a:rPr>
              <a:t>incep</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cu litera mare) sunt un pas important pentru</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obtine</a:t>
            </a: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 rezultate mai bune.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Tokenization</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Procesul de a delimita cuvintele dintr-un text și posibil a le clasifica, folosit în analiza lexicală, se numește proces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tokenizare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Acesta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deobicei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delimitează pe baza unei reguli de despărțire, algoritmul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tokenizare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folosit de sistemul de etichetare se numește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Whitespace</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Tokenizer</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Algoritmul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Whitespace</a:t>
            </a:r>
            <a:r>
              <a:rPr lang="ro-RO"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i="1" dirty="0" err="1">
                <a:effectLst/>
                <a:latin typeface="Times New Roman" panose="02020603050405020304" pitchFamily="18" charset="0"/>
                <a:ea typeface="Calibri" panose="020F0502020204030204" pitchFamily="34" charset="0"/>
                <a:cs typeface="Times New Roman" panose="02020603050405020304" pitchFamily="18" charset="0"/>
              </a:rPr>
              <a:t>Tokenizer</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împarte un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string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într-o listă de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stringuri</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fiecare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string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este delimitat și adăugat în listă atunci când se întâlnește caracterul de spațiu, tab sau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newline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(coduri ASCII: 32, 09, 13).</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rPr>
              <a:t>Clasificator părți de vorbire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a:solidFill>
                  <a:srgbClr val="000000"/>
                </a:solidFill>
                <a:effectLst/>
                <a:latin typeface="Times New Roman" panose="02020603050405020304" pitchFamily="18" charset="0"/>
                <a:ea typeface="Calibri" panose="020F0502020204030204" pitchFamily="34" charset="0"/>
              </a:rPr>
              <a:t>Algoritmului de calcul i-ar lua foarte mult să calculeze probabilitățile tuturor </a:t>
            </a:r>
            <a:r>
              <a:rPr lang="ro-RO" sz="1800" dirty="0" err="1">
                <a:solidFill>
                  <a:srgbClr val="000000"/>
                </a:solidFill>
                <a:effectLst/>
                <a:latin typeface="Times New Roman" panose="02020603050405020304" pitchFamily="18" charset="0"/>
                <a:ea typeface="Calibri" panose="020F0502020204030204" pitchFamily="34" charset="0"/>
              </a:rPr>
              <a:t>tagurilor</a:t>
            </a:r>
            <a:r>
              <a:rPr lang="ro-RO" sz="1800" dirty="0">
                <a:solidFill>
                  <a:srgbClr val="000000"/>
                </a:solidFill>
                <a:effectLst/>
                <a:latin typeface="Times New Roman" panose="02020603050405020304" pitchFamily="18" charset="0"/>
                <a:ea typeface="Calibri" panose="020F0502020204030204" pitchFamily="34" charset="0"/>
              </a:rPr>
              <a:t> (aproximativ 100 de </a:t>
            </a:r>
            <a:r>
              <a:rPr lang="ro-RO" sz="1800" dirty="0" err="1">
                <a:solidFill>
                  <a:srgbClr val="000000"/>
                </a:solidFill>
                <a:effectLst/>
                <a:latin typeface="Times New Roman" panose="02020603050405020304" pitchFamily="18" charset="0"/>
                <a:ea typeface="Calibri" panose="020F0502020204030204" pitchFamily="34" charset="0"/>
              </a:rPr>
              <a:t>taguri</a:t>
            </a:r>
            <a:r>
              <a:rPr lang="ro-RO" sz="1800" dirty="0">
                <a:solidFill>
                  <a:srgbClr val="000000"/>
                </a:solidFill>
                <a:effectLst/>
                <a:latin typeface="Times New Roman" panose="02020603050405020304" pitchFamily="18" charset="0"/>
                <a:ea typeface="Calibri" panose="020F0502020204030204" pitchFamily="34" charset="0"/>
              </a:rPr>
              <a:t>) dacă modelul s-ar aplica pentru fiecare </a:t>
            </a:r>
            <a:r>
              <a:rPr lang="ro-RO" sz="1800" dirty="0" err="1">
                <a:solidFill>
                  <a:srgbClr val="000000"/>
                </a:solidFill>
                <a:effectLst/>
                <a:latin typeface="Times New Roman" panose="02020603050405020304" pitchFamily="18" charset="0"/>
                <a:ea typeface="Calibri" panose="020F0502020204030204" pitchFamily="34" charset="0"/>
              </a:rPr>
              <a:t>tag</a:t>
            </a:r>
            <a:r>
              <a:rPr lang="ro-RO" sz="1800" dirty="0">
                <a:solidFill>
                  <a:srgbClr val="000000"/>
                </a:solidFill>
                <a:effectLst/>
                <a:latin typeface="Times New Roman" panose="02020603050405020304" pitchFamily="18" charset="0"/>
                <a:ea typeface="Calibri" panose="020F0502020204030204" pitchFamily="34" charset="0"/>
              </a:rPr>
              <a:t> în parte, predicția ar avea de suferit. Pentru a rezolva această problemă, se introduce un clasificator al părților de vorbire care va clasifica fiecare parte de vorbire din setul de date în 10 categorii, acestea fiind părțile de vorbire de bază din limba engleză. Acest proces nu este unul automat realizat de un algoritm, ci este realizat în urma unei analize a părților de vorbire utilizate în limba engleză.</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a:effectLst/>
                <a:latin typeface="Times New Roman" panose="02020603050405020304" pitchFamily="18" charset="0"/>
                <a:ea typeface="Calibri" panose="020F0502020204030204" pitchFamily="34" charset="0"/>
              </a:rPr>
              <a:t>Curățarea și normalizarea datelor</a:t>
            </a:r>
            <a:r>
              <a:rPr lang="ro-RO" sz="1800" b="0" dirty="0">
                <a:effectLst/>
                <a:latin typeface="Times New Roman" panose="02020603050405020304" pitchFamily="18" charset="0"/>
                <a:ea typeface="Calibri" panose="020F0502020204030204" pitchFamily="34" charset="0"/>
              </a:rPr>
              <a:t>: </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Această componentă va elimina mai întâi cuvintele de oprire (caracterele care nu sunt importante la etichetarea părților de vorbire), acestea fiind: parantezele rotunde ‘()’, parantezele pătrate ‘[]’ și acoladele ‘{}’. După această etapă, algoritmul verifică dacă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tokenul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este un număr, dacă conține doar cifre atunci îl elimină, dacă conține și cifre dar și litere atunci elimină cifrele din acesta iar dacă trece de un anume prag de litere rămase atunci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tokenul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nu va fi eliminat. Înainte ca preprocesarea să se finalizeze, în etapa de antrenare, se va păstra și o listă de cuvinte care încep cu literă mare și încă o listă în care toate cuvintele sunt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converite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la literă mică. Cuvintele din setul de testare vor trece prin același filtru, cu excepția ultimei etape, cuvintele care încep cu literă mare nu vor fi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converite</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la literă mică.</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p:spTree>
    <p:extLst>
      <p:ext uri="{BB962C8B-B14F-4D97-AF65-F5344CB8AC3E}">
        <p14:creationId xmlns:p14="http://schemas.microsoft.com/office/powerpoint/2010/main" val="3239634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8-10</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Pag. 31-...</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*Modelul este partea principală din sistem, acesta conține diferite informații despre probabilitățile</a:t>
            </a:r>
            <a:r>
              <a:rPr lang="en-US" sz="1100" dirty="0"/>
              <a:t> </a:t>
            </a:r>
            <a:r>
              <a:rPr lang="en-US" sz="1100" dirty="0" err="1"/>
              <a:t>tagurilor</a:t>
            </a:r>
            <a:r>
              <a:rPr lang="ro-RO" sz="1100" dirty="0"/>
              <a:t>, calculate pe baza datelor antrenate.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b="0" dirty="0"/>
              <a:t>In aceasta lucrare vor fi prezentate rezultatele a 4 modele: </a:t>
            </a:r>
            <a:r>
              <a:rPr lang="ro-RO" sz="1100" b="0" dirty="0" err="1"/>
              <a:t>default-tag</a:t>
            </a:r>
            <a:r>
              <a:rPr lang="ro-RO" sz="1100" b="0" dirty="0"/>
              <a:t> </a:t>
            </a:r>
            <a:r>
              <a:rPr lang="ro-RO" sz="1100" b="0" dirty="0" err="1"/>
              <a:t>noun</a:t>
            </a:r>
            <a:r>
              <a:rPr lang="ro-RO" sz="1100" b="0" dirty="0"/>
              <a:t>(</a:t>
            </a:r>
            <a:r>
              <a:rPr lang="ro-RO" sz="1100" b="0" dirty="0" err="1"/>
              <a:t>predictorul</a:t>
            </a:r>
            <a:r>
              <a:rPr lang="ro-RO" sz="1100" b="0" dirty="0"/>
              <a:t> va returna doar </a:t>
            </a:r>
            <a:r>
              <a:rPr lang="ro-RO" sz="1100" b="0" dirty="0" err="1"/>
              <a:t>tagul</a:t>
            </a:r>
            <a:r>
              <a:rPr lang="ro-RO" sz="1100" b="0" dirty="0"/>
              <a:t> de substantiv), </a:t>
            </a:r>
            <a:r>
              <a:rPr lang="ro-RO" sz="1100" b="0" dirty="0" err="1"/>
              <a:t>most</a:t>
            </a:r>
            <a:r>
              <a:rPr lang="ro-RO" sz="1100" b="0" dirty="0"/>
              <a:t> </a:t>
            </a:r>
            <a:r>
              <a:rPr lang="ro-RO" sz="1100" b="0" dirty="0" err="1"/>
              <a:t>frequent</a:t>
            </a:r>
            <a:r>
              <a:rPr lang="ro-RO" sz="1100" b="0" dirty="0"/>
              <a:t> </a:t>
            </a:r>
            <a:r>
              <a:rPr lang="ro-RO" sz="1100" b="0" dirty="0" err="1"/>
              <a:t>class</a:t>
            </a:r>
            <a:r>
              <a:rPr lang="ro-RO" sz="1100" b="0" dirty="0"/>
              <a:t> </a:t>
            </a:r>
            <a:r>
              <a:rPr lang="ro-RO" sz="1100" b="0" dirty="0" err="1"/>
              <a:t>baseline</a:t>
            </a:r>
            <a:r>
              <a:rPr lang="ro-RO" sz="1100" b="0" dirty="0"/>
              <a:t> (se va lua </a:t>
            </a:r>
            <a:r>
              <a:rPr lang="ro-RO" sz="1100" b="0" dirty="0" err="1"/>
              <a:t>tagul</a:t>
            </a:r>
            <a:r>
              <a:rPr lang="ro-RO" sz="1100" b="0" dirty="0"/>
              <a:t> cu cea mai mare frecventa de </a:t>
            </a:r>
            <a:r>
              <a:rPr lang="ro-RO" sz="1100" b="0" dirty="0" err="1"/>
              <a:t>aparitie</a:t>
            </a:r>
            <a:r>
              <a:rPr lang="ro-RO" sz="1100" b="0" dirty="0"/>
              <a:t> pentru fiecare </a:t>
            </a:r>
            <a:r>
              <a:rPr lang="ro-RO" sz="1100" b="0" dirty="0" err="1"/>
              <a:t>cuvant</a:t>
            </a:r>
            <a:r>
              <a:rPr lang="ro-RO" sz="1100" b="0" dirty="0"/>
              <a:t> din setul de antrenare), Modelul Markov cu stări ascunse (principalul model folosit in </a:t>
            </a:r>
            <a:r>
              <a:rPr lang="ro-RO" sz="1100" b="0" dirty="0" err="1"/>
              <a:t>aplicatie</a:t>
            </a:r>
            <a:r>
              <a:rPr lang="ro-RO" sz="1100" b="0" dirty="0"/>
              <a:t>) și modelul cuvintelor necunoscute (folosit atunci </a:t>
            </a:r>
            <a:r>
              <a:rPr lang="ro-RO" sz="1100" b="0" dirty="0" err="1"/>
              <a:t>cand</a:t>
            </a:r>
            <a:r>
              <a:rPr lang="ro-RO" sz="1100" b="0" dirty="0"/>
              <a:t> apare un </a:t>
            </a:r>
            <a:r>
              <a:rPr lang="ro-RO" sz="1100" b="0" dirty="0" err="1"/>
              <a:t>cuvant</a:t>
            </a:r>
            <a:r>
              <a:rPr lang="ro-RO" sz="1100" b="0" dirty="0"/>
              <a:t> care nu a mai fost in setul de antrenament).</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Modelul  Markov cu stări ascunse este o generalizare avansată de la </a:t>
            </a:r>
            <a:r>
              <a:rPr lang="ro-RO" sz="1100" b="1" dirty="0"/>
              <a:t>lanțurile Markov</a:t>
            </a:r>
            <a:r>
              <a:rPr lang="ro-RO" sz="1100" dirty="0"/>
              <a:t>, inventate de matematicianul rus </a:t>
            </a:r>
            <a:r>
              <a:rPr lang="ro-RO" sz="1100" dirty="0" err="1"/>
              <a:t>Andrey</a:t>
            </a:r>
            <a:r>
              <a:rPr lang="ro-RO" sz="1100" dirty="0"/>
              <a:t> Markov.</a:t>
            </a:r>
            <a:endParaRPr lang="ro-RO"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en-US"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en-US"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en-US"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en-US"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Lanțul Markov vine cu următoarea ipoteză importantă „pentru a putea prezice viitorul într-o secvență de stări, tot ce contează este starea curentă”. Toate stările de dinaintea stării curente nu au niciun impact și pot fi eliminate.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b="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b="1" dirty="0"/>
              <a:t>Figură</a:t>
            </a:r>
            <a:r>
              <a:rPr lang="ro-RO" sz="1100" dirty="0"/>
              <a:t>: De exemplu, dacă s-ar converti exemplu acesta într-un exemplu real, să zicem pentru a prezice vremea, se ia starea E ca vreme însorită și A ca vreme ploioasă. Cu presupunerea că astăzi este o zi însorită, pentru a prezice vremea de mâine, modelul indică o probabilitate de 70% ca mâine să fie o zi ploioasă. </a:t>
            </a:r>
            <a:endParaRPr lang="ro-RO" b="1" dirty="0"/>
          </a:p>
        </p:txBody>
      </p:sp>
    </p:spTree>
    <p:extLst>
      <p:ext uri="{BB962C8B-B14F-4D97-AF65-F5344CB8AC3E}">
        <p14:creationId xmlns:p14="http://schemas.microsoft.com/office/powerpoint/2010/main" val="2119146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Pag. 10-13</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Pag. 31-...</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0" dirty="0">
                <a:effectLst/>
                <a:latin typeface="Times New Roman" panose="02020603050405020304" pitchFamily="18" charset="0"/>
                <a:ea typeface="Calibri" panose="020F0502020204030204" pitchFamily="34" charset="0"/>
                <a:cs typeface="Times New Roman" panose="02020603050405020304" pitchFamily="18" charset="0"/>
              </a:rPr>
              <a:t>Pag. 32*</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dirty="0"/>
              <a:t>*Modelul Markov cu stări ascunse are 2 componente foarte importante: probabilitățile de emisie (probabilitatea ca un anumit </a:t>
            </a:r>
            <a:r>
              <a:rPr lang="ro-RO" sz="1800" dirty="0" err="1"/>
              <a:t>tag</a:t>
            </a:r>
            <a:r>
              <a:rPr lang="ro-RO" sz="1800" dirty="0"/>
              <a:t> să fie asociat cu un anumit cuvânt) și probabilitățile de tranziție(probabilitatea ca un </a:t>
            </a:r>
            <a:r>
              <a:rPr lang="ro-RO" sz="1800" dirty="0" err="1"/>
              <a:t>tag</a:t>
            </a:r>
            <a:r>
              <a:rPr lang="ro-RO" sz="1800" dirty="0"/>
              <a:t> să apară după ce un alt </a:t>
            </a:r>
            <a:r>
              <a:rPr lang="ro-RO" sz="1800" dirty="0" err="1"/>
              <a:t>tag</a:t>
            </a:r>
            <a:r>
              <a:rPr lang="ro-RO" sz="1800" dirty="0"/>
              <a:t> a apărut la pasul anterior).</a:t>
            </a:r>
            <a:r>
              <a:rPr lang="en-US" sz="1800" b="1" dirty="0">
                <a:effectLst/>
                <a:latin typeface="Times New Roman" panose="02020603050405020304" pitchFamily="18" charset="0"/>
                <a:cs typeface="Times New Roman" panose="02020603050405020304" pitchFamily="18" charset="0"/>
              </a:rPr>
              <a:t> </a:t>
            </a:r>
            <a:r>
              <a:rPr lang="ro-RO" sz="1800" dirty="0" err="1"/>
              <a:t>Deobicei</a:t>
            </a:r>
            <a:r>
              <a:rPr lang="ro-RO" sz="1800" dirty="0"/>
              <a:t>, într-un sistem de etichetare cu un model Markov cu stări ascunse se calculează doar probabilitățile de tranziție pentru </a:t>
            </a:r>
            <a:r>
              <a:rPr lang="ro-RO" sz="1800" dirty="0" err="1"/>
              <a:t>unigram</a:t>
            </a:r>
            <a:r>
              <a:rPr lang="ro-RO" sz="1800" dirty="0"/>
              <a:t> (1-gram), </a:t>
            </a:r>
            <a:r>
              <a:rPr lang="ro-RO" sz="1800" dirty="0" err="1"/>
              <a:t>bigram</a:t>
            </a:r>
            <a:r>
              <a:rPr lang="ro-RO" sz="1800" dirty="0"/>
              <a:t> (2-gram) și </a:t>
            </a:r>
            <a:r>
              <a:rPr lang="ro-RO" sz="1800" dirty="0" err="1"/>
              <a:t>trigram</a:t>
            </a:r>
            <a:r>
              <a:rPr lang="ro-RO" sz="1800" dirty="0"/>
              <a:t> (3-gram).</a:t>
            </a:r>
            <a:endParaRPr lang="ro-RO"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800" b="1" dirty="0" err="1">
                <a:effectLst/>
                <a:latin typeface="Times New Roman" panose="02020603050405020304" pitchFamily="18" charset="0"/>
                <a:ea typeface="Calibri" panose="020F0502020204030204" pitchFamily="34" charset="0"/>
                <a:cs typeface="Times New Roman" panose="02020603050405020304" pitchFamily="18" charset="0"/>
              </a:rPr>
              <a:t>Unigramul</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nu se uită la niciun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tag</a:t>
            </a:r>
            <a:r>
              <a:rPr lang="ro-RO"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ro-RO" sz="1800" dirty="0" err="1">
                <a:effectLst/>
                <a:latin typeface="Times New Roman" panose="02020603050405020304" pitchFamily="18" charset="0"/>
                <a:ea typeface="Calibri" panose="020F0502020204030204" pitchFamily="34" charset="0"/>
                <a:cs typeface="Times New Roman" panose="02020603050405020304" pitchFamily="18" charset="0"/>
              </a:rPr>
              <a:t>anterio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 </a:t>
            </a:r>
            <a:r>
              <a:rPr lang="ro-RO" sz="1800" b="1" dirty="0" err="1">
                <a:effectLst/>
                <a:latin typeface="Times New Roman" panose="02020603050405020304" pitchFamily="18" charset="0"/>
                <a:ea typeface="Calibri" panose="020F0502020204030204" pitchFamily="34" charset="0"/>
              </a:rPr>
              <a:t>Bigramul</a:t>
            </a:r>
            <a:r>
              <a:rPr lang="ro-RO" sz="1800" dirty="0">
                <a:effectLst/>
                <a:latin typeface="Times New Roman" panose="02020603050405020304" pitchFamily="18" charset="0"/>
                <a:ea typeface="Calibri" panose="020F0502020204030204" pitchFamily="34" charset="0"/>
              </a:rPr>
              <a:t> se uită doar la </a:t>
            </a:r>
            <a:r>
              <a:rPr lang="ro-RO" sz="1800" dirty="0" err="1">
                <a:effectLst/>
                <a:latin typeface="Times New Roman" panose="02020603050405020304" pitchFamily="18" charset="0"/>
                <a:ea typeface="Calibri" panose="020F0502020204030204" pitchFamily="34" charset="0"/>
              </a:rPr>
              <a:t>tagul</a:t>
            </a:r>
            <a:r>
              <a:rPr lang="ro-RO" sz="1800" dirty="0">
                <a:effectLst/>
                <a:latin typeface="Times New Roman" panose="02020603050405020304" pitchFamily="18" charset="0"/>
                <a:ea typeface="Calibri" panose="020F0502020204030204" pitchFamily="34" charset="0"/>
              </a:rPr>
              <a:t> precedent.</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Trigramul</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fiind n-gramul cel mai avansat dintre cele 3 menționate, se uită la ultimele 2 </a:t>
            </a:r>
            <a:r>
              <a:rPr lang="ro-RO" sz="1800" dirty="0" err="1">
                <a:effectLst/>
                <a:latin typeface="Times New Roman" panose="02020603050405020304" pitchFamily="18" charset="0"/>
                <a:ea typeface="Times New Roman" panose="02020603050405020304" pitchFamily="18" charset="0"/>
                <a:cs typeface="Times New Roman" panose="02020603050405020304" pitchFamily="18" charset="0"/>
              </a:rPr>
              <a:t>taguri</a:t>
            </a:r>
            <a:r>
              <a:rPr lang="ro-RO" sz="1800" dirty="0">
                <a:effectLst/>
                <a:latin typeface="Times New Roman" panose="02020603050405020304" pitchFamily="18" charset="0"/>
                <a:ea typeface="Times New Roman" panose="02020603050405020304" pitchFamily="18" charset="0"/>
                <a:cs typeface="Times New Roman" panose="02020603050405020304" pitchFamily="18" charset="0"/>
              </a:rPr>
              <a:t> precedente.</a:t>
            </a: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en-US" b="1"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en-US" b="1"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b="1" dirty="0">
                <a:effectLst/>
                <a:latin typeface="Times New Roman" panose="02020603050405020304" pitchFamily="18" charset="0"/>
                <a:ea typeface="Calibri" panose="020F0502020204030204" pitchFamily="34" charset="0"/>
                <a:cs typeface="Times New Roman" panose="02020603050405020304" pitchFamily="18" charset="0"/>
              </a:rPr>
              <a:t>Formula de emisie: </a:t>
            </a:r>
            <a:r>
              <a:rPr lang="ro-RO"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Putem vedea în exemplul cum formula pentru probabilitatea de emisie este o generalizare de la formula naivă a lui </a:t>
            </a:r>
            <a:r>
              <a:rPr lang="ro-RO"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Bayes</a:t>
            </a:r>
            <a:r>
              <a:rPr lang="ro-RO"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important de remarcat că aceasta nu </a:t>
            </a:r>
            <a:r>
              <a:rPr lang="ro-RO"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incearcă</a:t>
            </a:r>
            <a:r>
              <a:rPr lang="ro-RO"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să răspundă la întrebarea: „care este cel mai probabil </a:t>
            </a:r>
            <a:r>
              <a:rPr lang="ro-RO"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tag</a:t>
            </a:r>
            <a:r>
              <a:rPr lang="ro-RO"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pentru cuvântul ‘</a:t>
            </a:r>
            <a:r>
              <a:rPr lang="ro-RO"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a:t>
            </a:r>
            <a:r>
              <a:rPr lang="ro-RO"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ci „dacă am genera un pronume, cât de probabil ar fi ca acesta să fie ‘</a:t>
            </a:r>
            <a:r>
              <a:rPr lang="ro-RO"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a:t>
            </a:r>
            <a:r>
              <a:rPr lang="ro-RO"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ro-RO" sz="11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b="1" dirty="0"/>
          </a:p>
        </p:txBody>
      </p:sp>
    </p:spTree>
    <p:extLst>
      <p:ext uri="{BB962C8B-B14F-4D97-AF65-F5344CB8AC3E}">
        <p14:creationId xmlns:p14="http://schemas.microsoft.com/office/powerpoint/2010/main" val="2896381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6"/>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6"/>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0"/>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0"/>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10"/>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10"/>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11"/>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11"/>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11"/>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1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52" r:id="rId1"/>
    <p:sldLayoutId id="2147483656" r:id="rId2"/>
    <p:sldLayoutId id="2147483657"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2.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6.png"/><Relationship Id="rId7"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4.png"/><Relationship Id="rId11" Type="http://schemas.openxmlformats.org/officeDocument/2006/relationships/image" Target="../media/image22.png"/><Relationship Id="rId5" Type="http://schemas.openxmlformats.org/officeDocument/2006/relationships/image" Target="../media/image29.png"/><Relationship Id="rId10" Type="http://schemas.openxmlformats.org/officeDocument/2006/relationships/image" Target="../media/image40.png"/><Relationship Id="rId4" Type="http://schemas.openxmlformats.org/officeDocument/2006/relationships/image" Target="../media/image20.png"/><Relationship Id="rId9"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160.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14"/>
          <p:cNvSpPr txBox="1">
            <a:spLocks noGrp="1"/>
          </p:cNvSpPr>
          <p:nvPr>
            <p:ph type="subTitle" idx="4294967295"/>
          </p:nvPr>
        </p:nvSpPr>
        <p:spPr>
          <a:xfrm>
            <a:off x="718458" y="1190339"/>
            <a:ext cx="8425542" cy="78480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RO" sz="4400" b="1" dirty="0">
                <a:solidFill>
                  <a:schemeClr val="bg2"/>
                </a:solidFill>
              </a:rPr>
              <a:t>Etichetarea părților de vorbire</a:t>
            </a:r>
            <a:endParaRPr sz="4400" b="1" dirty="0">
              <a:solidFill>
                <a:schemeClr val="bg2"/>
              </a:solidFill>
            </a:endParaRPr>
          </a:p>
        </p:txBody>
      </p:sp>
      <p:sp>
        <p:nvSpPr>
          <p:cNvPr id="106" name="Google Shape;106;p1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dirty="0"/>
          </a:p>
        </p:txBody>
      </p:sp>
      <p:sp>
        <p:nvSpPr>
          <p:cNvPr id="13" name="Google Shape;104;p14">
            <a:extLst>
              <a:ext uri="{FF2B5EF4-FFF2-40B4-BE49-F238E27FC236}">
                <a16:creationId xmlns:a16="http://schemas.microsoft.com/office/drawing/2014/main" id="{EECB4C7E-FF1C-47CB-84FE-F5B2FB67CEC2}"/>
              </a:ext>
            </a:extLst>
          </p:cNvPr>
          <p:cNvSpPr txBox="1">
            <a:spLocks/>
          </p:cNvSpPr>
          <p:nvPr/>
        </p:nvSpPr>
        <p:spPr>
          <a:xfrm>
            <a:off x="2977243" y="4539626"/>
            <a:ext cx="3189514" cy="4708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0" indent="0" algn="ctr">
              <a:buFont typeface="Lato"/>
              <a:buNone/>
            </a:pPr>
            <a:r>
              <a:rPr lang="ro-RO" sz="1400" dirty="0">
                <a:solidFill>
                  <a:schemeClr val="bg1">
                    <a:lumMod val="75000"/>
                  </a:schemeClr>
                </a:solidFill>
              </a:rPr>
              <a:t>Sibiu 2020</a:t>
            </a:r>
            <a:endParaRPr lang="en-US" sz="1400" dirty="0">
              <a:solidFill>
                <a:schemeClr val="bg1">
                  <a:lumMod val="75000"/>
                </a:schemeClr>
              </a:solidFill>
            </a:endParaRPr>
          </a:p>
        </p:txBody>
      </p:sp>
      <p:sp>
        <p:nvSpPr>
          <p:cNvPr id="14" name="Google Shape;104;p14">
            <a:extLst>
              <a:ext uri="{FF2B5EF4-FFF2-40B4-BE49-F238E27FC236}">
                <a16:creationId xmlns:a16="http://schemas.microsoft.com/office/drawing/2014/main" id="{A4F6C234-F0E3-431B-9284-574D1DC7D827}"/>
              </a:ext>
            </a:extLst>
          </p:cNvPr>
          <p:cNvSpPr txBox="1">
            <a:spLocks/>
          </p:cNvSpPr>
          <p:nvPr/>
        </p:nvSpPr>
        <p:spPr>
          <a:xfrm>
            <a:off x="1337687" y="2827192"/>
            <a:ext cx="4991523" cy="4708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0" indent="0">
              <a:buFont typeface="Lato"/>
              <a:buNone/>
            </a:pPr>
            <a:r>
              <a:rPr lang="ro-RO" sz="1800" dirty="0">
                <a:solidFill>
                  <a:schemeClr val="tx1"/>
                </a:solidFill>
                <a:effectLst/>
                <a:latin typeface="Lato" panose="020B0604020202020204" charset="0"/>
                <a:ea typeface="Calibri" panose="020F0502020204030204" pitchFamily="34" charset="0"/>
              </a:rPr>
              <a:t>Specializarea:  Ingineria Sistemelor Multimedia</a:t>
            </a:r>
          </a:p>
          <a:p>
            <a:pPr marL="0" indent="0">
              <a:buNone/>
            </a:pPr>
            <a:r>
              <a:rPr lang="en-US" sz="1800" dirty="0" err="1">
                <a:solidFill>
                  <a:schemeClr val="tx1"/>
                </a:solidFill>
              </a:rPr>
              <a:t>Îndrumător</a:t>
            </a:r>
            <a:r>
              <a:rPr lang="en-US" sz="1800" dirty="0">
                <a:solidFill>
                  <a:schemeClr val="tx1"/>
                </a:solidFill>
              </a:rPr>
              <a:t>: </a:t>
            </a:r>
            <a:r>
              <a:rPr lang="ro-RO" sz="1800" dirty="0">
                <a:solidFill>
                  <a:schemeClr val="tx1"/>
                </a:solidFill>
              </a:rPr>
              <a:t> </a:t>
            </a:r>
            <a:r>
              <a:rPr lang="en-US" sz="1800" dirty="0">
                <a:solidFill>
                  <a:schemeClr val="tx1"/>
                </a:solidFill>
              </a:rPr>
              <a:t>Conf. dr. </a:t>
            </a:r>
            <a:r>
              <a:rPr lang="en-US" sz="1800" dirty="0" err="1">
                <a:solidFill>
                  <a:schemeClr val="tx1"/>
                </a:solidFill>
              </a:rPr>
              <a:t>ing</a:t>
            </a:r>
            <a:r>
              <a:rPr lang="en-US" sz="1800" dirty="0">
                <a:solidFill>
                  <a:schemeClr val="tx1"/>
                </a:solidFill>
              </a:rPr>
              <a:t>. Morariu Daniel</a:t>
            </a:r>
            <a:endParaRPr lang="ro-RO" sz="1800" dirty="0">
              <a:solidFill>
                <a:schemeClr val="tx1"/>
              </a:solidFill>
            </a:endParaRPr>
          </a:p>
          <a:p>
            <a:pPr marL="0" indent="0">
              <a:buNone/>
            </a:pPr>
            <a:r>
              <a:rPr lang="en-US" sz="1800" dirty="0">
                <a:solidFill>
                  <a:schemeClr val="tx1"/>
                </a:solidFill>
              </a:rPr>
              <a:t>Absolvent: </a:t>
            </a:r>
            <a:r>
              <a:rPr lang="ro-RO" sz="1800" dirty="0">
                <a:solidFill>
                  <a:schemeClr val="tx1"/>
                </a:solidFill>
              </a:rPr>
              <a:t> </a:t>
            </a:r>
            <a:r>
              <a:rPr lang="en-US" sz="1800" dirty="0" err="1">
                <a:solidFill>
                  <a:schemeClr val="tx1"/>
                </a:solidFill>
              </a:rPr>
              <a:t>Bărbulescu</a:t>
            </a:r>
            <a:r>
              <a:rPr lang="en-US" sz="1800" dirty="0">
                <a:solidFill>
                  <a:schemeClr val="tx1"/>
                </a:solidFill>
              </a:rPr>
              <a:t> Adrian</a:t>
            </a:r>
          </a:p>
          <a:p>
            <a:pPr marL="0" indent="0">
              <a:buNone/>
            </a:pPr>
            <a:endParaRPr lang="en-US" sz="1800" dirty="0">
              <a:solidFill>
                <a:schemeClr val="tx1"/>
              </a:solidFill>
            </a:endParaRPr>
          </a:p>
          <a:p>
            <a:pPr marL="0" indent="0">
              <a:buFont typeface="Lato"/>
              <a:buNone/>
            </a:pPr>
            <a:endParaRPr lang="en-US" sz="1800" dirty="0">
              <a:solidFill>
                <a:schemeClr val="tx1"/>
              </a:solidFill>
              <a:latin typeface="Lato" panose="020B0604020202020204" charset="0"/>
            </a:endParaRPr>
          </a:p>
        </p:txBody>
      </p:sp>
      <p:sp>
        <p:nvSpPr>
          <p:cNvPr id="16" name="Google Shape;104;p14">
            <a:extLst>
              <a:ext uri="{FF2B5EF4-FFF2-40B4-BE49-F238E27FC236}">
                <a16:creationId xmlns:a16="http://schemas.microsoft.com/office/drawing/2014/main" id="{FDB2A6F1-2DCE-4DCF-9F23-CF356A36D8C1}"/>
              </a:ext>
            </a:extLst>
          </p:cNvPr>
          <p:cNvSpPr txBox="1">
            <a:spLocks/>
          </p:cNvSpPr>
          <p:nvPr/>
        </p:nvSpPr>
        <p:spPr>
          <a:xfrm>
            <a:off x="1337687" y="19047"/>
            <a:ext cx="6468626" cy="3080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0" indent="0" algn="ctr">
              <a:buFont typeface="Lato"/>
              <a:buNone/>
            </a:pPr>
            <a:r>
              <a:rPr lang="ro-RO" sz="1400" dirty="0">
                <a:solidFill>
                  <a:schemeClr val="bg1">
                    <a:lumMod val="75000"/>
                  </a:schemeClr>
                </a:solidFill>
              </a:rPr>
              <a:t>Universitatea “Lucian Blaga” din Sibiu,</a:t>
            </a:r>
          </a:p>
          <a:p>
            <a:pPr marL="0" indent="0" algn="ctr">
              <a:buFont typeface="Lato"/>
              <a:buNone/>
            </a:pPr>
            <a:r>
              <a:rPr lang="ro-RO" sz="1400" dirty="0">
                <a:solidFill>
                  <a:schemeClr val="bg1">
                    <a:lumMod val="75000"/>
                  </a:schemeClr>
                </a:solidFill>
              </a:rPr>
              <a:t>Departamentul de Calculatoare și Inginerie Electrică</a:t>
            </a:r>
            <a:endParaRPr lang="en-US" sz="1400" dirty="0">
              <a:solidFill>
                <a:schemeClr val="bg1">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11604"/>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Exemplu HMM</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4026674" y="311604"/>
            <a:ext cx="7722625"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b="1" dirty="0"/>
              <a:t>„Cristopher(</a:t>
            </a:r>
            <a:r>
              <a:rPr lang="ro-RO" sz="1200" b="1" dirty="0" err="1"/>
              <a:t>Noun</a:t>
            </a:r>
            <a:r>
              <a:rPr lang="ro-RO" sz="1200" b="1" dirty="0"/>
              <a:t>) </a:t>
            </a:r>
            <a:r>
              <a:rPr lang="ro-RO" sz="1200" b="1" dirty="0" err="1"/>
              <a:t>Nolan</a:t>
            </a:r>
            <a:r>
              <a:rPr lang="ro-RO" sz="1200" b="1" dirty="0"/>
              <a:t>(</a:t>
            </a:r>
            <a:r>
              <a:rPr lang="ro-RO" sz="1200" b="1" dirty="0" err="1"/>
              <a:t>Noun</a:t>
            </a:r>
            <a:r>
              <a:rPr lang="ro-RO" sz="1200" b="1" dirty="0"/>
              <a:t>) </a:t>
            </a:r>
            <a:r>
              <a:rPr lang="ro-RO" sz="1200" b="1" dirty="0" err="1"/>
              <a:t>can</a:t>
            </a:r>
            <a:r>
              <a:rPr lang="ro-RO" sz="1200" b="1" dirty="0"/>
              <a:t>(Modal Verb) </a:t>
            </a:r>
            <a:r>
              <a:rPr lang="ro-RO" sz="1200" b="1" dirty="0" err="1"/>
              <a:t>hire</a:t>
            </a:r>
            <a:r>
              <a:rPr lang="ro-RO" sz="1200" b="1" dirty="0"/>
              <a:t>(Verb) Will(</a:t>
            </a:r>
            <a:r>
              <a:rPr lang="ro-RO" sz="1200" b="1" dirty="0" err="1"/>
              <a:t>Noun</a:t>
            </a:r>
            <a:r>
              <a:rPr lang="ro-RO" sz="1200" b="1"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b="1" dirty="0"/>
              <a:t>Tip(</a:t>
            </a:r>
            <a:r>
              <a:rPr lang="ro-RO" sz="1200" b="1" dirty="0" err="1"/>
              <a:t>Noun</a:t>
            </a:r>
            <a:r>
              <a:rPr lang="ro-RO" sz="1200" b="1" dirty="0"/>
              <a:t>) </a:t>
            </a:r>
            <a:r>
              <a:rPr lang="ro-RO" sz="1200" b="1" dirty="0" err="1"/>
              <a:t>will</a:t>
            </a:r>
            <a:r>
              <a:rPr lang="ro-RO" sz="1200" b="1" dirty="0"/>
              <a:t>(Modal Verb) </a:t>
            </a:r>
            <a:r>
              <a:rPr lang="ro-RO" sz="1200" b="1" dirty="0" err="1"/>
              <a:t>hire</a:t>
            </a:r>
            <a:r>
              <a:rPr lang="ro-RO" sz="1200" b="1" dirty="0"/>
              <a:t>(Verb) Cristopher(</a:t>
            </a:r>
            <a:r>
              <a:rPr lang="ro-RO" sz="1200" b="1" dirty="0" err="1"/>
              <a:t>Noun</a:t>
            </a:r>
            <a:r>
              <a:rPr lang="ro-RO" sz="1200" b="1"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b="1" dirty="0"/>
              <a:t>Will(Modal Verb) </a:t>
            </a:r>
            <a:r>
              <a:rPr lang="ro-RO" sz="1200" b="1" dirty="0" err="1"/>
              <a:t>Nolan</a:t>
            </a:r>
            <a:r>
              <a:rPr lang="ro-RO" sz="1200" b="1" dirty="0"/>
              <a:t>(</a:t>
            </a:r>
            <a:r>
              <a:rPr lang="ro-RO" sz="1200" b="1" dirty="0" err="1"/>
              <a:t>Noun</a:t>
            </a:r>
            <a:r>
              <a:rPr lang="ro-RO" sz="1200" b="1" dirty="0"/>
              <a:t>) tip(Verb) Cristopher(</a:t>
            </a:r>
            <a:r>
              <a:rPr lang="ro-RO" sz="1200" b="1" dirty="0" err="1"/>
              <a:t>Noun</a:t>
            </a:r>
            <a:r>
              <a:rPr lang="ro-RO" sz="1200" b="1"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b="1" dirty="0"/>
              <a:t>Cristopher(</a:t>
            </a:r>
            <a:r>
              <a:rPr lang="ro-RO" sz="1200" b="1" dirty="0" err="1"/>
              <a:t>Noun</a:t>
            </a:r>
            <a:r>
              <a:rPr lang="ro-RO" sz="1200" b="1" dirty="0"/>
              <a:t>) </a:t>
            </a:r>
            <a:r>
              <a:rPr lang="ro-RO" sz="1200" b="1" dirty="0" err="1"/>
              <a:t>will</a:t>
            </a:r>
            <a:r>
              <a:rPr lang="ro-RO" sz="1200" b="1" dirty="0"/>
              <a:t>(Modal Verb) </a:t>
            </a:r>
            <a:r>
              <a:rPr lang="ro-RO" sz="1200" b="1" dirty="0" err="1"/>
              <a:t>pay</a:t>
            </a:r>
            <a:r>
              <a:rPr lang="ro-RO" sz="1200" b="1" dirty="0"/>
              <a:t>(VB) Tip(</a:t>
            </a:r>
            <a:r>
              <a:rPr lang="ro-RO" sz="1200" b="1" dirty="0" err="1"/>
              <a:t>Noun</a:t>
            </a:r>
            <a:r>
              <a:rPr lang="ro-RO" sz="1200" b="1" dirty="0"/>
              <a:t>).”</a:t>
            </a:r>
          </a:p>
        </p:txBody>
      </p:sp>
      <p:pic>
        <p:nvPicPr>
          <p:cNvPr id="3" name="Picture 2">
            <a:extLst>
              <a:ext uri="{FF2B5EF4-FFF2-40B4-BE49-F238E27FC236}">
                <a16:creationId xmlns:a16="http://schemas.microsoft.com/office/drawing/2014/main" id="{D62C682C-2AE4-47E0-840F-B943F92B852E}"/>
              </a:ext>
            </a:extLst>
          </p:cNvPr>
          <p:cNvPicPr>
            <a:picLocks noChangeAspect="1"/>
          </p:cNvPicPr>
          <p:nvPr/>
        </p:nvPicPr>
        <p:blipFill>
          <a:blip r:embed="rId3"/>
          <a:stretch>
            <a:fillRect/>
          </a:stretch>
        </p:blipFill>
        <p:spPr>
          <a:xfrm>
            <a:off x="606939" y="1196157"/>
            <a:ext cx="7185719" cy="3814276"/>
          </a:xfrm>
          <a:prstGeom prst="rect">
            <a:avLst/>
          </a:prstGeom>
        </p:spPr>
      </p:pic>
    </p:spTree>
    <p:extLst>
      <p:ext uri="{BB962C8B-B14F-4D97-AF65-F5344CB8AC3E}">
        <p14:creationId xmlns:p14="http://schemas.microsoft.com/office/powerpoint/2010/main" val="1359217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Modelul pentru cuvintele necunoscute</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dirty="0"/>
          </a:p>
        </p:txBody>
      </p:sp>
      <p:sp>
        <p:nvSpPr>
          <p:cNvPr id="6" name="Google Shape;125;p17">
            <a:extLst>
              <a:ext uri="{FF2B5EF4-FFF2-40B4-BE49-F238E27FC236}">
                <a16:creationId xmlns:a16="http://schemas.microsoft.com/office/drawing/2014/main" id="{11242EC2-7A92-491C-A3FB-414E0C30346F}"/>
              </a:ext>
            </a:extLst>
          </p:cNvPr>
          <p:cNvSpPr txBox="1">
            <a:spLocks/>
          </p:cNvSpPr>
          <p:nvPr/>
        </p:nvSpPr>
        <p:spPr>
          <a:xfrm>
            <a:off x="698328" y="957102"/>
            <a:ext cx="8056597" cy="6815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71450" indent="-171450" algn="just">
              <a:lnSpc>
                <a:spcPct val="107000"/>
              </a:lnSpc>
              <a:spcBef>
                <a:spcPts val="0"/>
              </a:spcBef>
              <a:buClr>
                <a:srgbClr val="000000"/>
              </a:buClr>
              <a:buSzPts val="1400"/>
              <a:buFont typeface="Arial" panose="020B0604020202020204" pitchFamily="34" charset="0"/>
              <a:buChar char="•"/>
              <a:defRPr/>
            </a:pPr>
            <a:r>
              <a:rPr lang="ro-RO" sz="1400" dirty="0"/>
              <a:t>Listă de sufixe și de prefixe pentru calculul probabilității asociat cu un </a:t>
            </a:r>
            <a:r>
              <a:rPr lang="ro-RO" sz="1400" dirty="0" err="1"/>
              <a:t>tag</a:t>
            </a:r>
            <a:endParaRPr lang="ro-RO" sz="14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0A24733-9D4C-4136-84D4-024F8AE37303}"/>
                  </a:ext>
                </a:extLst>
              </p:cNvPr>
              <p:cNvSpPr txBox="1"/>
              <p:nvPr/>
            </p:nvSpPr>
            <p:spPr>
              <a:xfrm>
                <a:off x="-125421" y="1693200"/>
                <a:ext cx="4572000" cy="6746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b="1" i="1" smtClean="0">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𝑷</m:t>
                          </m:r>
                        </m:e>
                        <m:sub>
                          <m:r>
                            <a:rPr lang="ro-RO" b="1" i="1">
                              <a:solidFill>
                                <a:schemeClr val="tx1"/>
                              </a:solidFill>
                              <a:latin typeface="Cambria Math" panose="02040503050406030204" pitchFamily="18" charset="0"/>
                            </a:rPr>
                            <m:t>𝒔𝒑</m:t>
                          </m:r>
                        </m:sub>
                      </m:sSub>
                      <m:d>
                        <m:dPr>
                          <m:ctrlPr>
                            <a:rPr lang="ro-RO" b="1" i="1">
                              <a:solidFill>
                                <a:schemeClr val="tx1"/>
                              </a:solidFill>
                              <a:latin typeface="Cambria Math" panose="02040503050406030204" pitchFamily="18" charset="0"/>
                            </a:rPr>
                          </m:ctrlPr>
                        </m:dPr>
                        <m:e>
                          <m:d>
                            <m:dPr>
                              <m:begChr m:val=""/>
                              <m:endChr m:val="|"/>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𝒙</m:t>
                                  </m:r>
                                </m:e>
                                <m:sub>
                                  <m:r>
                                    <a:rPr lang="ro-RO" b="1" i="1">
                                      <a:solidFill>
                                        <a:schemeClr val="tx1"/>
                                      </a:solidFill>
                                      <a:latin typeface="Cambria Math" panose="02040503050406030204" pitchFamily="18" charset="0"/>
                                    </a:rPr>
                                    <m:t>𝒊</m:t>
                                  </m:r>
                                </m:sub>
                              </m:sSub>
                            </m:e>
                          </m:d>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r>
                        <a:rPr lang="ro-RO" b="1" i="1">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r>
                                <a:rPr lang="ro-RO" b="1" i="1">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𝒙</m:t>
                                  </m:r>
                                </m:e>
                                <m:sub>
                                  <m:r>
                                    <a:rPr lang="ro-RO" b="1" i="1">
                                      <a:solidFill>
                                        <a:schemeClr val="tx1"/>
                                      </a:solidFill>
                                      <a:latin typeface="Cambria Math" panose="02040503050406030204" pitchFamily="18" charset="0"/>
                                    </a:rPr>
                                    <m:t>𝒊</m:t>
                                  </m:r>
                                </m:sub>
                              </m:sSub>
                            </m:e>
                          </m:d>
                          <m:r>
                            <a:rPr lang="ro-RO" b="1" i="1">
                              <a:solidFill>
                                <a:schemeClr val="tx1"/>
                              </a:solidFill>
                              <a:latin typeface="Cambria Math" panose="02040503050406030204" pitchFamily="18" charset="0"/>
                            </a:rPr>
                            <m:t>+ </m:t>
                          </m:r>
                          <m:r>
                            <a:rPr lang="ro-RO" b="1" i="1">
                              <a:solidFill>
                                <a:schemeClr val="tx1"/>
                              </a:solidFill>
                              <a:latin typeface="Cambria Math" panose="02040503050406030204" pitchFamily="18" charset="0"/>
                            </a:rPr>
                            <m:t>𝜶</m:t>
                          </m:r>
                        </m:num>
                        <m:den>
                          <m:nary>
                            <m:naryPr>
                              <m:chr m:val="∑"/>
                              <m:limLoc m:val="undOvr"/>
                              <m:ctrlPr>
                                <a:rPr lang="ro-RO" b="1" i="1">
                                  <a:solidFill>
                                    <a:schemeClr val="tx1"/>
                                  </a:solidFill>
                                  <a:latin typeface="Cambria Math" panose="02040503050406030204" pitchFamily="18" charset="0"/>
                                </a:rPr>
                              </m:ctrlPr>
                            </m:naryPr>
                            <m:sub>
                              <m:r>
                                <a:rPr lang="ro-RO" b="1" i="1">
                                  <a:solidFill>
                                    <a:schemeClr val="tx1"/>
                                  </a:solidFill>
                                  <a:latin typeface="Cambria Math" panose="02040503050406030204" pitchFamily="18" charset="0"/>
                                </a:rPr>
                                <m:t>𝒌</m:t>
                              </m:r>
                              <m:r>
                                <a:rPr lang="ro-RO" b="1" i="1">
                                  <a:solidFill>
                                    <a:schemeClr val="tx1"/>
                                  </a:solidFill>
                                  <a:latin typeface="Cambria Math" panose="02040503050406030204" pitchFamily="18" charset="0"/>
                                </a:rPr>
                                <m:t>=</m:t>
                              </m:r>
                              <m:r>
                                <a:rPr lang="ro-RO" b="1" i="1">
                                  <a:solidFill>
                                    <a:schemeClr val="tx1"/>
                                  </a:solidFill>
                                  <a:latin typeface="Cambria Math" panose="02040503050406030204" pitchFamily="18" charset="0"/>
                                </a:rPr>
                                <m:t>𝟏</m:t>
                              </m:r>
                            </m:sub>
                            <m:sup>
                              <m:sSubSup>
                                <m:sSubSupPr>
                                  <m:ctrlPr>
                                    <a:rPr lang="ro-RO" b="1" i="1">
                                      <a:solidFill>
                                        <a:schemeClr val="tx1"/>
                                      </a:solidFill>
                                      <a:latin typeface="Cambria Math" panose="02040503050406030204" pitchFamily="18" charset="0"/>
                                    </a:rPr>
                                  </m:ctrlPr>
                                </m:sSubSupPr>
                                <m:e>
                                  <m:r>
                                    <a:rPr lang="ro-RO" b="1" i="1">
                                      <a:solidFill>
                                        <a:schemeClr val="tx1"/>
                                      </a:solidFill>
                                      <a:latin typeface="Cambria Math" panose="02040503050406030204" pitchFamily="18" charset="0"/>
                                    </a:rPr>
                                    <m:t>𝑻</m:t>
                                  </m:r>
                                </m:e>
                                <m:sub>
                                  <m:r>
                                    <a:rPr lang="ro-RO" b="1" i="1">
                                      <a:solidFill>
                                        <a:schemeClr val="tx1"/>
                                      </a:solidFill>
                                      <a:latin typeface="Cambria Math" panose="02040503050406030204" pitchFamily="18" charset="0"/>
                                    </a:rPr>
                                    <m:t>𝒏</m:t>
                                  </m:r>
                                </m:sub>
                                <m:sup>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𝒙</m:t>
                                      </m:r>
                                    </m:e>
                                    <m:sub>
                                      <m:r>
                                        <a:rPr lang="ro-RO" b="1" i="1">
                                          <a:solidFill>
                                            <a:schemeClr val="tx1"/>
                                          </a:solidFill>
                                          <a:latin typeface="Cambria Math" panose="02040503050406030204" pitchFamily="18" charset="0"/>
                                        </a:rPr>
                                        <m:t>𝒊</m:t>
                                      </m:r>
                                    </m:sub>
                                  </m:sSub>
                                </m:sup>
                              </m:sSubSup>
                            </m:sup>
                            <m:e>
                              <m:r>
                                <a:rPr lang="ro-RO" b="1" i="1">
                                  <a:solidFill>
                                    <a:schemeClr val="tx1"/>
                                  </a:solidFill>
                                  <a:latin typeface="Cambria Math" panose="02040503050406030204" pitchFamily="18" charset="0"/>
                                </a:rPr>
                                <m:t>𝒌</m:t>
                              </m:r>
                            </m:e>
                          </m:nary>
                          <m:r>
                            <a:rPr lang="ro-RO" b="1" i="1">
                              <a:solidFill>
                                <a:schemeClr val="tx1"/>
                              </a:solidFill>
                              <a:latin typeface="Cambria Math" panose="02040503050406030204" pitchFamily="18" charset="0"/>
                            </a:rPr>
                            <m:t>+ </m:t>
                          </m:r>
                          <m:r>
                            <a:rPr lang="ro-RO" b="1" i="1">
                              <a:solidFill>
                                <a:schemeClr val="tx1"/>
                              </a:solidFill>
                              <a:latin typeface="Cambria Math" panose="02040503050406030204" pitchFamily="18" charset="0"/>
                            </a:rPr>
                            <m:t>𝜶</m:t>
                          </m:r>
                          <m:r>
                            <a:rPr lang="ro-RO" b="1" i="1">
                              <a:solidFill>
                                <a:schemeClr val="tx1"/>
                              </a:solidFill>
                              <a:latin typeface="Cambria Math" panose="02040503050406030204" pitchFamily="18" charset="0"/>
                            </a:rPr>
                            <m:t>𝒅</m:t>
                          </m:r>
                        </m:den>
                      </m:f>
                    </m:oMath>
                  </m:oMathPara>
                </a14:m>
                <a:endParaRPr lang="ro-RO" b="1" dirty="0">
                  <a:solidFill>
                    <a:schemeClr val="tx1"/>
                  </a:solidFill>
                </a:endParaRPr>
              </a:p>
            </p:txBody>
          </p:sp>
        </mc:Choice>
        <mc:Fallback xmlns="">
          <p:sp>
            <p:nvSpPr>
              <p:cNvPr id="8" name="TextBox 7">
                <a:extLst>
                  <a:ext uri="{FF2B5EF4-FFF2-40B4-BE49-F238E27FC236}">
                    <a16:creationId xmlns:a16="http://schemas.microsoft.com/office/drawing/2014/main" id="{E0A24733-9D4C-4136-84D4-024F8AE37303}"/>
                  </a:ext>
                </a:extLst>
              </p:cNvPr>
              <p:cNvSpPr txBox="1">
                <a:spLocks noRot="1" noChangeAspect="1" noMove="1" noResize="1" noEditPoints="1" noAdjustHandles="1" noChangeArrowheads="1" noChangeShapeType="1" noTextEdit="1"/>
              </p:cNvSpPr>
              <p:nvPr/>
            </p:nvSpPr>
            <p:spPr>
              <a:xfrm>
                <a:off x="-125421" y="1693200"/>
                <a:ext cx="4572000" cy="674672"/>
              </a:xfrm>
              <a:prstGeom prst="rect">
                <a:avLst/>
              </a:prstGeom>
              <a:blipFill>
                <a:blip r:embed="rId3"/>
                <a:stretch>
                  <a:fillRect t="-28182" b="-71818"/>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61A2613-85DA-454A-AA37-343447A729D9}"/>
                  </a:ext>
                </a:extLst>
              </p:cNvPr>
              <p:cNvSpPr txBox="1"/>
              <p:nvPr/>
            </p:nvSpPr>
            <p:spPr>
              <a:xfrm>
                <a:off x="3617013" y="1468923"/>
                <a:ext cx="5198253" cy="1141018"/>
              </a:xfrm>
              <a:prstGeom prst="rect">
                <a:avLst/>
              </a:prstGeom>
              <a:noFill/>
            </p:spPr>
            <p:txBody>
              <a:bodyPr wrap="square">
                <a:spAutoFit/>
              </a:bodyPr>
              <a:lstStyle/>
              <a:p>
                <a:r>
                  <a:rPr lang="ro-RO" sz="1200" dirty="0">
                    <a:solidFill>
                      <a:schemeClr val="tx1"/>
                    </a:solidFill>
                    <a:latin typeface="Lato" panose="020B0604020202020204" charset="0"/>
                  </a:rPr>
                  <a:t>Unde,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𝑃</m:t>
                        </m:r>
                      </m:e>
                      <m:sub>
                        <m:r>
                          <a:rPr lang="ro-RO" sz="1200" i="1">
                            <a:solidFill>
                              <a:schemeClr val="tx1"/>
                            </a:solidFill>
                            <a:latin typeface="Cambria Math" panose="02040503050406030204" pitchFamily="18" charset="0"/>
                          </a:rPr>
                          <m:t>𝑠𝑝</m:t>
                        </m:r>
                      </m:sub>
                    </m:sSub>
                    <m:d>
                      <m:dPr>
                        <m:ctrlPr>
                          <a:rPr lang="ro-RO" sz="1200" i="1">
                            <a:solidFill>
                              <a:schemeClr val="tx1"/>
                            </a:solidFill>
                            <a:latin typeface="Cambria Math" panose="02040503050406030204" pitchFamily="18" charset="0"/>
                          </a:rPr>
                        </m:ctrlPr>
                      </m:dPr>
                      <m:e>
                        <m:d>
                          <m:dPr>
                            <m:begChr m:val=""/>
                            <m:endChr m:val="|"/>
                            <m:ctrlPr>
                              <a:rPr lang="ro-RO" sz="1200" i="1">
                                <a:solidFill>
                                  <a:schemeClr val="tx1"/>
                                </a:solidFill>
                                <a:latin typeface="Cambria Math" panose="02040503050406030204" pitchFamily="18" charset="0"/>
                              </a:rPr>
                            </m:ctrlPr>
                          </m:dPr>
                          <m:e>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𝑥</m:t>
                                </m:r>
                              </m:e>
                              <m:sub>
                                <m:r>
                                  <a:rPr lang="ro-RO" sz="1200" i="1">
                                    <a:solidFill>
                                      <a:schemeClr val="tx1"/>
                                    </a:solidFill>
                                    <a:latin typeface="Cambria Math" panose="02040503050406030204" pitchFamily="18" charset="0"/>
                                  </a:rPr>
                                  <m:t>𝑖</m:t>
                                </m:r>
                              </m:sub>
                            </m:sSub>
                          </m:e>
                        </m:d>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𝑡</m:t>
                            </m:r>
                          </m:e>
                          <m:sub>
                            <m:r>
                              <a:rPr lang="ro-RO" sz="1200" i="1">
                                <a:solidFill>
                                  <a:schemeClr val="tx1"/>
                                </a:solidFill>
                                <a:latin typeface="Cambria Math" panose="02040503050406030204" pitchFamily="18" charset="0"/>
                              </a:rPr>
                              <m:t>𝑖</m:t>
                            </m:r>
                          </m:sub>
                        </m:sSub>
                      </m:e>
                    </m:d>
                  </m:oMath>
                </a14:m>
                <a:r>
                  <a:rPr lang="ro-RO" sz="1200" dirty="0">
                    <a:solidFill>
                      <a:schemeClr val="tx1"/>
                    </a:solidFill>
                    <a:latin typeface="Lato" panose="020B0604020202020204" charset="0"/>
                  </a:rPr>
                  <a:t> –probabilitatea de asociere a unui sufix/prefix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𝑥</m:t>
                        </m:r>
                      </m:e>
                      <m:sub>
                        <m:r>
                          <a:rPr lang="ro-RO" sz="1200" i="1">
                            <a:solidFill>
                              <a:schemeClr val="tx1"/>
                            </a:solidFill>
                            <a:latin typeface="Cambria Math" panose="02040503050406030204" pitchFamily="18" charset="0"/>
                          </a:rPr>
                          <m:t>𝑖</m:t>
                        </m:r>
                      </m:sub>
                    </m:sSub>
                  </m:oMath>
                </a14:m>
                <a:r>
                  <a:rPr lang="ro-RO" sz="1200" dirty="0">
                    <a:solidFill>
                      <a:schemeClr val="tx1"/>
                    </a:solidFill>
                    <a:latin typeface="Lato" panose="020B0604020202020204" charset="0"/>
                  </a:rPr>
                  <a:t>, cu </a:t>
                </a:r>
                <a:r>
                  <a:rPr lang="ro-RO" sz="1200" dirty="0" err="1">
                    <a:solidFill>
                      <a:schemeClr val="tx1"/>
                    </a:solidFill>
                    <a:latin typeface="Lato" panose="020B0604020202020204" charset="0"/>
                  </a:rPr>
                  <a:t>tagul</a:t>
                </a:r>
                <a:r>
                  <a:rPr lang="ro-RO" sz="1200" dirty="0">
                    <a:solidFill>
                      <a:schemeClr val="tx1"/>
                    </a:solidFill>
                    <a:latin typeface="Lato" panose="020B0604020202020204" charset="0"/>
                  </a:rPr>
                  <a:t>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𝑡</m:t>
                        </m:r>
                      </m:e>
                      <m:sub>
                        <m:r>
                          <a:rPr lang="ro-RO" sz="1200" i="1">
                            <a:solidFill>
                              <a:schemeClr val="tx1"/>
                            </a:solidFill>
                            <a:latin typeface="Cambria Math" panose="02040503050406030204" pitchFamily="18" charset="0"/>
                          </a:rPr>
                          <m:t>𝑖</m:t>
                        </m:r>
                      </m:sub>
                    </m:sSub>
                  </m:oMath>
                </a14:m>
                <a:endParaRPr lang="ro-RO" sz="1200" dirty="0">
                  <a:solidFill>
                    <a:schemeClr val="tx1"/>
                  </a:solidFill>
                  <a:latin typeface="Lato" panose="020B0604020202020204" charset="0"/>
                </a:endParaRPr>
              </a:p>
              <a:p>
                <a14:m>
                  <m:oMath xmlns:m="http://schemas.openxmlformats.org/officeDocument/2006/math">
                    <m:r>
                      <a:rPr lang="ro-RO" sz="1200" i="1">
                        <a:solidFill>
                          <a:schemeClr val="tx1"/>
                        </a:solidFill>
                        <a:latin typeface="Cambria Math" panose="02040503050406030204" pitchFamily="18" charset="0"/>
                      </a:rPr>
                      <m:t>𝑐</m:t>
                    </m:r>
                    <m:d>
                      <m:dPr>
                        <m:ctrlPr>
                          <a:rPr lang="ro-RO" sz="1200" i="1">
                            <a:solidFill>
                              <a:schemeClr val="tx1"/>
                            </a:solidFill>
                            <a:latin typeface="Cambria Math" panose="02040503050406030204" pitchFamily="18" charset="0"/>
                          </a:rPr>
                        </m:ctrlPr>
                      </m:dPr>
                      <m:e>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𝑡</m:t>
                            </m:r>
                          </m:e>
                          <m:sub>
                            <m:r>
                              <a:rPr lang="ro-RO" sz="1200" i="1">
                                <a:solidFill>
                                  <a:schemeClr val="tx1"/>
                                </a:solidFill>
                                <a:latin typeface="Cambria Math" panose="02040503050406030204" pitchFamily="18" charset="0"/>
                              </a:rPr>
                              <m:t>𝑖</m:t>
                            </m:r>
                          </m:sub>
                        </m:sSub>
                        <m:r>
                          <a:rPr lang="ro-RO" sz="1200" i="1">
                            <a:solidFill>
                              <a:schemeClr val="tx1"/>
                            </a:solidFill>
                            <a:latin typeface="Cambria Math" panose="02040503050406030204" pitchFamily="18" charset="0"/>
                          </a:rPr>
                          <m:t>,</m:t>
                        </m:r>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𝑥</m:t>
                            </m:r>
                          </m:e>
                          <m:sub>
                            <m:r>
                              <a:rPr lang="ro-RO" sz="1200" i="1">
                                <a:solidFill>
                                  <a:schemeClr val="tx1"/>
                                </a:solidFill>
                                <a:latin typeface="Cambria Math" panose="02040503050406030204" pitchFamily="18" charset="0"/>
                              </a:rPr>
                              <m:t>𝑖</m:t>
                            </m:r>
                          </m:sub>
                        </m:sSub>
                      </m:e>
                    </m:d>
                  </m:oMath>
                </a14:m>
                <a:r>
                  <a:rPr lang="ro-RO" sz="1200" dirty="0">
                    <a:solidFill>
                      <a:schemeClr val="tx1"/>
                    </a:solidFill>
                    <a:latin typeface="Lato" panose="020B0604020202020204" charset="0"/>
                  </a:rPr>
                  <a:t> – frecvența de apariție a sufixului/prefixului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𝑥</m:t>
                        </m:r>
                      </m:e>
                      <m:sub>
                        <m:r>
                          <a:rPr lang="ro-RO" sz="1200" i="1">
                            <a:solidFill>
                              <a:schemeClr val="tx1"/>
                            </a:solidFill>
                            <a:latin typeface="Cambria Math" panose="02040503050406030204" pitchFamily="18" charset="0"/>
                          </a:rPr>
                          <m:t>𝑖</m:t>
                        </m:r>
                      </m:sub>
                    </m:sSub>
                  </m:oMath>
                </a14:m>
                <a:r>
                  <a:rPr lang="ro-RO" sz="1200" dirty="0">
                    <a:solidFill>
                      <a:schemeClr val="tx1"/>
                    </a:solidFill>
                    <a:latin typeface="Lato" panose="020B0604020202020204" charset="0"/>
                  </a:rPr>
                  <a:t> cu </a:t>
                </a:r>
                <a:r>
                  <a:rPr lang="ro-RO" sz="1200" dirty="0" err="1">
                    <a:solidFill>
                      <a:schemeClr val="tx1"/>
                    </a:solidFill>
                    <a:latin typeface="Lato" panose="020B0604020202020204" charset="0"/>
                  </a:rPr>
                  <a:t>tagul</a:t>
                </a:r>
                <a:r>
                  <a:rPr lang="ro-RO" sz="1200" dirty="0">
                    <a:solidFill>
                      <a:schemeClr val="tx1"/>
                    </a:solidFill>
                    <a:latin typeface="Lato" panose="020B0604020202020204" charset="0"/>
                  </a:rPr>
                  <a:t>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𝑡</m:t>
                        </m:r>
                      </m:e>
                      <m:sub>
                        <m:r>
                          <a:rPr lang="ro-RO" sz="1200" i="1">
                            <a:solidFill>
                              <a:schemeClr val="tx1"/>
                            </a:solidFill>
                            <a:latin typeface="Cambria Math" panose="02040503050406030204" pitchFamily="18" charset="0"/>
                          </a:rPr>
                          <m:t>𝑖</m:t>
                        </m:r>
                      </m:sub>
                    </m:sSub>
                  </m:oMath>
                </a14:m>
                <a:endParaRPr lang="ro-RO" sz="1200" dirty="0">
                  <a:solidFill>
                    <a:schemeClr val="tx1"/>
                  </a:solidFill>
                  <a:latin typeface="Lato" panose="020B0604020202020204" charset="0"/>
                </a:endParaRPr>
              </a:p>
              <a:p>
                <a14:m>
                  <m:oMath xmlns:m="http://schemas.openxmlformats.org/officeDocument/2006/math">
                    <m:r>
                      <a:rPr lang="ro-RO" sz="1200" i="1">
                        <a:solidFill>
                          <a:schemeClr val="tx1"/>
                        </a:solidFill>
                        <a:latin typeface="Cambria Math" panose="02040503050406030204" pitchFamily="18" charset="0"/>
                      </a:rPr>
                      <m:t>𝛼</m:t>
                    </m:r>
                  </m:oMath>
                </a14:m>
                <a:r>
                  <a:rPr lang="ro-RO" sz="1200" dirty="0">
                    <a:solidFill>
                      <a:schemeClr val="tx1"/>
                    </a:solidFill>
                    <a:latin typeface="Lato" panose="020B0604020202020204" charset="0"/>
                  </a:rPr>
                  <a:t> – constantă pentru realizarea netezirii </a:t>
                </a:r>
              </a:p>
              <a:p>
                <a14:m>
                  <m:oMath xmlns:m="http://schemas.openxmlformats.org/officeDocument/2006/math">
                    <m:nary>
                      <m:naryPr>
                        <m:chr m:val="∑"/>
                        <m:limLoc m:val="undOvr"/>
                        <m:ctrlPr>
                          <a:rPr lang="ro-RO" sz="1200" i="1">
                            <a:solidFill>
                              <a:schemeClr val="tx1"/>
                            </a:solidFill>
                            <a:latin typeface="Cambria Math" panose="02040503050406030204" pitchFamily="18" charset="0"/>
                          </a:rPr>
                        </m:ctrlPr>
                      </m:naryPr>
                      <m:sub>
                        <m:r>
                          <a:rPr lang="ro-RO" sz="1200" i="1">
                            <a:solidFill>
                              <a:schemeClr val="tx1"/>
                            </a:solidFill>
                            <a:latin typeface="Cambria Math" panose="02040503050406030204" pitchFamily="18" charset="0"/>
                          </a:rPr>
                          <m:t>𝑘</m:t>
                        </m:r>
                        <m:r>
                          <a:rPr lang="ro-RO" sz="1200" i="1">
                            <a:solidFill>
                              <a:schemeClr val="tx1"/>
                            </a:solidFill>
                            <a:latin typeface="Cambria Math" panose="02040503050406030204" pitchFamily="18" charset="0"/>
                          </a:rPr>
                          <m:t>=1</m:t>
                        </m:r>
                      </m:sub>
                      <m:sup>
                        <m:sSubSup>
                          <m:sSubSupPr>
                            <m:ctrlPr>
                              <a:rPr lang="ro-RO" sz="1200" i="1">
                                <a:solidFill>
                                  <a:schemeClr val="tx1"/>
                                </a:solidFill>
                                <a:latin typeface="Cambria Math" panose="02040503050406030204" pitchFamily="18" charset="0"/>
                              </a:rPr>
                            </m:ctrlPr>
                          </m:sSubSupPr>
                          <m:e>
                            <m:r>
                              <a:rPr lang="ro-RO" sz="1200" i="1">
                                <a:solidFill>
                                  <a:schemeClr val="tx1"/>
                                </a:solidFill>
                                <a:latin typeface="Cambria Math" panose="02040503050406030204" pitchFamily="18" charset="0"/>
                              </a:rPr>
                              <m:t>𝑇</m:t>
                            </m:r>
                          </m:e>
                          <m:sub>
                            <m:r>
                              <a:rPr lang="ro-RO" sz="1200" i="1">
                                <a:solidFill>
                                  <a:schemeClr val="tx1"/>
                                </a:solidFill>
                                <a:latin typeface="Cambria Math" panose="02040503050406030204" pitchFamily="18" charset="0"/>
                              </a:rPr>
                              <m:t>𝑛</m:t>
                            </m:r>
                          </m:sub>
                          <m:sup>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𝑥</m:t>
                                </m:r>
                              </m:e>
                              <m:sub>
                                <m:r>
                                  <a:rPr lang="ro-RO" sz="1200" i="1">
                                    <a:solidFill>
                                      <a:schemeClr val="tx1"/>
                                    </a:solidFill>
                                    <a:latin typeface="Cambria Math" panose="02040503050406030204" pitchFamily="18" charset="0"/>
                                  </a:rPr>
                                  <m:t>𝑖</m:t>
                                </m:r>
                              </m:sub>
                            </m:sSub>
                          </m:sup>
                        </m:sSubSup>
                      </m:sup>
                      <m:e>
                        <m:r>
                          <a:rPr lang="ro-RO" sz="1200" i="1">
                            <a:solidFill>
                              <a:schemeClr val="tx1"/>
                            </a:solidFill>
                            <a:latin typeface="Cambria Math" panose="02040503050406030204" pitchFamily="18" charset="0"/>
                          </a:rPr>
                          <m:t>𝑘</m:t>
                        </m:r>
                      </m:e>
                    </m:nary>
                    <m:r>
                      <a:rPr lang="ro-RO" sz="1200" i="1">
                        <a:solidFill>
                          <a:schemeClr val="tx1"/>
                        </a:solidFill>
                        <a:latin typeface="Cambria Math" panose="02040503050406030204" pitchFamily="18" charset="0"/>
                      </a:rPr>
                      <m:t>  </m:t>
                    </m:r>
                  </m:oMath>
                </a14:m>
                <a:r>
                  <a:rPr lang="ro-RO" sz="1200" dirty="0">
                    <a:solidFill>
                      <a:schemeClr val="tx1"/>
                    </a:solidFill>
                    <a:latin typeface="Lato" panose="020B0604020202020204" charset="0"/>
                  </a:rPr>
                  <a:t>– suma tuturor </a:t>
                </a:r>
                <a:r>
                  <a:rPr lang="ro-RO" sz="1200" dirty="0" err="1">
                    <a:solidFill>
                      <a:schemeClr val="tx1"/>
                    </a:solidFill>
                    <a:latin typeface="Lato" panose="020B0604020202020204" charset="0"/>
                  </a:rPr>
                  <a:t>tagurilor</a:t>
                </a:r>
                <a:r>
                  <a:rPr lang="ro-RO" sz="1200" dirty="0">
                    <a:solidFill>
                      <a:schemeClr val="tx1"/>
                    </a:solidFill>
                    <a:latin typeface="Lato" panose="020B0604020202020204" charset="0"/>
                  </a:rPr>
                  <a:t> asociate sufixului/prefixului </a:t>
                </a:r>
                <a14:m>
                  <m:oMath xmlns:m="http://schemas.openxmlformats.org/officeDocument/2006/math">
                    <m:sSub>
                      <m:sSubPr>
                        <m:ctrlPr>
                          <a:rPr lang="ro-RO" sz="1200" i="1">
                            <a:solidFill>
                              <a:schemeClr val="tx1"/>
                            </a:solidFill>
                            <a:latin typeface="Cambria Math" panose="02040503050406030204" pitchFamily="18" charset="0"/>
                          </a:rPr>
                        </m:ctrlPr>
                      </m:sSubPr>
                      <m:e>
                        <m:r>
                          <a:rPr lang="ro-RO" sz="1200" i="1">
                            <a:solidFill>
                              <a:schemeClr val="tx1"/>
                            </a:solidFill>
                            <a:latin typeface="Cambria Math" panose="02040503050406030204" pitchFamily="18" charset="0"/>
                          </a:rPr>
                          <m:t>𝑥</m:t>
                        </m:r>
                      </m:e>
                      <m:sub>
                        <m:r>
                          <a:rPr lang="ro-RO" sz="1200" i="1">
                            <a:solidFill>
                              <a:schemeClr val="tx1"/>
                            </a:solidFill>
                            <a:latin typeface="Cambria Math" panose="02040503050406030204" pitchFamily="18" charset="0"/>
                          </a:rPr>
                          <m:t>𝑖</m:t>
                        </m:r>
                      </m:sub>
                    </m:sSub>
                  </m:oMath>
                </a14:m>
                <a:endParaRPr lang="ro-RO" sz="1200" dirty="0">
                  <a:solidFill>
                    <a:schemeClr val="tx1"/>
                  </a:solidFill>
                  <a:latin typeface="Lato" panose="020B0604020202020204" charset="0"/>
                </a:endParaRPr>
              </a:p>
              <a:p>
                <a:r>
                  <a:rPr lang="ro-RO" sz="1200" dirty="0">
                    <a:solidFill>
                      <a:schemeClr val="tx1"/>
                    </a:solidFill>
                    <a:latin typeface="Lato" panose="020B0604020202020204" charset="0"/>
                  </a:rPr>
                  <a:t>d – mărimea totală a setului de prefixe/sufixe </a:t>
                </a:r>
                <a14:m>
                  <m:oMath xmlns:m="http://schemas.openxmlformats.org/officeDocument/2006/math">
                    <m:r>
                      <a:rPr lang="ro-RO" sz="1200" i="1">
                        <a:solidFill>
                          <a:schemeClr val="tx1"/>
                        </a:solidFill>
                        <a:latin typeface="Cambria Math" panose="02040503050406030204" pitchFamily="18" charset="0"/>
                      </a:rPr>
                      <m:t>𝑥</m:t>
                    </m:r>
                  </m:oMath>
                </a14:m>
                <a:endParaRPr lang="ro-RO" sz="1200" dirty="0">
                  <a:solidFill>
                    <a:schemeClr val="tx1"/>
                  </a:solidFill>
                  <a:latin typeface="Lato" panose="020B0604020202020204" charset="0"/>
                </a:endParaRPr>
              </a:p>
            </p:txBody>
          </p:sp>
        </mc:Choice>
        <mc:Fallback xmlns="">
          <p:sp>
            <p:nvSpPr>
              <p:cNvPr id="10" name="TextBox 9">
                <a:extLst>
                  <a:ext uri="{FF2B5EF4-FFF2-40B4-BE49-F238E27FC236}">
                    <a16:creationId xmlns:a16="http://schemas.microsoft.com/office/drawing/2014/main" id="{861A2613-85DA-454A-AA37-343447A729D9}"/>
                  </a:ext>
                </a:extLst>
              </p:cNvPr>
              <p:cNvSpPr txBox="1">
                <a:spLocks noRot="1" noChangeAspect="1" noMove="1" noResize="1" noEditPoints="1" noAdjustHandles="1" noChangeArrowheads="1" noChangeShapeType="1" noTextEdit="1"/>
              </p:cNvSpPr>
              <p:nvPr/>
            </p:nvSpPr>
            <p:spPr>
              <a:xfrm>
                <a:off x="3617013" y="1468923"/>
                <a:ext cx="5198253" cy="1141018"/>
              </a:xfrm>
              <a:prstGeom prst="rect">
                <a:avLst/>
              </a:prstGeom>
              <a:blipFill>
                <a:blip r:embed="rId4"/>
                <a:stretch>
                  <a:fillRect l="-3634" t="-23529" b="-20321"/>
                </a:stretch>
              </a:blipFill>
            </p:spPr>
            <p:txBody>
              <a:bodyPr/>
              <a:lstStyle/>
              <a:p>
                <a:r>
                  <a:rPr lang="ro-RO">
                    <a:noFill/>
                  </a:rPr>
                  <a:t> </a:t>
                </a:r>
              </a:p>
            </p:txBody>
          </p:sp>
        </mc:Fallback>
      </mc:AlternateContent>
      <p:sp>
        <p:nvSpPr>
          <p:cNvPr id="12" name="TextBox 11">
            <a:extLst>
              <a:ext uri="{FF2B5EF4-FFF2-40B4-BE49-F238E27FC236}">
                <a16:creationId xmlns:a16="http://schemas.microsoft.com/office/drawing/2014/main" id="{92859A9A-8971-4F4A-B5A1-8BA54F7C95F5}"/>
              </a:ext>
            </a:extLst>
          </p:cNvPr>
          <p:cNvSpPr txBox="1"/>
          <p:nvPr/>
        </p:nvSpPr>
        <p:spPr>
          <a:xfrm>
            <a:off x="698328" y="2876746"/>
            <a:ext cx="7896524" cy="303481"/>
          </a:xfrm>
          <a:prstGeom prst="rect">
            <a:avLst/>
          </a:prstGeom>
          <a:noFill/>
        </p:spPr>
        <p:txBody>
          <a:bodyPr wrap="square">
            <a:spAutoFit/>
          </a:bodyPr>
          <a:lstStyle/>
          <a:p>
            <a:pPr marL="171450" indent="-171450" algn="just">
              <a:lnSpc>
                <a:spcPct val="107000"/>
              </a:lnSpc>
              <a:spcAft>
                <a:spcPts val="800"/>
              </a:spcAft>
              <a:buFont typeface="Arial" panose="020B0604020202020204" pitchFamily="34" charset="0"/>
              <a:buChar char="•"/>
            </a:pPr>
            <a:r>
              <a:rPr lang="ro-RO" dirty="0">
                <a:solidFill>
                  <a:schemeClr val="tx1"/>
                </a:solidFill>
                <a:latin typeface="Lato" panose="020B0604020202020204" charset="0"/>
                <a:ea typeface="Calibri" panose="020F0502020204030204" pitchFamily="34" charset="0"/>
                <a:cs typeface="Times New Roman" panose="02020603050405020304" pitchFamily="18" charset="0"/>
              </a:rPr>
              <a:t>P</a:t>
            </a:r>
            <a:r>
              <a:rPr lang="ro-RO" dirty="0">
                <a:solidFill>
                  <a:schemeClr val="tx1"/>
                </a:solidFill>
                <a:effectLst/>
                <a:latin typeface="Lato" panose="020B0604020202020204" charset="0"/>
                <a:ea typeface="Calibri" panose="020F0502020204030204" pitchFamily="34" charset="0"/>
                <a:cs typeface="Times New Roman" panose="02020603050405020304" pitchFamily="18" charset="0"/>
              </a:rPr>
              <a:t>onderi care se vor calcula pe baza unor reguli scrise manual sau deduse din setul de antrenament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EE8846B-B07A-4006-8B6E-5F3E33A33576}"/>
                  </a:ext>
                </a:extLst>
              </p:cNvPr>
              <p:cNvSpPr txBox="1"/>
              <p:nvPr/>
            </p:nvSpPr>
            <p:spPr>
              <a:xfrm>
                <a:off x="-284476" y="3621878"/>
                <a:ext cx="45720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𝒘</m:t>
                              </m:r>
                            </m:e>
                            <m:sub>
                              <m:r>
                                <a:rPr lang="ro-RO" b="1" i="1">
                                  <a:solidFill>
                                    <a:schemeClr val="tx1"/>
                                  </a:solidFill>
                                  <a:latin typeface="Cambria Math" panose="02040503050406030204" pitchFamily="18" charset="0"/>
                                </a:rPr>
                                <m:t>𝒌</m:t>
                              </m:r>
                            </m:sub>
                          </m:sSub>
                        </m:e>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𝒔𝒑</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 </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𝒓</m:t>
                          </m:r>
                        </m:e>
                        <m:sub>
                          <m:r>
                            <a:rPr lang="ro-RO" b="1" i="1">
                              <a:solidFill>
                                <a:schemeClr val="tx1"/>
                              </a:solidFill>
                              <a:latin typeface="Cambria Math" panose="02040503050406030204" pitchFamily="18" charset="0"/>
                            </a:rPr>
                            <m:t>𝒊</m:t>
                          </m:r>
                        </m:sub>
                      </m:sSub>
                    </m:oMath>
                  </m:oMathPara>
                </a14:m>
                <a:endParaRPr lang="ro-RO" b="1" dirty="0">
                  <a:solidFill>
                    <a:schemeClr val="tx1"/>
                  </a:solidFill>
                </a:endParaRPr>
              </a:p>
            </p:txBody>
          </p:sp>
        </mc:Choice>
        <mc:Fallback xmlns="">
          <p:sp>
            <p:nvSpPr>
              <p:cNvPr id="14" name="TextBox 13">
                <a:extLst>
                  <a:ext uri="{FF2B5EF4-FFF2-40B4-BE49-F238E27FC236}">
                    <a16:creationId xmlns:a16="http://schemas.microsoft.com/office/drawing/2014/main" id="{FEE8846B-B07A-4006-8B6E-5F3E33A33576}"/>
                  </a:ext>
                </a:extLst>
              </p:cNvPr>
              <p:cNvSpPr txBox="1">
                <a:spLocks noRot="1" noChangeAspect="1" noMove="1" noResize="1" noEditPoints="1" noAdjustHandles="1" noChangeArrowheads="1" noChangeShapeType="1" noTextEdit="1"/>
              </p:cNvSpPr>
              <p:nvPr/>
            </p:nvSpPr>
            <p:spPr>
              <a:xfrm>
                <a:off x="-284476" y="3621878"/>
                <a:ext cx="4572000" cy="307777"/>
              </a:xfrm>
              <a:prstGeom prst="rect">
                <a:avLst/>
              </a:prstGeom>
              <a:blipFill>
                <a:blip r:embed="rId5"/>
                <a:stretch>
                  <a:fillRect b="-1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208B81A-C8B6-4D71-9331-CF0F45FF2FCE}"/>
                  </a:ext>
                </a:extLst>
              </p:cNvPr>
              <p:cNvSpPr txBox="1"/>
              <p:nvPr/>
            </p:nvSpPr>
            <p:spPr>
              <a:xfrm>
                <a:off x="3208076" y="3383399"/>
                <a:ext cx="5788427" cy="1054712"/>
              </a:xfrm>
              <a:prstGeom prst="rect">
                <a:avLst/>
              </a:prstGeom>
              <a:noFill/>
            </p:spPr>
            <p:txBody>
              <a:bodyPr wrap="square">
                <a:spAutoFit/>
              </a:bodyPr>
              <a:lstStyle/>
              <a:p>
                <a:pPr algn="just">
                  <a:lnSpc>
                    <a:spcPct val="107000"/>
                  </a:lnSpc>
                  <a:spcAft>
                    <a:spcPts val="800"/>
                  </a:spcAft>
                </a:pPr>
                <a14:m>
                  <m:oMath xmlns:m="http://schemas.openxmlformats.org/officeDocument/2006/math">
                    <m:r>
                      <a:rPr lang="ro-RO" sz="11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𝑃</m:t>
                    </m:r>
                    <m:d>
                      <m:d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𝑘</m:t>
                            </m:r>
                          </m:sub>
                        </m:sSub>
                      </m:e>
                      <m:e>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 probabilitatea cuvântului necunoscut </a:t>
                </a: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sub>
                    </m:sSub>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asociat cu </a:t>
                </a:r>
                <a:r>
                  <a:rPr lang="ro-RO" sz="11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a:t>
                </a:r>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𝑠𝑝</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ub>
                    </m:sSub>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formula de calcul a sufixelor și a prefixelor cuvântului necunoscut </a:t>
                </a: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sub>
                    </m:sSub>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asociat cu </a:t>
                </a:r>
                <a:r>
                  <a:rPr lang="ro-RO" sz="11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a:t>
                </a:r>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100" i="1" dirty="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𝑟</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sub>
                    </m:sSub>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formula de calcul pe baza regulilor trecute pentru cuvântul necunoscut </a:t>
                </a: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sub>
                    </m:sSub>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asociat cu </a:t>
                </a:r>
                <a:r>
                  <a:rPr lang="ro-RO" sz="11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a:t>
                </a:r>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6208B81A-C8B6-4D71-9331-CF0F45FF2FCE}"/>
                  </a:ext>
                </a:extLst>
              </p:cNvPr>
              <p:cNvSpPr txBox="1">
                <a:spLocks noRot="1" noChangeAspect="1" noMove="1" noResize="1" noEditPoints="1" noAdjustHandles="1" noChangeArrowheads="1" noChangeShapeType="1" noTextEdit="1"/>
              </p:cNvSpPr>
              <p:nvPr/>
            </p:nvSpPr>
            <p:spPr>
              <a:xfrm>
                <a:off x="3208076" y="3383399"/>
                <a:ext cx="5788427" cy="1054712"/>
              </a:xfrm>
              <a:prstGeom prst="rect">
                <a:avLst/>
              </a:prstGeom>
              <a:blipFill>
                <a:blip r:embed="rId6"/>
                <a:stretch>
                  <a:fillRect b="-2890"/>
                </a:stretch>
              </a:blipFill>
            </p:spPr>
            <p:txBody>
              <a:bodyPr/>
              <a:lstStyle/>
              <a:p>
                <a:r>
                  <a:rPr lang="ro-RO">
                    <a:noFill/>
                  </a:rPr>
                  <a:t> </a:t>
                </a:r>
              </a:p>
            </p:txBody>
          </p:sp>
        </mc:Fallback>
      </mc:AlternateContent>
    </p:spTree>
    <p:extLst>
      <p:ext uri="{BB962C8B-B14F-4D97-AF65-F5344CB8AC3E}">
        <p14:creationId xmlns:p14="http://schemas.microsoft.com/office/powerpoint/2010/main" val="2856939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Blocul de decodificare</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395505" y="815600"/>
            <a:ext cx="8352989"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dirty="0"/>
              <a:t>Rolul de a determina secvența variabilelor ascunse Q corespunzătoare secvenței de observații O</a:t>
            </a:r>
          </a:p>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b="1" dirty="0"/>
              <a:t>Algoritmul </a:t>
            </a:r>
            <a:r>
              <a:rPr lang="ro-RO" sz="1400" b="1" dirty="0" err="1"/>
              <a:t>Viterbi</a:t>
            </a:r>
            <a:r>
              <a:rPr lang="ro-RO" sz="1400" b="1" dirty="0"/>
              <a:t> - </a:t>
            </a:r>
            <a:r>
              <a:rPr lang="ro-RO" sz="1400" dirty="0"/>
              <a:t>cea mai probabilă secvență în stările ascunse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100" dirty="0"/>
              <a:t>            - </a:t>
            </a:r>
            <a:r>
              <a:rPr lang="ro-RO" sz="1400" dirty="0"/>
              <a:t>metode </a:t>
            </a:r>
            <a:r>
              <a:rPr lang="ro-RO" sz="1400" dirty="0" err="1"/>
              <a:t>forward</a:t>
            </a:r>
            <a:endParaRPr lang="ro-RO" sz="14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400" dirty="0"/>
              <a:t>         - metoda  </a:t>
            </a:r>
            <a:r>
              <a:rPr lang="ro-RO" sz="1400" dirty="0" err="1"/>
              <a:t>backward</a:t>
            </a:r>
            <a:r>
              <a:rPr lang="ro-RO" sz="1400"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400" dirty="0"/>
              <a:t>          - metoda bidirecțională</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3CEF083-13F6-451D-AD4F-6022BAF98311}"/>
                  </a:ext>
                </a:extLst>
              </p:cNvPr>
              <p:cNvSpPr txBox="1"/>
              <p:nvPr/>
            </p:nvSpPr>
            <p:spPr>
              <a:xfrm>
                <a:off x="-871968" y="2571750"/>
                <a:ext cx="4572000" cy="3404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ro-RO" b="1" i="1" smtClean="0">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𝒗</m:t>
                              </m:r>
                            </m:e>
                            <m:sub>
                              <m:r>
                                <a:rPr lang="ro-RO" b="1" i="1">
                                  <a:solidFill>
                                    <a:schemeClr val="tx1"/>
                                  </a:solidFill>
                                  <a:latin typeface="Cambria Math" panose="02040503050406030204" pitchFamily="18" charset="0"/>
                                </a:rPr>
                                <m:t>𝒕</m:t>
                              </m:r>
                            </m:sub>
                          </m:sSub>
                          <m:d>
                            <m:dPr>
                              <m:ctrlPr>
                                <a:rPr lang="ro-RO" b="1" i="1">
                                  <a:solidFill>
                                    <a:schemeClr val="tx1"/>
                                  </a:solidFill>
                                  <a:latin typeface="Cambria Math" panose="02040503050406030204" pitchFamily="18" charset="0"/>
                                </a:rPr>
                              </m:ctrlPr>
                            </m:dPr>
                            <m:e>
                              <m:r>
                                <a:rPr lang="ro-RO" b="1" i="1">
                                  <a:solidFill>
                                    <a:schemeClr val="tx1"/>
                                  </a:solidFill>
                                  <a:latin typeface="Cambria Math" panose="02040503050406030204" pitchFamily="18" charset="0"/>
                                </a:rPr>
                                <m:t>𝒋</m:t>
                              </m:r>
                            </m:e>
                          </m:d>
                          <m:r>
                            <a:rPr lang="ro-RO" b="1" i="0">
                              <a:solidFill>
                                <a:schemeClr val="tx1"/>
                              </a:solidFill>
                              <a:latin typeface="Cambria Math" panose="02040503050406030204" pitchFamily="18" charset="0"/>
                            </a:rPr>
                            <m:t>=</m:t>
                          </m:r>
                          <m:sSubSup>
                            <m:sSubSupPr>
                              <m:ctrlPr>
                                <a:rPr lang="ro-RO" b="1" i="1">
                                  <a:solidFill>
                                    <a:schemeClr val="tx1"/>
                                  </a:solidFill>
                                  <a:latin typeface="Cambria Math" panose="02040503050406030204" pitchFamily="18" charset="0"/>
                                </a:rPr>
                              </m:ctrlPr>
                            </m:sSubSupPr>
                            <m:e>
                              <m:r>
                                <a:rPr lang="ro-RO" b="1" i="1">
                                  <a:solidFill>
                                    <a:schemeClr val="tx1"/>
                                  </a:solidFill>
                                  <a:latin typeface="Cambria Math" panose="02040503050406030204" pitchFamily="18" charset="0"/>
                                </a:rPr>
                                <m:t>𝒎𝒂𝒙</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up>
                              <m:r>
                                <a:rPr lang="ro-RO" b="1" i="1">
                                  <a:solidFill>
                                    <a:schemeClr val="tx1"/>
                                  </a:solidFill>
                                  <a:latin typeface="Cambria Math" panose="02040503050406030204" pitchFamily="18" charset="0"/>
                                </a:rPr>
                                <m:t>𝑵</m:t>
                              </m:r>
                            </m:sup>
                          </m:sSubSup>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𝒗</m:t>
                              </m:r>
                            </m:e>
                            <m:sub>
                              <m:r>
                                <a:rPr lang="ro-RO" b="1" i="1">
                                  <a:solidFill>
                                    <a:schemeClr val="tx1"/>
                                  </a:solidFill>
                                  <a:latin typeface="Cambria Math" panose="02040503050406030204" pitchFamily="18" charset="0"/>
                                </a:rPr>
                                <m:t>𝒕</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m:t>
                          </m:r>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𝒂</m:t>
                              </m:r>
                            </m:e>
                            <m:sub>
                              <m:r>
                                <a:rPr lang="ro-RO" b="1" i="1">
                                  <a:solidFill>
                                    <a:schemeClr val="tx1"/>
                                  </a:solidFill>
                                  <a:latin typeface="Cambria Math" panose="02040503050406030204" pitchFamily="18" charset="0"/>
                                </a:rPr>
                                <m:t>𝒊𝒋</m:t>
                              </m:r>
                            </m:sub>
                          </m:sSub>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𝒃</m:t>
                              </m:r>
                            </m:e>
                            <m:sub>
                              <m:r>
                                <a:rPr lang="ro-RO" b="1" i="1">
                                  <a:solidFill>
                                    <a:schemeClr val="tx1"/>
                                  </a:solidFill>
                                  <a:latin typeface="Cambria Math" panose="02040503050406030204" pitchFamily="18" charset="0"/>
                                </a:rPr>
                                <m:t>𝒋</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𝒐</m:t>
                              </m:r>
                            </m:e>
                            <m:sub>
                              <m:r>
                                <a:rPr lang="ro-RO" b="1" i="1">
                                  <a:solidFill>
                                    <a:schemeClr val="tx1"/>
                                  </a:solidFill>
                                  <a:latin typeface="Cambria Math" panose="02040503050406030204" pitchFamily="18" charset="0"/>
                                </a:rPr>
                                <m:t>𝒕</m:t>
                              </m:r>
                            </m:sub>
                          </m:sSub>
                        </m:e>
                      </m:d>
                    </m:oMath>
                  </m:oMathPara>
                </a14:m>
                <a:endParaRPr lang="ro-RO" b="1" dirty="0">
                  <a:solidFill>
                    <a:schemeClr val="tx1"/>
                  </a:solidFill>
                </a:endParaRPr>
              </a:p>
            </p:txBody>
          </p:sp>
        </mc:Choice>
        <mc:Fallback xmlns="">
          <p:sp>
            <p:nvSpPr>
              <p:cNvPr id="9" name="TextBox 8">
                <a:extLst>
                  <a:ext uri="{FF2B5EF4-FFF2-40B4-BE49-F238E27FC236}">
                    <a16:creationId xmlns:a16="http://schemas.microsoft.com/office/drawing/2014/main" id="{83CEF083-13F6-451D-AD4F-6022BAF98311}"/>
                  </a:ext>
                </a:extLst>
              </p:cNvPr>
              <p:cNvSpPr txBox="1">
                <a:spLocks noRot="1" noChangeAspect="1" noMove="1" noResize="1" noEditPoints="1" noAdjustHandles="1" noChangeArrowheads="1" noChangeShapeType="1" noTextEdit="1"/>
              </p:cNvSpPr>
              <p:nvPr/>
            </p:nvSpPr>
            <p:spPr>
              <a:xfrm>
                <a:off x="-871968" y="2571750"/>
                <a:ext cx="4572000" cy="340478"/>
              </a:xfrm>
              <a:prstGeom prst="rect">
                <a:avLst/>
              </a:prstGeom>
              <a:blipFill>
                <a:blip r:embed="rId3"/>
                <a:stretch>
                  <a:fillRect t="-133929" b="-205357"/>
                </a:stretch>
              </a:blipFill>
            </p:spPr>
            <p:txBody>
              <a:bodyPr/>
              <a:lstStyle/>
              <a:p>
                <a:r>
                  <a:rPr lang="ro-RO">
                    <a:noFill/>
                  </a:rPr>
                  <a:t> </a:t>
                </a:r>
              </a:p>
            </p:txBody>
          </p:sp>
        </mc:Fallback>
      </mc:AlternateContent>
      <p:pic>
        <p:nvPicPr>
          <p:cNvPr id="7" name="Picture 6">
            <a:extLst>
              <a:ext uri="{FF2B5EF4-FFF2-40B4-BE49-F238E27FC236}">
                <a16:creationId xmlns:a16="http://schemas.microsoft.com/office/drawing/2014/main" id="{A94FBBD0-6CAD-4AFE-8A02-9D1AFFB0DDE9}"/>
              </a:ext>
            </a:extLst>
          </p:cNvPr>
          <p:cNvPicPr>
            <a:picLocks noChangeAspect="1"/>
          </p:cNvPicPr>
          <p:nvPr/>
        </p:nvPicPr>
        <p:blipFill>
          <a:blip r:embed="rId4"/>
          <a:stretch>
            <a:fillRect/>
          </a:stretch>
        </p:blipFill>
        <p:spPr>
          <a:xfrm>
            <a:off x="2774463" y="1341631"/>
            <a:ext cx="6369538" cy="3493347"/>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C742045-F808-43E7-8ED6-65922D3F25F3}"/>
                  </a:ext>
                </a:extLst>
              </p:cNvPr>
              <p:cNvSpPr txBox="1"/>
              <p:nvPr/>
            </p:nvSpPr>
            <p:spPr>
              <a:xfrm>
                <a:off x="97138" y="2979936"/>
                <a:ext cx="3602894" cy="1218923"/>
              </a:xfrm>
              <a:prstGeom prst="rect">
                <a:avLst/>
              </a:prstGeom>
              <a:noFill/>
            </p:spPr>
            <p:txBody>
              <a:bodyPr wrap="square">
                <a:spAutoFit/>
              </a:bodyPr>
              <a:lstStyle/>
              <a:p>
                <a:pPr algn="just">
                  <a:lnSpc>
                    <a:spcPct val="107000"/>
                  </a:lnSpc>
                  <a:spcAft>
                    <a:spcPts val="800"/>
                  </a:spcAft>
                </a:pPr>
                <a14:m>
                  <m:oMath xmlns:m="http://schemas.openxmlformats.org/officeDocument/2006/math">
                    <m:sSub>
                      <m:sSubPr>
                        <m:ctrlP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sub>
                    </m:sSub>
                    <m:d>
                      <m:dPr>
                        <m:ctrlP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e>
                    </m:d>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o-RO" sz="12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probabilitatea nodului curent</a:t>
                </a:r>
                <a:endParaRPr lang="ro-RO" sz="12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r>
                  <a:rPr lang="ro-RO" sz="1200" dirty="0">
                    <a:solidFill>
                      <a:schemeClr val="tx1"/>
                    </a:solidFill>
                    <a:effectLst/>
                    <a:latin typeface="Lato" panose="020B0604020202020204" charset="0"/>
                    <a:ea typeface="Calibri" panose="020F0502020204030204" pitchFamily="34" charset="0"/>
                    <a:cs typeface="Times New Roman" panose="02020603050405020304" pitchFamily="18" charset="0"/>
                  </a:rPr>
                  <a:t> </a:t>
                </a:r>
                <a14:m>
                  <m:oMath xmlns:m="http://schemas.openxmlformats.org/officeDocument/2006/math">
                    <m:sSub>
                      <m:sSubPr>
                        <m:ctrlP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𝑣</m:t>
                        </m:r>
                      </m:e>
                      <m:sub>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e>
                    </m:d>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ro-RO" sz="12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probabilitatea nodului procesat</a:t>
                </a:r>
                <a:endParaRPr lang="ro-RO" sz="12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sSub>
                      <m:sSubPr>
                        <m:ctrlP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m:t>
                        </m:r>
                      </m:e>
                      <m:sub>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𝑖𝑗</m:t>
                        </m:r>
                      </m:sub>
                    </m:sSub>
                  </m:oMath>
                </a14:m>
                <a:r>
                  <a:rPr lang="ro-RO" sz="12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 probabilitatea de tranziție</a:t>
                </a:r>
                <a:endParaRPr lang="ro-RO" sz="12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pPr>
                <a14:m>
                  <m:oMath xmlns:m="http://schemas.openxmlformats.org/officeDocument/2006/math">
                    <m:sSub>
                      <m:sSubPr>
                        <m:ctrlP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𝑗</m:t>
                        </m:r>
                      </m:sub>
                    </m:sSub>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𝑜</m:t>
                        </m:r>
                      </m:e>
                      <m:sub>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sub>
                    </m:sSub>
                    <m:r>
                      <a:rPr lang="ro-RO" sz="12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o-RO" sz="12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 probabilitatea de emisie</a:t>
                </a:r>
                <a:endParaRPr lang="ro-RO" sz="12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0C742045-F808-43E7-8ED6-65922D3F25F3}"/>
                  </a:ext>
                </a:extLst>
              </p:cNvPr>
              <p:cNvSpPr txBox="1">
                <a:spLocks noRot="1" noChangeAspect="1" noMove="1" noResize="1" noEditPoints="1" noAdjustHandles="1" noChangeArrowheads="1" noChangeShapeType="1" noTextEdit="1"/>
              </p:cNvSpPr>
              <p:nvPr/>
            </p:nvSpPr>
            <p:spPr>
              <a:xfrm>
                <a:off x="97138" y="2979936"/>
                <a:ext cx="3602894" cy="1218923"/>
              </a:xfrm>
              <a:prstGeom prst="rect">
                <a:avLst/>
              </a:prstGeom>
              <a:blipFill>
                <a:blip r:embed="rId5"/>
                <a:stretch>
                  <a:fillRect t="-1000" b="-1500"/>
                </a:stretch>
              </a:blipFill>
            </p:spPr>
            <p:txBody>
              <a:bodyPr/>
              <a:lstStyle/>
              <a:p>
                <a:r>
                  <a:rPr lang="ro-RO">
                    <a:noFill/>
                  </a:rPr>
                  <a:t> </a:t>
                </a:r>
              </a:p>
            </p:txBody>
          </p:sp>
        </mc:Fallback>
      </mc:AlternateContent>
    </p:spTree>
    <p:extLst>
      <p:ext uri="{BB962C8B-B14F-4D97-AF65-F5344CB8AC3E}">
        <p14:creationId xmlns:p14="http://schemas.microsoft.com/office/powerpoint/2010/main" val="3180282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Blocul de evaluare</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710687" y="883999"/>
            <a:ext cx="7899913"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100" b="1" i="1" dirty="0">
                <a:solidFill>
                  <a:schemeClr val="bg2"/>
                </a:solidFill>
              </a:rPr>
              <a:t>Acuratețea de predicție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B88D226-67BB-4B09-9378-76E761C7AE95}"/>
                  </a:ext>
                </a:extLst>
              </p:cNvPr>
              <p:cNvSpPr txBox="1"/>
              <p:nvPr/>
            </p:nvSpPr>
            <p:spPr>
              <a:xfrm>
                <a:off x="979464" y="1371691"/>
                <a:ext cx="4552959" cy="4142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𝑨𝒄𝒄</m:t>
                      </m:r>
                      <m:r>
                        <a:rPr lang="ro-RO" sz="1100" b="1" i="0">
                          <a:solidFill>
                            <a:schemeClr val="tx1"/>
                          </a:solidFill>
                          <a:latin typeface="Cambria Math" panose="02040503050406030204" pitchFamily="18" charset="0"/>
                        </a:rPr>
                        <m:t>= </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𝒏𝒖𝒎</m:t>
                          </m:r>
                          <m:r>
                            <a:rPr lang="ro-RO" sz="1100" b="1" i="0">
                              <a:solidFill>
                                <a:schemeClr val="tx1"/>
                              </a:solidFill>
                              <a:latin typeface="Cambria Math" panose="02040503050406030204" pitchFamily="18" charset="0"/>
                            </a:rPr>
                            <m:t>ă</m:t>
                          </m:r>
                          <m:r>
                            <a:rPr lang="ro-RO" sz="1100" b="1" i="1">
                              <a:solidFill>
                                <a:schemeClr val="tx1"/>
                              </a:solidFill>
                              <a:latin typeface="Cambria Math" panose="02040503050406030204" pitchFamily="18" charset="0"/>
                            </a:rPr>
                            <m:t>𝒓𝒖𝒍</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𝒅𝒆</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𝒄𝒂𝒛𝒖𝒓𝒊</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𝒄𝒐𝒓𝒆𝒄𝒕</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𝒊𝒅𝒆𝒏𝒕𝒊𝒇𝒊𝒄𝒂𝒕𝒆</m:t>
                          </m:r>
                        </m:num>
                        <m:den>
                          <m:r>
                            <a:rPr lang="ro-RO" sz="1100" b="1" i="1">
                              <a:solidFill>
                                <a:schemeClr val="tx1"/>
                              </a:solidFill>
                              <a:latin typeface="Cambria Math" panose="02040503050406030204" pitchFamily="18" charset="0"/>
                            </a:rPr>
                            <m:t>𝒏𝒖𝒎</m:t>
                          </m:r>
                          <m:r>
                            <a:rPr lang="ro-RO" sz="1100" b="1" i="0">
                              <a:solidFill>
                                <a:schemeClr val="tx1"/>
                              </a:solidFill>
                              <a:latin typeface="Cambria Math" panose="02040503050406030204" pitchFamily="18" charset="0"/>
                            </a:rPr>
                            <m:t>ă</m:t>
                          </m:r>
                          <m:r>
                            <a:rPr lang="ro-RO" sz="1100" b="1" i="1">
                              <a:solidFill>
                                <a:schemeClr val="tx1"/>
                              </a:solidFill>
                              <a:latin typeface="Cambria Math" panose="02040503050406030204" pitchFamily="18" charset="0"/>
                            </a:rPr>
                            <m:t>𝒓𝒖𝒍</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𝒕𝒐𝒕𝒂𝒍</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𝒅𝒆</m:t>
                          </m:r>
                          <m:r>
                            <a:rPr lang="ro-RO" sz="1100" b="1" i="0">
                              <a:solidFill>
                                <a:schemeClr val="tx1"/>
                              </a:solidFill>
                              <a:latin typeface="Cambria Math" panose="02040503050406030204" pitchFamily="18" charset="0"/>
                            </a:rPr>
                            <m:t> </m:t>
                          </m:r>
                          <m:r>
                            <a:rPr lang="ro-RO" sz="1100" b="1" i="1">
                              <a:solidFill>
                                <a:schemeClr val="tx1"/>
                              </a:solidFill>
                              <a:latin typeface="Cambria Math" panose="02040503050406030204" pitchFamily="18" charset="0"/>
                            </a:rPr>
                            <m:t>𝒄𝒂𝒛𝒖𝒓𝒊</m:t>
                          </m:r>
                        </m:den>
                      </m:f>
                    </m:oMath>
                  </m:oMathPara>
                </a14:m>
                <a:endParaRPr lang="ro-RO" sz="1100" b="1" dirty="0">
                  <a:solidFill>
                    <a:schemeClr val="tx1"/>
                  </a:solidFill>
                </a:endParaRPr>
              </a:p>
            </p:txBody>
          </p:sp>
        </mc:Choice>
        <mc:Fallback xmlns="">
          <p:sp>
            <p:nvSpPr>
              <p:cNvPr id="10" name="TextBox 9">
                <a:extLst>
                  <a:ext uri="{FF2B5EF4-FFF2-40B4-BE49-F238E27FC236}">
                    <a16:creationId xmlns:a16="http://schemas.microsoft.com/office/drawing/2014/main" id="{0B88D226-67BB-4B09-9378-76E761C7AE95}"/>
                  </a:ext>
                </a:extLst>
              </p:cNvPr>
              <p:cNvSpPr txBox="1">
                <a:spLocks noRot="1" noChangeAspect="1" noMove="1" noResize="1" noEditPoints="1" noAdjustHandles="1" noChangeArrowheads="1" noChangeShapeType="1" noTextEdit="1"/>
              </p:cNvSpPr>
              <p:nvPr/>
            </p:nvSpPr>
            <p:spPr>
              <a:xfrm>
                <a:off x="979464" y="1371691"/>
                <a:ext cx="4552959" cy="414216"/>
              </a:xfrm>
              <a:prstGeom prst="rect">
                <a:avLst/>
              </a:prstGeom>
              <a:blipFill>
                <a:blip r:embed="rId3"/>
                <a:stretch>
                  <a:fillRect b="-1471"/>
                </a:stretch>
              </a:blipFill>
            </p:spPr>
            <p:txBody>
              <a:bodyPr/>
              <a:lstStyle/>
              <a:p>
                <a:r>
                  <a:rPr lang="ro-RO">
                    <a:noFill/>
                  </a:rPr>
                  <a:t> </a:t>
                </a:r>
              </a:p>
            </p:txBody>
          </p:sp>
        </mc:Fallback>
      </mc:AlternateContent>
      <p:sp>
        <p:nvSpPr>
          <p:cNvPr id="11" name="TextBox 10">
            <a:extLst>
              <a:ext uri="{FF2B5EF4-FFF2-40B4-BE49-F238E27FC236}">
                <a16:creationId xmlns:a16="http://schemas.microsoft.com/office/drawing/2014/main" id="{D76E30DE-1534-46EF-865F-9FD793020A7D}"/>
              </a:ext>
            </a:extLst>
          </p:cNvPr>
          <p:cNvSpPr txBox="1"/>
          <p:nvPr/>
        </p:nvSpPr>
        <p:spPr>
          <a:xfrm>
            <a:off x="710687" y="2018654"/>
            <a:ext cx="7852650" cy="261610"/>
          </a:xfrm>
          <a:prstGeom prst="rect">
            <a:avLst/>
          </a:prstGeom>
          <a:noFill/>
        </p:spPr>
        <p:txBody>
          <a:bodyPr wrap="square">
            <a:spAutoFit/>
          </a:bodyPr>
          <a:lstStyle/>
          <a:p>
            <a:pPr marL="171450" indent="-171450">
              <a:buFont typeface="Arial" panose="020B0604020202020204" pitchFamily="34" charset="0"/>
              <a:buChar char="•"/>
            </a:pPr>
            <a:r>
              <a:rPr lang="ro-RO" sz="1100" b="1" i="1" dirty="0">
                <a:solidFill>
                  <a:schemeClr val="bg2"/>
                </a:solidFill>
                <a:effectLst/>
                <a:latin typeface="Lato" panose="020B0604020202020204" charset="0"/>
                <a:ea typeface="Calibri" panose="020F0502020204030204" pitchFamily="34" charset="0"/>
              </a:rPr>
              <a:t>Matricea de eroare</a:t>
            </a:r>
            <a:endParaRPr lang="ro-RO" sz="1100" b="1" i="1" dirty="0">
              <a:solidFill>
                <a:schemeClr val="bg2"/>
              </a:solidFill>
              <a:latin typeface="Lato" panose="020B0604020202020204" charset="0"/>
            </a:endParaRPr>
          </a:p>
        </p:txBody>
      </p:sp>
      <p:pic>
        <p:nvPicPr>
          <p:cNvPr id="5" name="Picture 4">
            <a:extLst>
              <a:ext uri="{FF2B5EF4-FFF2-40B4-BE49-F238E27FC236}">
                <a16:creationId xmlns:a16="http://schemas.microsoft.com/office/drawing/2014/main" id="{DF4212ED-A045-4692-83FF-E37435DAF76E}"/>
              </a:ext>
            </a:extLst>
          </p:cNvPr>
          <p:cNvPicPr>
            <a:picLocks noChangeAspect="1"/>
          </p:cNvPicPr>
          <p:nvPr/>
        </p:nvPicPr>
        <p:blipFill>
          <a:blip r:embed="rId4"/>
          <a:stretch>
            <a:fillRect/>
          </a:stretch>
        </p:blipFill>
        <p:spPr>
          <a:xfrm>
            <a:off x="5655753" y="1990058"/>
            <a:ext cx="3070748" cy="25867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E0C8015-6E2C-4E5C-857B-A9A2BCDF874F}"/>
                  </a:ext>
                </a:extLst>
              </p:cNvPr>
              <p:cNvSpPr txBox="1"/>
              <p:nvPr/>
            </p:nvSpPr>
            <p:spPr>
              <a:xfrm>
                <a:off x="-370471" y="2648498"/>
                <a:ext cx="4572000" cy="4294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𝑨𝒄𝒄𝒖𝒓𝒂𝒄𝒚</m:t>
                      </m:r>
                      <m:r>
                        <a:rPr lang="ro-RO" sz="1100" b="1" i="0">
                          <a:solidFill>
                            <a:schemeClr val="tx1"/>
                          </a:solidFill>
                          <a:latin typeface="Cambria Math" panose="02040503050406030204" pitchFamily="18" charset="0"/>
                        </a:rPr>
                        <m:t>=</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𝒕𝒑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𝒕𝒏</m:t>
                          </m:r>
                        </m:num>
                        <m:den>
                          <m:r>
                            <a:rPr lang="ro-RO" sz="1100" b="1" i="1">
                              <a:solidFill>
                                <a:schemeClr val="tx1"/>
                              </a:solidFill>
                              <a:latin typeface="Cambria Math" panose="02040503050406030204" pitchFamily="18" charset="0"/>
                            </a:rPr>
                            <m:t>𝒕𝒑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𝒕𝒏</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𝒇𝒏</m:t>
                          </m:r>
                        </m:den>
                      </m:f>
                    </m:oMath>
                  </m:oMathPara>
                </a14:m>
                <a:endParaRPr lang="ro-RO" b="1" dirty="0">
                  <a:solidFill>
                    <a:schemeClr val="tx1"/>
                  </a:solidFill>
                </a:endParaRPr>
              </a:p>
            </p:txBody>
          </p:sp>
        </mc:Choice>
        <mc:Fallback xmlns="">
          <p:sp>
            <p:nvSpPr>
              <p:cNvPr id="16" name="TextBox 15">
                <a:extLst>
                  <a:ext uri="{FF2B5EF4-FFF2-40B4-BE49-F238E27FC236}">
                    <a16:creationId xmlns:a16="http://schemas.microsoft.com/office/drawing/2014/main" id="{AE0C8015-6E2C-4E5C-857B-A9A2BCDF874F}"/>
                  </a:ext>
                </a:extLst>
              </p:cNvPr>
              <p:cNvSpPr txBox="1">
                <a:spLocks noRot="1" noChangeAspect="1" noMove="1" noResize="1" noEditPoints="1" noAdjustHandles="1" noChangeArrowheads="1" noChangeShapeType="1" noTextEdit="1"/>
              </p:cNvSpPr>
              <p:nvPr/>
            </p:nvSpPr>
            <p:spPr>
              <a:xfrm>
                <a:off x="-370471" y="2648498"/>
                <a:ext cx="4572000" cy="429477"/>
              </a:xfrm>
              <a:prstGeom prst="rect">
                <a:avLst/>
              </a:prstGeom>
              <a:blipFill>
                <a:blip r:embed="rId5"/>
                <a:stretch>
                  <a:fillRect b="-4225"/>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D3E5053-6B36-441A-9F81-4DF2CAA1BD7C}"/>
                  </a:ext>
                </a:extLst>
              </p:cNvPr>
              <p:cNvSpPr txBox="1"/>
              <p:nvPr/>
            </p:nvSpPr>
            <p:spPr>
              <a:xfrm>
                <a:off x="1790838" y="2648498"/>
                <a:ext cx="4821382" cy="427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𝑷𝒓𝒆𝒄𝒊𝒔𝒊𝒐𝒏</m:t>
                      </m:r>
                      <m:r>
                        <a:rPr lang="ro-RO" sz="1100" b="1" i="0">
                          <a:solidFill>
                            <a:schemeClr val="tx1"/>
                          </a:solidFill>
                          <a:latin typeface="Cambria Math" panose="02040503050406030204" pitchFamily="18" charset="0"/>
                        </a:rPr>
                        <m:t>=</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𝒕𝒑</m:t>
                          </m:r>
                        </m:num>
                        <m:den>
                          <m:r>
                            <a:rPr lang="ro-RO" sz="1100" b="1" i="1">
                              <a:solidFill>
                                <a:schemeClr val="tx1"/>
                              </a:solidFill>
                              <a:latin typeface="Cambria Math" panose="02040503050406030204" pitchFamily="18" charset="0"/>
                            </a:rPr>
                            <m:t>𝒕𝒑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𝒇𝒑</m:t>
                          </m:r>
                        </m:den>
                      </m:f>
                    </m:oMath>
                  </m:oMathPara>
                </a14:m>
                <a:endParaRPr lang="ro-RO" sz="1100" b="1" dirty="0">
                  <a:solidFill>
                    <a:schemeClr val="tx1"/>
                  </a:solidFill>
                </a:endParaRPr>
              </a:p>
            </p:txBody>
          </p:sp>
        </mc:Choice>
        <mc:Fallback xmlns="">
          <p:sp>
            <p:nvSpPr>
              <p:cNvPr id="17" name="TextBox 16">
                <a:extLst>
                  <a:ext uri="{FF2B5EF4-FFF2-40B4-BE49-F238E27FC236}">
                    <a16:creationId xmlns:a16="http://schemas.microsoft.com/office/drawing/2014/main" id="{7D3E5053-6B36-441A-9F81-4DF2CAA1BD7C}"/>
                  </a:ext>
                </a:extLst>
              </p:cNvPr>
              <p:cNvSpPr txBox="1">
                <a:spLocks noRot="1" noChangeAspect="1" noMove="1" noResize="1" noEditPoints="1" noAdjustHandles="1" noChangeArrowheads="1" noChangeShapeType="1" noTextEdit="1"/>
              </p:cNvSpPr>
              <p:nvPr/>
            </p:nvSpPr>
            <p:spPr>
              <a:xfrm>
                <a:off x="1790838" y="2648498"/>
                <a:ext cx="4821382" cy="427746"/>
              </a:xfrm>
              <a:prstGeom prst="rect">
                <a:avLst/>
              </a:prstGeom>
              <a:blipFill>
                <a:blip r:embed="rId6"/>
                <a:stretch>
                  <a:fillRect b="-4225"/>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4288F31-3C36-4A10-A23A-1C15D0E0AA82}"/>
                  </a:ext>
                </a:extLst>
              </p:cNvPr>
              <p:cNvSpPr txBox="1"/>
              <p:nvPr/>
            </p:nvSpPr>
            <p:spPr>
              <a:xfrm>
                <a:off x="-495162" y="3357988"/>
                <a:ext cx="4821382" cy="427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𝑹𝒆𝒄𝒂𝒍𝒍</m:t>
                      </m:r>
                      <m:r>
                        <a:rPr lang="ro-RO" sz="1100" b="1" i="0">
                          <a:solidFill>
                            <a:schemeClr val="tx1"/>
                          </a:solidFill>
                          <a:latin typeface="Cambria Math" panose="02040503050406030204" pitchFamily="18" charset="0"/>
                        </a:rPr>
                        <m:t>=</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𝒕𝒑</m:t>
                          </m:r>
                        </m:num>
                        <m:den>
                          <m:r>
                            <a:rPr lang="ro-RO" sz="1100" b="1" i="1">
                              <a:solidFill>
                                <a:schemeClr val="tx1"/>
                              </a:solidFill>
                              <a:latin typeface="Cambria Math" panose="02040503050406030204" pitchFamily="18" charset="0"/>
                            </a:rPr>
                            <m:t>𝒕𝒑</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𝒇𝒏</m:t>
                          </m:r>
                        </m:den>
                      </m:f>
                    </m:oMath>
                  </m:oMathPara>
                </a14:m>
                <a:endParaRPr lang="ro-RO" sz="1100" b="1" dirty="0">
                  <a:solidFill>
                    <a:schemeClr val="tx1"/>
                  </a:solidFill>
                </a:endParaRPr>
              </a:p>
            </p:txBody>
          </p:sp>
        </mc:Choice>
        <mc:Fallback xmlns="">
          <p:sp>
            <p:nvSpPr>
              <p:cNvPr id="19" name="TextBox 18">
                <a:extLst>
                  <a:ext uri="{FF2B5EF4-FFF2-40B4-BE49-F238E27FC236}">
                    <a16:creationId xmlns:a16="http://schemas.microsoft.com/office/drawing/2014/main" id="{94288F31-3C36-4A10-A23A-1C15D0E0AA82}"/>
                  </a:ext>
                </a:extLst>
              </p:cNvPr>
              <p:cNvSpPr txBox="1">
                <a:spLocks noRot="1" noChangeAspect="1" noMove="1" noResize="1" noEditPoints="1" noAdjustHandles="1" noChangeArrowheads="1" noChangeShapeType="1" noTextEdit="1"/>
              </p:cNvSpPr>
              <p:nvPr/>
            </p:nvSpPr>
            <p:spPr>
              <a:xfrm>
                <a:off x="-495162" y="3357988"/>
                <a:ext cx="4821382" cy="427746"/>
              </a:xfrm>
              <a:prstGeom prst="rect">
                <a:avLst/>
              </a:prstGeom>
              <a:blipFill>
                <a:blip r:embed="rId7"/>
                <a:stretch>
                  <a:fillRect b="-4286"/>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D42A2CA-0E6F-434F-B5D3-0709D492693C}"/>
                  </a:ext>
                </a:extLst>
              </p:cNvPr>
              <p:cNvSpPr txBox="1"/>
              <p:nvPr/>
            </p:nvSpPr>
            <p:spPr>
              <a:xfrm>
                <a:off x="1943238" y="3306710"/>
                <a:ext cx="4668982" cy="427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sz="1100" b="1" i="1" smtClean="0">
                          <a:solidFill>
                            <a:schemeClr val="tx1"/>
                          </a:solidFill>
                          <a:latin typeface="Cambria Math" panose="02040503050406030204" pitchFamily="18" charset="0"/>
                        </a:rPr>
                        <m:t>𝑺𝒑𝒆𝒄𝒊𝒇𝒊𝒄𝒊𝒕𝒚</m:t>
                      </m:r>
                      <m:r>
                        <a:rPr lang="ro-RO" sz="1100" b="1" i="0">
                          <a:solidFill>
                            <a:schemeClr val="tx1"/>
                          </a:solidFill>
                          <a:latin typeface="Cambria Math" panose="02040503050406030204" pitchFamily="18" charset="0"/>
                        </a:rPr>
                        <m:t>=</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𝒕𝒏</m:t>
                          </m:r>
                        </m:num>
                        <m:den>
                          <m:r>
                            <a:rPr lang="ro-RO" sz="1100" b="1" i="1">
                              <a:solidFill>
                                <a:schemeClr val="tx1"/>
                              </a:solidFill>
                              <a:latin typeface="Cambria Math" panose="02040503050406030204" pitchFamily="18" charset="0"/>
                            </a:rPr>
                            <m:t>𝒕𝒏</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𝒇𝒑</m:t>
                          </m:r>
                        </m:den>
                      </m:f>
                    </m:oMath>
                  </m:oMathPara>
                </a14:m>
                <a:endParaRPr lang="ro-RO" sz="1100" b="1" dirty="0">
                  <a:solidFill>
                    <a:schemeClr val="tx1"/>
                  </a:solidFill>
                </a:endParaRPr>
              </a:p>
            </p:txBody>
          </p:sp>
        </mc:Choice>
        <mc:Fallback xmlns="">
          <p:sp>
            <p:nvSpPr>
              <p:cNvPr id="21" name="TextBox 20">
                <a:extLst>
                  <a:ext uri="{FF2B5EF4-FFF2-40B4-BE49-F238E27FC236}">
                    <a16:creationId xmlns:a16="http://schemas.microsoft.com/office/drawing/2014/main" id="{7D42A2CA-0E6F-434F-B5D3-0709D492693C}"/>
                  </a:ext>
                </a:extLst>
              </p:cNvPr>
              <p:cNvSpPr txBox="1">
                <a:spLocks noRot="1" noChangeAspect="1" noMove="1" noResize="1" noEditPoints="1" noAdjustHandles="1" noChangeArrowheads="1" noChangeShapeType="1" noTextEdit="1"/>
              </p:cNvSpPr>
              <p:nvPr/>
            </p:nvSpPr>
            <p:spPr>
              <a:xfrm>
                <a:off x="1943238" y="3306710"/>
                <a:ext cx="4668982" cy="427746"/>
              </a:xfrm>
              <a:prstGeom prst="rect">
                <a:avLst/>
              </a:prstGeom>
              <a:blipFill>
                <a:blip r:embed="rId8"/>
                <a:stretch>
                  <a:fillRect b="-4225"/>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283A6FB-66E6-4AF3-8F57-BD636BFB08DA}"/>
                  </a:ext>
                </a:extLst>
              </p:cNvPr>
              <p:cNvSpPr txBox="1"/>
              <p:nvPr/>
            </p:nvSpPr>
            <p:spPr>
              <a:xfrm>
                <a:off x="-418962" y="4066287"/>
                <a:ext cx="4668982" cy="4377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sz="1100" b="1" i="1">
                              <a:solidFill>
                                <a:schemeClr val="tx1"/>
                              </a:solidFill>
                              <a:latin typeface="Cambria Math" panose="02040503050406030204" pitchFamily="18" charset="0"/>
                            </a:rPr>
                          </m:ctrlPr>
                        </m:sSubPr>
                        <m:e>
                          <m:r>
                            <a:rPr lang="ro-RO" sz="1100" b="1" i="1">
                              <a:solidFill>
                                <a:schemeClr val="tx1"/>
                              </a:solidFill>
                              <a:latin typeface="Cambria Math" panose="02040503050406030204" pitchFamily="18" charset="0"/>
                            </a:rPr>
                            <m:t>𝑭</m:t>
                          </m:r>
                        </m:e>
                        <m:sub>
                          <m:r>
                            <a:rPr lang="ro-RO" b="1" i="1" smtClean="0">
                              <a:solidFill>
                                <a:schemeClr val="tx1"/>
                              </a:solidFill>
                              <a:latin typeface="Cambria Math" panose="02040503050406030204" pitchFamily="18" charset="0"/>
                            </a:rPr>
                            <m:t>𝜷</m:t>
                          </m:r>
                        </m:sub>
                      </m:sSub>
                      <m:r>
                        <a:rPr lang="ro-RO" sz="1100" b="1" i="1" smtClean="0">
                          <a:solidFill>
                            <a:schemeClr val="tx1"/>
                          </a:solidFill>
                          <a:latin typeface="Cambria Math" panose="02040503050406030204" pitchFamily="18" charset="0"/>
                        </a:rPr>
                        <m:t>−</m:t>
                      </m:r>
                      <m:r>
                        <a:rPr lang="ro-RO" sz="1100" b="1" i="1" smtClean="0">
                          <a:solidFill>
                            <a:schemeClr val="tx1"/>
                          </a:solidFill>
                          <a:latin typeface="Cambria Math" panose="02040503050406030204" pitchFamily="18" charset="0"/>
                        </a:rPr>
                        <m:t>𝒎𝒆𝒂𝒔𝒖𝒓𝒆</m:t>
                      </m:r>
                      <m:r>
                        <a:rPr lang="ro-RO" sz="1100" b="1" i="0">
                          <a:solidFill>
                            <a:schemeClr val="tx1"/>
                          </a:solidFill>
                          <a:latin typeface="Cambria Math" panose="02040503050406030204" pitchFamily="18" charset="0"/>
                        </a:rPr>
                        <m:t>=</m:t>
                      </m:r>
                      <m:d>
                        <m:dPr>
                          <m:ctrlPr>
                            <a:rPr lang="ro-RO" sz="1100" b="1" i="1">
                              <a:solidFill>
                                <a:schemeClr val="tx1"/>
                              </a:solidFill>
                              <a:latin typeface="Cambria Math" panose="02040503050406030204" pitchFamily="18" charset="0"/>
                            </a:rPr>
                          </m:ctrlPr>
                        </m:dPr>
                        <m:e>
                          <m:r>
                            <a:rPr lang="ro-RO" sz="1100" b="1" i="0">
                              <a:solidFill>
                                <a:schemeClr val="tx1"/>
                              </a:solidFill>
                              <a:latin typeface="Cambria Math" panose="02040503050406030204" pitchFamily="18" charset="0"/>
                            </a:rPr>
                            <m:t>𝟏</m:t>
                          </m:r>
                          <m:r>
                            <a:rPr lang="ro-RO" sz="1100" b="1" i="0">
                              <a:solidFill>
                                <a:schemeClr val="tx1"/>
                              </a:solidFill>
                              <a:latin typeface="Cambria Math" panose="02040503050406030204" pitchFamily="18" charset="0"/>
                            </a:rPr>
                            <m:t>+ </m:t>
                          </m:r>
                          <m:sSup>
                            <m:sSupPr>
                              <m:ctrlPr>
                                <a:rPr lang="ro-RO" sz="1100" b="1" i="1">
                                  <a:solidFill>
                                    <a:schemeClr val="tx1"/>
                                  </a:solidFill>
                                  <a:latin typeface="Cambria Math" panose="02040503050406030204" pitchFamily="18" charset="0"/>
                                </a:rPr>
                              </m:ctrlPr>
                            </m:sSupPr>
                            <m:e>
                              <m:r>
                                <a:rPr lang="ro-RO" sz="1100" b="1" i="1">
                                  <a:solidFill>
                                    <a:schemeClr val="tx1"/>
                                  </a:solidFill>
                                  <a:latin typeface="Cambria Math" panose="02040503050406030204" pitchFamily="18" charset="0"/>
                                </a:rPr>
                                <m:t>𝜷</m:t>
                              </m:r>
                            </m:e>
                            <m:sup>
                              <m:r>
                                <a:rPr lang="ro-RO" sz="1100" b="1" i="0">
                                  <a:solidFill>
                                    <a:schemeClr val="tx1"/>
                                  </a:solidFill>
                                  <a:latin typeface="Cambria Math" panose="02040503050406030204" pitchFamily="18" charset="0"/>
                                </a:rPr>
                                <m:t>𝟐</m:t>
                              </m:r>
                            </m:sup>
                          </m:sSup>
                        </m:e>
                      </m:d>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𝑷</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𝑹</m:t>
                          </m:r>
                        </m:num>
                        <m:den>
                          <m:sSup>
                            <m:sSupPr>
                              <m:ctrlPr>
                                <a:rPr lang="ro-RO" sz="1100" b="1" i="1">
                                  <a:solidFill>
                                    <a:schemeClr val="tx1"/>
                                  </a:solidFill>
                                  <a:latin typeface="Cambria Math" panose="02040503050406030204" pitchFamily="18" charset="0"/>
                                </a:rPr>
                              </m:ctrlPr>
                            </m:sSupPr>
                            <m:e>
                              <m:r>
                                <a:rPr lang="ro-RO" sz="1100" b="1" i="1">
                                  <a:solidFill>
                                    <a:schemeClr val="tx1"/>
                                  </a:solidFill>
                                  <a:latin typeface="Cambria Math" panose="02040503050406030204" pitchFamily="18" charset="0"/>
                                </a:rPr>
                                <m:t>𝜷</m:t>
                              </m:r>
                            </m:e>
                            <m:sup>
                              <m:r>
                                <a:rPr lang="ro-RO" sz="1100" b="1" i="0">
                                  <a:solidFill>
                                    <a:schemeClr val="tx1"/>
                                  </a:solidFill>
                                  <a:latin typeface="Cambria Math" panose="02040503050406030204" pitchFamily="18" charset="0"/>
                                </a:rPr>
                                <m:t>𝟐</m:t>
                              </m:r>
                            </m:sup>
                          </m:sSup>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𝑷</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𝑹</m:t>
                          </m:r>
                        </m:den>
                      </m:f>
                    </m:oMath>
                  </m:oMathPara>
                </a14:m>
                <a:endParaRPr lang="ro-RO" sz="1100" b="1" dirty="0">
                  <a:solidFill>
                    <a:schemeClr val="tx1"/>
                  </a:solidFill>
                </a:endParaRPr>
              </a:p>
            </p:txBody>
          </p:sp>
        </mc:Choice>
        <mc:Fallback xmlns="">
          <p:sp>
            <p:nvSpPr>
              <p:cNvPr id="23" name="TextBox 22">
                <a:extLst>
                  <a:ext uri="{FF2B5EF4-FFF2-40B4-BE49-F238E27FC236}">
                    <a16:creationId xmlns:a16="http://schemas.microsoft.com/office/drawing/2014/main" id="{C283A6FB-66E6-4AF3-8F57-BD636BFB08DA}"/>
                  </a:ext>
                </a:extLst>
              </p:cNvPr>
              <p:cNvSpPr txBox="1">
                <a:spLocks noRot="1" noChangeAspect="1" noMove="1" noResize="1" noEditPoints="1" noAdjustHandles="1" noChangeArrowheads="1" noChangeShapeType="1" noTextEdit="1"/>
              </p:cNvSpPr>
              <p:nvPr/>
            </p:nvSpPr>
            <p:spPr>
              <a:xfrm>
                <a:off x="-418962" y="4066287"/>
                <a:ext cx="4668982" cy="437749"/>
              </a:xfrm>
              <a:prstGeom prst="rect">
                <a:avLst/>
              </a:prstGeom>
              <a:blipFill>
                <a:blip r:embed="rId9"/>
                <a:stretch>
                  <a:fillRect b="-4167"/>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6824761-8BA2-4747-9AAD-1A96D1E08B59}"/>
                  </a:ext>
                </a:extLst>
              </p:cNvPr>
              <p:cNvSpPr txBox="1"/>
              <p:nvPr/>
            </p:nvSpPr>
            <p:spPr>
              <a:xfrm>
                <a:off x="1867038" y="4065747"/>
                <a:ext cx="4668982" cy="4120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sz="1100" b="1" i="1" smtClean="0">
                              <a:solidFill>
                                <a:schemeClr val="tx1"/>
                              </a:solidFill>
                              <a:latin typeface="Cambria Math" panose="02040503050406030204" pitchFamily="18" charset="0"/>
                            </a:rPr>
                          </m:ctrlPr>
                        </m:sSubPr>
                        <m:e>
                          <m:r>
                            <a:rPr lang="ro-RO" sz="1100" b="1" i="1">
                              <a:solidFill>
                                <a:schemeClr val="tx1"/>
                              </a:solidFill>
                              <a:latin typeface="Cambria Math" panose="02040503050406030204" pitchFamily="18" charset="0"/>
                            </a:rPr>
                            <m:t>𝑭</m:t>
                          </m:r>
                        </m:e>
                        <m:sub>
                          <m:r>
                            <a:rPr lang="ro-RO" sz="1100" b="1" i="0">
                              <a:solidFill>
                                <a:schemeClr val="tx1"/>
                              </a:solidFill>
                              <a:latin typeface="Cambria Math" panose="02040503050406030204" pitchFamily="18" charset="0"/>
                            </a:rPr>
                            <m:t>𝟏</m:t>
                          </m:r>
                        </m:sub>
                      </m:sSub>
                      <m:r>
                        <a:rPr lang="ro-RO" sz="1100" b="1" i="1" smtClean="0">
                          <a:solidFill>
                            <a:schemeClr val="tx1"/>
                          </a:solidFill>
                          <a:latin typeface="Cambria Math" panose="02040503050406030204" pitchFamily="18" charset="0"/>
                        </a:rPr>
                        <m:t>−</m:t>
                      </m:r>
                      <m:r>
                        <a:rPr lang="ro-RO" sz="1100" b="1" i="1" smtClean="0">
                          <a:solidFill>
                            <a:schemeClr val="tx1"/>
                          </a:solidFill>
                          <a:latin typeface="Cambria Math" panose="02040503050406030204" pitchFamily="18" charset="0"/>
                        </a:rPr>
                        <m:t>𝑺𝒄𝒐𝒓𝒆</m:t>
                      </m:r>
                      <m:r>
                        <a:rPr lang="ro-RO" sz="1100" b="1" i="0">
                          <a:solidFill>
                            <a:schemeClr val="tx1"/>
                          </a:solidFill>
                          <a:latin typeface="Cambria Math" panose="02040503050406030204" pitchFamily="18" charset="0"/>
                        </a:rPr>
                        <m:t>=</m:t>
                      </m:r>
                      <m:r>
                        <a:rPr lang="ro-RO" sz="1100" b="1" i="0">
                          <a:solidFill>
                            <a:schemeClr val="tx1"/>
                          </a:solidFill>
                          <a:latin typeface="Cambria Math" panose="02040503050406030204" pitchFamily="18" charset="0"/>
                        </a:rPr>
                        <m:t>𝟐</m:t>
                      </m:r>
                      <m:f>
                        <m:fPr>
                          <m:ctrlPr>
                            <a:rPr lang="ro-RO" sz="1100" b="1" i="1">
                              <a:solidFill>
                                <a:schemeClr val="tx1"/>
                              </a:solidFill>
                              <a:latin typeface="Cambria Math" panose="02040503050406030204" pitchFamily="18" charset="0"/>
                            </a:rPr>
                          </m:ctrlPr>
                        </m:fPr>
                        <m:num>
                          <m:r>
                            <a:rPr lang="ro-RO" sz="1100" b="1" i="1">
                              <a:solidFill>
                                <a:schemeClr val="tx1"/>
                              </a:solidFill>
                              <a:latin typeface="Cambria Math" panose="02040503050406030204" pitchFamily="18" charset="0"/>
                            </a:rPr>
                            <m:t>𝑷</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𝑹</m:t>
                          </m:r>
                        </m:num>
                        <m:den>
                          <m:r>
                            <a:rPr lang="ro-RO" sz="1100" b="1" i="1">
                              <a:solidFill>
                                <a:schemeClr val="tx1"/>
                              </a:solidFill>
                              <a:latin typeface="Cambria Math" panose="02040503050406030204" pitchFamily="18" charset="0"/>
                            </a:rPr>
                            <m:t>𝑷</m:t>
                          </m:r>
                          <m:r>
                            <a:rPr lang="ro-RO" sz="1100" b="1" i="0">
                              <a:solidFill>
                                <a:schemeClr val="tx1"/>
                              </a:solidFill>
                              <a:latin typeface="Cambria Math" panose="02040503050406030204" pitchFamily="18" charset="0"/>
                            </a:rPr>
                            <m:t>+</m:t>
                          </m:r>
                          <m:r>
                            <a:rPr lang="ro-RO" sz="1100" b="1" i="1">
                              <a:solidFill>
                                <a:schemeClr val="tx1"/>
                              </a:solidFill>
                              <a:latin typeface="Cambria Math" panose="02040503050406030204" pitchFamily="18" charset="0"/>
                            </a:rPr>
                            <m:t>𝑹</m:t>
                          </m:r>
                        </m:den>
                      </m:f>
                    </m:oMath>
                  </m:oMathPara>
                </a14:m>
                <a:endParaRPr lang="ro-RO" sz="1100" b="1" dirty="0">
                  <a:solidFill>
                    <a:schemeClr val="tx1"/>
                  </a:solidFill>
                </a:endParaRPr>
              </a:p>
            </p:txBody>
          </p:sp>
        </mc:Choice>
        <mc:Fallback xmlns="">
          <p:sp>
            <p:nvSpPr>
              <p:cNvPr id="25" name="TextBox 24">
                <a:extLst>
                  <a:ext uri="{FF2B5EF4-FFF2-40B4-BE49-F238E27FC236}">
                    <a16:creationId xmlns:a16="http://schemas.microsoft.com/office/drawing/2014/main" id="{76824761-8BA2-4747-9AAD-1A96D1E08B59}"/>
                  </a:ext>
                </a:extLst>
              </p:cNvPr>
              <p:cNvSpPr txBox="1">
                <a:spLocks noRot="1" noChangeAspect="1" noMove="1" noResize="1" noEditPoints="1" noAdjustHandles="1" noChangeArrowheads="1" noChangeShapeType="1" noTextEdit="1"/>
              </p:cNvSpPr>
              <p:nvPr/>
            </p:nvSpPr>
            <p:spPr>
              <a:xfrm>
                <a:off x="1867038" y="4065747"/>
                <a:ext cx="4668982" cy="412036"/>
              </a:xfrm>
              <a:prstGeom prst="rect">
                <a:avLst/>
              </a:prstGeom>
              <a:blipFill>
                <a:blip r:embed="rId10"/>
                <a:stretch>
                  <a:fillRect/>
                </a:stretch>
              </a:blipFill>
            </p:spPr>
            <p:txBody>
              <a:bodyPr/>
              <a:lstStyle/>
              <a:p>
                <a:r>
                  <a:rPr lang="ro-RO">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92BD70EE-8A18-4724-B800-A2BB9389657B}"/>
                  </a:ext>
                </a:extLst>
              </p:cNvPr>
              <p:cNvSpPr txBox="1"/>
              <p:nvPr/>
            </p:nvSpPr>
            <p:spPr>
              <a:xfrm>
                <a:off x="4914647" y="4597929"/>
                <a:ext cx="4552959"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b="1" i="1" smtClean="0">
                          <a:solidFill>
                            <a:schemeClr val="tx1"/>
                          </a:solidFill>
                          <a:latin typeface="Cambria Math" panose="02040503050406030204" pitchFamily="18" charset="0"/>
                        </a:rPr>
                        <m:t>𝒎𝒂𝒕𝒓𝒊𝒄𝒆𝒂</m:t>
                      </m:r>
                      <m:r>
                        <a:rPr lang="en-US" sz="1100" b="1" i="1" smtClean="0">
                          <a:solidFill>
                            <a:schemeClr val="tx1"/>
                          </a:solidFill>
                          <a:latin typeface="Cambria Math" panose="02040503050406030204" pitchFamily="18" charset="0"/>
                        </a:rPr>
                        <m:t> </m:t>
                      </m:r>
                      <m:r>
                        <a:rPr lang="en-US" sz="1100" b="1" i="1" smtClean="0">
                          <a:solidFill>
                            <a:schemeClr val="tx1"/>
                          </a:solidFill>
                          <a:latin typeface="Cambria Math" panose="02040503050406030204" pitchFamily="18" charset="0"/>
                        </a:rPr>
                        <m:t>𝒅𝒆</m:t>
                      </m:r>
                      <m:r>
                        <a:rPr lang="en-US" sz="1100" b="1" i="1" smtClean="0">
                          <a:solidFill>
                            <a:schemeClr val="tx1"/>
                          </a:solidFill>
                          <a:latin typeface="Cambria Math" panose="02040503050406030204" pitchFamily="18" charset="0"/>
                        </a:rPr>
                        <m:t> </m:t>
                      </m:r>
                      <m:r>
                        <a:rPr lang="en-US" sz="1100" b="1" i="1" smtClean="0">
                          <a:solidFill>
                            <a:schemeClr val="tx1"/>
                          </a:solidFill>
                          <a:latin typeface="Cambria Math" panose="02040503050406030204" pitchFamily="18" charset="0"/>
                        </a:rPr>
                        <m:t>𝒆𝒓𝒐𝒂𝒓𝒆</m:t>
                      </m:r>
                    </m:oMath>
                  </m:oMathPara>
                </a14:m>
                <a:endParaRPr lang="ro-RO" sz="1100" b="1" dirty="0">
                  <a:solidFill>
                    <a:schemeClr val="tx1"/>
                  </a:solidFill>
                </a:endParaRPr>
              </a:p>
            </p:txBody>
          </p:sp>
        </mc:Choice>
        <mc:Fallback>
          <p:sp>
            <p:nvSpPr>
              <p:cNvPr id="14" name="TextBox 13">
                <a:extLst>
                  <a:ext uri="{FF2B5EF4-FFF2-40B4-BE49-F238E27FC236}">
                    <a16:creationId xmlns:a16="http://schemas.microsoft.com/office/drawing/2014/main" id="{92BD70EE-8A18-4724-B800-A2BB9389657B}"/>
                  </a:ext>
                </a:extLst>
              </p:cNvPr>
              <p:cNvSpPr txBox="1">
                <a:spLocks noRot="1" noChangeAspect="1" noMove="1" noResize="1" noEditPoints="1" noAdjustHandles="1" noChangeArrowheads="1" noChangeShapeType="1" noTextEdit="1"/>
              </p:cNvSpPr>
              <p:nvPr/>
            </p:nvSpPr>
            <p:spPr>
              <a:xfrm>
                <a:off x="4914647" y="4597929"/>
                <a:ext cx="4552959" cy="261610"/>
              </a:xfrm>
              <a:prstGeom prst="rect">
                <a:avLst/>
              </a:prstGeom>
              <a:blipFill>
                <a:blip r:embed="rId11"/>
                <a:stretch>
                  <a:fillRect/>
                </a:stretch>
              </a:blipFill>
            </p:spPr>
            <p:txBody>
              <a:bodyPr/>
              <a:lstStyle/>
              <a:p>
                <a:r>
                  <a:rPr lang="ro-RO">
                    <a:noFill/>
                  </a:rPr>
                  <a:t> </a:t>
                </a:r>
              </a:p>
            </p:txBody>
          </p:sp>
        </mc:Fallback>
      </mc:AlternateContent>
    </p:spTree>
    <p:extLst>
      <p:ext uri="{BB962C8B-B14F-4D97-AF65-F5344CB8AC3E}">
        <p14:creationId xmlns:p14="http://schemas.microsoft.com/office/powerpoint/2010/main" val="1671645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260405"/>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Rezultate</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393882" y="792061"/>
            <a:ext cx="7722625"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None/>
              <a:tabLst/>
              <a:defRPr/>
            </a:pPr>
            <a:r>
              <a:rPr lang="ro-RO" sz="1050" dirty="0"/>
              <a:t>      </a:t>
            </a:r>
            <a:r>
              <a:rPr lang="ro-RO" sz="1400" dirty="0"/>
              <a:t>6 seturi de parametrii:</a:t>
            </a:r>
          </a:p>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dirty="0" err="1"/>
              <a:t>Forward</a:t>
            </a:r>
            <a:r>
              <a:rPr lang="ro-RO" sz="1400" dirty="0"/>
              <a:t> </a:t>
            </a:r>
            <a:r>
              <a:rPr lang="ro-RO" sz="1400" dirty="0" err="1"/>
              <a:t>bigram</a:t>
            </a:r>
            <a:endParaRPr lang="ro-RO" sz="1400" dirty="0"/>
          </a:p>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dirty="0" err="1"/>
              <a:t>Backward</a:t>
            </a:r>
            <a:r>
              <a:rPr lang="ro-RO" sz="1400" dirty="0"/>
              <a:t> </a:t>
            </a:r>
            <a:r>
              <a:rPr lang="ro-RO" sz="1400" dirty="0" err="1"/>
              <a:t>bigram</a:t>
            </a:r>
            <a:endParaRPr lang="ro-RO" sz="1400" dirty="0"/>
          </a:p>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dirty="0" err="1"/>
              <a:t>Bidirectional</a:t>
            </a:r>
            <a:r>
              <a:rPr lang="ro-RO" sz="1400" dirty="0"/>
              <a:t> </a:t>
            </a:r>
            <a:r>
              <a:rPr lang="ro-RO" sz="1400" dirty="0" err="1"/>
              <a:t>bigram</a:t>
            </a:r>
            <a:endParaRPr lang="ro-RO" sz="1400" dirty="0"/>
          </a:p>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dirty="0" err="1"/>
              <a:t>Forward</a:t>
            </a:r>
            <a:r>
              <a:rPr lang="ro-RO" sz="1400" dirty="0"/>
              <a:t> </a:t>
            </a:r>
            <a:r>
              <a:rPr lang="ro-RO" sz="1400" dirty="0" err="1"/>
              <a:t>trigram</a:t>
            </a:r>
            <a:endParaRPr lang="ro-RO" sz="1400" dirty="0"/>
          </a:p>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dirty="0" err="1"/>
              <a:t>Backward</a:t>
            </a:r>
            <a:r>
              <a:rPr lang="ro-RO" sz="1400" dirty="0"/>
              <a:t> </a:t>
            </a:r>
            <a:r>
              <a:rPr lang="ro-RO" sz="1400" dirty="0" err="1"/>
              <a:t>trigram</a:t>
            </a:r>
            <a:endParaRPr lang="ro-RO" sz="1400" dirty="0"/>
          </a:p>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dirty="0" err="1"/>
              <a:t>Bidirectional</a:t>
            </a:r>
            <a:r>
              <a:rPr lang="ro-RO" sz="1400" dirty="0"/>
              <a:t> </a:t>
            </a:r>
            <a:r>
              <a:rPr lang="ro-RO" sz="1400" dirty="0" err="1"/>
              <a:t>trigram</a:t>
            </a:r>
            <a:r>
              <a:rPr lang="ro-RO" sz="1400" dirty="0"/>
              <a:t>.</a:t>
            </a:r>
          </a:p>
        </p:txBody>
      </p:sp>
      <p:pic>
        <p:nvPicPr>
          <p:cNvPr id="8" name="Picture 7">
            <a:extLst>
              <a:ext uri="{FF2B5EF4-FFF2-40B4-BE49-F238E27FC236}">
                <a16:creationId xmlns:a16="http://schemas.microsoft.com/office/drawing/2014/main" id="{4DA6CCD9-5C25-4C61-8A42-763F15CE2EA1}"/>
              </a:ext>
            </a:extLst>
          </p:cNvPr>
          <p:cNvPicPr>
            <a:picLocks noChangeAspect="1"/>
          </p:cNvPicPr>
          <p:nvPr/>
        </p:nvPicPr>
        <p:blipFill>
          <a:blip r:embed="rId3"/>
          <a:stretch>
            <a:fillRect/>
          </a:stretch>
        </p:blipFill>
        <p:spPr>
          <a:xfrm>
            <a:off x="2886273" y="162294"/>
            <a:ext cx="6257727" cy="2176180"/>
          </a:xfrm>
          <a:prstGeom prst="rect">
            <a:avLst/>
          </a:prstGeom>
        </p:spPr>
      </p:pic>
      <p:sp>
        <p:nvSpPr>
          <p:cNvPr id="22" name="TextBox 21">
            <a:extLst>
              <a:ext uri="{FF2B5EF4-FFF2-40B4-BE49-F238E27FC236}">
                <a16:creationId xmlns:a16="http://schemas.microsoft.com/office/drawing/2014/main" id="{0311A0E6-2B93-49DA-99BE-94258B4E8F27}"/>
              </a:ext>
            </a:extLst>
          </p:cNvPr>
          <p:cNvSpPr txBox="1"/>
          <p:nvPr/>
        </p:nvSpPr>
        <p:spPr>
          <a:xfrm>
            <a:off x="5095446" y="2248894"/>
            <a:ext cx="4572000" cy="230832"/>
          </a:xfrm>
          <a:prstGeom prst="rect">
            <a:avLst/>
          </a:prstGeom>
          <a:noFill/>
        </p:spPr>
        <p:txBody>
          <a:bodyPr wrap="square">
            <a:spAutoFit/>
          </a:bodyPr>
          <a:lstStyle/>
          <a:p>
            <a:r>
              <a:rPr lang="ro-RO" sz="900" dirty="0">
                <a:solidFill>
                  <a:schemeClr val="tx1"/>
                </a:solidFill>
                <a:effectLst/>
                <a:latin typeface="Times New Roman" panose="02020603050405020304" pitchFamily="18" charset="0"/>
                <a:ea typeface="Calibri" panose="020F0502020204030204" pitchFamily="34" charset="0"/>
              </a:rPr>
              <a:t>Rezultate obținute de  modelul </a:t>
            </a:r>
            <a:r>
              <a:rPr lang="ro-RO" sz="900" b="1" dirty="0" err="1">
                <a:solidFill>
                  <a:schemeClr val="tx1"/>
                </a:solidFill>
                <a:effectLst/>
                <a:latin typeface="Times New Roman" panose="02020603050405020304" pitchFamily="18" charset="0"/>
                <a:ea typeface="Calibri" panose="020F0502020204030204" pitchFamily="34" charset="0"/>
              </a:rPr>
              <a:t>forward</a:t>
            </a:r>
            <a:r>
              <a:rPr lang="ro-RO" sz="900" b="1" dirty="0">
                <a:solidFill>
                  <a:schemeClr val="tx1"/>
                </a:solidFill>
                <a:effectLst/>
                <a:latin typeface="Times New Roman" panose="02020603050405020304" pitchFamily="18" charset="0"/>
                <a:ea typeface="Calibri" panose="020F0502020204030204" pitchFamily="34" charset="0"/>
              </a:rPr>
              <a:t> </a:t>
            </a:r>
            <a:r>
              <a:rPr lang="ro-RO" sz="900" b="1" dirty="0" err="1">
                <a:solidFill>
                  <a:schemeClr val="tx1"/>
                </a:solidFill>
                <a:effectLst/>
                <a:latin typeface="Times New Roman" panose="02020603050405020304" pitchFamily="18" charset="0"/>
                <a:ea typeface="Calibri" panose="020F0502020204030204" pitchFamily="34" charset="0"/>
              </a:rPr>
              <a:t>bigram</a:t>
            </a:r>
            <a:endParaRPr lang="ro-RO" sz="900" b="1" dirty="0">
              <a:solidFill>
                <a:schemeClr val="tx1"/>
              </a:solidFill>
            </a:endParaRPr>
          </a:p>
        </p:txBody>
      </p:sp>
      <p:pic>
        <p:nvPicPr>
          <p:cNvPr id="7" name="Picture 6">
            <a:extLst>
              <a:ext uri="{FF2B5EF4-FFF2-40B4-BE49-F238E27FC236}">
                <a16:creationId xmlns:a16="http://schemas.microsoft.com/office/drawing/2014/main" id="{B43B5230-D00A-4C4F-BB70-463A98F79762}"/>
              </a:ext>
            </a:extLst>
          </p:cNvPr>
          <p:cNvPicPr>
            <a:picLocks noChangeAspect="1"/>
          </p:cNvPicPr>
          <p:nvPr/>
        </p:nvPicPr>
        <p:blipFill>
          <a:blip r:embed="rId4"/>
          <a:stretch>
            <a:fillRect/>
          </a:stretch>
        </p:blipFill>
        <p:spPr>
          <a:xfrm>
            <a:off x="1454452" y="2560230"/>
            <a:ext cx="6662055" cy="2302555"/>
          </a:xfrm>
          <a:prstGeom prst="rect">
            <a:avLst/>
          </a:prstGeom>
        </p:spPr>
      </p:pic>
      <p:sp>
        <p:nvSpPr>
          <p:cNvPr id="9" name="TextBox 8">
            <a:extLst>
              <a:ext uri="{FF2B5EF4-FFF2-40B4-BE49-F238E27FC236}">
                <a16:creationId xmlns:a16="http://schemas.microsoft.com/office/drawing/2014/main" id="{4FAADE4C-7E86-4121-87F7-E86C87284E99}"/>
              </a:ext>
            </a:extLst>
          </p:cNvPr>
          <p:cNvSpPr txBox="1"/>
          <p:nvPr/>
        </p:nvSpPr>
        <p:spPr>
          <a:xfrm>
            <a:off x="3226035" y="4782025"/>
            <a:ext cx="4572000" cy="230832"/>
          </a:xfrm>
          <a:prstGeom prst="rect">
            <a:avLst/>
          </a:prstGeom>
          <a:noFill/>
        </p:spPr>
        <p:txBody>
          <a:bodyPr wrap="square">
            <a:spAutoFit/>
          </a:bodyPr>
          <a:lstStyle/>
          <a:p>
            <a:r>
              <a:rPr lang="ro-RO" sz="900" dirty="0">
                <a:solidFill>
                  <a:schemeClr val="tx1"/>
                </a:solidFill>
                <a:effectLst/>
                <a:latin typeface="Times New Roman" panose="02020603050405020304" pitchFamily="18" charset="0"/>
                <a:ea typeface="Calibri" panose="020F0502020204030204" pitchFamily="34" charset="0"/>
              </a:rPr>
              <a:t>Rezultate obținute de  pentru modelul </a:t>
            </a:r>
            <a:r>
              <a:rPr lang="ro-RO" sz="900" b="1" dirty="0" err="1">
                <a:solidFill>
                  <a:schemeClr val="tx1"/>
                </a:solidFill>
                <a:effectLst/>
                <a:latin typeface="Times New Roman" panose="02020603050405020304" pitchFamily="18" charset="0"/>
                <a:ea typeface="Calibri" panose="020F0502020204030204" pitchFamily="34" charset="0"/>
              </a:rPr>
              <a:t>bidirectional</a:t>
            </a:r>
            <a:r>
              <a:rPr lang="ro-RO" sz="900" b="1" dirty="0">
                <a:solidFill>
                  <a:schemeClr val="tx1"/>
                </a:solidFill>
                <a:effectLst/>
                <a:latin typeface="Times New Roman" panose="02020603050405020304" pitchFamily="18" charset="0"/>
                <a:ea typeface="Calibri" panose="020F0502020204030204" pitchFamily="34" charset="0"/>
              </a:rPr>
              <a:t> </a:t>
            </a:r>
            <a:r>
              <a:rPr lang="ro-RO" sz="900" b="1" dirty="0" err="1">
                <a:solidFill>
                  <a:schemeClr val="tx1"/>
                </a:solidFill>
                <a:effectLst/>
                <a:latin typeface="Times New Roman" panose="02020603050405020304" pitchFamily="18" charset="0"/>
                <a:ea typeface="Calibri" panose="020F0502020204030204" pitchFamily="34" charset="0"/>
              </a:rPr>
              <a:t>trigram</a:t>
            </a:r>
            <a:endParaRPr lang="ro-RO" sz="900" b="1" dirty="0">
              <a:solidFill>
                <a:schemeClr val="tx1"/>
              </a:solidFill>
            </a:endParaRPr>
          </a:p>
        </p:txBody>
      </p:sp>
    </p:spTree>
    <p:extLst>
      <p:ext uri="{BB962C8B-B14F-4D97-AF65-F5344CB8AC3E}">
        <p14:creationId xmlns:p14="http://schemas.microsoft.com/office/powerpoint/2010/main" val="4154857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Rezultate</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710687" y="773568"/>
            <a:ext cx="7722625"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100" dirty="0"/>
          </a:p>
        </p:txBody>
      </p:sp>
      <p:graphicFrame>
        <p:nvGraphicFramePr>
          <p:cNvPr id="6" name="Table 5">
            <a:extLst>
              <a:ext uri="{FF2B5EF4-FFF2-40B4-BE49-F238E27FC236}">
                <a16:creationId xmlns:a16="http://schemas.microsoft.com/office/drawing/2014/main" id="{5F564466-C9C4-4E25-86EB-83E669818432}"/>
              </a:ext>
            </a:extLst>
          </p:cNvPr>
          <p:cNvGraphicFramePr>
            <a:graphicFrameLocks noGrp="1"/>
          </p:cNvGraphicFramePr>
          <p:nvPr>
            <p:extLst>
              <p:ext uri="{D42A27DB-BD31-4B8C-83A1-F6EECF244321}">
                <p14:modId xmlns:p14="http://schemas.microsoft.com/office/powerpoint/2010/main" val="2127355528"/>
              </p:ext>
            </p:extLst>
          </p:nvPr>
        </p:nvGraphicFramePr>
        <p:xfrm>
          <a:off x="1620882" y="958171"/>
          <a:ext cx="6061642" cy="3666305"/>
        </p:xfrm>
        <a:graphic>
          <a:graphicData uri="http://schemas.openxmlformats.org/drawingml/2006/table">
            <a:tbl>
              <a:tblPr firstRow="1" firstCol="1" bandRow="1">
                <a:tableStyleId>{C38373B4-0733-4E49-AC0C-F508ECCA3885}</a:tableStyleId>
              </a:tblPr>
              <a:tblGrid>
                <a:gridCol w="1245812">
                  <a:extLst>
                    <a:ext uri="{9D8B030D-6E8A-4147-A177-3AD203B41FA5}">
                      <a16:colId xmlns:a16="http://schemas.microsoft.com/office/drawing/2014/main" val="1612367409"/>
                    </a:ext>
                  </a:extLst>
                </a:gridCol>
                <a:gridCol w="1245812">
                  <a:extLst>
                    <a:ext uri="{9D8B030D-6E8A-4147-A177-3AD203B41FA5}">
                      <a16:colId xmlns:a16="http://schemas.microsoft.com/office/drawing/2014/main" val="1152430783"/>
                    </a:ext>
                  </a:extLst>
                </a:gridCol>
                <a:gridCol w="1210165">
                  <a:extLst>
                    <a:ext uri="{9D8B030D-6E8A-4147-A177-3AD203B41FA5}">
                      <a16:colId xmlns:a16="http://schemas.microsoft.com/office/drawing/2014/main" val="1391305465"/>
                    </a:ext>
                  </a:extLst>
                </a:gridCol>
                <a:gridCol w="1245812">
                  <a:extLst>
                    <a:ext uri="{9D8B030D-6E8A-4147-A177-3AD203B41FA5}">
                      <a16:colId xmlns:a16="http://schemas.microsoft.com/office/drawing/2014/main" val="1753637834"/>
                    </a:ext>
                  </a:extLst>
                </a:gridCol>
                <a:gridCol w="1114041">
                  <a:extLst>
                    <a:ext uri="{9D8B030D-6E8A-4147-A177-3AD203B41FA5}">
                      <a16:colId xmlns:a16="http://schemas.microsoft.com/office/drawing/2014/main" val="1930794376"/>
                    </a:ext>
                  </a:extLst>
                </a:gridCol>
              </a:tblGrid>
              <a:tr h="817997">
                <a:tc>
                  <a:txBody>
                    <a:bodyPr/>
                    <a:lstStyle/>
                    <a:p>
                      <a:pPr algn="ctr">
                        <a:lnSpc>
                          <a:spcPct val="107000"/>
                        </a:lnSpc>
                        <a:spcAft>
                          <a:spcPts val="0"/>
                        </a:spcAft>
                      </a:pPr>
                      <a:r>
                        <a:rPr lang="ro-RO" sz="600" dirty="0">
                          <a:effectLst/>
                        </a:rPr>
                        <a:t>Opțiunea parametrilor</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dirty="0">
                          <a:effectLst/>
                        </a:rPr>
                        <a:t>Procentajul cuvintelor necunoscute </a:t>
                      </a:r>
                    </a:p>
                    <a:p>
                      <a:pPr algn="ctr">
                        <a:lnSpc>
                          <a:spcPct val="107000"/>
                        </a:lnSpc>
                        <a:spcAft>
                          <a:spcPts val="0"/>
                        </a:spcAft>
                      </a:pPr>
                      <a:r>
                        <a:rPr lang="ro-RO" sz="600" dirty="0">
                          <a:effectLst/>
                        </a:rPr>
                        <a:t>(%)</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Acuratețea pentru  cuvintele necunoscute </a:t>
                      </a:r>
                    </a:p>
                    <a:p>
                      <a:pPr algn="ctr">
                        <a:lnSpc>
                          <a:spcPct val="107000"/>
                        </a:lnSpc>
                        <a:spcAft>
                          <a:spcPts val="0"/>
                        </a:spcAft>
                      </a:pPr>
                      <a:r>
                        <a:rPr lang="ro-RO" sz="600">
                          <a:effectLst/>
                        </a:rPr>
                        <a:t>(%)</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Acuratețea  pentru cuvintele cunoscute </a:t>
                      </a:r>
                    </a:p>
                    <a:p>
                      <a:pPr algn="ctr">
                        <a:lnSpc>
                          <a:spcPct val="107000"/>
                        </a:lnSpc>
                        <a:spcAft>
                          <a:spcPts val="0"/>
                        </a:spcAft>
                      </a:pPr>
                      <a:r>
                        <a:rPr lang="ro-RO" sz="600">
                          <a:effectLst/>
                        </a:rPr>
                        <a:t>(%)</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Acuratețea totală </a:t>
                      </a:r>
                    </a:p>
                    <a:p>
                      <a:pPr algn="ctr">
                        <a:lnSpc>
                          <a:spcPct val="107000"/>
                        </a:lnSpc>
                        <a:spcAft>
                          <a:spcPts val="0"/>
                        </a:spcAft>
                      </a:pPr>
                      <a:r>
                        <a:rPr lang="ro-RO" sz="600">
                          <a:effectLst/>
                        </a:rPr>
                        <a:t>(%)</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3194965983"/>
                  </a:ext>
                </a:extLst>
              </a:tr>
              <a:tr h="222836">
                <a:tc>
                  <a:txBody>
                    <a:bodyPr/>
                    <a:lstStyle/>
                    <a:p>
                      <a:pPr algn="ctr">
                        <a:lnSpc>
                          <a:spcPct val="107000"/>
                        </a:lnSpc>
                        <a:spcAft>
                          <a:spcPts val="0"/>
                        </a:spcAft>
                      </a:pPr>
                      <a:r>
                        <a:rPr lang="ro-RO" sz="600">
                          <a:effectLst/>
                        </a:rPr>
                        <a:t>Default-tag: NN</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dirty="0">
                          <a:effectLst/>
                        </a:rPr>
                        <a:t>13.760</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52.351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20.587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24.957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2887797081"/>
                  </a:ext>
                </a:extLst>
              </a:tr>
              <a:tr h="320376">
                <a:tc>
                  <a:txBody>
                    <a:bodyPr/>
                    <a:lstStyle/>
                    <a:p>
                      <a:pPr algn="ctr">
                        <a:lnSpc>
                          <a:spcPct val="107000"/>
                        </a:lnSpc>
                        <a:spcAft>
                          <a:spcPts val="0"/>
                        </a:spcAft>
                      </a:pPr>
                      <a:r>
                        <a:rPr lang="ro-RO" sz="600" dirty="0" err="1">
                          <a:effectLst/>
                        </a:rPr>
                        <a:t>Most</a:t>
                      </a:r>
                      <a:r>
                        <a:rPr lang="ro-RO" sz="600" dirty="0">
                          <a:effectLst/>
                        </a:rPr>
                        <a:t> </a:t>
                      </a:r>
                      <a:r>
                        <a:rPr lang="ro-RO" sz="600" dirty="0" err="1">
                          <a:effectLst/>
                        </a:rPr>
                        <a:t>frequent</a:t>
                      </a:r>
                      <a:r>
                        <a:rPr lang="ro-RO" sz="600" dirty="0">
                          <a:effectLst/>
                        </a:rPr>
                        <a:t> </a:t>
                      </a:r>
                      <a:r>
                        <a:rPr lang="ro-RO" sz="600" dirty="0" err="1">
                          <a:effectLst/>
                        </a:rPr>
                        <a:t>class</a:t>
                      </a:r>
                      <a:r>
                        <a:rPr lang="ro-RO" sz="600" dirty="0">
                          <a:effectLst/>
                        </a:rPr>
                        <a:t> </a:t>
                      </a:r>
                      <a:r>
                        <a:rPr lang="ro-RO" sz="600" dirty="0" err="1">
                          <a:effectLst/>
                        </a:rPr>
                        <a:t>baseline</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13.760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0.000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95.851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82.663</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3789076235"/>
                  </a:ext>
                </a:extLst>
              </a:tr>
              <a:tr h="486250">
                <a:tc>
                  <a:txBody>
                    <a:bodyPr/>
                    <a:lstStyle/>
                    <a:p>
                      <a:pPr algn="ctr">
                        <a:lnSpc>
                          <a:spcPct val="107000"/>
                        </a:lnSpc>
                        <a:spcAft>
                          <a:spcPts val="0"/>
                        </a:spcAft>
                      </a:pPr>
                      <a:r>
                        <a:rPr lang="ro-RO" sz="600">
                          <a:effectLst/>
                        </a:rPr>
                        <a:t>Most frequent class baseline + Default-tag: NN</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13.760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52.351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95.851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89.866</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571646565"/>
                  </a:ext>
                </a:extLst>
              </a:tr>
              <a:tr h="222836">
                <a:tc>
                  <a:txBody>
                    <a:bodyPr/>
                    <a:lstStyle/>
                    <a:p>
                      <a:pPr algn="ctr">
                        <a:lnSpc>
                          <a:spcPct val="107000"/>
                        </a:lnSpc>
                        <a:spcAft>
                          <a:spcPts val="0"/>
                        </a:spcAft>
                      </a:pPr>
                      <a:r>
                        <a:rPr lang="ro-RO" sz="600">
                          <a:effectLst/>
                        </a:rPr>
                        <a:t>Forward bigram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3.841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77.373</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96.452</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95.719</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3628870420"/>
                  </a:ext>
                </a:extLst>
              </a:tr>
              <a:tr h="320376">
                <a:tc>
                  <a:txBody>
                    <a:bodyPr/>
                    <a:lstStyle/>
                    <a:p>
                      <a:pPr algn="ctr">
                        <a:lnSpc>
                          <a:spcPct val="107000"/>
                        </a:lnSpc>
                        <a:spcAft>
                          <a:spcPts val="0"/>
                        </a:spcAft>
                      </a:pPr>
                      <a:r>
                        <a:rPr lang="ro-RO" sz="600">
                          <a:effectLst/>
                        </a:rPr>
                        <a:t>Backward bigram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3.829</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82.201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96.507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95.960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1529155857"/>
                  </a:ext>
                </a:extLst>
              </a:tr>
              <a:tr h="320376">
                <a:tc>
                  <a:txBody>
                    <a:bodyPr/>
                    <a:lstStyle/>
                    <a:p>
                      <a:pPr algn="ctr">
                        <a:lnSpc>
                          <a:spcPct val="107000"/>
                        </a:lnSpc>
                        <a:spcAft>
                          <a:spcPts val="0"/>
                        </a:spcAft>
                      </a:pPr>
                      <a:r>
                        <a:rPr lang="ro-RO" sz="600">
                          <a:effectLst/>
                        </a:rPr>
                        <a:t>Bidirectional bigram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3.830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82.229</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96.497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95.951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2124101710"/>
                  </a:ext>
                </a:extLst>
              </a:tr>
              <a:tr h="314506">
                <a:tc>
                  <a:txBody>
                    <a:bodyPr/>
                    <a:lstStyle/>
                    <a:p>
                      <a:pPr algn="ctr">
                        <a:lnSpc>
                          <a:spcPct val="107000"/>
                        </a:lnSpc>
                        <a:spcAft>
                          <a:spcPts val="0"/>
                        </a:spcAft>
                      </a:pPr>
                      <a:r>
                        <a:rPr lang="ro-RO" sz="600">
                          <a:effectLst/>
                        </a:rPr>
                        <a:t>Forward trigram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3.843</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78.280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96.604</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95.900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1496262584"/>
                  </a:ext>
                </a:extLst>
              </a:tr>
              <a:tr h="320376">
                <a:tc>
                  <a:txBody>
                    <a:bodyPr/>
                    <a:lstStyle/>
                    <a:p>
                      <a:pPr algn="ctr">
                        <a:lnSpc>
                          <a:spcPct val="107000"/>
                        </a:lnSpc>
                        <a:spcAft>
                          <a:spcPts val="0"/>
                        </a:spcAft>
                      </a:pPr>
                      <a:r>
                        <a:rPr lang="ro-RO" sz="600">
                          <a:effectLst/>
                        </a:rPr>
                        <a:t>Backward trigram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3.801</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81.457</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96.630</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dirty="0">
                          <a:effectLst/>
                        </a:rPr>
                        <a:t>96.053</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53555907"/>
                  </a:ext>
                </a:extLst>
              </a:tr>
              <a:tr h="320376">
                <a:tc>
                  <a:txBody>
                    <a:bodyPr/>
                    <a:lstStyle/>
                    <a:p>
                      <a:pPr algn="ctr">
                        <a:lnSpc>
                          <a:spcPct val="107000"/>
                        </a:lnSpc>
                        <a:spcAft>
                          <a:spcPts val="0"/>
                        </a:spcAft>
                      </a:pPr>
                      <a:r>
                        <a:rPr lang="ro-RO" sz="600">
                          <a:effectLst/>
                        </a:rPr>
                        <a:t>Bidirectional trigram</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3.832</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81.543</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a:effectLst/>
                        </a:rPr>
                        <a:t>96.632</a:t>
                      </a:r>
                      <a:endParaRPr lang="ro-RO" sz="60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tc>
                  <a:txBody>
                    <a:bodyPr/>
                    <a:lstStyle/>
                    <a:p>
                      <a:pPr algn="ctr">
                        <a:lnSpc>
                          <a:spcPct val="107000"/>
                        </a:lnSpc>
                        <a:spcAft>
                          <a:spcPts val="0"/>
                        </a:spcAft>
                      </a:pPr>
                      <a:r>
                        <a:rPr lang="ro-RO" sz="600" dirty="0">
                          <a:effectLst/>
                        </a:rPr>
                        <a:t>96.054</a:t>
                      </a:r>
                      <a:endParaRPr lang="ro-RO" sz="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115" marR="37115" marT="0" marB="0" anchor="ctr"/>
                </a:tc>
                <a:extLst>
                  <a:ext uri="{0D108BD9-81ED-4DB2-BD59-A6C34878D82A}">
                    <a16:rowId xmlns:a16="http://schemas.microsoft.com/office/drawing/2014/main" val="2469287107"/>
                  </a:ext>
                </a:extLst>
              </a:tr>
            </a:tbl>
          </a:graphicData>
        </a:graphic>
      </p:graphicFrame>
      <p:sp>
        <p:nvSpPr>
          <p:cNvPr id="26" name="TextBox 25">
            <a:extLst>
              <a:ext uri="{FF2B5EF4-FFF2-40B4-BE49-F238E27FC236}">
                <a16:creationId xmlns:a16="http://schemas.microsoft.com/office/drawing/2014/main" id="{D2FD3684-CA8E-42EE-9351-0980332874DD}"/>
              </a:ext>
            </a:extLst>
          </p:cNvPr>
          <p:cNvSpPr txBox="1"/>
          <p:nvPr/>
        </p:nvSpPr>
        <p:spPr>
          <a:xfrm>
            <a:off x="3329644" y="4632178"/>
            <a:ext cx="4572000" cy="230832"/>
          </a:xfrm>
          <a:prstGeom prst="rect">
            <a:avLst/>
          </a:prstGeom>
          <a:noFill/>
        </p:spPr>
        <p:txBody>
          <a:bodyPr wrap="square">
            <a:spAutoFit/>
          </a:bodyPr>
          <a:lstStyle/>
          <a:p>
            <a:r>
              <a:rPr lang="ro-RO" sz="900" dirty="0">
                <a:solidFill>
                  <a:schemeClr val="tx1"/>
                </a:solidFill>
                <a:latin typeface="Lato" panose="020B0604020202020204" charset="0"/>
              </a:rPr>
              <a:t>tabelul de evaluare pentru toate modelele de sistem</a:t>
            </a:r>
          </a:p>
        </p:txBody>
      </p:sp>
    </p:spTree>
    <p:extLst>
      <p:ext uri="{BB962C8B-B14F-4D97-AF65-F5344CB8AC3E}">
        <p14:creationId xmlns:p14="http://schemas.microsoft.com/office/powerpoint/2010/main" val="2205858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Concluzii</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dirty="0"/>
          </a:p>
        </p:txBody>
      </p:sp>
      <p:sp>
        <p:nvSpPr>
          <p:cNvPr id="15" name="Google Shape;125;p17">
            <a:extLst>
              <a:ext uri="{FF2B5EF4-FFF2-40B4-BE49-F238E27FC236}">
                <a16:creationId xmlns:a16="http://schemas.microsoft.com/office/drawing/2014/main" id="{059D7470-CB86-4ECA-AF42-2BB59BDE8865}"/>
              </a:ext>
            </a:extLst>
          </p:cNvPr>
          <p:cNvSpPr txBox="1">
            <a:spLocks/>
          </p:cNvSpPr>
          <p:nvPr/>
        </p:nvSpPr>
        <p:spPr>
          <a:xfrm>
            <a:off x="531585" y="1279502"/>
            <a:ext cx="8497690" cy="458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71450" marR="0" lvl="0" indent="-171450" algn="just" defTabSz="914400" rtl="0" eaLnBrk="1" fontAlgn="auto" latinLnBrk="0" hangingPunct="1">
              <a:lnSpc>
                <a:spcPct val="107000"/>
              </a:lnSpc>
              <a:spcBef>
                <a:spcPts val="0"/>
              </a:spcBef>
              <a:spcAft>
                <a:spcPts val="0"/>
              </a:spcAft>
              <a:buClr>
                <a:srgbClr val="000000"/>
              </a:buClr>
              <a:buSzPts val="1400"/>
              <a:buFont typeface="Arial" panose="020B0604020202020204" pitchFamily="34" charset="0"/>
              <a:buChar char="•"/>
              <a:tabLst/>
              <a:defRPr/>
            </a:pPr>
            <a:r>
              <a:rPr lang="ro-RO" sz="1400" dirty="0"/>
              <a:t>Modelul bidirecțional </a:t>
            </a:r>
            <a:r>
              <a:rPr lang="ro-RO" sz="1400" dirty="0" err="1"/>
              <a:t>trigram</a:t>
            </a:r>
            <a:r>
              <a:rPr lang="ro-RO" sz="1400" dirty="0"/>
              <a:t> a obținut cele mai bune rezultate dar este și cel mai lent</a:t>
            </a:r>
          </a:p>
          <a:p>
            <a:pPr marL="171450" indent="-171450" algn="just">
              <a:lnSpc>
                <a:spcPct val="107000"/>
              </a:lnSpc>
              <a:spcBef>
                <a:spcPts val="0"/>
              </a:spcBef>
              <a:buClr>
                <a:srgbClr val="000000"/>
              </a:buClr>
              <a:buSzPts val="1400"/>
              <a:buFont typeface="Arial" panose="020B0604020202020204" pitchFamily="34" charset="0"/>
              <a:buChar char="•"/>
              <a:defRPr/>
            </a:pPr>
            <a:r>
              <a:rPr lang="ro-RO" sz="1400" dirty="0"/>
              <a:t>Modelul care alege </a:t>
            </a:r>
            <a:r>
              <a:rPr lang="ro-RO" sz="1400" dirty="0" err="1"/>
              <a:t>tagul</a:t>
            </a:r>
            <a:r>
              <a:rPr lang="ro-RO" sz="1400" dirty="0"/>
              <a:t> cel mai frecvent și substantiv altfel, reușește să obțină rezultate acceptabile pentru Brown Corpus</a:t>
            </a:r>
          </a:p>
          <a:p>
            <a:pPr marL="171450" indent="-171450" algn="just">
              <a:lnSpc>
                <a:spcPct val="107000"/>
              </a:lnSpc>
              <a:spcBef>
                <a:spcPts val="0"/>
              </a:spcBef>
              <a:buClr>
                <a:srgbClr val="000000"/>
              </a:buClr>
              <a:buSzPts val="1400"/>
              <a:buFont typeface="Arial" panose="020B0604020202020204" pitchFamily="34" charset="0"/>
              <a:buChar char="•"/>
              <a:defRPr/>
            </a:pPr>
            <a:r>
              <a:rPr lang="ro-RO" sz="1400" dirty="0"/>
              <a:t>Un sistem care returnează doar </a:t>
            </a:r>
            <a:r>
              <a:rPr lang="ro-RO" sz="1400" dirty="0" err="1"/>
              <a:t>tagul</a:t>
            </a:r>
            <a:r>
              <a:rPr lang="ro-RO" sz="1400" dirty="0"/>
              <a:t> de substantiv aproape ghicește un sfert din setul de testare</a:t>
            </a:r>
          </a:p>
          <a:p>
            <a:pPr marL="171450" indent="-171450" algn="just">
              <a:lnSpc>
                <a:spcPct val="107000"/>
              </a:lnSpc>
              <a:spcBef>
                <a:spcPts val="0"/>
              </a:spcBef>
              <a:buClr>
                <a:srgbClr val="000000"/>
              </a:buClr>
              <a:buSzPts val="1400"/>
              <a:buFont typeface="Arial" panose="020B0604020202020204" pitchFamily="34" charset="0"/>
              <a:buChar char="•"/>
              <a:defRPr/>
            </a:pPr>
            <a:r>
              <a:rPr lang="ro-RO" sz="1400" dirty="0"/>
              <a:t>Modelul </a:t>
            </a:r>
            <a:r>
              <a:rPr lang="ro-RO" sz="1400" dirty="0" err="1"/>
              <a:t>backward</a:t>
            </a:r>
            <a:r>
              <a:rPr lang="ro-RO" sz="1400" dirty="0"/>
              <a:t> </a:t>
            </a:r>
            <a:r>
              <a:rPr lang="ro-RO" sz="1400" dirty="0" err="1"/>
              <a:t>trigram</a:t>
            </a:r>
            <a:r>
              <a:rPr lang="ro-RO" sz="1400" dirty="0"/>
              <a:t> este la fel de bun ca modelul </a:t>
            </a:r>
            <a:r>
              <a:rPr lang="ro-RO" sz="1400" dirty="0" err="1"/>
              <a:t>bidrecțional</a:t>
            </a:r>
            <a:r>
              <a:rPr lang="ro-RO" sz="1400" dirty="0"/>
              <a:t> </a:t>
            </a:r>
            <a:r>
              <a:rPr lang="ro-RO" sz="1400" dirty="0" err="1"/>
              <a:t>trigram</a:t>
            </a:r>
            <a:r>
              <a:rPr lang="ro-RO" sz="1400" dirty="0"/>
              <a:t> și are și un timp mai bun</a:t>
            </a:r>
          </a:p>
          <a:p>
            <a:pPr marL="171450" indent="-171450" algn="just">
              <a:lnSpc>
                <a:spcPct val="107000"/>
              </a:lnSpc>
              <a:spcBef>
                <a:spcPts val="0"/>
              </a:spcBef>
              <a:buClr>
                <a:srgbClr val="000000"/>
              </a:buClr>
              <a:buSzPts val="1400"/>
              <a:buFont typeface="Arial" panose="020B0604020202020204" pitchFamily="34" charset="0"/>
              <a:buChar char="•"/>
              <a:defRPr/>
            </a:pPr>
            <a:r>
              <a:rPr lang="ro-RO" sz="1400" dirty="0" err="1"/>
              <a:t>Tagul</a:t>
            </a:r>
            <a:r>
              <a:rPr lang="ro-RO" sz="1400" dirty="0"/>
              <a:t> de </a:t>
            </a:r>
            <a:r>
              <a:rPr lang="ro-RO" sz="1400" dirty="0" err="1"/>
              <a:t>Others</a:t>
            </a:r>
            <a:r>
              <a:rPr lang="ro-RO" sz="1400" dirty="0"/>
              <a:t> a fost cel mai ușor de </a:t>
            </a:r>
            <a:r>
              <a:rPr lang="ro-RO" sz="1400" dirty="0" err="1"/>
              <a:t>predicționat</a:t>
            </a:r>
            <a:r>
              <a:rPr lang="ro-RO" sz="1400" dirty="0"/>
              <a:t> iar adverbul a fost cel mai greu de </a:t>
            </a:r>
            <a:r>
              <a:rPr lang="ro-RO" sz="1400" dirty="0" err="1"/>
              <a:t>predicționat</a:t>
            </a:r>
            <a:endParaRPr lang="ro-RO" sz="1400" dirty="0"/>
          </a:p>
        </p:txBody>
      </p:sp>
    </p:spTree>
    <p:extLst>
      <p:ext uri="{BB962C8B-B14F-4D97-AF65-F5344CB8AC3E}">
        <p14:creationId xmlns:p14="http://schemas.microsoft.com/office/powerpoint/2010/main" val="3071026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4"/>
          <p:cNvSpPr txBox="1">
            <a:spLocks noGrp="1"/>
          </p:cNvSpPr>
          <p:nvPr>
            <p:ph type="ctrTitle" idx="4294967295"/>
          </p:nvPr>
        </p:nvSpPr>
        <p:spPr>
          <a:xfrm>
            <a:off x="916025" y="726094"/>
            <a:ext cx="5561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sz="6000" dirty="0">
                <a:solidFill>
                  <a:schemeClr val="accent2"/>
                </a:solidFill>
              </a:rPr>
              <a:t>Mulțumesc!</a:t>
            </a:r>
            <a:endParaRPr sz="6000" dirty="0">
              <a:solidFill>
                <a:schemeClr val="accent2"/>
              </a:solidFill>
            </a:endParaRPr>
          </a:p>
        </p:txBody>
      </p:sp>
      <p:sp>
        <p:nvSpPr>
          <p:cNvPr id="335" name="Google Shape;335;p34"/>
          <p:cNvSpPr txBox="1">
            <a:spLocks noGrp="1"/>
          </p:cNvSpPr>
          <p:nvPr>
            <p:ph type="subTitle" idx="4294967295"/>
          </p:nvPr>
        </p:nvSpPr>
        <p:spPr>
          <a:xfrm>
            <a:off x="916025" y="1754213"/>
            <a:ext cx="5561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RO" sz="4800" b="1" dirty="0">
                <a:solidFill>
                  <a:schemeClr val="lt1"/>
                </a:solidFill>
              </a:rPr>
              <a:t>Întrebări?</a:t>
            </a:r>
            <a:endParaRPr sz="4800" b="1" dirty="0">
              <a:solidFill>
                <a:schemeClr val="lt1"/>
              </a:solidFill>
            </a:endParaRPr>
          </a:p>
        </p:txBody>
      </p:sp>
      <p:sp>
        <p:nvSpPr>
          <p:cNvPr id="336" name="Google Shape;336;p34"/>
          <p:cNvSpPr txBox="1">
            <a:spLocks noGrp="1"/>
          </p:cNvSpPr>
          <p:nvPr>
            <p:ph type="body" idx="4294967295"/>
          </p:nvPr>
        </p:nvSpPr>
        <p:spPr>
          <a:xfrm>
            <a:off x="916025" y="3689052"/>
            <a:ext cx="5259804" cy="85027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ro-RO" sz="1600" dirty="0">
                <a:solidFill>
                  <a:schemeClr val="lt1"/>
                </a:solidFill>
              </a:rPr>
              <a:t>Proiectul poate fi accesat la adresa</a:t>
            </a:r>
            <a:r>
              <a:rPr lang="en" sz="1600" dirty="0">
                <a:solidFill>
                  <a:schemeClr val="lt1"/>
                </a:solidFill>
              </a:rPr>
              <a:t>:</a:t>
            </a:r>
            <a:endParaRPr sz="1600" dirty="0">
              <a:solidFill>
                <a:schemeClr val="lt1"/>
              </a:solidFill>
            </a:endParaRPr>
          </a:p>
          <a:p>
            <a:pPr marL="0" lvl="0" indent="0" algn="l" rtl="0">
              <a:spcBef>
                <a:spcPts val="600"/>
              </a:spcBef>
              <a:spcAft>
                <a:spcPts val="0"/>
              </a:spcAft>
              <a:buNone/>
            </a:pPr>
            <a:r>
              <a:rPr lang="ro-RO" sz="1600" u="sng" dirty="0">
                <a:solidFill>
                  <a:schemeClr val="lt1"/>
                </a:solidFill>
              </a:rPr>
              <a:t>https://github.com/ST4NSB/part-of-speech-tagging</a:t>
            </a:r>
          </a:p>
        </p:txBody>
      </p:sp>
      <p:sp>
        <p:nvSpPr>
          <p:cNvPr id="337" name="Google Shape;337;p3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287096"/>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Introducere</a:t>
            </a:r>
            <a:endParaRPr dirty="0">
              <a:solidFill>
                <a:schemeClr val="bg2"/>
              </a:solidFill>
            </a:endParaRPr>
          </a:p>
        </p:txBody>
      </p:sp>
      <p:sp>
        <p:nvSpPr>
          <p:cNvPr id="94" name="Google Shape;94;p13"/>
          <p:cNvSpPr txBox="1"/>
          <p:nvPr/>
        </p:nvSpPr>
        <p:spPr>
          <a:xfrm>
            <a:off x="620422" y="878274"/>
            <a:ext cx="3748378" cy="1529241"/>
          </a:xfrm>
          <a:prstGeom prst="rect">
            <a:avLst/>
          </a:prstGeom>
          <a:noFill/>
          <a:ln>
            <a:noFill/>
          </a:ln>
        </p:spPr>
        <p:txBody>
          <a:bodyPr spcFirstLastPara="1" wrap="square" lIns="91425" tIns="91425" rIns="91425" bIns="91425" anchor="t" anchorCtr="0">
            <a:noAutofit/>
          </a:bodyPr>
          <a:lstStyle/>
          <a:p>
            <a:pPr marL="0" lvl="0" indent="0" algn="ctr" rtl="0">
              <a:spcBef>
                <a:spcPts val="600"/>
              </a:spcBef>
              <a:spcAft>
                <a:spcPts val="0"/>
              </a:spcAft>
              <a:buNone/>
            </a:pPr>
            <a:r>
              <a:rPr lang="ro-RO" b="1" dirty="0">
                <a:solidFill>
                  <a:schemeClr val="tx1"/>
                </a:solidFill>
                <a:latin typeface="Lato"/>
                <a:ea typeface="Lato"/>
                <a:cs typeface="Lato"/>
                <a:sym typeface="Lato"/>
              </a:rPr>
              <a:t>Obiectivele </a:t>
            </a:r>
            <a:r>
              <a:rPr lang="ro-RO" b="1" dirty="0" err="1">
                <a:solidFill>
                  <a:schemeClr val="tx1"/>
                </a:solidFill>
                <a:latin typeface="Lato"/>
                <a:ea typeface="Lato"/>
                <a:cs typeface="Lato"/>
                <a:sym typeface="Lato"/>
              </a:rPr>
              <a:t>lucării</a:t>
            </a:r>
            <a:endParaRPr lang="ro-RO" dirty="0">
              <a:solidFill>
                <a:schemeClr val="tx1"/>
              </a:solidFill>
              <a:latin typeface="Lato"/>
              <a:ea typeface="Lato"/>
              <a:cs typeface="Lato"/>
              <a:sym typeface="Lato"/>
            </a:endParaRPr>
          </a:p>
          <a:p>
            <a:pPr marL="285750" lvl="0" indent="-285750" rtl="0">
              <a:spcBef>
                <a:spcPts val="600"/>
              </a:spcBef>
              <a:spcAft>
                <a:spcPts val="0"/>
              </a:spcAft>
              <a:buFont typeface="Arial" panose="020B0604020202020204" pitchFamily="34" charset="0"/>
              <a:buChar char="•"/>
            </a:pPr>
            <a:r>
              <a:rPr lang="en-US" dirty="0">
                <a:solidFill>
                  <a:schemeClr val="dk1"/>
                </a:solidFill>
                <a:latin typeface="Lato"/>
                <a:ea typeface="Lato"/>
                <a:cs typeface="Lato"/>
                <a:sym typeface="Lato"/>
              </a:rPr>
              <a:t>P</a:t>
            </a:r>
            <a:r>
              <a:rPr lang="ro-RO" dirty="0" err="1">
                <a:solidFill>
                  <a:schemeClr val="dk1"/>
                </a:solidFill>
                <a:latin typeface="Lato"/>
                <a:ea typeface="Lato"/>
                <a:cs typeface="Lato"/>
                <a:sym typeface="Lato"/>
              </a:rPr>
              <a:t>rocesare</a:t>
            </a:r>
            <a:r>
              <a:rPr lang="ro-RO" dirty="0">
                <a:solidFill>
                  <a:schemeClr val="dk1"/>
                </a:solidFill>
                <a:latin typeface="Lato"/>
                <a:ea typeface="Lato"/>
                <a:cs typeface="Lato"/>
                <a:sym typeface="Lato"/>
              </a:rPr>
              <a:t> text in limbaj natural</a:t>
            </a:r>
          </a:p>
          <a:p>
            <a:pPr marL="285750" lvl="0" indent="-285750" rtl="0">
              <a:spcBef>
                <a:spcPts val="600"/>
              </a:spcBef>
              <a:spcAft>
                <a:spcPts val="0"/>
              </a:spcAft>
              <a:buFont typeface="Arial" panose="020B0604020202020204" pitchFamily="34" charset="0"/>
              <a:buChar char="•"/>
            </a:pPr>
            <a:r>
              <a:rPr lang="en-US" dirty="0">
                <a:solidFill>
                  <a:schemeClr val="dk1"/>
                </a:solidFill>
                <a:latin typeface="Lato"/>
                <a:ea typeface="Lato"/>
                <a:cs typeface="Lato"/>
                <a:sym typeface="Lato"/>
              </a:rPr>
              <a:t>I</a:t>
            </a:r>
            <a:r>
              <a:rPr lang="ro-RO" dirty="0" err="1">
                <a:solidFill>
                  <a:schemeClr val="dk1"/>
                </a:solidFill>
                <a:latin typeface="Lato"/>
                <a:ea typeface="Lato"/>
                <a:cs typeface="Lato"/>
                <a:sym typeface="Lato"/>
              </a:rPr>
              <a:t>mplementare</a:t>
            </a:r>
            <a:r>
              <a:rPr lang="ro-RO" dirty="0">
                <a:solidFill>
                  <a:schemeClr val="dk1"/>
                </a:solidFill>
                <a:latin typeface="Lato"/>
                <a:ea typeface="Lato"/>
                <a:cs typeface="Lato"/>
                <a:sym typeface="Lato"/>
              </a:rPr>
              <a:t> algoritmi de învățare</a:t>
            </a:r>
          </a:p>
          <a:p>
            <a:pPr marL="285750" lvl="0" indent="-285750" rtl="0">
              <a:spcBef>
                <a:spcPts val="600"/>
              </a:spcBef>
              <a:spcAft>
                <a:spcPts val="0"/>
              </a:spcAft>
              <a:buFont typeface="Arial" panose="020B0604020202020204" pitchFamily="34" charset="0"/>
              <a:buChar char="•"/>
            </a:pPr>
            <a:r>
              <a:rPr lang="ro-RO" dirty="0">
                <a:solidFill>
                  <a:schemeClr val="dk1"/>
                </a:solidFill>
                <a:latin typeface="Lato"/>
                <a:ea typeface="Lato"/>
                <a:cs typeface="Lato"/>
                <a:sym typeface="Lato"/>
              </a:rPr>
              <a:t>Etichetare autom</a:t>
            </a:r>
            <a:r>
              <a:rPr lang="en-US" dirty="0">
                <a:solidFill>
                  <a:schemeClr val="dk1"/>
                </a:solidFill>
                <a:latin typeface="Lato"/>
                <a:ea typeface="Lato"/>
                <a:cs typeface="Lato"/>
                <a:sym typeface="Lato"/>
              </a:rPr>
              <a:t>at</a:t>
            </a:r>
            <a:r>
              <a:rPr lang="ro-RO" dirty="0">
                <a:solidFill>
                  <a:schemeClr val="dk1"/>
                </a:solidFill>
                <a:latin typeface="Lato"/>
                <a:ea typeface="Lato"/>
                <a:cs typeface="Lato"/>
                <a:sym typeface="Lato"/>
              </a:rPr>
              <a:t>ă a parților de vorbire</a:t>
            </a:r>
          </a:p>
          <a:p>
            <a:pPr marL="285750" lvl="0" indent="-285750" algn="l" rtl="0">
              <a:spcBef>
                <a:spcPts val="600"/>
              </a:spcBef>
              <a:spcAft>
                <a:spcPts val="0"/>
              </a:spcAft>
              <a:buClr>
                <a:schemeClr val="dk1"/>
              </a:buClr>
              <a:buSzPts val="1100"/>
              <a:buFontTx/>
              <a:buChar char="-"/>
            </a:pPr>
            <a:endParaRPr lang="ro-RO" dirty="0">
              <a:solidFill>
                <a:schemeClr val="dk1"/>
              </a:solidFill>
              <a:latin typeface="Lato"/>
              <a:ea typeface="Lato"/>
              <a:cs typeface="Lato"/>
              <a:sym typeface="Lato"/>
            </a:endParaRPr>
          </a:p>
          <a:p>
            <a:pPr marL="0" lvl="0" indent="0" algn="l" rtl="0">
              <a:spcBef>
                <a:spcPts val="600"/>
              </a:spcBef>
              <a:spcAft>
                <a:spcPts val="0"/>
              </a:spcAft>
              <a:buNone/>
            </a:pPr>
            <a:endParaRPr lang="ro-RO" dirty="0">
              <a:solidFill>
                <a:schemeClr val="dk1"/>
              </a:solidFill>
              <a:latin typeface="Lato"/>
              <a:ea typeface="Lato"/>
              <a:cs typeface="Lato"/>
              <a:sym typeface="Lato"/>
            </a:endParaRPr>
          </a:p>
        </p:txBody>
      </p:sp>
      <p:sp>
        <p:nvSpPr>
          <p:cNvPr id="95" name="Google Shape;95;p13"/>
          <p:cNvSpPr txBox="1"/>
          <p:nvPr/>
        </p:nvSpPr>
        <p:spPr>
          <a:xfrm>
            <a:off x="4934209" y="861168"/>
            <a:ext cx="4095066" cy="1529241"/>
          </a:xfrm>
          <a:prstGeom prst="rect">
            <a:avLst/>
          </a:prstGeom>
          <a:noFill/>
          <a:ln>
            <a:noFill/>
          </a:ln>
        </p:spPr>
        <p:txBody>
          <a:bodyPr spcFirstLastPara="1" wrap="square" lIns="91425" tIns="91425" rIns="91425" bIns="91425" anchor="t" anchorCtr="0">
            <a:noAutofit/>
          </a:bodyPr>
          <a:lstStyle/>
          <a:p>
            <a:pPr marL="0" lvl="0" indent="0" algn="ctr" rtl="0">
              <a:spcBef>
                <a:spcPts val="600"/>
              </a:spcBef>
              <a:spcAft>
                <a:spcPts val="0"/>
              </a:spcAft>
              <a:buNone/>
            </a:pPr>
            <a:r>
              <a:rPr lang="ro-RO" b="1" dirty="0">
                <a:solidFill>
                  <a:schemeClr val="tx1"/>
                </a:solidFill>
                <a:latin typeface="Lato"/>
                <a:ea typeface="Lato"/>
                <a:cs typeface="Lato"/>
                <a:sym typeface="Lato"/>
              </a:rPr>
              <a:t>Utilitate</a:t>
            </a:r>
          </a:p>
          <a:p>
            <a:pPr marL="285750" lvl="0" indent="-285750" rtl="0">
              <a:spcBef>
                <a:spcPts val="600"/>
              </a:spcBef>
              <a:spcAft>
                <a:spcPts val="0"/>
              </a:spcAft>
              <a:buFont typeface="Arial" panose="020B0604020202020204" pitchFamily="34" charset="0"/>
              <a:buChar char="•"/>
            </a:pPr>
            <a:r>
              <a:rPr lang="ro-RO" dirty="0">
                <a:solidFill>
                  <a:schemeClr val="dk1"/>
                </a:solidFill>
                <a:latin typeface="Lato"/>
                <a:ea typeface="Lato"/>
                <a:cs typeface="Lato"/>
                <a:sym typeface="Lato"/>
              </a:rPr>
              <a:t>I</a:t>
            </a:r>
            <a:r>
              <a:rPr lang="en-US" dirty="0" err="1">
                <a:solidFill>
                  <a:schemeClr val="dk1"/>
                </a:solidFill>
                <a:latin typeface="Lato"/>
                <a:ea typeface="Lato"/>
                <a:cs typeface="Lato"/>
                <a:sym typeface="Lato"/>
              </a:rPr>
              <a:t>ndexarea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textelor</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și</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regăsirea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acestora</a:t>
            </a:r>
            <a:endParaRPr lang="ro-RO" dirty="0">
              <a:solidFill>
                <a:schemeClr val="dk1"/>
              </a:solidFill>
              <a:latin typeface="Lato"/>
              <a:ea typeface="Lato"/>
              <a:cs typeface="Lato"/>
              <a:sym typeface="Lato"/>
            </a:endParaRPr>
          </a:p>
          <a:p>
            <a:pPr marL="285750" lvl="0" indent="-285750" rtl="0">
              <a:spcBef>
                <a:spcPts val="600"/>
              </a:spcBef>
              <a:spcAft>
                <a:spcPts val="0"/>
              </a:spcAft>
              <a:buFont typeface="Arial" panose="020B0604020202020204" pitchFamily="34" charset="0"/>
              <a:buChar char="•"/>
            </a:pPr>
            <a:r>
              <a:rPr lang="ro-RO" dirty="0">
                <a:solidFill>
                  <a:schemeClr val="dk1"/>
                </a:solidFill>
                <a:latin typeface="Lato"/>
                <a:ea typeface="Lato"/>
                <a:cs typeface="Lato"/>
                <a:sym typeface="Lato"/>
              </a:rPr>
              <a:t>Traducere automată</a:t>
            </a:r>
            <a:endParaRPr dirty="0">
              <a:solidFill>
                <a:schemeClr val="tx1"/>
              </a:solidFill>
              <a:latin typeface="Lato"/>
              <a:ea typeface="Lato"/>
              <a:cs typeface="Lato"/>
              <a:sym typeface="Lato"/>
            </a:endParaRPr>
          </a:p>
        </p:txBody>
      </p:sp>
      <p:sp>
        <p:nvSpPr>
          <p:cNvPr id="96" name="Google Shape;96;p13"/>
          <p:cNvSpPr txBox="1"/>
          <p:nvPr/>
        </p:nvSpPr>
        <p:spPr>
          <a:xfrm>
            <a:off x="4234003" y="2484664"/>
            <a:ext cx="4520922" cy="190646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ro-RO" dirty="0">
                <a:solidFill>
                  <a:schemeClr val="dk1"/>
                </a:solidFill>
                <a:latin typeface="Lato"/>
                <a:ea typeface="Lato"/>
                <a:cs typeface="Lato"/>
                <a:sym typeface="Lato"/>
              </a:rPr>
              <a:t>      G</a:t>
            </a:r>
            <a:r>
              <a:rPr lang="en-US" dirty="0" err="1">
                <a:solidFill>
                  <a:schemeClr val="dk1"/>
                </a:solidFill>
                <a:latin typeface="Lato"/>
                <a:ea typeface="Lato"/>
                <a:cs typeface="Lato"/>
                <a:sym typeface="Lato"/>
              </a:rPr>
              <a:t>ramaticianul</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grec</a:t>
            </a:r>
            <a:r>
              <a:rPr lang="ro-RO" b="1" dirty="0">
                <a:solidFill>
                  <a:schemeClr val="dk1"/>
                </a:solidFill>
                <a:latin typeface="Lato"/>
                <a:ea typeface="Lato"/>
                <a:cs typeface="Lato"/>
                <a:sym typeface="Lato"/>
              </a:rPr>
              <a:t>,</a:t>
            </a:r>
            <a:r>
              <a:rPr lang="en-US" b="1" dirty="0">
                <a:solidFill>
                  <a:schemeClr val="dk1"/>
                </a:solidFill>
                <a:latin typeface="Lato"/>
                <a:ea typeface="Lato"/>
                <a:cs typeface="Lato"/>
                <a:sym typeface="Lato"/>
              </a:rPr>
              <a:t> Dionysius </a:t>
            </a:r>
            <a:r>
              <a:rPr lang="en-US" b="1" dirty="0" err="1">
                <a:solidFill>
                  <a:schemeClr val="dk1"/>
                </a:solidFill>
                <a:latin typeface="Lato"/>
                <a:ea typeface="Lato"/>
                <a:cs typeface="Lato"/>
                <a:sym typeface="Lato"/>
              </a:rPr>
              <a:t>Thrax</a:t>
            </a:r>
            <a:r>
              <a:rPr lang="en-US" b="1" dirty="0">
                <a:solidFill>
                  <a:schemeClr val="dk1"/>
                </a:solidFill>
                <a:latin typeface="Lato"/>
                <a:ea typeface="Lato"/>
                <a:cs typeface="Lato"/>
                <a:sym typeface="Lato"/>
              </a:rPr>
              <a:t> </a:t>
            </a:r>
            <a:r>
              <a:rPr lang="en-US" dirty="0">
                <a:solidFill>
                  <a:schemeClr val="dk1"/>
                </a:solidFill>
                <a:latin typeface="Lato"/>
                <a:ea typeface="Lato"/>
                <a:cs typeface="Lato"/>
                <a:sym typeface="Lato"/>
              </a:rPr>
              <a:t>(</a:t>
            </a:r>
            <a:r>
              <a:rPr lang="en-US" dirty="0" err="1">
                <a:solidFill>
                  <a:schemeClr val="dk1"/>
                </a:solidFill>
                <a:latin typeface="Lato"/>
                <a:ea typeface="Lato"/>
                <a:cs typeface="Lato"/>
                <a:sym typeface="Lato"/>
              </a:rPr>
              <a:t>secolul</a:t>
            </a:r>
            <a:r>
              <a:rPr lang="en-US" dirty="0">
                <a:solidFill>
                  <a:schemeClr val="dk1"/>
                </a:solidFill>
                <a:latin typeface="Lato"/>
                <a:ea typeface="Lato"/>
                <a:cs typeface="Lato"/>
                <a:sym typeface="Lato"/>
              </a:rPr>
              <a:t> I </a:t>
            </a:r>
            <a:r>
              <a:rPr lang="en-US" dirty="0" err="1">
                <a:solidFill>
                  <a:schemeClr val="dk1"/>
                </a:solidFill>
                <a:latin typeface="Lato"/>
                <a:ea typeface="Lato"/>
                <a:cs typeface="Lato"/>
                <a:sym typeface="Lato"/>
              </a:rPr>
              <a:t>î.Hr</a:t>
            </a:r>
            <a:r>
              <a:rPr lang="en-US" dirty="0">
                <a:solidFill>
                  <a:schemeClr val="dk1"/>
                </a:solidFill>
                <a:latin typeface="Lato"/>
                <a:ea typeface="Lato"/>
                <a:cs typeface="Lato"/>
                <a:sym typeface="Lato"/>
              </a:rPr>
              <a:t>)</a:t>
            </a:r>
            <a:r>
              <a:rPr lang="ro-RO" dirty="0">
                <a:solidFill>
                  <a:schemeClr val="dk1"/>
                </a:solidFill>
                <a:latin typeface="Lato"/>
                <a:ea typeface="Lato"/>
                <a:cs typeface="Lato"/>
                <a:sym typeface="Lato"/>
              </a:rPr>
              <a:t>,</a:t>
            </a:r>
            <a:r>
              <a:rPr lang="en-US" dirty="0">
                <a:solidFill>
                  <a:schemeClr val="dk1"/>
                </a:solidFill>
                <a:latin typeface="Lato"/>
                <a:ea typeface="Lato"/>
                <a:cs typeface="Lato"/>
                <a:sym typeface="Lato"/>
              </a:rPr>
              <a:t> a</a:t>
            </a:r>
            <a:r>
              <a:rPr lang="ro-RO" dirty="0">
                <a:solidFill>
                  <a:schemeClr val="dk1"/>
                </a:solidFill>
                <a:latin typeface="Lato"/>
                <a:ea typeface="Lato"/>
                <a:cs typeface="Lato"/>
                <a:sym typeface="Lato"/>
              </a:rPr>
              <a:t> fost cel care a</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clasat</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cuvintele</a:t>
            </a:r>
            <a:r>
              <a:rPr lang="en-US" dirty="0">
                <a:solidFill>
                  <a:schemeClr val="dk1"/>
                </a:solidFill>
                <a:latin typeface="Lato"/>
                <a:ea typeface="Lato"/>
                <a:cs typeface="Lato"/>
                <a:sym typeface="Lato"/>
              </a:rPr>
              <a:t> </a:t>
            </a:r>
            <a:r>
              <a:rPr lang="en-US" dirty="0" err="1">
                <a:solidFill>
                  <a:schemeClr val="dk1"/>
                </a:solidFill>
                <a:latin typeface="Lato"/>
                <a:ea typeface="Lato"/>
                <a:cs typeface="Lato"/>
                <a:sym typeface="Lato"/>
              </a:rPr>
              <a:t>în</a:t>
            </a:r>
            <a:r>
              <a:rPr lang="en-US" dirty="0">
                <a:solidFill>
                  <a:schemeClr val="dk1"/>
                </a:solidFill>
                <a:latin typeface="Lato"/>
                <a:ea typeface="Lato"/>
                <a:cs typeface="Lato"/>
                <a:sym typeface="Lato"/>
              </a:rPr>
              <a:t> opt </a:t>
            </a:r>
            <a:r>
              <a:rPr lang="en-US" dirty="0" err="1">
                <a:solidFill>
                  <a:schemeClr val="dk1"/>
                </a:solidFill>
                <a:latin typeface="Lato"/>
                <a:ea typeface="Lato"/>
                <a:cs typeface="Lato"/>
                <a:sym typeface="Lato"/>
              </a:rPr>
              <a:t>părți</a:t>
            </a:r>
            <a:r>
              <a:rPr lang="en-US" dirty="0">
                <a:solidFill>
                  <a:schemeClr val="dk1"/>
                </a:solidFill>
                <a:latin typeface="Lato"/>
                <a:ea typeface="Lato"/>
                <a:cs typeface="Lato"/>
                <a:sym typeface="Lato"/>
              </a:rPr>
              <a:t> de </a:t>
            </a:r>
            <a:r>
              <a:rPr lang="en-US" dirty="0" err="1">
                <a:solidFill>
                  <a:schemeClr val="dk1"/>
                </a:solidFill>
                <a:latin typeface="Lato"/>
                <a:ea typeface="Lato"/>
                <a:cs typeface="Lato"/>
                <a:sym typeface="Lato"/>
              </a:rPr>
              <a:t>vorbire</a:t>
            </a:r>
            <a:r>
              <a:rPr lang="en-US" dirty="0">
                <a:solidFill>
                  <a:schemeClr val="dk1"/>
                </a:solidFill>
                <a:latin typeface="Lato"/>
                <a:ea typeface="Lato"/>
                <a:cs typeface="Lato"/>
                <a:sym typeface="Lato"/>
              </a:rPr>
              <a:t>!</a:t>
            </a:r>
            <a:endParaRPr lang="ro-RO" dirty="0">
              <a:solidFill>
                <a:schemeClr val="dk1"/>
              </a:solidFill>
              <a:latin typeface="Lato"/>
              <a:ea typeface="Lato"/>
              <a:cs typeface="Lato"/>
              <a:sym typeface="Lato"/>
            </a:endParaRPr>
          </a:p>
          <a:p>
            <a:pPr marL="0" lvl="0" indent="0" algn="l" rtl="0">
              <a:spcBef>
                <a:spcPts val="600"/>
              </a:spcBef>
              <a:spcAft>
                <a:spcPts val="0"/>
              </a:spcAft>
              <a:buClr>
                <a:schemeClr val="dk1"/>
              </a:buClr>
              <a:buSzPts val="1100"/>
              <a:buFont typeface="Arial"/>
              <a:buNone/>
            </a:pPr>
            <a:r>
              <a:rPr lang="ro-RO" dirty="0">
                <a:solidFill>
                  <a:schemeClr val="dk1"/>
                </a:solidFill>
                <a:latin typeface="Lato"/>
                <a:ea typeface="Lato"/>
                <a:cs typeface="Lato"/>
                <a:sym typeface="Lato"/>
              </a:rPr>
              <a:t>Părțile de vorbire uzuale:</a:t>
            </a:r>
          </a:p>
          <a:p>
            <a:pPr marL="285750" indent="-285750">
              <a:spcBef>
                <a:spcPts val="600"/>
              </a:spcBef>
              <a:buClr>
                <a:schemeClr val="dk1"/>
              </a:buClr>
              <a:buSzPts val="1100"/>
              <a:buFont typeface="Arial" panose="020B0604020202020204" pitchFamily="34" charset="0"/>
              <a:buChar char="•"/>
            </a:pPr>
            <a:r>
              <a:rPr lang="ro-RO" b="1" dirty="0">
                <a:solidFill>
                  <a:schemeClr val="dk1"/>
                </a:solidFill>
                <a:latin typeface="Lato"/>
                <a:ea typeface="Lato"/>
                <a:cs typeface="Lato"/>
                <a:sym typeface="Lato"/>
              </a:rPr>
              <a:t>substantivul</a:t>
            </a:r>
            <a:r>
              <a:rPr lang="ro-RO" dirty="0">
                <a:solidFill>
                  <a:schemeClr val="dk1"/>
                </a:solidFill>
                <a:latin typeface="Lato"/>
                <a:ea typeface="Lato"/>
                <a:cs typeface="Lato"/>
                <a:sym typeface="Lato"/>
              </a:rPr>
              <a:t>, </a:t>
            </a:r>
          </a:p>
          <a:p>
            <a:pPr marL="285750" indent="-285750">
              <a:spcBef>
                <a:spcPts val="600"/>
              </a:spcBef>
              <a:buClr>
                <a:schemeClr val="dk1"/>
              </a:buClr>
              <a:buSzPts val="1100"/>
              <a:buFont typeface="Arial" panose="020B0604020202020204" pitchFamily="34" charset="0"/>
              <a:buChar char="•"/>
            </a:pPr>
            <a:r>
              <a:rPr lang="ro-RO" b="1" dirty="0">
                <a:solidFill>
                  <a:schemeClr val="dk1"/>
                </a:solidFill>
                <a:latin typeface="Lato"/>
                <a:ea typeface="Lato"/>
                <a:cs typeface="Lato"/>
                <a:sym typeface="Lato"/>
              </a:rPr>
              <a:t>verbul</a:t>
            </a:r>
            <a:r>
              <a:rPr lang="ro-RO" dirty="0">
                <a:solidFill>
                  <a:schemeClr val="dk1"/>
                </a:solidFill>
                <a:latin typeface="Lato"/>
                <a:ea typeface="Lato"/>
                <a:cs typeface="Lato"/>
                <a:sym typeface="Lato"/>
              </a:rPr>
              <a:t>, </a:t>
            </a:r>
          </a:p>
          <a:p>
            <a:pPr marL="285750" indent="-285750">
              <a:spcBef>
                <a:spcPts val="600"/>
              </a:spcBef>
              <a:buClr>
                <a:schemeClr val="dk1"/>
              </a:buClr>
              <a:buSzPts val="1100"/>
              <a:buFont typeface="Arial" panose="020B0604020202020204" pitchFamily="34" charset="0"/>
              <a:buChar char="•"/>
            </a:pPr>
            <a:r>
              <a:rPr lang="ro-RO" b="1" dirty="0">
                <a:solidFill>
                  <a:schemeClr val="dk1"/>
                </a:solidFill>
                <a:latin typeface="Lato"/>
                <a:ea typeface="Lato"/>
                <a:cs typeface="Lato"/>
                <a:sym typeface="Lato"/>
              </a:rPr>
              <a:t>adjectivul</a:t>
            </a:r>
            <a:r>
              <a:rPr lang="ro-RO" dirty="0">
                <a:solidFill>
                  <a:schemeClr val="dk1"/>
                </a:solidFill>
                <a:latin typeface="Lato"/>
                <a:ea typeface="Lato"/>
                <a:cs typeface="Lato"/>
                <a:sym typeface="Lato"/>
              </a:rPr>
              <a:t>, </a:t>
            </a:r>
          </a:p>
          <a:p>
            <a:pPr marL="285750" indent="-285750">
              <a:spcBef>
                <a:spcPts val="600"/>
              </a:spcBef>
              <a:buClr>
                <a:schemeClr val="dk1"/>
              </a:buClr>
              <a:buSzPts val="1100"/>
              <a:buFont typeface="Arial" panose="020B0604020202020204" pitchFamily="34" charset="0"/>
              <a:buChar char="•"/>
            </a:pPr>
            <a:r>
              <a:rPr lang="ro-RO" b="1" dirty="0">
                <a:solidFill>
                  <a:schemeClr val="dk1"/>
                </a:solidFill>
                <a:latin typeface="Lato"/>
                <a:ea typeface="Lato"/>
                <a:cs typeface="Lato"/>
                <a:sym typeface="Lato"/>
              </a:rPr>
              <a:t>adverbul</a:t>
            </a:r>
            <a:r>
              <a:rPr lang="ro-RO" dirty="0">
                <a:solidFill>
                  <a:schemeClr val="dk1"/>
                </a:solidFill>
                <a:latin typeface="Lato"/>
                <a:ea typeface="Lato"/>
                <a:cs typeface="Lato"/>
                <a:sym typeface="Lato"/>
              </a:rPr>
              <a:t>, </a:t>
            </a:r>
            <a:r>
              <a:rPr lang="ro-RO" b="1" dirty="0">
                <a:solidFill>
                  <a:schemeClr val="dk1"/>
                </a:solidFill>
                <a:latin typeface="Lato"/>
                <a:ea typeface="Lato"/>
                <a:cs typeface="Lato"/>
                <a:sym typeface="Lato"/>
              </a:rPr>
              <a:t>prepoziția</a:t>
            </a:r>
            <a:r>
              <a:rPr lang="ro-RO" dirty="0">
                <a:solidFill>
                  <a:schemeClr val="dk1"/>
                </a:solidFill>
                <a:latin typeface="Lato"/>
                <a:ea typeface="Lato"/>
                <a:cs typeface="Lato"/>
                <a:sym typeface="Lato"/>
              </a:rPr>
              <a:t>, </a:t>
            </a:r>
            <a:r>
              <a:rPr lang="ro-RO" b="1" dirty="0">
                <a:solidFill>
                  <a:schemeClr val="dk1"/>
                </a:solidFill>
                <a:latin typeface="Lato"/>
                <a:ea typeface="Lato"/>
                <a:cs typeface="Lato"/>
                <a:sym typeface="Lato"/>
              </a:rPr>
              <a:t>conjuncția</a:t>
            </a:r>
            <a:r>
              <a:rPr lang="ro-RO" dirty="0">
                <a:solidFill>
                  <a:schemeClr val="dk1"/>
                </a:solidFill>
                <a:latin typeface="Lato"/>
                <a:ea typeface="Lato"/>
                <a:cs typeface="Lato"/>
                <a:sym typeface="Lato"/>
              </a:rPr>
              <a:t>, </a:t>
            </a:r>
            <a:r>
              <a:rPr lang="ro-RO" b="1" dirty="0">
                <a:solidFill>
                  <a:schemeClr val="dk1"/>
                </a:solidFill>
                <a:latin typeface="Lato"/>
                <a:ea typeface="Lato"/>
                <a:cs typeface="Lato"/>
                <a:sym typeface="Lato"/>
              </a:rPr>
              <a:t>pronumele</a:t>
            </a:r>
            <a:r>
              <a:rPr lang="ro-RO" dirty="0">
                <a:solidFill>
                  <a:schemeClr val="dk1"/>
                </a:solidFill>
                <a:latin typeface="Lato"/>
                <a:ea typeface="Lato"/>
                <a:cs typeface="Lato"/>
                <a:sym typeface="Lato"/>
              </a:rPr>
              <a:t> și </a:t>
            </a:r>
            <a:r>
              <a:rPr lang="ro-RO" b="1" dirty="0">
                <a:solidFill>
                  <a:schemeClr val="dk1"/>
                </a:solidFill>
                <a:latin typeface="Lato"/>
                <a:ea typeface="Lato"/>
                <a:cs typeface="Lato"/>
                <a:sym typeface="Lato"/>
              </a:rPr>
              <a:t>interjecția</a:t>
            </a:r>
            <a:r>
              <a:rPr lang="ro-RO" dirty="0">
                <a:solidFill>
                  <a:schemeClr val="dk1"/>
                </a:solidFill>
                <a:latin typeface="Lato"/>
                <a:ea typeface="Lato"/>
                <a:cs typeface="Lato"/>
                <a:sym typeface="Lato"/>
              </a:rPr>
              <a:t>.</a:t>
            </a:r>
          </a:p>
          <a:p>
            <a:pPr marL="0" lvl="0" indent="0" algn="l" rtl="0">
              <a:spcBef>
                <a:spcPts val="600"/>
              </a:spcBef>
              <a:spcAft>
                <a:spcPts val="0"/>
              </a:spcAft>
              <a:buClr>
                <a:schemeClr val="dk1"/>
              </a:buClr>
              <a:buSzPts val="1100"/>
              <a:buFont typeface="Arial"/>
              <a:buNone/>
            </a:pPr>
            <a:endParaRPr lang="ro-RO" dirty="0">
              <a:solidFill>
                <a:schemeClr val="dk1"/>
              </a:solidFill>
              <a:latin typeface="Lato"/>
              <a:ea typeface="Lato"/>
              <a:cs typeface="Lato"/>
              <a:sym typeface="Lato"/>
            </a:endParaRPr>
          </a:p>
          <a:p>
            <a:pPr marL="0" lvl="0" indent="0" algn="l" rtl="0">
              <a:spcBef>
                <a:spcPts val="600"/>
              </a:spcBef>
              <a:spcAft>
                <a:spcPts val="0"/>
              </a:spcAft>
              <a:buClr>
                <a:schemeClr val="dk1"/>
              </a:buClr>
              <a:buSzPts val="1100"/>
              <a:buFont typeface="Arial"/>
              <a:buNone/>
            </a:pPr>
            <a:endParaRPr lang="ro-RO" dirty="0">
              <a:solidFill>
                <a:schemeClr val="dk1"/>
              </a:solidFill>
              <a:latin typeface="Lato"/>
              <a:ea typeface="Lato"/>
              <a:cs typeface="Lato"/>
              <a:sym typeface="Lato"/>
            </a:endParaRPr>
          </a:p>
          <a:p>
            <a:pPr marL="0" lvl="0" indent="0" algn="l" rtl="0">
              <a:spcBef>
                <a:spcPts val="600"/>
              </a:spcBef>
              <a:spcAft>
                <a:spcPts val="0"/>
              </a:spcAft>
              <a:buClr>
                <a:schemeClr val="dk1"/>
              </a:buClr>
              <a:buSzPts val="1100"/>
              <a:buFont typeface="Arial"/>
              <a:buNone/>
            </a:pPr>
            <a:endParaRPr lang="en-US" dirty="0">
              <a:solidFill>
                <a:schemeClr val="dk1"/>
              </a:solidFill>
              <a:latin typeface="Lato"/>
              <a:ea typeface="Lato"/>
              <a:cs typeface="Lato"/>
              <a:sym typeface="Lato"/>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pic>
        <p:nvPicPr>
          <p:cNvPr id="3" name="Picture 2">
            <a:extLst>
              <a:ext uri="{FF2B5EF4-FFF2-40B4-BE49-F238E27FC236}">
                <a16:creationId xmlns:a16="http://schemas.microsoft.com/office/drawing/2014/main" id="{1678F985-DED6-4D17-B174-C0C732A94DF1}"/>
              </a:ext>
            </a:extLst>
          </p:cNvPr>
          <p:cNvPicPr>
            <a:picLocks noChangeAspect="1"/>
          </p:cNvPicPr>
          <p:nvPr/>
        </p:nvPicPr>
        <p:blipFill>
          <a:blip r:embed="rId3"/>
          <a:stretch>
            <a:fillRect/>
          </a:stretch>
        </p:blipFill>
        <p:spPr>
          <a:xfrm>
            <a:off x="907297" y="2642448"/>
            <a:ext cx="1513309" cy="2118632"/>
          </a:xfrm>
          <a:prstGeom prst="rect">
            <a:avLst/>
          </a:prstGeom>
        </p:spPr>
      </p:pic>
      <p:pic>
        <p:nvPicPr>
          <p:cNvPr id="5" name="Picture 4">
            <a:extLst>
              <a:ext uri="{FF2B5EF4-FFF2-40B4-BE49-F238E27FC236}">
                <a16:creationId xmlns:a16="http://schemas.microsoft.com/office/drawing/2014/main" id="{C87132A5-F4FF-4AA9-BE28-0F6AA695AF6D}"/>
              </a:ext>
            </a:extLst>
          </p:cNvPr>
          <p:cNvPicPr>
            <a:picLocks noChangeAspect="1"/>
          </p:cNvPicPr>
          <p:nvPr/>
        </p:nvPicPr>
        <p:blipFill>
          <a:blip r:embed="rId4"/>
          <a:stretch>
            <a:fillRect/>
          </a:stretch>
        </p:blipFill>
        <p:spPr>
          <a:xfrm>
            <a:off x="2597879" y="2639727"/>
            <a:ext cx="1337386" cy="211863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287096"/>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Aplicații</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pic>
        <p:nvPicPr>
          <p:cNvPr id="3" name="Picture 2">
            <a:extLst>
              <a:ext uri="{FF2B5EF4-FFF2-40B4-BE49-F238E27FC236}">
                <a16:creationId xmlns:a16="http://schemas.microsoft.com/office/drawing/2014/main" id="{64FBFC62-2F60-4736-82F8-D426E5D73C30}"/>
              </a:ext>
            </a:extLst>
          </p:cNvPr>
          <p:cNvPicPr>
            <a:picLocks noChangeAspect="1"/>
          </p:cNvPicPr>
          <p:nvPr/>
        </p:nvPicPr>
        <p:blipFill>
          <a:blip r:embed="rId3"/>
          <a:stretch>
            <a:fillRect/>
          </a:stretch>
        </p:blipFill>
        <p:spPr>
          <a:xfrm>
            <a:off x="273849" y="921068"/>
            <a:ext cx="3078496" cy="3078496"/>
          </a:xfrm>
          <a:prstGeom prst="rect">
            <a:avLst/>
          </a:prstGeom>
        </p:spPr>
      </p:pic>
      <p:pic>
        <p:nvPicPr>
          <p:cNvPr id="9" name="Picture 8">
            <a:extLst>
              <a:ext uri="{FF2B5EF4-FFF2-40B4-BE49-F238E27FC236}">
                <a16:creationId xmlns:a16="http://schemas.microsoft.com/office/drawing/2014/main" id="{9397E6A0-5411-4275-9C60-582CD5517B91}"/>
              </a:ext>
            </a:extLst>
          </p:cNvPr>
          <p:cNvPicPr>
            <a:picLocks noChangeAspect="1"/>
          </p:cNvPicPr>
          <p:nvPr/>
        </p:nvPicPr>
        <p:blipFill>
          <a:blip r:embed="rId4"/>
          <a:stretch>
            <a:fillRect/>
          </a:stretch>
        </p:blipFill>
        <p:spPr>
          <a:xfrm>
            <a:off x="6355038" y="3534270"/>
            <a:ext cx="1465331" cy="1465331"/>
          </a:xfrm>
          <a:prstGeom prst="rect">
            <a:avLst/>
          </a:prstGeom>
        </p:spPr>
      </p:pic>
      <p:pic>
        <p:nvPicPr>
          <p:cNvPr id="15" name="Picture 14">
            <a:extLst>
              <a:ext uri="{FF2B5EF4-FFF2-40B4-BE49-F238E27FC236}">
                <a16:creationId xmlns:a16="http://schemas.microsoft.com/office/drawing/2014/main" id="{FFCA3E8C-FDF8-4C66-9D76-AB57091354E2}"/>
              </a:ext>
            </a:extLst>
          </p:cNvPr>
          <p:cNvPicPr>
            <a:picLocks noChangeAspect="1"/>
          </p:cNvPicPr>
          <p:nvPr/>
        </p:nvPicPr>
        <p:blipFill>
          <a:blip r:embed="rId5"/>
          <a:stretch>
            <a:fillRect/>
          </a:stretch>
        </p:blipFill>
        <p:spPr>
          <a:xfrm>
            <a:off x="3652201" y="876564"/>
            <a:ext cx="3205496" cy="2483730"/>
          </a:xfrm>
          <a:prstGeom prst="rect">
            <a:avLst/>
          </a:prstGeom>
        </p:spPr>
      </p:pic>
      <p:pic>
        <p:nvPicPr>
          <p:cNvPr id="19" name="Picture 18">
            <a:extLst>
              <a:ext uri="{FF2B5EF4-FFF2-40B4-BE49-F238E27FC236}">
                <a16:creationId xmlns:a16="http://schemas.microsoft.com/office/drawing/2014/main" id="{11310CB1-C19E-4217-BB92-BE7442E954BE}"/>
              </a:ext>
            </a:extLst>
          </p:cNvPr>
          <p:cNvPicPr>
            <a:picLocks noChangeAspect="1"/>
          </p:cNvPicPr>
          <p:nvPr/>
        </p:nvPicPr>
        <p:blipFill>
          <a:blip r:embed="rId6"/>
          <a:stretch>
            <a:fillRect/>
          </a:stretch>
        </p:blipFill>
        <p:spPr>
          <a:xfrm>
            <a:off x="4511694" y="4121017"/>
            <a:ext cx="1486509" cy="576486"/>
          </a:xfrm>
          <a:prstGeom prst="rect">
            <a:avLst/>
          </a:prstGeom>
        </p:spPr>
      </p:pic>
      <p:pic>
        <p:nvPicPr>
          <p:cNvPr id="21" name="Picture 20">
            <a:extLst>
              <a:ext uri="{FF2B5EF4-FFF2-40B4-BE49-F238E27FC236}">
                <a16:creationId xmlns:a16="http://schemas.microsoft.com/office/drawing/2014/main" id="{96C882D3-228E-4B34-BDDB-C92A867F52B3}"/>
              </a:ext>
            </a:extLst>
          </p:cNvPr>
          <p:cNvPicPr>
            <a:picLocks noChangeAspect="1"/>
          </p:cNvPicPr>
          <p:nvPr/>
        </p:nvPicPr>
        <p:blipFill>
          <a:blip r:embed="rId7"/>
          <a:stretch>
            <a:fillRect/>
          </a:stretch>
        </p:blipFill>
        <p:spPr>
          <a:xfrm>
            <a:off x="2928281" y="3648439"/>
            <a:ext cx="1147985" cy="1147985"/>
          </a:xfrm>
          <a:prstGeom prst="rect">
            <a:avLst/>
          </a:prstGeom>
        </p:spPr>
      </p:pic>
    </p:spTree>
    <p:extLst>
      <p:ext uri="{BB962C8B-B14F-4D97-AF65-F5344CB8AC3E}">
        <p14:creationId xmlns:p14="http://schemas.microsoft.com/office/powerpoint/2010/main" val="1746811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301387" y="286172"/>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Arhitectura aplicației</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pic>
        <p:nvPicPr>
          <p:cNvPr id="4" name="Picture 3">
            <a:extLst>
              <a:ext uri="{FF2B5EF4-FFF2-40B4-BE49-F238E27FC236}">
                <a16:creationId xmlns:a16="http://schemas.microsoft.com/office/drawing/2014/main" id="{3540C4D6-9DE9-4DF9-887B-CD6211F3A92B}"/>
              </a:ext>
            </a:extLst>
          </p:cNvPr>
          <p:cNvPicPr>
            <a:picLocks noChangeAspect="1"/>
          </p:cNvPicPr>
          <p:nvPr/>
        </p:nvPicPr>
        <p:blipFill>
          <a:blip r:embed="rId3"/>
          <a:stretch>
            <a:fillRect/>
          </a:stretch>
        </p:blipFill>
        <p:spPr>
          <a:xfrm>
            <a:off x="5538464" y="87528"/>
            <a:ext cx="2825897" cy="4922905"/>
          </a:xfrm>
          <a:prstGeom prst="rect">
            <a:avLst/>
          </a:prstGeom>
        </p:spPr>
      </p:pic>
      <p:sp>
        <p:nvSpPr>
          <p:cNvPr id="16" name="Google Shape;125;p17">
            <a:extLst>
              <a:ext uri="{FF2B5EF4-FFF2-40B4-BE49-F238E27FC236}">
                <a16:creationId xmlns:a16="http://schemas.microsoft.com/office/drawing/2014/main" id="{28531381-A242-4E8D-BFDE-AD26D570BD93}"/>
              </a:ext>
            </a:extLst>
          </p:cNvPr>
          <p:cNvSpPr txBox="1">
            <a:spLocks noGrp="1"/>
          </p:cNvSpPr>
          <p:nvPr>
            <p:ph type="body" idx="1"/>
          </p:nvPr>
        </p:nvSpPr>
        <p:spPr>
          <a:xfrm>
            <a:off x="532709" y="1152029"/>
            <a:ext cx="4198611" cy="1765456"/>
          </a:xfrm>
          <a:prstGeom prst="rect">
            <a:avLst/>
          </a:prstGeom>
        </p:spPr>
        <p:txBody>
          <a:bodyPr spcFirstLastPara="1" wrap="square" lIns="91425" tIns="91425" rIns="91425" bIns="91425" anchor="t" anchorCtr="0">
            <a:noAutofit/>
          </a:bodyPr>
          <a:lstStyle/>
          <a:p>
            <a:pPr marL="114300" lvl="0" indent="0" algn="l" rtl="0">
              <a:spcBef>
                <a:spcPts val="600"/>
              </a:spcBef>
              <a:spcAft>
                <a:spcPts val="0"/>
              </a:spcAft>
              <a:buSzPts val="1800"/>
              <a:buNone/>
            </a:pPr>
            <a:r>
              <a:rPr lang="ro-RO" sz="1400" dirty="0"/>
              <a:t>      Conține 5 blocuri (componente) importante:</a:t>
            </a:r>
          </a:p>
          <a:p>
            <a:pPr marL="400050" lvl="0" indent="-285750" algn="l" rtl="0">
              <a:spcBef>
                <a:spcPts val="600"/>
              </a:spcBef>
              <a:spcAft>
                <a:spcPts val="0"/>
              </a:spcAft>
              <a:buSzPts val="1800"/>
              <a:buFont typeface="Arial" panose="020B0604020202020204" pitchFamily="34" charset="0"/>
              <a:buChar char="•"/>
            </a:pPr>
            <a:r>
              <a:rPr lang="ro-RO" sz="1400" dirty="0"/>
              <a:t>Blocul setului de date</a:t>
            </a:r>
            <a:endParaRPr sz="1400" dirty="0"/>
          </a:p>
          <a:p>
            <a:pPr marL="400050" lvl="0" indent="-285750" algn="l" rtl="0">
              <a:spcBef>
                <a:spcPts val="0"/>
              </a:spcBef>
              <a:spcAft>
                <a:spcPts val="0"/>
              </a:spcAft>
              <a:buSzPts val="1800"/>
              <a:buFont typeface="Arial" panose="020B0604020202020204" pitchFamily="34" charset="0"/>
              <a:buChar char="•"/>
            </a:pPr>
            <a:r>
              <a:rPr lang="ro-RO" sz="1400" dirty="0"/>
              <a:t>Blocul de preprocesare</a:t>
            </a:r>
            <a:endParaRPr sz="1400" dirty="0"/>
          </a:p>
          <a:p>
            <a:pPr marL="400050" lvl="0" indent="-285750" algn="l" rtl="0">
              <a:spcBef>
                <a:spcPts val="0"/>
              </a:spcBef>
              <a:spcAft>
                <a:spcPts val="0"/>
              </a:spcAft>
              <a:buSzPts val="1800"/>
              <a:buFont typeface="Arial" panose="020B0604020202020204" pitchFamily="34" charset="0"/>
              <a:buChar char="•"/>
            </a:pPr>
            <a:r>
              <a:rPr lang="ro-RO" sz="1400" dirty="0"/>
              <a:t>Blocul model</a:t>
            </a:r>
          </a:p>
          <a:p>
            <a:pPr marL="400050" lvl="0" indent="-285750" algn="l" rtl="0">
              <a:spcBef>
                <a:spcPts val="0"/>
              </a:spcBef>
              <a:spcAft>
                <a:spcPts val="0"/>
              </a:spcAft>
              <a:buSzPts val="1800"/>
              <a:buFont typeface="Arial" panose="020B0604020202020204" pitchFamily="34" charset="0"/>
              <a:buChar char="•"/>
            </a:pPr>
            <a:r>
              <a:rPr lang="ro-RO" sz="1400" dirty="0"/>
              <a:t>Blocul de decodificare</a:t>
            </a:r>
          </a:p>
          <a:p>
            <a:pPr marL="400050" lvl="0" indent="-285750" algn="l" rtl="0">
              <a:spcBef>
                <a:spcPts val="0"/>
              </a:spcBef>
              <a:spcAft>
                <a:spcPts val="0"/>
              </a:spcAft>
              <a:buSzPts val="1800"/>
              <a:buFont typeface="Arial" panose="020B0604020202020204" pitchFamily="34" charset="0"/>
              <a:buChar char="•"/>
            </a:pPr>
            <a:r>
              <a:rPr lang="ro-RO" sz="1400" dirty="0"/>
              <a:t>Blocul de evaluare a modelului</a:t>
            </a:r>
          </a:p>
          <a:p>
            <a:pPr marL="457200" lvl="0" indent="-342900" algn="l" rtl="0">
              <a:spcBef>
                <a:spcPts val="0"/>
              </a:spcBef>
              <a:spcAft>
                <a:spcPts val="0"/>
              </a:spcAft>
              <a:buSzPts val="1800"/>
              <a:buChar char="▷"/>
            </a:pPr>
            <a:endParaRPr lang="ro-RO" sz="1400" dirty="0"/>
          </a:p>
          <a:p>
            <a:pPr marL="457200" lvl="0" indent="-342900" algn="l" rtl="0">
              <a:spcBef>
                <a:spcPts val="0"/>
              </a:spcBef>
              <a:spcAft>
                <a:spcPts val="0"/>
              </a:spcAft>
              <a:buSzPts val="1800"/>
              <a:buChar char="▷"/>
            </a:pPr>
            <a:endParaRPr lang="ro-RO" sz="1400" dirty="0"/>
          </a:p>
          <a:p>
            <a:pPr marL="114300" lvl="0" indent="0" algn="l" rtl="0">
              <a:spcBef>
                <a:spcPts val="0"/>
              </a:spcBef>
              <a:spcAft>
                <a:spcPts val="0"/>
              </a:spcAft>
              <a:buSzPts val="1800"/>
              <a:buNone/>
            </a:pPr>
            <a:r>
              <a:rPr lang="ro-RO" sz="1400" dirty="0"/>
              <a:t>      Proiectul a fost scris în limbajul de programare C# .NET, </a:t>
            </a:r>
            <a:r>
              <a:rPr lang="ro-RO" sz="1400" dirty="0" err="1"/>
              <a:t>target</a:t>
            </a:r>
            <a:r>
              <a:rPr lang="ro-RO" sz="1400" dirty="0"/>
              <a:t> </a:t>
            </a:r>
            <a:r>
              <a:rPr lang="ro-RO" sz="1400" dirty="0" err="1"/>
              <a:t>framework</a:t>
            </a:r>
            <a:r>
              <a:rPr lang="ro-RO" sz="1400" dirty="0"/>
              <a:t>: .NET Core 2.1. </a:t>
            </a:r>
          </a:p>
        </p:txBody>
      </p:sp>
      <p:pic>
        <p:nvPicPr>
          <p:cNvPr id="7" name="Picture 6">
            <a:extLst>
              <a:ext uri="{FF2B5EF4-FFF2-40B4-BE49-F238E27FC236}">
                <a16:creationId xmlns:a16="http://schemas.microsoft.com/office/drawing/2014/main" id="{605D2511-1E02-41E6-9C99-69E62C815EAB}"/>
              </a:ext>
            </a:extLst>
          </p:cNvPr>
          <p:cNvPicPr>
            <a:picLocks noChangeAspect="1"/>
          </p:cNvPicPr>
          <p:nvPr/>
        </p:nvPicPr>
        <p:blipFill rotWithShape="1">
          <a:blip r:embed="rId4"/>
          <a:srcRect l="16093" t="14444" r="14544" b="14026"/>
          <a:stretch/>
        </p:blipFill>
        <p:spPr>
          <a:xfrm>
            <a:off x="1447006" y="3783342"/>
            <a:ext cx="1751236" cy="6778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24629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Setul de date</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8" name="Google Shape;125;p17">
            <a:extLst>
              <a:ext uri="{FF2B5EF4-FFF2-40B4-BE49-F238E27FC236}">
                <a16:creationId xmlns:a16="http://schemas.microsoft.com/office/drawing/2014/main" id="{13D80086-CE3E-497C-8232-14F156FDDAAD}"/>
              </a:ext>
            </a:extLst>
          </p:cNvPr>
          <p:cNvSpPr txBox="1">
            <a:spLocks/>
          </p:cNvSpPr>
          <p:nvPr/>
        </p:nvSpPr>
        <p:spPr>
          <a:xfrm>
            <a:off x="653768" y="824434"/>
            <a:ext cx="7732282"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400" dirty="0"/>
              <a:t>      Setul de date (corpus)  - </a:t>
            </a:r>
            <a:r>
              <a:rPr lang="ro-RO" sz="1400" b="1" dirty="0"/>
              <a:t>Brown Corpus</a:t>
            </a:r>
            <a:r>
              <a:rPr lang="ro-RO" sz="1400" dirty="0"/>
              <a:t>, o colecție de propoziții și fraze în limba engleză colectate și organizate de W. Nelson Francis &amp; Henry </a:t>
            </a:r>
            <a:r>
              <a:rPr lang="ro-RO" sz="1400" dirty="0" err="1"/>
              <a:t>Kucera</a:t>
            </a:r>
            <a:r>
              <a:rPr lang="ro-RO" sz="1400" dirty="0"/>
              <a:t> din departamentul lingvistic de la Universitatea Brown.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400" dirty="0"/>
          </a:p>
        </p:txBody>
      </p:sp>
      <p:sp>
        <p:nvSpPr>
          <p:cNvPr id="10" name="Google Shape;125;p17">
            <a:extLst>
              <a:ext uri="{FF2B5EF4-FFF2-40B4-BE49-F238E27FC236}">
                <a16:creationId xmlns:a16="http://schemas.microsoft.com/office/drawing/2014/main" id="{62F09E45-AE13-4A35-8860-7A613373AC4A}"/>
              </a:ext>
            </a:extLst>
          </p:cNvPr>
          <p:cNvSpPr txBox="1">
            <a:spLocks/>
          </p:cNvSpPr>
          <p:nvPr/>
        </p:nvSpPr>
        <p:spPr>
          <a:xfrm>
            <a:off x="755661" y="1625878"/>
            <a:ext cx="3569349" cy="18917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b="1" dirty="0"/>
              <a:t>      Categoria cu proză informativă:</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A. Presă: Reportaje – 44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B. Presă: Editorial – 27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C. Presă: Recenzii (teatru, cărți, muzică, dans) – 17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D. Religie – 17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E. </a:t>
            </a:r>
            <a:r>
              <a:rPr lang="ro-RO" sz="900" dirty="0" err="1"/>
              <a:t>Skill</a:t>
            </a:r>
            <a:r>
              <a:rPr lang="ro-RO" sz="900" dirty="0"/>
              <a:t>-uri și hobby-uri – 36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F. Folclor popular – 48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G. Scrisori, bibliografii, biografii – 75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H. Diverse – 30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J. Articole științifice– 80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TOTAL – 374 documente</a:t>
            </a:r>
          </a:p>
        </p:txBody>
      </p:sp>
      <p:sp>
        <p:nvSpPr>
          <p:cNvPr id="15" name="Google Shape;125;p17">
            <a:extLst>
              <a:ext uri="{FF2B5EF4-FFF2-40B4-BE49-F238E27FC236}">
                <a16:creationId xmlns:a16="http://schemas.microsoft.com/office/drawing/2014/main" id="{92ECB282-FD90-4597-8909-6B071554EFE2}"/>
              </a:ext>
            </a:extLst>
          </p:cNvPr>
          <p:cNvSpPr txBox="1">
            <a:spLocks/>
          </p:cNvSpPr>
          <p:nvPr/>
        </p:nvSpPr>
        <p:spPr>
          <a:xfrm>
            <a:off x="755661" y="3511817"/>
            <a:ext cx="2763644" cy="144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b="1" dirty="0"/>
              <a:t>      Categoria cu proză imaginativă:</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K. Ficțiune generală – 29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L. Mister și ficțiune </a:t>
            </a:r>
            <a:r>
              <a:rPr lang="ro-RO" sz="900" dirty="0" err="1"/>
              <a:t>detectivă</a:t>
            </a:r>
            <a:r>
              <a:rPr lang="ro-RO" sz="900" dirty="0"/>
              <a:t> – 24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M. Opere </a:t>
            </a:r>
            <a:r>
              <a:rPr lang="ro-RO" sz="900" dirty="0" err="1"/>
              <a:t>științifico</a:t>
            </a:r>
            <a:r>
              <a:rPr lang="ro-RO" sz="900" dirty="0"/>
              <a:t>-fantastice – 6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N. Aventură și ficțiune western – 29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P. Povești de dragoste – 29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R. Umor – 9 documente</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dirty="0"/>
              <a:t>TOTAL – 126 documente</a:t>
            </a:r>
          </a:p>
        </p:txBody>
      </p:sp>
      <p:pic>
        <p:nvPicPr>
          <p:cNvPr id="11" name="Picture 10">
            <a:extLst>
              <a:ext uri="{FF2B5EF4-FFF2-40B4-BE49-F238E27FC236}">
                <a16:creationId xmlns:a16="http://schemas.microsoft.com/office/drawing/2014/main" id="{E9EB2439-4C09-4396-9786-760E49E7D1E4}"/>
              </a:ext>
            </a:extLst>
          </p:cNvPr>
          <p:cNvPicPr>
            <a:picLocks noChangeAspect="1"/>
          </p:cNvPicPr>
          <p:nvPr/>
        </p:nvPicPr>
        <p:blipFill>
          <a:blip r:embed="rId3"/>
          <a:stretch>
            <a:fillRect/>
          </a:stretch>
        </p:blipFill>
        <p:spPr>
          <a:xfrm>
            <a:off x="4126747" y="2269826"/>
            <a:ext cx="4522718" cy="2264074"/>
          </a:xfrm>
          <a:prstGeom prst="rect">
            <a:avLst/>
          </a:prstGeom>
        </p:spPr>
      </p:pic>
      <p:sp>
        <p:nvSpPr>
          <p:cNvPr id="18" name="Google Shape;125;p17">
            <a:extLst>
              <a:ext uri="{FF2B5EF4-FFF2-40B4-BE49-F238E27FC236}">
                <a16:creationId xmlns:a16="http://schemas.microsoft.com/office/drawing/2014/main" id="{E3298C34-DFCA-474D-9DA2-12DD1434B117}"/>
              </a:ext>
            </a:extLst>
          </p:cNvPr>
          <p:cNvSpPr txBox="1">
            <a:spLocks/>
          </p:cNvSpPr>
          <p:nvPr/>
        </p:nvSpPr>
        <p:spPr>
          <a:xfrm>
            <a:off x="4467818" y="1660358"/>
            <a:ext cx="4010471" cy="878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050" dirty="0"/>
              <a:t>      Fiecare document are peste 2000 de cuvinte. Setul de </a:t>
            </a:r>
            <a:r>
              <a:rPr lang="ro-RO" sz="1050" dirty="0" err="1"/>
              <a:t>taguri</a:t>
            </a:r>
            <a:r>
              <a:rPr lang="ro-RO" sz="1050" dirty="0"/>
              <a:t> folosit este </a:t>
            </a:r>
            <a:r>
              <a:rPr lang="ro-RO" sz="1050" b="1" dirty="0" err="1"/>
              <a:t>Penn</a:t>
            </a:r>
            <a:r>
              <a:rPr lang="ro-RO" sz="1050" b="1" dirty="0"/>
              <a:t> </a:t>
            </a:r>
            <a:r>
              <a:rPr lang="ro-RO" sz="1050" b="1" dirty="0" err="1"/>
              <a:t>Treebank</a:t>
            </a:r>
            <a:r>
              <a:rPr lang="ro-RO" sz="1050" dirty="0"/>
              <a:t>, acesta conține 45 de </a:t>
            </a:r>
            <a:r>
              <a:rPr lang="ro-RO" sz="1050" dirty="0" err="1"/>
              <a:t>taguri</a:t>
            </a:r>
            <a:r>
              <a:rPr lang="ro-RO" sz="1050" dirty="0"/>
              <a:t> de bază:</a:t>
            </a:r>
          </a:p>
        </p:txBody>
      </p:sp>
    </p:spTree>
    <p:extLst>
      <p:ext uri="{BB962C8B-B14F-4D97-AF65-F5344CB8AC3E}">
        <p14:creationId xmlns:p14="http://schemas.microsoft.com/office/powerpoint/2010/main" val="3988489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Setul de antrenament și de testare</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
        <p:nvSpPr>
          <p:cNvPr id="11" name="Google Shape;144;p19">
            <a:extLst>
              <a:ext uri="{FF2B5EF4-FFF2-40B4-BE49-F238E27FC236}">
                <a16:creationId xmlns:a16="http://schemas.microsoft.com/office/drawing/2014/main" id="{D1CF6674-197B-49A3-9B24-927D3325D170}"/>
              </a:ext>
            </a:extLst>
          </p:cNvPr>
          <p:cNvSpPr txBox="1">
            <a:spLocks noGrp="1"/>
          </p:cNvSpPr>
          <p:nvPr>
            <p:ph type="body" idx="1"/>
          </p:nvPr>
        </p:nvSpPr>
        <p:spPr>
          <a:xfrm>
            <a:off x="517632" y="987775"/>
            <a:ext cx="3707972" cy="1705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ro-RO" sz="1400" b="1" dirty="0"/>
              <a:t>1) Împărțire 70 - 30 </a:t>
            </a:r>
          </a:p>
          <a:p>
            <a:pPr marL="0" lvl="0" indent="0" algn="l" rtl="0">
              <a:spcBef>
                <a:spcPts val="600"/>
              </a:spcBef>
              <a:spcAft>
                <a:spcPts val="0"/>
              </a:spcAft>
              <a:buNone/>
            </a:pPr>
            <a:r>
              <a:rPr lang="ro-RO" sz="1400" dirty="0"/>
              <a:t>- </a:t>
            </a:r>
            <a:r>
              <a:rPr lang="en-US" sz="1400" dirty="0"/>
              <a:t>70% </a:t>
            </a:r>
            <a:r>
              <a:rPr lang="en-US" sz="1400" dirty="0" err="1"/>
              <a:t>documente</a:t>
            </a:r>
            <a:r>
              <a:rPr lang="en-US" sz="1400" dirty="0"/>
              <a:t> </a:t>
            </a:r>
            <a:r>
              <a:rPr lang="en-US" sz="1400" dirty="0" err="1"/>
              <a:t>pentru</a:t>
            </a:r>
            <a:r>
              <a:rPr lang="en-US" sz="1400" dirty="0"/>
              <a:t> </a:t>
            </a:r>
            <a:r>
              <a:rPr lang="en-US" sz="1400" dirty="0" err="1"/>
              <a:t>etapa</a:t>
            </a:r>
            <a:r>
              <a:rPr lang="en-US" sz="1400" dirty="0"/>
              <a:t> de </a:t>
            </a:r>
            <a:r>
              <a:rPr lang="en-US" sz="1400" dirty="0" err="1"/>
              <a:t>antrenare</a:t>
            </a:r>
            <a:r>
              <a:rPr lang="en-US" sz="1400" dirty="0"/>
              <a:t> </a:t>
            </a:r>
            <a:endParaRPr lang="ro-RO" sz="1400" dirty="0"/>
          </a:p>
          <a:p>
            <a:pPr marL="0" lvl="0" indent="0" algn="l" rtl="0">
              <a:spcBef>
                <a:spcPts val="600"/>
              </a:spcBef>
              <a:spcAft>
                <a:spcPts val="0"/>
              </a:spcAft>
              <a:buNone/>
            </a:pPr>
            <a:r>
              <a:rPr lang="ro-RO" sz="1400" dirty="0"/>
              <a:t>- </a:t>
            </a:r>
            <a:r>
              <a:rPr lang="en-US" sz="1400" dirty="0"/>
              <a:t>30% </a:t>
            </a:r>
            <a:r>
              <a:rPr lang="en-US" sz="1400" dirty="0" err="1"/>
              <a:t>documente</a:t>
            </a:r>
            <a:r>
              <a:rPr lang="en-US" sz="1400" dirty="0"/>
              <a:t> </a:t>
            </a:r>
            <a:r>
              <a:rPr lang="en-US" sz="1400" dirty="0" err="1"/>
              <a:t>pentru</a:t>
            </a:r>
            <a:r>
              <a:rPr lang="en-US" sz="1400" dirty="0"/>
              <a:t> </a:t>
            </a:r>
            <a:r>
              <a:rPr lang="en-US" sz="1400" dirty="0" err="1"/>
              <a:t>etapa</a:t>
            </a:r>
            <a:r>
              <a:rPr lang="en-US" sz="1400" dirty="0"/>
              <a:t> de </a:t>
            </a:r>
            <a:r>
              <a:rPr lang="en-US" sz="1400" dirty="0" err="1"/>
              <a:t>testare</a:t>
            </a:r>
            <a:r>
              <a:rPr lang="en-US" sz="1400" dirty="0"/>
              <a:t>.</a:t>
            </a:r>
            <a:endParaRPr lang="ro-RO" sz="1400" dirty="0"/>
          </a:p>
          <a:p>
            <a:pPr marL="0" lvl="0" indent="0" algn="l" rtl="0">
              <a:spcBef>
                <a:spcPts val="600"/>
              </a:spcBef>
              <a:spcAft>
                <a:spcPts val="0"/>
              </a:spcAft>
              <a:buNone/>
            </a:pPr>
            <a:br>
              <a:rPr lang="ro-RO" sz="1400" dirty="0"/>
            </a:br>
            <a:r>
              <a:rPr lang="en-US" sz="1400" dirty="0"/>
              <a:t>ex.  </a:t>
            </a:r>
            <a:r>
              <a:rPr lang="en-US" sz="1400" dirty="0" err="1"/>
              <a:t>subcategoria</a:t>
            </a:r>
            <a:r>
              <a:rPr lang="en-US" sz="1400" dirty="0"/>
              <a:t> J. </a:t>
            </a:r>
            <a:r>
              <a:rPr lang="en-US" sz="1400" dirty="0" err="1"/>
              <a:t>Articole</a:t>
            </a:r>
            <a:r>
              <a:rPr lang="en-US" sz="1400" dirty="0"/>
              <a:t> </a:t>
            </a:r>
            <a:r>
              <a:rPr lang="en-US" sz="1400" dirty="0" err="1"/>
              <a:t>științifice</a:t>
            </a:r>
            <a:r>
              <a:rPr lang="en-US" sz="1400" dirty="0"/>
              <a:t>, are </a:t>
            </a:r>
            <a:r>
              <a:rPr lang="en-US" sz="1400" dirty="0" err="1"/>
              <a:t>în</a:t>
            </a:r>
            <a:r>
              <a:rPr lang="en-US" sz="1400" dirty="0"/>
              <a:t> total 80 de </a:t>
            </a:r>
            <a:r>
              <a:rPr lang="en-US" sz="1400" dirty="0" err="1"/>
              <a:t>documente</a:t>
            </a:r>
            <a:r>
              <a:rPr lang="en-US" sz="1400" dirty="0"/>
              <a:t>, </a:t>
            </a:r>
            <a:r>
              <a:rPr lang="en-US" sz="1400" dirty="0" err="1"/>
              <a:t>primele</a:t>
            </a:r>
            <a:r>
              <a:rPr lang="en-US" sz="1400" dirty="0"/>
              <a:t> 56 </a:t>
            </a:r>
            <a:r>
              <a:rPr lang="en-US" sz="1400" dirty="0" err="1"/>
              <a:t>documente</a:t>
            </a:r>
            <a:r>
              <a:rPr lang="en-US" sz="1400" dirty="0"/>
              <a:t> (70%) </a:t>
            </a:r>
            <a:r>
              <a:rPr lang="en-US" sz="1400" dirty="0" err="1"/>
              <a:t>vor</a:t>
            </a:r>
            <a:r>
              <a:rPr lang="en-US" sz="1400" dirty="0"/>
              <a:t> fi </a:t>
            </a:r>
            <a:r>
              <a:rPr lang="en-US" sz="1400" dirty="0" err="1"/>
              <a:t>folosite</a:t>
            </a:r>
            <a:r>
              <a:rPr lang="en-US" sz="1400" dirty="0"/>
              <a:t> </a:t>
            </a:r>
            <a:r>
              <a:rPr lang="en-US" sz="1400" dirty="0" err="1"/>
              <a:t>în</a:t>
            </a:r>
            <a:r>
              <a:rPr lang="en-US" sz="1400" dirty="0"/>
              <a:t> </a:t>
            </a:r>
            <a:r>
              <a:rPr lang="en-US" sz="1400" dirty="0" err="1"/>
              <a:t>etapa</a:t>
            </a:r>
            <a:r>
              <a:rPr lang="en-US" sz="1400" dirty="0"/>
              <a:t> de </a:t>
            </a:r>
            <a:r>
              <a:rPr lang="en-US" sz="1400" dirty="0" err="1"/>
              <a:t>antrenare</a:t>
            </a:r>
            <a:r>
              <a:rPr lang="en-US" sz="1400" dirty="0"/>
              <a:t> </a:t>
            </a:r>
            <a:r>
              <a:rPr lang="en-US" sz="1400" dirty="0" err="1"/>
              <a:t>iar</a:t>
            </a:r>
            <a:r>
              <a:rPr lang="en-US" sz="1400" dirty="0"/>
              <a:t> </a:t>
            </a:r>
            <a:r>
              <a:rPr lang="en-US" sz="1400" dirty="0" err="1"/>
              <a:t>ultimele</a:t>
            </a:r>
            <a:r>
              <a:rPr lang="en-US" sz="1400" dirty="0"/>
              <a:t> 24 </a:t>
            </a:r>
            <a:r>
              <a:rPr lang="en-US" sz="1400" dirty="0" err="1"/>
              <a:t>documente</a:t>
            </a:r>
            <a:r>
              <a:rPr lang="en-US" sz="1400" dirty="0"/>
              <a:t> (30%) </a:t>
            </a:r>
            <a:r>
              <a:rPr lang="en-US" sz="1400" dirty="0" err="1"/>
              <a:t>vor</a:t>
            </a:r>
            <a:r>
              <a:rPr lang="en-US" sz="1400" dirty="0"/>
              <a:t> fi </a:t>
            </a:r>
            <a:r>
              <a:rPr lang="en-US" sz="1400" dirty="0" err="1"/>
              <a:t>folosite</a:t>
            </a:r>
            <a:r>
              <a:rPr lang="en-US" sz="1400" dirty="0"/>
              <a:t> </a:t>
            </a:r>
            <a:r>
              <a:rPr lang="en-US" sz="1400" dirty="0" err="1"/>
              <a:t>în</a:t>
            </a:r>
            <a:r>
              <a:rPr lang="en-US" sz="1400" dirty="0"/>
              <a:t> </a:t>
            </a:r>
            <a:r>
              <a:rPr lang="en-US" sz="1400" dirty="0" err="1"/>
              <a:t>etapa</a:t>
            </a:r>
            <a:r>
              <a:rPr lang="en-US" sz="1400" dirty="0"/>
              <a:t> de </a:t>
            </a:r>
            <a:r>
              <a:rPr lang="en-US" sz="1400" dirty="0" err="1"/>
              <a:t>testare</a:t>
            </a:r>
            <a:r>
              <a:rPr lang="en-US" sz="1400" dirty="0"/>
              <a:t>.</a:t>
            </a:r>
          </a:p>
          <a:p>
            <a:pPr marL="0" lvl="0" indent="0" algn="l" rtl="0">
              <a:spcBef>
                <a:spcPts val="600"/>
              </a:spcBef>
              <a:spcAft>
                <a:spcPts val="0"/>
              </a:spcAft>
              <a:buNone/>
            </a:pPr>
            <a:endParaRPr lang="en-US" sz="1400" dirty="0"/>
          </a:p>
        </p:txBody>
      </p:sp>
      <p:sp>
        <p:nvSpPr>
          <p:cNvPr id="14" name="Google Shape;144;p19">
            <a:extLst>
              <a:ext uri="{FF2B5EF4-FFF2-40B4-BE49-F238E27FC236}">
                <a16:creationId xmlns:a16="http://schemas.microsoft.com/office/drawing/2014/main" id="{D5006146-13F0-49A5-B16C-C7206EDE83FC}"/>
              </a:ext>
            </a:extLst>
          </p:cNvPr>
          <p:cNvSpPr txBox="1">
            <a:spLocks/>
          </p:cNvSpPr>
          <p:nvPr/>
        </p:nvSpPr>
        <p:spPr>
          <a:xfrm>
            <a:off x="4505141" y="958171"/>
            <a:ext cx="4249784" cy="14696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indent="0" algn="ctr">
              <a:buFont typeface="Lato"/>
              <a:buNone/>
            </a:pPr>
            <a:r>
              <a:rPr lang="ro-RO" sz="1400" b="1" dirty="0"/>
              <a:t>2) Cross-</a:t>
            </a:r>
            <a:r>
              <a:rPr lang="ro-RO" sz="1400" b="1" dirty="0" err="1"/>
              <a:t>Validation</a:t>
            </a:r>
            <a:endParaRPr lang="ro-RO" sz="1400" b="1" dirty="0"/>
          </a:p>
          <a:p>
            <a:pPr marL="0" indent="0">
              <a:buFont typeface="Lato"/>
              <a:buNone/>
            </a:pPr>
            <a:r>
              <a:rPr lang="ro-RO" sz="1400" dirty="0"/>
              <a:t>      </a:t>
            </a:r>
            <a:r>
              <a:rPr lang="en-US" sz="1400" dirty="0" err="1"/>
              <a:t>Numită</a:t>
            </a:r>
            <a:r>
              <a:rPr lang="en-US" sz="1400" dirty="0"/>
              <a:t> </a:t>
            </a:r>
            <a:r>
              <a:rPr lang="en-US" sz="1400" dirty="0" err="1"/>
              <a:t>și</a:t>
            </a:r>
            <a:r>
              <a:rPr lang="en-US" sz="1400" dirty="0"/>
              <a:t> “rotation estimation”, </a:t>
            </a:r>
            <a:r>
              <a:rPr lang="en-US" sz="1400" dirty="0" err="1"/>
              <a:t>este</a:t>
            </a:r>
            <a:r>
              <a:rPr lang="en-US" sz="1400" dirty="0"/>
              <a:t> o </a:t>
            </a:r>
            <a:r>
              <a:rPr lang="en-US" sz="1400" dirty="0" err="1"/>
              <a:t>tehnică</a:t>
            </a:r>
            <a:r>
              <a:rPr lang="en-US" sz="1400" dirty="0"/>
              <a:t> de </a:t>
            </a:r>
            <a:r>
              <a:rPr lang="en-US" sz="1400" dirty="0" err="1"/>
              <a:t>validare</a:t>
            </a:r>
            <a:r>
              <a:rPr lang="en-US" sz="1400" dirty="0"/>
              <a:t> </a:t>
            </a:r>
            <a:r>
              <a:rPr lang="en-US" sz="1400" dirty="0" err="1"/>
              <a:t>pentru</a:t>
            </a:r>
            <a:r>
              <a:rPr lang="en-US" sz="1400" dirty="0"/>
              <a:t> a se </a:t>
            </a:r>
            <a:r>
              <a:rPr lang="en-US" sz="1400" dirty="0" err="1"/>
              <a:t>vizualiza</a:t>
            </a:r>
            <a:r>
              <a:rPr lang="en-US" sz="1400" dirty="0"/>
              <a:t> </a:t>
            </a:r>
            <a:r>
              <a:rPr lang="en-US" sz="1400" dirty="0" err="1"/>
              <a:t>rezultatul</a:t>
            </a:r>
            <a:r>
              <a:rPr lang="en-US" sz="1400" dirty="0"/>
              <a:t> </a:t>
            </a:r>
            <a:r>
              <a:rPr lang="en-US" sz="1400" dirty="0" err="1"/>
              <a:t>generalizat</a:t>
            </a:r>
            <a:r>
              <a:rPr lang="en-US" sz="1400" dirty="0"/>
              <a:t> al </a:t>
            </a:r>
            <a:r>
              <a:rPr lang="en-US" sz="1400" dirty="0" err="1"/>
              <a:t>modelului</a:t>
            </a:r>
            <a:r>
              <a:rPr lang="en-US" sz="1400" dirty="0"/>
              <a:t> </a:t>
            </a:r>
            <a:r>
              <a:rPr lang="en-US" sz="1400" dirty="0" err="1"/>
              <a:t>pentru</a:t>
            </a:r>
            <a:r>
              <a:rPr lang="en-US" sz="1400" dirty="0"/>
              <a:t> un set de date independent. </a:t>
            </a:r>
          </a:p>
        </p:txBody>
      </p:sp>
      <p:pic>
        <p:nvPicPr>
          <p:cNvPr id="7" name="Picture 6">
            <a:extLst>
              <a:ext uri="{FF2B5EF4-FFF2-40B4-BE49-F238E27FC236}">
                <a16:creationId xmlns:a16="http://schemas.microsoft.com/office/drawing/2014/main" id="{1FA0846A-5EA6-4BDA-BADD-B43602A0840B}"/>
              </a:ext>
            </a:extLst>
          </p:cNvPr>
          <p:cNvPicPr>
            <a:picLocks noChangeAspect="1"/>
          </p:cNvPicPr>
          <p:nvPr/>
        </p:nvPicPr>
        <p:blipFill>
          <a:blip r:embed="rId3"/>
          <a:stretch>
            <a:fillRect/>
          </a:stretch>
        </p:blipFill>
        <p:spPr>
          <a:xfrm>
            <a:off x="4338104" y="3118302"/>
            <a:ext cx="2079399" cy="1403189"/>
          </a:xfrm>
          <a:prstGeom prst="rect">
            <a:avLst/>
          </a:prstGeom>
        </p:spPr>
      </p:pic>
      <p:sp>
        <p:nvSpPr>
          <p:cNvPr id="16" name="Rectangle 1">
            <a:extLst>
              <a:ext uri="{FF2B5EF4-FFF2-40B4-BE49-F238E27FC236}">
                <a16:creationId xmlns:a16="http://schemas.microsoft.com/office/drawing/2014/main" id="{D8EEFAA0-E5A7-4AE9-8A81-5B387C855E1D}"/>
              </a:ext>
            </a:extLst>
          </p:cNvPr>
          <p:cNvSpPr>
            <a:spLocks noChangeArrowheads="1"/>
          </p:cNvSpPr>
          <p:nvPr/>
        </p:nvSpPr>
        <p:spPr bwMode="auto">
          <a:xfrm>
            <a:off x="5993059" y="3526788"/>
            <a:ext cx="29274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b="0" i="0"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k - numărul de </a:t>
            </a:r>
            <a:r>
              <a:rPr kumimoji="0" lang="ro-RO" altLang="ro-RO" b="0" i="0" u="none" strike="noStrike" cap="none" normalizeH="0" baseline="0" dirty="0" err="1">
                <a:ln>
                  <a:noFill/>
                </a:ln>
                <a:effectLst/>
                <a:latin typeface="Lato" panose="020B0604020202020204" charset="0"/>
                <a:ea typeface="Times New Roman" panose="02020603050405020304" pitchFamily="18" charset="0"/>
                <a:cs typeface="Times New Roman" panose="02020603050405020304" pitchFamily="18" charset="0"/>
              </a:rPr>
              <a:t>folduri</a:t>
            </a:r>
            <a:r>
              <a:rPr kumimoji="0" lang="ro-RO" altLang="ro-RO" b="0" i="0"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 alese</a:t>
            </a:r>
            <a:endParaRPr kumimoji="0" lang="ro-RO" altLang="ro-RO" sz="700" b="0" i="0" u="none" strike="noStrike" cap="none" normalizeH="0" baseline="0" dirty="0">
              <a:ln>
                <a:noFill/>
              </a:ln>
              <a:effectLst/>
              <a:latin typeface="Lato" panose="020B060402020202020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b="0" i="1"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xi</a:t>
            </a:r>
            <a:r>
              <a:rPr kumimoji="0" lang="ro-RO" altLang="ro-RO" b="0" i="0"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 – acuratețea pentru </a:t>
            </a:r>
            <a:r>
              <a:rPr kumimoji="0" lang="ro-RO" altLang="ro-RO" b="0" i="0" u="none" strike="noStrike" cap="none" normalizeH="0" baseline="0" dirty="0" err="1">
                <a:ln>
                  <a:noFill/>
                </a:ln>
                <a:effectLst/>
                <a:latin typeface="Lato" panose="020B0604020202020204" charset="0"/>
                <a:ea typeface="Times New Roman" panose="02020603050405020304" pitchFamily="18" charset="0"/>
                <a:cs typeface="Times New Roman" panose="02020603050405020304" pitchFamily="18" charset="0"/>
              </a:rPr>
              <a:t>foldul</a:t>
            </a:r>
            <a:r>
              <a:rPr kumimoji="0" lang="ro-RO" altLang="ro-RO" b="0" i="0"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 i</a:t>
            </a:r>
            <a:endParaRPr kumimoji="0" lang="ro-RO" altLang="ro-RO" sz="2000" b="0" i="0" u="none" strike="noStrike" cap="none" normalizeH="0" baseline="0" dirty="0">
              <a:ln>
                <a:noFill/>
              </a:ln>
              <a:effectLst/>
              <a:latin typeface="Lato" panose="020B0604020202020204" charset="0"/>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95384F2-8C14-4613-87EE-3CAFD0A15023}"/>
                  </a:ext>
                </a:extLst>
              </p:cNvPr>
              <p:cNvSpPr txBox="1"/>
              <p:nvPr/>
            </p:nvSpPr>
            <p:spPr>
              <a:xfrm>
                <a:off x="6695053" y="2788425"/>
                <a:ext cx="1260322" cy="7025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𝝁</m:t>
                      </m:r>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0">
                              <a:solidFill>
                                <a:schemeClr val="tx1"/>
                              </a:solidFill>
                              <a:latin typeface="Cambria Math" panose="02040503050406030204" pitchFamily="18" charset="0"/>
                            </a:rPr>
                            <m:t>𝟏</m:t>
                          </m:r>
                        </m:num>
                        <m:den>
                          <m:r>
                            <a:rPr lang="ro-RO" b="1" i="1">
                              <a:solidFill>
                                <a:schemeClr val="tx1"/>
                              </a:solidFill>
                              <a:latin typeface="Cambria Math" panose="02040503050406030204" pitchFamily="18" charset="0"/>
                            </a:rPr>
                            <m:t>𝒌</m:t>
                          </m:r>
                        </m:den>
                      </m:f>
                      <m:r>
                        <a:rPr lang="ro-RO" b="1" i="0">
                          <a:solidFill>
                            <a:schemeClr val="tx1"/>
                          </a:solidFill>
                          <a:latin typeface="Cambria Math" panose="02040503050406030204" pitchFamily="18" charset="0"/>
                        </a:rPr>
                        <m:t>∙</m:t>
                      </m:r>
                      <m:nary>
                        <m:naryPr>
                          <m:chr m:val="∑"/>
                          <m:limLoc m:val="undOvr"/>
                          <m:ctrlPr>
                            <a:rPr lang="ro-RO" b="1" i="1">
                              <a:solidFill>
                                <a:schemeClr val="tx1"/>
                              </a:solidFill>
                              <a:latin typeface="Cambria Math" panose="02040503050406030204" pitchFamily="18" charset="0"/>
                            </a:rPr>
                          </m:ctrlPr>
                        </m:naryPr>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up>
                          <m:r>
                            <a:rPr lang="ro-RO" b="1" i="1">
                              <a:solidFill>
                                <a:schemeClr val="tx1"/>
                              </a:solidFill>
                              <a:latin typeface="Cambria Math" panose="02040503050406030204" pitchFamily="18" charset="0"/>
                            </a:rPr>
                            <m:t>𝒌</m:t>
                          </m:r>
                        </m:sup>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𝒙</m:t>
                              </m:r>
                            </m:e>
                            <m:sub>
                              <m:r>
                                <a:rPr lang="ro-RO" b="1" i="1">
                                  <a:solidFill>
                                    <a:schemeClr val="tx1"/>
                                  </a:solidFill>
                                  <a:latin typeface="Cambria Math" panose="02040503050406030204" pitchFamily="18" charset="0"/>
                                </a:rPr>
                                <m:t>𝒊</m:t>
                              </m:r>
                            </m:sub>
                          </m:sSub>
                        </m:e>
                      </m:nary>
                    </m:oMath>
                  </m:oMathPara>
                </a14:m>
                <a:endParaRPr lang="ro-RO" b="1" dirty="0">
                  <a:solidFill>
                    <a:schemeClr val="tx1"/>
                  </a:solidFill>
                </a:endParaRPr>
              </a:p>
            </p:txBody>
          </p:sp>
        </mc:Choice>
        <mc:Fallback xmlns="">
          <p:sp>
            <p:nvSpPr>
              <p:cNvPr id="20" name="TextBox 19">
                <a:extLst>
                  <a:ext uri="{FF2B5EF4-FFF2-40B4-BE49-F238E27FC236}">
                    <a16:creationId xmlns:a16="http://schemas.microsoft.com/office/drawing/2014/main" id="{095384F2-8C14-4613-87EE-3CAFD0A15023}"/>
                  </a:ext>
                </a:extLst>
              </p:cNvPr>
              <p:cNvSpPr txBox="1">
                <a:spLocks noRot="1" noChangeAspect="1" noMove="1" noResize="1" noEditPoints="1" noAdjustHandles="1" noChangeArrowheads="1" noChangeShapeType="1" noTextEdit="1"/>
              </p:cNvSpPr>
              <p:nvPr/>
            </p:nvSpPr>
            <p:spPr>
              <a:xfrm>
                <a:off x="6695053" y="2788425"/>
                <a:ext cx="1260322" cy="702500"/>
              </a:xfrm>
              <a:prstGeom prst="rect">
                <a:avLst/>
              </a:prstGeom>
              <a:blipFill>
                <a:blip r:embed="rId4"/>
                <a:stretch>
                  <a:fillRect/>
                </a:stretch>
              </a:blipFill>
            </p:spPr>
            <p:txBody>
              <a:bodyPr/>
              <a:lstStyle/>
              <a:p>
                <a:r>
                  <a:rPr lang="ro-RO">
                    <a:noFill/>
                  </a:rPr>
                  <a:t> </a:t>
                </a:r>
              </a:p>
            </p:txBody>
          </p:sp>
        </mc:Fallback>
      </mc:AlternateContent>
      <p:sp>
        <p:nvSpPr>
          <p:cNvPr id="21" name="Rectangle 1">
            <a:extLst>
              <a:ext uri="{FF2B5EF4-FFF2-40B4-BE49-F238E27FC236}">
                <a16:creationId xmlns:a16="http://schemas.microsoft.com/office/drawing/2014/main" id="{4C49CF9D-C4E1-417E-93B2-38232CF7BD53}"/>
              </a:ext>
            </a:extLst>
          </p:cNvPr>
          <p:cNvSpPr>
            <a:spLocks noChangeArrowheads="1"/>
          </p:cNvSpPr>
          <p:nvPr/>
        </p:nvSpPr>
        <p:spPr bwMode="auto">
          <a:xfrm>
            <a:off x="4225604" y="2454097"/>
            <a:ext cx="19829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i="1"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Exemplu 4 </a:t>
            </a:r>
            <a:r>
              <a:rPr kumimoji="0" lang="ro-RO" altLang="ro-RO" i="1" u="none" strike="noStrike" cap="none" normalizeH="0" baseline="0" dirty="0" err="1">
                <a:ln>
                  <a:noFill/>
                </a:ln>
                <a:effectLst/>
                <a:latin typeface="Lato" panose="020B0604020202020204" charset="0"/>
                <a:ea typeface="Times New Roman" panose="02020603050405020304" pitchFamily="18" charset="0"/>
                <a:cs typeface="Times New Roman" panose="02020603050405020304" pitchFamily="18" charset="0"/>
              </a:rPr>
              <a:t>folds</a:t>
            </a:r>
            <a:endParaRPr kumimoji="0" lang="ro-RO" altLang="ro-RO" i="1"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i="1" u="none" strike="noStrike" cap="none" normalizeH="0" baseline="0" dirty="0">
                <a:ln>
                  <a:noFill/>
                </a:ln>
                <a:effectLst/>
                <a:latin typeface="Lato" panose="020B0604020202020204" charset="0"/>
                <a:ea typeface="Times New Roman" panose="02020603050405020304" pitchFamily="18" charset="0"/>
                <a:cs typeface="Times New Roman" panose="02020603050405020304" pitchFamily="18" charset="0"/>
              </a:rPr>
              <a:t> </a:t>
            </a:r>
            <a:r>
              <a:rPr kumimoji="0" lang="ro-RO" altLang="ro-RO" i="1" u="none" strike="noStrike" cap="none" normalizeH="0" baseline="0" dirty="0" err="1">
                <a:ln>
                  <a:noFill/>
                </a:ln>
                <a:effectLst/>
                <a:latin typeface="Lato" panose="020B0604020202020204" charset="0"/>
                <a:ea typeface="Times New Roman" panose="02020603050405020304" pitchFamily="18" charset="0"/>
                <a:cs typeface="Times New Roman" panose="02020603050405020304" pitchFamily="18" charset="0"/>
              </a:rPr>
              <a:t>cross-validation</a:t>
            </a:r>
            <a:endParaRPr kumimoji="0" lang="ro-RO" altLang="ro-RO" sz="2000" i="1" u="none" strike="noStrike" cap="none" normalizeH="0" baseline="0" dirty="0">
              <a:ln>
                <a:noFill/>
              </a:ln>
              <a:effectLst/>
              <a:latin typeface="Lato" panose="020B0604020202020204" charset="0"/>
            </a:endParaRPr>
          </a:p>
        </p:txBody>
      </p:sp>
      <p:sp>
        <p:nvSpPr>
          <p:cNvPr id="22" name="Rectangle 1">
            <a:extLst>
              <a:ext uri="{FF2B5EF4-FFF2-40B4-BE49-F238E27FC236}">
                <a16:creationId xmlns:a16="http://schemas.microsoft.com/office/drawing/2014/main" id="{89365C45-07F0-4C91-AB7E-CE96262FE7D2}"/>
              </a:ext>
            </a:extLst>
          </p:cNvPr>
          <p:cNvSpPr>
            <a:spLocks noChangeArrowheads="1"/>
          </p:cNvSpPr>
          <p:nvPr/>
        </p:nvSpPr>
        <p:spPr bwMode="auto">
          <a:xfrm>
            <a:off x="6208551" y="2456464"/>
            <a:ext cx="198294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ro-RO" altLang="ro-RO" i="1" u="none" strike="noStrike" cap="none" normalizeH="0" baseline="0" dirty="0">
                <a:ln>
                  <a:noFill/>
                </a:ln>
                <a:effectLst/>
                <a:latin typeface="Lato" panose="020B0604020202020204" charset="0"/>
              </a:rPr>
              <a:t>Evaluarea finală </a:t>
            </a:r>
          </a:p>
        </p:txBody>
      </p:sp>
    </p:spTree>
    <p:extLst>
      <p:ext uri="{BB962C8B-B14F-4D97-AF65-F5344CB8AC3E}">
        <p14:creationId xmlns:p14="http://schemas.microsoft.com/office/powerpoint/2010/main" val="3909540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22598" y="114953"/>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Blocul de preprocesare</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
        <p:nvSpPr>
          <p:cNvPr id="8" name="Google Shape;125;p17">
            <a:extLst>
              <a:ext uri="{FF2B5EF4-FFF2-40B4-BE49-F238E27FC236}">
                <a16:creationId xmlns:a16="http://schemas.microsoft.com/office/drawing/2014/main" id="{13D80086-CE3E-497C-8232-14F156FDDAAD}"/>
              </a:ext>
            </a:extLst>
          </p:cNvPr>
          <p:cNvSpPr txBox="1">
            <a:spLocks/>
          </p:cNvSpPr>
          <p:nvPr/>
        </p:nvSpPr>
        <p:spPr>
          <a:xfrm>
            <a:off x="550660" y="682041"/>
            <a:ext cx="2845328" cy="6815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71450" marR="0" lvl="0" indent="-171450" algn="just" defTabSz="914400" rtl="0" eaLnBrk="1" fontAlgn="auto" latinLnBrk="0" hangingPunct="1">
              <a:lnSpc>
                <a:spcPct val="107000"/>
              </a:lnSpc>
              <a:spcBef>
                <a:spcPts val="0"/>
              </a:spcBef>
              <a:spcAft>
                <a:spcPts val="0"/>
              </a:spcAft>
              <a:buClr>
                <a:srgbClr val="000000"/>
              </a:buClr>
              <a:buSzPts val="1400"/>
              <a:buFontTx/>
              <a:buChar char="-"/>
              <a:tabLst/>
              <a:defRPr/>
            </a:pPr>
            <a:r>
              <a:rPr lang="ro-RO" sz="1200" b="1" dirty="0" err="1"/>
              <a:t>tokenizarea</a:t>
            </a:r>
            <a:endParaRPr lang="ro-RO" sz="1200" dirty="0"/>
          </a:p>
          <a:p>
            <a:pPr marL="171450" marR="0" lvl="0" indent="-171450" algn="just" defTabSz="914400" rtl="0" eaLnBrk="1" fontAlgn="auto" latinLnBrk="0" hangingPunct="1">
              <a:lnSpc>
                <a:spcPct val="107000"/>
              </a:lnSpc>
              <a:spcBef>
                <a:spcPts val="0"/>
              </a:spcBef>
              <a:spcAft>
                <a:spcPts val="0"/>
              </a:spcAft>
              <a:buClr>
                <a:srgbClr val="000000"/>
              </a:buClr>
              <a:buSzPts val="1400"/>
              <a:buFontTx/>
              <a:buChar char="-"/>
              <a:tabLst/>
              <a:defRPr/>
            </a:pPr>
            <a:r>
              <a:rPr lang="ro-RO" sz="1200" b="1" dirty="0"/>
              <a:t>clasificatorul părților de vorbire</a:t>
            </a:r>
            <a:endParaRPr lang="ro-RO" sz="1200" dirty="0"/>
          </a:p>
          <a:p>
            <a:pPr marL="171450" marR="0" lvl="0" indent="-171450" algn="just" defTabSz="914400" rtl="0" eaLnBrk="1" fontAlgn="auto" latinLnBrk="0" hangingPunct="1">
              <a:lnSpc>
                <a:spcPct val="107000"/>
              </a:lnSpc>
              <a:spcBef>
                <a:spcPts val="0"/>
              </a:spcBef>
              <a:spcAft>
                <a:spcPts val="0"/>
              </a:spcAft>
              <a:buClr>
                <a:srgbClr val="000000"/>
              </a:buClr>
              <a:buSzPts val="1400"/>
              <a:buFontTx/>
              <a:buChar char="-"/>
              <a:tabLst/>
              <a:defRPr/>
            </a:pPr>
            <a:r>
              <a:rPr lang="ro-RO" sz="1200" b="1" dirty="0"/>
              <a:t>curățarea  datelor </a:t>
            </a:r>
          </a:p>
          <a:p>
            <a:pPr marL="171450" marR="0" lvl="0" indent="-171450" algn="just" defTabSz="914400" rtl="0" eaLnBrk="1" fontAlgn="auto" latinLnBrk="0" hangingPunct="1">
              <a:lnSpc>
                <a:spcPct val="107000"/>
              </a:lnSpc>
              <a:spcBef>
                <a:spcPts val="0"/>
              </a:spcBef>
              <a:spcAft>
                <a:spcPts val="0"/>
              </a:spcAft>
              <a:buClr>
                <a:srgbClr val="000000"/>
              </a:buClr>
              <a:buSzPts val="1400"/>
              <a:buFontTx/>
              <a:buChar char="-"/>
              <a:tabLst/>
              <a:defRPr/>
            </a:pPr>
            <a:r>
              <a:rPr lang="ro-RO" sz="1200" b="1" dirty="0"/>
              <a:t>normalizarea datelor</a:t>
            </a:r>
            <a:r>
              <a:rPr lang="ro-RO" sz="1200" dirty="0"/>
              <a:t>.</a:t>
            </a:r>
            <a:endParaRPr lang="ro-RO" sz="1200" b="1" dirty="0"/>
          </a:p>
        </p:txBody>
      </p:sp>
      <p:pic>
        <p:nvPicPr>
          <p:cNvPr id="3" name="Picture 2">
            <a:extLst>
              <a:ext uri="{FF2B5EF4-FFF2-40B4-BE49-F238E27FC236}">
                <a16:creationId xmlns:a16="http://schemas.microsoft.com/office/drawing/2014/main" id="{87048DD5-3B6A-4EA0-8E83-94163A3FE824}"/>
              </a:ext>
            </a:extLst>
          </p:cNvPr>
          <p:cNvPicPr>
            <a:picLocks noChangeAspect="1"/>
          </p:cNvPicPr>
          <p:nvPr/>
        </p:nvPicPr>
        <p:blipFill>
          <a:blip r:embed="rId3"/>
          <a:stretch>
            <a:fillRect/>
          </a:stretch>
        </p:blipFill>
        <p:spPr>
          <a:xfrm>
            <a:off x="550660" y="1948221"/>
            <a:ext cx="2328412" cy="5792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Google Shape;125;p17">
            <a:extLst>
              <a:ext uri="{FF2B5EF4-FFF2-40B4-BE49-F238E27FC236}">
                <a16:creationId xmlns:a16="http://schemas.microsoft.com/office/drawing/2014/main" id="{F526C1D2-3D46-4937-85E6-AA32829CCB00}"/>
              </a:ext>
            </a:extLst>
          </p:cNvPr>
          <p:cNvSpPr txBox="1">
            <a:spLocks/>
          </p:cNvSpPr>
          <p:nvPr/>
        </p:nvSpPr>
        <p:spPr>
          <a:xfrm>
            <a:off x="486002" y="1620009"/>
            <a:ext cx="1939069" cy="3369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900" b="1" dirty="0" err="1"/>
              <a:t>Whitespace</a:t>
            </a:r>
            <a:r>
              <a:rPr lang="ro-RO" sz="900" b="1" dirty="0"/>
              <a:t> </a:t>
            </a:r>
            <a:r>
              <a:rPr lang="ro-RO" sz="900" b="1" dirty="0" err="1"/>
              <a:t>tokenization</a:t>
            </a:r>
            <a:endParaRPr lang="ro-RO" sz="900" b="1" dirty="0"/>
          </a:p>
        </p:txBody>
      </p:sp>
      <p:pic>
        <p:nvPicPr>
          <p:cNvPr id="7" name="Picture 6">
            <a:extLst>
              <a:ext uri="{FF2B5EF4-FFF2-40B4-BE49-F238E27FC236}">
                <a16:creationId xmlns:a16="http://schemas.microsoft.com/office/drawing/2014/main" id="{3DBDFBAC-8E55-4430-B3F6-BB39F81B1E4C}"/>
              </a:ext>
            </a:extLst>
          </p:cNvPr>
          <p:cNvPicPr>
            <a:picLocks noChangeAspect="1"/>
          </p:cNvPicPr>
          <p:nvPr/>
        </p:nvPicPr>
        <p:blipFill rotWithShape="1">
          <a:blip r:embed="rId4"/>
          <a:srcRect l="14683" t="5759" r="15823" b="10198"/>
          <a:stretch/>
        </p:blipFill>
        <p:spPr>
          <a:xfrm>
            <a:off x="3378381" y="682041"/>
            <a:ext cx="5697945" cy="3504874"/>
          </a:xfrm>
          <a:prstGeom prst="rect">
            <a:avLst/>
          </a:prstGeom>
        </p:spPr>
      </p:pic>
      <p:sp>
        <p:nvSpPr>
          <p:cNvPr id="10" name="Google Shape;125;p17">
            <a:extLst>
              <a:ext uri="{FF2B5EF4-FFF2-40B4-BE49-F238E27FC236}">
                <a16:creationId xmlns:a16="http://schemas.microsoft.com/office/drawing/2014/main" id="{0936A2DC-FD89-4340-BC01-6BC7173E24DA}"/>
              </a:ext>
            </a:extLst>
          </p:cNvPr>
          <p:cNvSpPr txBox="1">
            <a:spLocks/>
          </p:cNvSpPr>
          <p:nvPr/>
        </p:nvSpPr>
        <p:spPr>
          <a:xfrm>
            <a:off x="486002" y="2653505"/>
            <a:ext cx="2845328" cy="22527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None/>
              <a:tabLst/>
              <a:defRPr/>
            </a:pPr>
            <a:r>
              <a:rPr lang="ro-RO" sz="1200" dirty="0"/>
              <a:t>Din setul de date cu </a:t>
            </a:r>
            <a:r>
              <a:rPr lang="ro-RO" sz="1200" b="1" dirty="0"/>
              <a:t>1.161.194</a:t>
            </a:r>
            <a:r>
              <a:rPr lang="ro-RO" sz="1200" dirty="0"/>
              <a:t> de cuvinte și </a:t>
            </a:r>
            <a:r>
              <a:rPr lang="ro-RO" sz="1200" b="1" dirty="0"/>
              <a:t>472</a:t>
            </a:r>
            <a:r>
              <a:rPr lang="ro-RO" sz="1200" dirty="0"/>
              <a:t> de </a:t>
            </a:r>
            <a:r>
              <a:rPr lang="ro-RO" sz="1200" dirty="0" err="1"/>
              <a:t>taguri</a:t>
            </a:r>
            <a:r>
              <a:rPr lang="ro-RO" sz="1200" dirty="0"/>
              <a:t> individuale, clasificatorul părților de vorbire a  clasificat fiecare </a:t>
            </a:r>
            <a:r>
              <a:rPr lang="ro-RO" sz="1200" dirty="0" err="1"/>
              <a:t>tag</a:t>
            </a:r>
            <a:r>
              <a:rPr lang="ro-RO" sz="1200" dirty="0"/>
              <a:t> în următoarele categorii:</a:t>
            </a:r>
          </a:p>
          <a:p>
            <a:pPr marL="171450" indent="-171450" algn="just">
              <a:lnSpc>
                <a:spcPct val="107000"/>
              </a:lnSpc>
              <a:spcBef>
                <a:spcPts val="0"/>
              </a:spcBef>
              <a:buClr>
                <a:srgbClr val="000000"/>
              </a:buClr>
              <a:buSzPts val="1400"/>
              <a:buFont typeface="Arial" panose="020B0604020202020204" pitchFamily="34" charset="0"/>
              <a:buChar char="•"/>
              <a:defRPr/>
            </a:pPr>
            <a:r>
              <a:rPr lang="ro-RO" sz="1200" dirty="0"/>
              <a:t>substantiv</a:t>
            </a:r>
          </a:p>
          <a:p>
            <a:pPr marL="171450" indent="-171450" algn="just">
              <a:lnSpc>
                <a:spcPct val="107000"/>
              </a:lnSpc>
              <a:spcBef>
                <a:spcPts val="0"/>
              </a:spcBef>
              <a:buClr>
                <a:srgbClr val="000000"/>
              </a:buClr>
              <a:buSzPts val="1400"/>
              <a:buFont typeface="Arial" panose="020B0604020202020204" pitchFamily="34" charset="0"/>
              <a:buChar char="•"/>
              <a:defRPr/>
            </a:pPr>
            <a:r>
              <a:rPr lang="ro-RO" sz="1200" dirty="0"/>
              <a:t>verb</a:t>
            </a:r>
          </a:p>
          <a:p>
            <a:pPr marL="171450" indent="-171450" algn="just">
              <a:lnSpc>
                <a:spcPct val="107000"/>
              </a:lnSpc>
              <a:spcBef>
                <a:spcPts val="0"/>
              </a:spcBef>
              <a:buClr>
                <a:srgbClr val="000000"/>
              </a:buClr>
              <a:buSzPts val="1400"/>
              <a:buFont typeface="Arial" panose="020B0604020202020204" pitchFamily="34" charset="0"/>
              <a:buChar char="•"/>
              <a:defRPr/>
            </a:pPr>
            <a:r>
              <a:rPr lang="ro-RO" sz="1200" dirty="0"/>
              <a:t>adjectiv</a:t>
            </a:r>
          </a:p>
          <a:p>
            <a:pPr marL="171450" indent="-171450" algn="just">
              <a:lnSpc>
                <a:spcPct val="107000"/>
              </a:lnSpc>
              <a:spcBef>
                <a:spcPts val="0"/>
              </a:spcBef>
              <a:buClr>
                <a:srgbClr val="000000"/>
              </a:buClr>
              <a:buSzPts val="1400"/>
              <a:buFont typeface="Arial" panose="020B0604020202020204" pitchFamily="34" charset="0"/>
              <a:buChar char="•"/>
              <a:defRPr/>
            </a:pPr>
            <a:r>
              <a:rPr lang="ro-RO" sz="1200" dirty="0"/>
              <a:t>adverb, articol, conjuncție,  pronume, prepoziție, sfârșit de propoziție, altele</a:t>
            </a:r>
          </a:p>
        </p:txBody>
      </p:sp>
    </p:spTree>
    <p:extLst>
      <p:ext uri="{BB962C8B-B14F-4D97-AF65-F5344CB8AC3E}">
        <p14:creationId xmlns:p14="http://schemas.microsoft.com/office/powerpoint/2010/main" val="1145200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50" y="338371"/>
            <a:ext cx="7628100"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Blocul model</a:t>
            </a:r>
            <a:endParaRPr dirty="0">
              <a:solidFill>
                <a:schemeClr val="bg2"/>
              </a:solidFill>
            </a:endParaRP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8" name="Google Shape;125;p17">
            <a:extLst>
              <a:ext uri="{FF2B5EF4-FFF2-40B4-BE49-F238E27FC236}">
                <a16:creationId xmlns:a16="http://schemas.microsoft.com/office/drawing/2014/main" id="{13D80086-CE3E-497C-8232-14F156FDDAAD}"/>
              </a:ext>
            </a:extLst>
          </p:cNvPr>
          <p:cNvSpPr txBox="1">
            <a:spLocks/>
          </p:cNvSpPr>
          <p:nvPr/>
        </p:nvSpPr>
        <p:spPr>
          <a:xfrm>
            <a:off x="663425" y="978518"/>
            <a:ext cx="8153864" cy="6815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71450" indent="-171450" algn="just">
              <a:lnSpc>
                <a:spcPct val="107000"/>
              </a:lnSpc>
              <a:spcBef>
                <a:spcPts val="0"/>
              </a:spcBef>
              <a:buClr>
                <a:srgbClr val="000000"/>
              </a:buClr>
              <a:buSzPts val="1400"/>
              <a:buFont typeface="Arial" panose="020B0604020202020204" pitchFamily="34" charset="0"/>
              <a:buChar char="•"/>
              <a:defRPr/>
            </a:pPr>
            <a:r>
              <a:rPr lang="ro-RO" sz="1200" b="1" dirty="0" err="1"/>
              <a:t>Default-tag</a:t>
            </a:r>
            <a:r>
              <a:rPr lang="ro-RO" sz="1200" b="1" dirty="0"/>
              <a:t> (NN)</a:t>
            </a:r>
          </a:p>
          <a:p>
            <a:pPr marL="171450" indent="-171450" algn="just">
              <a:lnSpc>
                <a:spcPct val="107000"/>
              </a:lnSpc>
              <a:spcBef>
                <a:spcPts val="0"/>
              </a:spcBef>
              <a:buClr>
                <a:srgbClr val="000000"/>
              </a:buClr>
              <a:buSzPts val="1400"/>
              <a:buFont typeface="Arial" panose="020B0604020202020204" pitchFamily="34" charset="0"/>
              <a:buChar char="•"/>
              <a:defRPr/>
            </a:pPr>
            <a:r>
              <a:rPr lang="ro-RO" sz="1200" b="1" dirty="0" err="1"/>
              <a:t>Most</a:t>
            </a:r>
            <a:r>
              <a:rPr lang="ro-RO" sz="1200" b="1" dirty="0"/>
              <a:t> </a:t>
            </a:r>
            <a:r>
              <a:rPr lang="ro-RO" sz="1200" b="1" dirty="0" err="1"/>
              <a:t>frequent</a:t>
            </a:r>
            <a:r>
              <a:rPr lang="ro-RO" sz="1200" b="1" dirty="0"/>
              <a:t> </a:t>
            </a:r>
            <a:r>
              <a:rPr lang="ro-RO" sz="1200" b="1" dirty="0" err="1"/>
              <a:t>class</a:t>
            </a:r>
            <a:r>
              <a:rPr lang="ro-RO" sz="1200" b="1" dirty="0"/>
              <a:t> </a:t>
            </a:r>
            <a:r>
              <a:rPr lang="ro-RO" sz="1200" b="1" dirty="0" err="1"/>
              <a:t>baseline</a:t>
            </a:r>
            <a:endParaRPr lang="ro-RO" sz="1200" b="1" dirty="0"/>
          </a:p>
          <a:p>
            <a:pPr marL="171450" indent="-171450" algn="just">
              <a:lnSpc>
                <a:spcPct val="107000"/>
              </a:lnSpc>
              <a:spcBef>
                <a:spcPts val="0"/>
              </a:spcBef>
              <a:buClr>
                <a:srgbClr val="000000"/>
              </a:buClr>
              <a:buSzPts val="1400"/>
              <a:buFont typeface="Arial" panose="020B0604020202020204" pitchFamily="34" charset="0"/>
              <a:buChar char="•"/>
              <a:defRPr/>
            </a:pPr>
            <a:r>
              <a:rPr lang="ro-RO" sz="1200" b="1" dirty="0"/>
              <a:t>Modelul Markov cu stări ascunse (</a:t>
            </a:r>
            <a:r>
              <a:rPr lang="ro-RO" sz="1200" b="1" dirty="0" err="1"/>
              <a:t>Hidden</a:t>
            </a:r>
            <a:r>
              <a:rPr lang="ro-RO" sz="1200" b="1" dirty="0"/>
              <a:t> Markov model)</a:t>
            </a:r>
            <a:r>
              <a:rPr lang="ro-RO" sz="1200" dirty="0"/>
              <a:t>, </a:t>
            </a:r>
          </a:p>
          <a:p>
            <a:pPr marL="171450" indent="-171450" algn="just">
              <a:lnSpc>
                <a:spcPct val="107000"/>
              </a:lnSpc>
              <a:spcBef>
                <a:spcPts val="0"/>
              </a:spcBef>
              <a:buClr>
                <a:srgbClr val="000000"/>
              </a:buClr>
              <a:buSzPts val="1400"/>
              <a:buFont typeface="Arial" panose="020B0604020202020204" pitchFamily="34" charset="0"/>
              <a:buChar char="•"/>
              <a:defRPr/>
            </a:pPr>
            <a:r>
              <a:rPr lang="ro-RO" sz="1200" b="1" dirty="0"/>
              <a:t>Modelul pentru cuvintele necunoscute (</a:t>
            </a:r>
            <a:r>
              <a:rPr lang="ro-RO" sz="1200" b="1" dirty="0" err="1"/>
              <a:t>Unknown</a:t>
            </a:r>
            <a:r>
              <a:rPr lang="ro-RO" sz="1200" b="1" dirty="0"/>
              <a:t> </a:t>
            </a:r>
            <a:r>
              <a:rPr lang="ro-RO" sz="1200" b="1" dirty="0" err="1"/>
              <a:t>words</a:t>
            </a:r>
            <a:r>
              <a:rPr lang="ro-RO" sz="1200" b="1" dirty="0"/>
              <a:t> model)</a:t>
            </a:r>
            <a:r>
              <a:rPr lang="ro-RO" sz="1200"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endParaRPr lang="ro-RO" sz="1200" dirty="0"/>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a:t>
            </a:r>
          </a:p>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dirty="0"/>
              <a:t>      </a:t>
            </a:r>
          </a:p>
        </p:txBody>
      </p:sp>
      <p:pic>
        <p:nvPicPr>
          <p:cNvPr id="4" name="Picture 3">
            <a:extLst>
              <a:ext uri="{FF2B5EF4-FFF2-40B4-BE49-F238E27FC236}">
                <a16:creationId xmlns:a16="http://schemas.microsoft.com/office/drawing/2014/main" id="{B211D0EC-580C-4478-A1C7-657B269F5A72}"/>
              </a:ext>
            </a:extLst>
          </p:cNvPr>
          <p:cNvPicPr>
            <a:picLocks noChangeAspect="1"/>
          </p:cNvPicPr>
          <p:nvPr/>
        </p:nvPicPr>
        <p:blipFill>
          <a:blip r:embed="rId3"/>
          <a:stretch>
            <a:fillRect/>
          </a:stretch>
        </p:blipFill>
        <p:spPr>
          <a:xfrm>
            <a:off x="5596420" y="2131337"/>
            <a:ext cx="2504104" cy="2504104"/>
          </a:xfrm>
          <a:prstGeom prst="rect">
            <a:avLst/>
          </a:prstGeom>
        </p:spPr>
      </p:pic>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4A46219F-79A4-4057-A740-79814347F5F2}"/>
                  </a:ext>
                </a:extLst>
              </p:cNvPr>
              <p:cNvSpPr txBox="1"/>
              <p:nvPr/>
            </p:nvSpPr>
            <p:spPr>
              <a:xfrm>
                <a:off x="663425" y="3466601"/>
                <a:ext cx="45720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m:t>
                          </m:r>
                          <m:r>
                            <a:rPr lang="ro-RO" b="1" i="1">
                              <a:solidFill>
                                <a:schemeClr val="tx1"/>
                              </a:solidFill>
                              <a:latin typeface="Cambria Math" panose="02040503050406030204" pitchFamily="18" charset="0"/>
                            </a:rPr>
                            <m:t>𝒂</m:t>
                          </m:r>
                        </m:e>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r>
                        <a:rPr lang="ro-RO" b="1" i="0">
                          <a:solidFill>
                            <a:schemeClr val="tx1"/>
                          </a:solidFill>
                          <a:latin typeface="Cambria Math" panose="02040503050406030204" pitchFamily="18" charset="0"/>
                        </a:rPr>
                        <m:t>=</m:t>
                      </m:r>
                      <m:r>
                        <a:rPr lang="ro-RO" b="1" i="1">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m:t>
                          </m:r>
                          <m:r>
                            <a:rPr lang="ro-RO" b="1" i="1">
                              <a:solidFill>
                                <a:schemeClr val="tx1"/>
                              </a:solidFill>
                              <a:latin typeface="Cambria Math" panose="02040503050406030204" pitchFamily="18" charset="0"/>
                            </a:rPr>
                            <m:t>𝒂</m:t>
                          </m:r>
                        </m:e>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𝒒</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oMath>
                  </m:oMathPara>
                </a14:m>
                <a:endParaRPr lang="ro-RO" b="1" dirty="0">
                  <a:solidFill>
                    <a:schemeClr val="tx2">
                      <a:lumMod val="50000"/>
                    </a:schemeClr>
                  </a:solidFill>
                </a:endParaRPr>
              </a:p>
            </p:txBody>
          </p:sp>
        </mc:Choice>
        <mc:Fallback>
          <p:sp>
            <p:nvSpPr>
              <p:cNvPr id="13" name="TextBox 12">
                <a:extLst>
                  <a:ext uri="{FF2B5EF4-FFF2-40B4-BE49-F238E27FC236}">
                    <a16:creationId xmlns:a16="http://schemas.microsoft.com/office/drawing/2014/main" id="{4A46219F-79A4-4057-A740-79814347F5F2}"/>
                  </a:ext>
                </a:extLst>
              </p:cNvPr>
              <p:cNvSpPr txBox="1">
                <a:spLocks noRot="1" noChangeAspect="1" noMove="1" noResize="1" noEditPoints="1" noAdjustHandles="1" noChangeArrowheads="1" noChangeShapeType="1" noTextEdit="1"/>
              </p:cNvSpPr>
              <p:nvPr/>
            </p:nvSpPr>
            <p:spPr>
              <a:xfrm>
                <a:off x="663425" y="3466601"/>
                <a:ext cx="4572000" cy="307777"/>
              </a:xfrm>
              <a:prstGeom prst="rect">
                <a:avLst/>
              </a:prstGeom>
              <a:blipFill>
                <a:blip r:embed="rId4"/>
                <a:stretch>
                  <a:fillRect b="-4000"/>
                </a:stretch>
              </a:blipFill>
            </p:spPr>
            <p:txBody>
              <a:bodyPr/>
              <a:lstStyle/>
              <a:p>
                <a:r>
                  <a:rPr lang="ro-RO">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9C7D1E49-934D-42D6-8A6C-45A25C0BE13E}"/>
                  </a:ext>
                </a:extLst>
              </p:cNvPr>
              <p:cNvSpPr txBox="1"/>
              <p:nvPr/>
            </p:nvSpPr>
            <p:spPr>
              <a:xfrm>
                <a:off x="663425" y="3857590"/>
                <a:ext cx="4572000" cy="307392"/>
              </a:xfrm>
              <a:prstGeom prst="rect">
                <a:avLst/>
              </a:prstGeom>
              <a:noFill/>
            </p:spPr>
            <p:txBody>
              <a:bodyPr wrap="square">
                <a:spAutoFit/>
              </a:bodyPr>
              <a:lstStyle/>
              <a:p>
                <a:pPr algn="just">
                  <a:lnSpc>
                    <a:spcPct val="107000"/>
                  </a:lnSpc>
                  <a:spcAft>
                    <a:spcPts val="800"/>
                  </a:spcAft>
                </a:pPr>
                <a:r>
                  <a:rPr lang="ro-RO"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Unde,  </a:t>
                </a:r>
                <a14:m>
                  <m:oMath xmlns:m="http://schemas.openxmlformats.org/officeDocument/2006/math">
                    <m:sSub>
                      <m:sSubPr>
                        <m:ctrlP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𝑞</m:t>
                        </m:r>
                      </m:e>
                      <m:sub>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𝑞</m:t>
                        </m:r>
                      </m:e>
                      <m:sub>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r>
                          <a:rPr lang="ro-RO"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ro-RO"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este secvența de stări.</a:t>
                </a:r>
                <a:endParaRPr lang="ro-RO"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15" name="TextBox 14">
                <a:extLst>
                  <a:ext uri="{FF2B5EF4-FFF2-40B4-BE49-F238E27FC236}">
                    <a16:creationId xmlns:a16="http://schemas.microsoft.com/office/drawing/2014/main" id="{9C7D1E49-934D-42D6-8A6C-45A25C0BE13E}"/>
                  </a:ext>
                </a:extLst>
              </p:cNvPr>
              <p:cNvSpPr txBox="1">
                <a:spLocks noRot="1" noChangeAspect="1" noMove="1" noResize="1" noEditPoints="1" noAdjustHandles="1" noChangeArrowheads="1" noChangeShapeType="1" noTextEdit="1"/>
              </p:cNvSpPr>
              <p:nvPr/>
            </p:nvSpPr>
            <p:spPr>
              <a:xfrm>
                <a:off x="663425" y="3857590"/>
                <a:ext cx="4572000" cy="307392"/>
              </a:xfrm>
              <a:prstGeom prst="rect">
                <a:avLst/>
              </a:prstGeom>
              <a:blipFill>
                <a:blip r:embed="rId5"/>
                <a:stretch>
                  <a:fillRect l="-400" t="-4000" b="-20000"/>
                </a:stretch>
              </a:blipFill>
            </p:spPr>
            <p:txBody>
              <a:bodyPr/>
              <a:lstStyle/>
              <a:p>
                <a:r>
                  <a:rPr lang="ro-RO">
                    <a:noFill/>
                  </a:rPr>
                  <a:t> </a:t>
                </a:r>
              </a:p>
            </p:txBody>
          </p:sp>
        </mc:Fallback>
      </mc:AlternateContent>
      <p:sp>
        <p:nvSpPr>
          <p:cNvPr id="9" name="TextBox 8">
            <a:extLst>
              <a:ext uri="{FF2B5EF4-FFF2-40B4-BE49-F238E27FC236}">
                <a16:creationId xmlns:a16="http://schemas.microsoft.com/office/drawing/2014/main" id="{0681BEF5-EF31-408F-A085-DF90DD8EC7E0}"/>
              </a:ext>
            </a:extLst>
          </p:cNvPr>
          <p:cNvSpPr txBox="1"/>
          <p:nvPr/>
        </p:nvSpPr>
        <p:spPr>
          <a:xfrm>
            <a:off x="663425" y="3075997"/>
            <a:ext cx="4572000" cy="307392"/>
          </a:xfrm>
          <a:prstGeom prst="rect">
            <a:avLst/>
          </a:prstGeom>
          <a:noFill/>
        </p:spPr>
        <p:txBody>
          <a:bodyPr wrap="square">
            <a:spAutoFit/>
          </a:bodyPr>
          <a:lstStyle/>
          <a:p>
            <a:pPr algn="just">
              <a:lnSpc>
                <a:spcPct val="107000"/>
              </a:lnSpc>
              <a:spcAft>
                <a:spcPts val="800"/>
              </a:spcAft>
            </a:pPr>
            <a:r>
              <a:rPr lang="ro-RO"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Ipoteza lanțurilor Markov:</a:t>
            </a:r>
          </a:p>
        </p:txBody>
      </p:sp>
      <p:sp>
        <p:nvSpPr>
          <p:cNvPr id="10" name="TextBox 9">
            <a:extLst>
              <a:ext uri="{FF2B5EF4-FFF2-40B4-BE49-F238E27FC236}">
                <a16:creationId xmlns:a16="http://schemas.microsoft.com/office/drawing/2014/main" id="{0702D229-3190-41BF-B9F2-14D4365E0BCC}"/>
              </a:ext>
            </a:extLst>
          </p:cNvPr>
          <p:cNvSpPr txBox="1"/>
          <p:nvPr/>
        </p:nvSpPr>
        <p:spPr>
          <a:xfrm>
            <a:off x="663425" y="2531890"/>
            <a:ext cx="4572000" cy="460895"/>
          </a:xfrm>
          <a:prstGeom prst="rect">
            <a:avLst/>
          </a:prstGeom>
          <a:noFill/>
        </p:spPr>
        <p:txBody>
          <a:bodyPr wrap="square">
            <a:spAutoFit/>
          </a:bodyPr>
          <a:lstStyle/>
          <a:p>
            <a:pPr algn="just">
              <a:lnSpc>
                <a:spcPct val="107000"/>
              </a:lnSpc>
              <a:spcAft>
                <a:spcPts val="800"/>
              </a:spcAft>
            </a:pPr>
            <a:r>
              <a:rPr lang="ro-RO"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Lanțurile Markov</a:t>
            </a:r>
          </a:p>
        </p:txBody>
      </p:sp>
    </p:spTree>
    <p:extLst>
      <p:ext uri="{BB962C8B-B14F-4D97-AF65-F5344CB8AC3E}">
        <p14:creationId xmlns:p14="http://schemas.microsoft.com/office/powerpoint/2010/main" val="4109824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757949" y="338371"/>
            <a:ext cx="7951941" cy="61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solidFill>
                  <a:schemeClr val="bg2"/>
                </a:solidFill>
              </a:rPr>
              <a:t>Modelul Markov cu stări ascunse (HMM) </a:t>
            </a:r>
          </a:p>
        </p:txBody>
      </p:sp>
      <p:sp>
        <p:nvSpPr>
          <p:cNvPr id="97" name="Google Shape;97;p13"/>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9" name="Google Shape;125;p17">
            <a:extLst>
              <a:ext uri="{FF2B5EF4-FFF2-40B4-BE49-F238E27FC236}">
                <a16:creationId xmlns:a16="http://schemas.microsoft.com/office/drawing/2014/main" id="{97021AA6-8F64-43F2-87E9-BE1D5ED2220A}"/>
              </a:ext>
            </a:extLst>
          </p:cNvPr>
          <p:cNvSpPr txBox="1">
            <a:spLocks/>
          </p:cNvSpPr>
          <p:nvPr/>
        </p:nvSpPr>
        <p:spPr>
          <a:xfrm>
            <a:off x="679440" y="830362"/>
            <a:ext cx="7801134"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600" dirty="0"/>
              <a:t>      Probabilitățile de emisie reprezintă probabilitatea ca un anumit </a:t>
            </a:r>
            <a:r>
              <a:rPr lang="ro-RO" sz="1600" dirty="0" err="1"/>
              <a:t>tag</a:t>
            </a:r>
            <a:r>
              <a:rPr lang="ro-RO" sz="1600" dirty="0"/>
              <a:t> să fie asociat cu un anumit cuvânt din setul de antrenament:</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EDB667C-0F6B-47EC-B5FA-A11EA8E6319B}"/>
                  </a:ext>
                </a:extLst>
              </p:cNvPr>
              <p:cNvSpPr txBox="1"/>
              <p:nvPr/>
            </p:nvSpPr>
            <p:spPr>
              <a:xfrm>
                <a:off x="374640" y="1489673"/>
                <a:ext cx="4572000" cy="5468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d>
                            <m:dPr>
                              <m:begChr m:val=""/>
                              <m:endChr m:val="|"/>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𝒘</m:t>
                                  </m:r>
                                </m:e>
                                <m:sub>
                                  <m:r>
                                    <a:rPr lang="ro-RO" b="1" i="1">
                                      <a:solidFill>
                                        <a:schemeClr val="tx1"/>
                                      </a:solidFill>
                                      <a:latin typeface="Cambria Math" panose="02040503050406030204" pitchFamily="18" charset="0"/>
                                    </a:rPr>
                                    <m:t>𝒊</m:t>
                                  </m:r>
                                </m:sub>
                              </m:sSub>
                            </m:e>
                          </m:d>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𝒘</m:t>
                                  </m:r>
                                </m:e>
                                <m:sub>
                                  <m:r>
                                    <a:rPr lang="ro-RO" b="1" i="1">
                                      <a:solidFill>
                                        <a:schemeClr val="tx1"/>
                                      </a:solidFill>
                                      <a:latin typeface="Cambria Math" panose="02040503050406030204" pitchFamily="18" charset="0"/>
                                    </a:rPr>
                                    <m:t>𝒊</m:t>
                                  </m:r>
                                </m:sub>
                              </m:sSub>
                            </m:e>
                          </m:d>
                        </m:num>
                        <m:den>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den>
                      </m:f>
                    </m:oMath>
                  </m:oMathPara>
                </a14:m>
                <a:endParaRPr lang="ro-RO" b="1" dirty="0">
                  <a:solidFill>
                    <a:schemeClr val="tx1"/>
                  </a:solidFill>
                </a:endParaRPr>
              </a:p>
            </p:txBody>
          </p:sp>
        </mc:Choice>
        <mc:Fallback xmlns="">
          <p:sp>
            <p:nvSpPr>
              <p:cNvPr id="12" name="TextBox 11">
                <a:extLst>
                  <a:ext uri="{FF2B5EF4-FFF2-40B4-BE49-F238E27FC236}">
                    <a16:creationId xmlns:a16="http://schemas.microsoft.com/office/drawing/2014/main" id="{CEDB667C-0F6B-47EC-B5FA-A11EA8E6319B}"/>
                  </a:ext>
                </a:extLst>
              </p:cNvPr>
              <p:cNvSpPr txBox="1">
                <a:spLocks noRot="1" noChangeAspect="1" noMove="1" noResize="1" noEditPoints="1" noAdjustHandles="1" noChangeArrowheads="1" noChangeShapeType="1" noTextEdit="1"/>
              </p:cNvSpPr>
              <p:nvPr/>
            </p:nvSpPr>
            <p:spPr>
              <a:xfrm>
                <a:off x="374640" y="1489673"/>
                <a:ext cx="4572000" cy="546816"/>
              </a:xfrm>
              <a:prstGeom prst="rect">
                <a:avLst/>
              </a:prstGeom>
              <a:blipFill>
                <a:blip r:embed="rId3"/>
                <a:stretch>
                  <a:fillRect t="-34444" b="-68889"/>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17" name="Google Shape;125;p17">
                <a:extLst>
                  <a:ext uri="{FF2B5EF4-FFF2-40B4-BE49-F238E27FC236}">
                    <a16:creationId xmlns:a16="http://schemas.microsoft.com/office/drawing/2014/main" id="{6CABA31E-052F-45DE-AC27-A8119117CB8F}"/>
                  </a:ext>
                </a:extLst>
              </p:cNvPr>
              <p:cNvSpPr txBox="1">
                <a:spLocks/>
              </p:cNvSpPr>
              <p:nvPr/>
            </p:nvSpPr>
            <p:spPr>
              <a:xfrm>
                <a:off x="4572000" y="1371067"/>
                <a:ext cx="4331854"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01600" indent="0" algn="just">
                  <a:lnSpc>
                    <a:spcPct val="107000"/>
                  </a:lnSpc>
                  <a:spcAft>
                    <a:spcPts val="800"/>
                  </a:spcAft>
                  <a:buNone/>
                </a:pPr>
                <a14:m>
                  <m:oMath xmlns:m="http://schemas.openxmlformats.org/officeDocument/2006/math">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𝑐</m:t>
                    </m:r>
                    <m:d>
                      <m:d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frecvența de apariție a cuvântului </a:t>
                </a:r>
                <a14:m>
                  <m:oMath xmlns:m="http://schemas.openxmlformats.org/officeDocument/2006/math">
                    <m:sSub>
                      <m:sSubPr>
                        <m:ctrlPr>
                          <a:rPr lang="ro-RO" sz="11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ro-RO" sz="11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asociat cu </a:t>
                </a:r>
                <a:r>
                  <a:rPr lang="ro-RO" sz="11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a:t>
                </a:r>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1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ro-RO" sz="11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endPar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a:p>
                <a:pPr marL="101600" indent="0" algn="just">
                  <a:lnSpc>
                    <a:spcPct val="107000"/>
                  </a:lnSpc>
                  <a:spcAft>
                    <a:spcPts val="800"/>
                  </a:spcAft>
                  <a:buNone/>
                </a:pPr>
                <a14:m>
                  <m:oMath xmlns:m="http://schemas.openxmlformats.org/officeDocument/2006/math">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𝑐</m:t>
                    </m:r>
                    <m:d>
                      <m:d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frecvența de apariție a </a:t>
                </a:r>
                <a:r>
                  <a:rPr lang="ro-RO" sz="1100" dirty="0" err="1">
                    <a:solidFill>
                      <a:schemeClr val="tx1"/>
                    </a:solidFill>
                    <a:effectLst/>
                    <a:latin typeface="Lato" panose="020B0604020202020204" charset="0"/>
                    <a:ea typeface="Times New Roman" panose="02020603050405020304" pitchFamily="18" charset="0"/>
                    <a:cs typeface="Times New Roman" panose="02020603050405020304" pitchFamily="18" charset="0"/>
                  </a:rPr>
                  <a:t>tagului</a:t>
                </a:r>
                <a:r>
                  <a:rPr lang="ro-RO" sz="1100" dirty="0">
                    <a:solidFill>
                      <a:schemeClr val="tx1"/>
                    </a:solidFill>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100" dirty="0">
                  <a:solidFill>
                    <a:schemeClr val="tx1"/>
                  </a:solidFill>
                  <a:effectLst/>
                  <a:latin typeface="Lato" panose="020B0604020202020204" charset="0"/>
                  <a:ea typeface="Calibri" panose="020F0502020204030204" pitchFamily="34" charset="0"/>
                  <a:cs typeface="Times New Roman" panose="02020603050405020304" pitchFamily="18" charset="0"/>
                </a:endParaRPr>
              </a:p>
            </p:txBody>
          </p:sp>
        </mc:Choice>
        <mc:Fallback xmlns="">
          <p:sp>
            <p:nvSpPr>
              <p:cNvPr id="17" name="Google Shape;125;p17">
                <a:extLst>
                  <a:ext uri="{FF2B5EF4-FFF2-40B4-BE49-F238E27FC236}">
                    <a16:creationId xmlns:a16="http://schemas.microsoft.com/office/drawing/2014/main" id="{6CABA31E-052F-45DE-AC27-A8119117CB8F}"/>
                  </a:ext>
                </a:extLst>
              </p:cNvPr>
              <p:cNvSpPr txBox="1">
                <a:spLocks noRot="1" noChangeAspect="1" noMove="1" noResize="1" noEditPoints="1" noAdjustHandles="1" noChangeArrowheads="1" noChangeShapeType="1" noTextEdit="1"/>
              </p:cNvSpPr>
              <p:nvPr/>
            </p:nvSpPr>
            <p:spPr>
              <a:xfrm>
                <a:off x="4572000" y="1371067"/>
                <a:ext cx="4331854" cy="619800"/>
              </a:xfrm>
              <a:prstGeom prst="rect">
                <a:avLst/>
              </a:prstGeom>
              <a:blipFill>
                <a:blip r:embed="rId4"/>
                <a:stretch>
                  <a:fillRect b="-25490"/>
                </a:stretch>
              </a:blipFill>
              <a:ln>
                <a:noFill/>
              </a:ln>
            </p:spPr>
            <p:txBody>
              <a:bodyPr/>
              <a:lstStyle/>
              <a:p>
                <a:r>
                  <a:rPr lang="ro-RO">
                    <a:noFill/>
                  </a:rPr>
                  <a:t> </a:t>
                </a:r>
              </a:p>
            </p:txBody>
          </p:sp>
        </mc:Fallback>
      </mc:AlternateContent>
      <p:sp>
        <p:nvSpPr>
          <p:cNvPr id="18" name="Google Shape;125;p17">
            <a:extLst>
              <a:ext uri="{FF2B5EF4-FFF2-40B4-BE49-F238E27FC236}">
                <a16:creationId xmlns:a16="http://schemas.microsoft.com/office/drawing/2014/main" id="{E50C2F99-B028-4F2D-86CF-8D512EA10FD2}"/>
              </a:ext>
            </a:extLst>
          </p:cNvPr>
          <p:cNvSpPr txBox="1">
            <a:spLocks/>
          </p:cNvSpPr>
          <p:nvPr/>
        </p:nvSpPr>
        <p:spPr>
          <a:xfrm>
            <a:off x="671432" y="2267294"/>
            <a:ext cx="7801135" cy="61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600" dirty="0"/>
              <a:t>      Probabilitățile de tranziție reprezintă probabilitatea ca un </a:t>
            </a:r>
            <a:r>
              <a:rPr lang="ro-RO" sz="1600" dirty="0" err="1"/>
              <a:t>tag</a:t>
            </a:r>
            <a:r>
              <a:rPr lang="ro-RO" sz="1600" dirty="0"/>
              <a:t> să apară după ce un alt </a:t>
            </a:r>
            <a:r>
              <a:rPr lang="ro-RO" sz="1600" dirty="0" err="1"/>
              <a:t>tag</a:t>
            </a:r>
            <a:r>
              <a:rPr lang="ro-RO" sz="1600" dirty="0"/>
              <a:t> a apărut la pasul anterior.</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F5FCCFC-C24A-422A-8D15-F4B7CA328E07}"/>
                  </a:ext>
                </a:extLst>
              </p:cNvPr>
              <p:cNvSpPr txBox="1"/>
              <p:nvPr/>
            </p:nvSpPr>
            <p:spPr>
              <a:xfrm>
                <a:off x="174568" y="2951935"/>
                <a:ext cx="5823526" cy="5090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num>
                        <m:den>
                          <m:r>
                            <a:rPr lang="ro-RO" b="1" i="1">
                              <a:solidFill>
                                <a:schemeClr val="tx1"/>
                              </a:solidFill>
                              <a:latin typeface="Cambria Math" panose="02040503050406030204" pitchFamily="18" charset="0"/>
                            </a:rPr>
                            <m:t>𝑵</m:t>
                          </m:r>
                        </m:den>
                      </m:f>
                    </m:oMath>
                  </m:oMathPara>
                </a14:m>
                <a:endParaRPr lang="ro-RO" b="1" dirty="0">
                  <a:solidFill>
                    <a:schemeClr val="tx1"/>
                  </a:solidFill>
                </a:endParaRPr>
              </a:p>
            </p:txBody>
          </p:sp>
        </mc:Choice>
        <mc:Fallback xmlns="">
          <p:sp>
            <p:nvSpPr>
              <p:cNvPr id="19" name="TextBox 18">
                <a:extLst>
                  <a:ext uri="{FF2B5EF4-FFF2-40B4-BE49-F238E27FC236}">
                    <a16:creationId xmlns:a16="http://schemas.microsoft.com/office/drawing/2014/main" id="{AF5FCCFC-C24A-422A-8D15-F4B7CA328E07}"/>
                  </a:ext>
                </a:extLst>
              </p:cNvPr>
              <p:cNvSpPr txBox="1">
                <a:spLocks noRot="1" noChangeAspect="1" noMove="1" noResize="1" noEditPoints="1" noAdjustHandles="1" noChangeArrowheads="1" noChangeShapeType="1" noTextEdit="1"/>
              </p:cNvSpPr>
              <p:nvPr/>
            </p:nvSpPr>
            <p:spPr>
              <a:xfrm>
                <a:off x="174568" y="2951935"/>
                <a:ext cx="5823526" cy="509050"/>
              </a:xfrm>
              <a:prstGeom prst="rect">
                <a:avLst/>
              </a:prstGeom>
              <a:blipFill>
                <a:blip r:embed="rId5"/>
                <a:stretch>
                  <a:fillRect b="-1190"/>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D509D3C-102A-4AF1-A8DF-3C13E1C1D6C4}"/>
                  </a:ext>
                </a:extLst>
              </p:cNvPr>
              <p:cNvSpPr txBox="1"/>
              <p:nvPr/>
            </p:nvSpPr>
            <p:spPr>
              <a:xfrm>
                <a:off x="105295" y="3456434"/>
                <a:ext cx="5962072" cy="5468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d>
                            <m:dPr>
                              <m:begChr m:val=""/>
                              <m:endChr m:val="|"/>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num>
                        <m:den>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den>
                      </m:f>
                    </m:oMath>
                  </m:oMathPara>
                </a14:m>
                <a:endParaRPr lang="ro-RO" b="1" dirty="0">
                  <a:solidFill>
                    <a:schemeClr val="tx1"/>
                  </a:solidFill>
                </a:endParaRPr>
              </a:p>
            </p:txBody>
          </p:sp>
        </mc:Choice>
        <mc:Fallback xmlns="">
          <p:sp>
            <p:nvSpPr>
              <p:cNvPr id="21" name="TextBox 20">
                <a:extLst>
                  <a:ext uri="{FF2B5EF4-FFF2-40B4-BE49-F238E27FC236}">
                    <a16:creationId xmlns:a16="http://schemas.microsoft.com/office/drawing/2014/main" id="{DD509D3C-102A-4AF1-A8DF-3C13E1C1D6C4}"/>
                  </a:ext>
                </a:extLst>
              </p:cNvPr>
              <p:cNvSpPr txBox="1">
                <a:spLocks noRot="1" noChangeAspect="1" noMove="1" noResize="1" noEditPoints="1" noAdjustHandles="1" noChangeArrowheads="1" noChangeShapeType="1" noTextEdit="1"/>
              </p:cNvSpPr>
              <p:nvPr/>
            </p:nvSpPr>
            <p:spPr>
              <a:xfrm>
                <a:off x="105295" y="3456434"/>
                <a:ext cx="5962072" cy="546816"/>
              </a:xfrm>
              <a:prstGeom prst="rect">
                <a:avLst/>
              </a:prstGeom>
              <a:blipFill>
                <a:blip r:embed="rId6"/>
                <a:stretch>
                  <a:fillRect t="-34444" b="-68889"/>
                </a:stretch>
              </a:blipFill>
            </p:spPr>
            <p:txBody>
              <a:bodyPr/>
              <a:lstStyle/>
              <a:p>
                <a:r>
                  <a:rPr lang="ro-RO">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47AF8EF-14D2-40F0-84F8-A9EE89ECBA64}"/>
                  </a:ext>
                </a:extLst>
              </p:cNvPr>
              <p:cNvSpPr txBox="1"/>
              <p:nvPr/>
            </p:nvSpPr>
            <p:spPr>
              <a:xfrm>
                <a:off x="86822" y="4027589"/>
                <a:ext cx="5999018" cy="5468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o-RO" b="1" i="1" smtClean="0">
                          <a:solidFill>
                            <a:schemeClr val="tx1"/>
                          </a:solidFill>
                          <a:latin typeface="Cambria Math" panose="02040503050406030204" pitchFamily="18" charset="0"/>
                        </a:rPr>
                        <m:t>𝑷</m:t>
                      </m:r>
                      <m:d>
                        <m:dPr>
                          <m:ctrlPr>
                            <a:rPr lang="ro-RO" b="1" i="1">
                              <a:solidFill>
                                <a:schemeClr val="tx1"/>
                              </a:solidFill>
                              <a:latin typeface="Cambria Math" panose="02040503050406030204" pitchFamily="18" charset="0"/>
                            </a:rPr>
                          </m:ctrlPr>
                        </m:dPr>
                        <m:e>
                          <m:d>
                            <m:dPr>
                              <m:begChr m:val=""/>
                              <m:endChr m:val="|"/>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𝟐</m:t>
                              </m:r>
                            </m:sub>
                          </m:sSub>
                          <m:r>
                            <a:rPr lang="ro-RO" b="1" i="0">
                              <a:solidFill>
                                <a:schemeClr val="tx1"/>
                              </a:solidFill>
                              <a:latin typeface="Cambria Math" panose="02040503050406030204" pitchFamily="18" charset="0"/>
                            </a:rPr>
                            <m:t> </m:t>
                          </m:r>
                        </m:e>
                      </m:d>
                      <m:r>
                        <a:rPr lang="ro-RO" b="1" i="0">
                          <a:solidFill>
                            <a:schemeClr val="tx1"/>
                          </a:solidFill>
                          <a:latin typeface="Cambria Math" panose="02040503050406030204" pitchFamily="18" charset="0"/>
                        </a:rPr>
                        <m:t>=</m:t>
                      </m:r>
                      <m:f>
                        <m:fPr>
                          <m:ctrlPr>
                            <a:rPr lang="ro-RO" b="1" i="1">
                              <a:solidFill>
                                <a:schemeClr val="tx1"/>
                              </a:solidFill>
                              <a:latin typeface="Cambria Math" panose="02040503050406030204" pitchFamily="18" charset="0"/>
                            </a:rPr>
                          </m:ctrlPr>
                        </m:fPr>
                        <m:num>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𝟐</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sub>
                              </m:sSub>
                            </m:e>
                          </m:d>
                        </m:num>
                        <m:den>
                          <m:r>
                            <a:rPr lang="ro-RO" b="1" i="1">
                              <a:solidFill>
                                <a:schemeClr val="tx1"/>
                              </a:solidFill>
                              <a:latin typeface="Cambria Math" panose="02040503050406030204" pitchFamily="18" charset="0"/>
                            </a:rPr>
                            <m:t>𝒄</m:t>
                          </m:r>
                          <m:d>
                            <m:dPr>
                              <m:ctrlPr>
                                <a:rPr lang="ro-RO" b="1" i="1">
                                  <a:solidFill>
                                    <a:schemeClr val="tx1"/>
                                  </a:solidFill>
                                  <a:latin typeface="Cambria Math" panose="02040503050406030204" pitchFamily="18" charset="0"/>
                                </a:rPr>
                              </m:ctrlPr>
                            </m:dPr>
                            <m:e>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𝟐</m:t>
                                  </m:r>
                                </m:sub>
                              </m:sSub>
                              <m:r>
                                <a:rPr lang="ro-RO" b="1" i="0">
                                  <a:solidFill>
                                    <a:schemeClr val="tx1"/>
                                  </a:solidFill>
                                  <a:latin typeface="Cambria Math" panose="02040503050406030204" pitchFamily="18" charset="0"/>
                                </a:rPr>
                                <m:t>,</m:t>
                              </m:r>
                              <m:sSub>
                                <m:sSubPr>
                                  <m:ctrlPr>
                                    <a:rPr lang="ro-RO" b="1" i="1">
                                      <a:solidFill>
                                        <a:schemeClr val="tx1"/>
                                      </a:solidFill>
                                      <a:latin typeface="Cambria Math" panose="02040503050406030204" pitchFamily="18" charset="0"/>
                                    </a:rPr>
                                  </m:ctrlPr>
                                </m:sSubPr>
                                <m:e>
                                  <m:r>
                                    <a:rPr lang="ro-RO" b="1" i="1">
                                      <a:solidFill>
                                        <a:schemeClr val="tx1"/>
                                      </a:solidFill>
                                      <a:latin typeface="Cambria Math" panose="02040503050406030204" pitchFamily="18" charset="0"/>
                                    </a:rPr>
                                    <m:t>𝒕</m:t>
                                  </m:r>
                                </m:e>
                                <m:sub>
                                  <m:r>
                                    <a:rPr lang="ro-RO" b="1" i="1">
                                      <a:solidFill>
                                        <a:schemeClr val="tx1"/>
                                      </a:solidFill>
                                      <a:latin typeface="Cambria Math" panose="02040503050406030204" pitchFamily="18" charset="0"/>
                                    </a:rPr>
                                    <m:t>𝒊</m:t>
                                  </m:r>
                                  <m:r>
                                    <a:rPr lang="ro-RO" b="1" i="0">
                                      <a:solidFill>
                                        <a:schemeClr val="tx1"/>
                                      </a:solidFill>
                                      <a:latin typeface="Cambria Math" panose="02040503050406030204" pitchFamily="18" charset="0"/>
                                    </a:rPr>
                                    <m:t>−</m:t>
                                  </m:r>
                                  <m:r>
                                    <a:rPr lang="ro-RO" b="1" i="0">
                                      <a:solidFill>
                                        <a:schemeClr val="tx1"/>
                                      </a:solidFill>
                                      <a:latin typeface="Cambria Math" panose="02040503050406030204" pitchFamily="18" charset="0"/>
                                    </a:rPr>
                                    <m:t>𝟏</m:t>
                                  </m:r>
                                </m:sub>
                              </m:sSub>
                            </m:e>
                          </m:d>
                        </m:den>
                      </m:f>
                    </m:oMath>
                  </m:oMathPara>
                </a14:m>
                <a:endParaRPr lang="ro-RO" b="1" dirty="0">
                  <a:solidFill>
                    <a:schemeClr val="tx1"/>
                  </a:solidFill>
                </a:endParaRPr>
              </a:p>
            </p:txBody>
          </p:sp>
        </mc:Choice>
        <mc:Fallback xmlns="">
          <p:sp>
            <p:nvSpPr>
              <p:cNvPr id="23" name="TextBox 22">
                <a:extLst>
                  <a:ext uri="{FF2B5EF4-FFF2-40B4-BE49-F238E27FC236}">
                    <a16:creationId xmlns:a16="http://schemas.microsoft.com/office/drawing/2014/main" id="{047AF8EF-14D2-40F0-84F8-A9EE89ECBA64}"/>
                  </a:ext>
                </a:extLst>
              </p:cNvPr>
              <p:cNvSpPr txBox="1">
                <a:spLocks noRot="1" noChangeAspect="1" noMove="1" noResize="1" noEditPoints="1" noAdjustHandles="1" noChangeArrowheads="1" noChangeShapeType="1" noTextEdit="1"/>
              </p:cNvSpPr>
              <p:nvPr/>
            </p:nvSpPr>
            <p:spPr>
              <a:xfrm>
                <a:off x="86822" y="4027589"/>
                <a:ext cx="5999018" cy="546816"/>
              </a:xfrm>
              <a:prstGeom prst="rect">
                <a:avLst/>
              </a:prstGeom>
              <a:blipFill>
                <a:blip r:embed="rId7"/>
                <a:stretch>
                  <a:fillRect t="-34831" b="-70787"/>
                </a:stretch>
              </a:blipFill>
            </p:spPr>
            <p:txBody>
              <a:bodyPr/>
              <a:lstStyle/>
              <a:p>
                <a:r>
                  <a:rPr lang="ro-RO">
                    <a:noFill/>
                  </a:rPr>
                  <a:t> </a:t>
                </a:r>
              </a:p>
            </p:txBody>
          </p:sp>
        </mc:Fallback>
      </mc:AlternateContent>
      <p:sp>
        <p:nvSpPr>
          <p:cNvPr id="24" name="Google Shape;125;p17">
            <a:extLst>
              <a:ext uri="{FF2B5EF4-FFF2-40B4-BE49-F238E27FC236}">
                <a16:creationId xmlns:a16="http://schemas.microsoft.com/office/drawing/2014/main" id="{AE4A2B7B-62BC-4122-BFCF-8C5E4957460A}"/>
              </a:ext>
            </a:extLst>
          </p:cNvPr>
          <p:cNvSpPr txBox="1">
            <a:spLocks/>
          </p:cNvSpPr>
          <p:nvPr/>
        </p:nvSpPr>
        <p:spPr>
          <a:xfrm>
            <a:off x="918662" y="3019915"/>
            <a:ext cx="837780" cy="373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b="1" dirty="0" err="1"/>
              <a:t>Unigram</a:t>
            </a:r>
            <a:r>
              <a:rPr lang="ro-RO" sz="1200" dirty="0"/>
              <a:t>:</a:t>
            </a:r>
          </a:p>
        </p:txBody>
      </p:sp>
      <p:sp>
        <p:nvSpPr>
          <p:cNvPr id="26" name="Google Shape;125;p17">
            <a:extLst>
              <a:ext uri="{FF2B5EF4-FFF2-40B4-BE49-F238E27FC236}">
                <a16:creationId xmlns:a16="http://schemas.microsoft.com/office/drawing/2014/main" id="{078C1656-BF8A-40D4-8EF7-ABA3FB3B731A}"/>
              </a:ext>
            </a:extLst>
          </p:cNvPr>
          <p:cNvSpPr txBox="1">
            <a:spLocks/>
          </p:cNvSpPr>
          <p:nvPr/>
        </p:nvSpPr>
        <p:spPr>
          <a:xfrm>
            <a:off x="918662" y="3535676"/>
            <a:ext cx="837780" cy="373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b="1" dirty="0" err="1"/>
              <a:t>Bigram</a:t>
            </a:r>
            <a:r>
              <a:rPr lang="ro-RO" sz="1200" dirty="0"/>
              <a:t>:</a:t>
            </a:r>
          </a:p>
        </p:txBody>
      </p:sp>
      <p:sp>
        <p:nvSpPr>
          <p:cNvPr id="27" name="Google Shape;125;p17">
            <a:extLst>
              <a:ext uri="{FF2B5EF4-FFF2-40B4-BE49-F238E27FC236}">
                <a16:creationId xmlns:a16="http://schemas.microsoft.com/office/drawing/2014/main" id="{F471A63F-9755-4E1D-BD83-BB859870E43A}"/>
              </a:ext>
            </a:extLst>
          </p:cNvPr>
          <p:cNvSpPr txBox="1">
            <a:spLocks/>
          </p:cNvSpPr>
          <p:nvPr/>
        </p:nvSpPr>
        <p:spPr>
          <a:xfrm>
            <a:off x="918662" y="4094641"/>
            <a:ext cx="837780" cy="3730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marR="0" lvl="0" indent="0" algn="just" defTabSz="914400" rtl="0" eaLnBrk="1" fontAlgn="auto" latinLnBrk="0" hangingPunct="1">
              <a:lnSpc>
                <a:spcPct val="107000"/>
              </a:lnSpc>
              <a:spcBef>
                <a:spcPts val="0"/>
              </a:spcBef>
              <a:spcAft>
                <a:spcPts val="0"/>
              </a:spcAft>
              <a:buClr>
                <a:srgbClr val="000000"/>
              </a:buClr>
              <a:buSzPts val="1400"/>
              <a:buFont typeface="Symbol" panose="05050102010706020507" pitchFamily="18" charset="2"/>
              <a:buNone/>
              <a:tabLst/>
              <a:defRPr/>
            </a:pPr>
            <a:r>
              <a:rPr lang="ro-RO" sz="1200" b="1" dirty="0" err="1"/>
              <a:t>Trigram</a:t>
            </a:r>
            <a:r>
              <a:rPr lang="ro-RO" sz="1200" dirty="0"/>
              <a:t>:</a:t>
            </a:r>
          </a:p>
        </p:txBody>
      </p:sp>
      <mc:AlternateContent xmlns:mc="http://schemas.openxmlformats.org/markup-compatibility/2006" xmlns:a14="http://schemas.microsoft.com/office/drawing/2010/main">
        <mc:Choice Requires="a14">
          <p:sp>
            <p:nvSpPr>
              <p:cNvPr id="29" name="Google Shape;125;p17">
                <a:extLst>
                  <a:ext uri="{FF2B5EF4-FFF2-40B4-BE49-F238E27FC236}">
                    <a16:creationId xmlns:a16="http://schemas.microsoft.com/office/drawing/2014/main" id="{77552267-B5DD-43DE-A591-6CCB502EBF31}"/>
                  </a:ext>
                </a:extLst>
              </p:cNvPr>
              <p:cNvSpPr txBox="1">
                <a:spLocks/>
              </p:cNvSpPr>
              <p:nvPr/>
            </p:nvSpPr>
            <p:spPr>
              <a:xfrm>
                <a:off x="4608872" y="2864945"/>
                <a:ext cx="4266632" cy="6187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101600" indent="0" algn="just">
                  <a:lnSpc>
                    <a:spcPct val="107000"/>
                  </a:lnSpc>
                  <a:spcAft>
                    <a:spcPts val="800"/>
                  </a:spcAft>
                  <a:buNone/>
                </a:pPr>
                <a14:m>
                  <m:oMath xmlns:m="http://schemas.openxmlformats.org/officeDocument/2006/math">
                    <m:r>
                      <a:rPr lang="ro-RO" sz="1100" i="1" smtClean="0">
                        <a:effectLst/>
                        <a:latin typeface="Cambria Math" panose="02040503050406030204" pitchFamily="18" charset="0"/>
                        <a:ea typeface="Calibri" panose="020F0502020204030204" pitchFamily="34" charset="0"/>
                        <a:cs typeface="Times New Roman" panose="02020603050405020304" pitchFamily="18" charset="0"/>
                      </a:rPr>
                      <m:t>𝑐</m:t>
                    </m:r>
                    <m:d>
                      <m:d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o-RO" sz="1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o-RO" sz="1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ro-RO" sz="11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ro-RO" sz="1100" dirty="0">
                    <a:effectLst/>
                    <a:latin typeface="Lato" panose="020B0604020202020204" charset="0"/>
                    <a:ea typeface="Times New Roman" panose="02020603050405020304" pitchFamily="18" charset="0"/>
                    <a:cs typeface="Times New Roman" panose="02020603050405020304" pitchFamily="18" charset="0"/>
                  </a:rPr>
                  <a:t>frecvența de apariție pentru secvența </a:t>
                </a:r>
                <a:r>
                  <a:rPr lang="ro-RO" sz="1100" dirty="0" err="1">
                    <a:effectLst/>
                    <a:latin typeface="Lato" panose="020B0604020202020204" charset="0"/>
                    <a:ea typeface="Times New Roman" panose="02020603050405020304" pitchFamily="18" charset="0"/>
                    <a:cs typeface="Times New Roman" panose="02020603050405020304" pitchFamily="18" charset="0"/>
                  </a:rPr>
                  <a:t>trigram</a:t>
                </a:r>
                <a:r>
                  <a:rPr lang="ro-RO" sz="1100" dirty="0">
                    <a:effectLst/>
                    <a:latin typeface="Lato" panose="020B0604020202020204" charset="0"/>
                    <a:ea typeface="Times New Roman" panose="02020603050405020304" pitchFamily="18" charset="0"/>
                    <a:cs typeface="Times New Roman" panose="02020603050405020304" pitchFamily="18" charset="0"/>
                  </a:rPr>
                  <a:t> ale </a:t>
                </a:r>
                <a:r>
                  <a:rPr lang="ro-RO" sz="1100" dirty="0" err="1">
                    <a:effectLst/>
                    <a:latin typeface="Lato" panose="020B0604020202020204" charset="0"/>
                    <a:ea typeface="Times New Roman" panose="02020603050405020304" pitchFamily="18" charset="0"/>
                    <a:cs typeface="Times New Roman" panose="02020603050405020304" pitchFamily="18" charset="0"/>
                  </a:rPr>
                  <a:t>tagurilor</a:t>
                </a:r>
                <a:r>
                  <a:rPr lang="ro-RO" sz="1100" dirty="0">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o-RO" sz="1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o-RO" sz="1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ro-RO" sz="1100" i="1" dirty="0">
                  <a:effectLst/>
                  <a:latin typeface="Cambria Math" panose="02040503050406030204" pitchFamily="18" charset="0"/>
                  <a:ea typeface="Calibri" panose="020F0502020204030204" pitchFamily="34" charset="0"/>
                  <a:cs typeface="Times New Roman" panose="02020603050405020304" pitchFamily="18" charset="0"/>
                </a:endParaRPr>
              </a:p>
              <a:p>
                <a:pPr marL="101600" indent="0" algn="just">
                  <a:lnSpc>
                    <a:spcPct val="107000"/>
                  </a:lnSpc>
                  <a:spcAft>
                    <a:spcPts val="800"/>
                  </a:spcAft>
                  <a:buNone/>
                </a:pPr>
                <a14:m>
                  <m:oMath xmlns:m="http://schemas.openxmlformats.org/officeDocument/2006/math">
                    <m:r>
                      <a:rPr lang="ro-RO" sz="1100" i="1">
                        <a:effectLst/>
                        <a:latin typeface="Cambria Math" panose="02040503050406030204" pitchFamily="18" charset="0"/>
                        <a:ea typeface="Calibri" panose="020F0502020204030204" pitchFamily="34" charset="0"/>
                        <a:cs typeface="Times New Roman" panose="02020603050405020304" pitchFamily="18" charset="0"/>
                      </a:rPr>
                      <m:t>𝑐</m:t>
                    </m:r>
                    <m:d>
                      <m:d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o-RO" sz="1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ro-RO" sz="11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ro-RO" sz="1100" dirty="0">
                    <a:effectLst/>
                    <a:latin typeface="Lato" panose="020B0604020202020204" charset="0"/>
                    <a:ea typeface="Times New Roman" panose="02020603050405020304" pitchFamily="18" charset="0"/>
                    <a:cs typeface="Times New Roman" panose="02020603050405020304" pitchFamily="18" charset="0"/>
                  </a:rPr>
                  <a:t>frecvența de apariție pentru secvența </a:t>
                </a:r>
                <a:r>
                  <a:rPr lang="ro-RO" sz="1100" dirty="0" err="1">
                    <a:effectLst/>
                    <a:latin typeface="Lato" panose="020B0604020202020204" charset="0"/>
                    <a:ea typeface="Times New Roman" panose="02020603050405020304" pitchFamily="18" charset="0"/>
                    <a:cs typeface="Times New Roman" panose="02020603050405020304" pitchFamily="18" charset="0"/>
                  </a:rPr>
                  <a:t>bigram</a:t>
                </a:r>
                <a:r>
                  <a:rPr lang="ro-RO" sz="1100" dirty="0">
                    <a:effectLst/>
                    <a:latin typeface="Lato" panose="020B0604020202020204" charset="0"/>
                    <a:ea typeface="Times New Roman" panose="02020603050405020304" pitchFamily="18" charset="0"/>
                    <a:cs typeface="Times New Roman" panose="02020603050405020304" pitchFamily="18" charset="0"/>
                  </a:rPr>
                  <a:t> ale </a:t>
                </a:r>
                <a:r>
                  <a:rPr lang="ro-RO" sz="1100" dirty="0" err="1">
                    <a:effectLst/>
                    <a:latin typeface="Lato" panose="020B0604020202020204" charset="0"/>
                    <a:ea typeface="Times New Roman" panose="02020603050405020304" pitchFamily="18" charset="0"/>
                    <a:cs typeface="Times New Roman" panose="02020603050405020304" pitchFamily="18" charset="0"/>
                  </a:rPr>
                  <a:t>tagurilor</a:t>
                </a:r>
                <a:r>
                  <a:rPr lang="ro-RO" sz="1100" dirty="0">
                    <a:effectLst/>
                    <a:latin typeface="Lato" panose="020B060402020202020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o-RO" sz="1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o-RO" sz="11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o-RO" sz="11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o-RO" sz="1100" i="1">
                            <a:effectLst/>
                            <a:latin typeface="Cambria Math" panose="02040503050406030204" pitchFamily="18" charset="0"/>
                            <a:ea typeface="Calibri" panose="020F0502020204030204" pitchFamily="34" charset="0"/>
                            <a:cs typeface="Times New Roman" panose="02020603050405020304" pitchFamily="18" charset="0"/>
                          </a:rPr>
                          <m:t>𝑖</m:t>
                        </m:r>
                        <m:r>
                          <a:rPr lang="ro-RO" sz="1100" i="1">
                            <a:effectLst/>
                            <a:latin typeface="Cambria Math" panose="02040503050406030204" pitchFamily="18" charset="0"/>
                            <a:ea typeface="Calibri" panose="020F0502020204030204" pitchFamily="34" charset="0"/>
                            <a:cs typeface="Times New Roman" panose="02020603050405020304" pitchFamily="18" charset="0"/>
                          </a:rPr>
                          <m:t>−1</m:t>
                        </m:r>
                      </m:sub>
                    </m:sSub>
                  </m:oMath>
                </a14:m>
                <a:endParaRPr lang="ro-RO" sz="1100" i="1" dirty="0"/>
              </a:p>
              <a:p>
                <a:pPr marL="101600" indent="0">
                  <a:buNone/>
                </a:pPr>
                <a14:m>
                  <m:oMath xmlns:m="http://schemas.openxmlformats.org/officeDocument/2006/math">
                    <m:r>
                      <a:rPr lang="ro-RO" sz="1100" i="1">
                        <a:latin typeface="Cambria Math" panose="02040503050406030204" pitchFamily="18" charset="0"/>
                      </a:rPr>
                      <m:t>𝑐</m:t>
                    </m:r>
                    <m:d>
                      <m:dPr>
                        <m:ctrlPr>
                          <a:rPr lang="ro-RO" sz="1100" i="1">
                            <a:latin typeface="Cambria Math" panose="02040503050406030204" pitchFamily="18" charset="0"/>
                          </a:rPr>
                        </m:ctrlPr>
                      </m:dPr>
                      <m:e>
                        <m:sSub>
                          <m:sSubPr>
                            <m:ctrlPr>
                              <a:rPr lang="ro-RO" sz="1100" i="1">
                                <a:latin typeface="Cambria Math" panose="02040503050406030204" pitchFamily="18" charset="0"/>
                              </a:rPr>
                            </m:ctrlPr>
                          </m:sSubPr>
                          <m:e>
                            <m:r>
                              <a:rPr lang="ro-RO" sz="1100" i="1">
                                <a:latin typeface="Cambria Math" panose="02040503050406030204" pitchFamily="18" charset="0"/>
                              </a:rPr>
                              <m:t>𝑡</m:t>
                            </m:r>
                          </m:e>
                          <m:sub>
                            <m:r>
                              <a:rPr lang="ro-RO" sz="1100" i="1">
                                <a:latin typeface="Cambria Math" panose="02040503050406030204" pitchFamily="18" charset="0"/>
                              </a:rPr>
                              <m:t>𝑖</m:t>
                            </m:r>
                          </m:sub>
                        </m:sSub>
                      </m:e>
                    </m:d>
                    <m:r>
                      <a:rPr lang="ro-RO" sz="1100" i="1">
                        <a:latin typeface="Cambria Math" panose="02040503050406030204" pitchFamily="18" charset="0"/>
                      </a:rPr>
                      <m:t>− </m:t>
                    </m:r>
                  </m:oMath>
                </a14:m>
                <a:r>
                  <a:rPr lang="ro-RO" sz="1100" dirty="0"/>
                  <a:t>frecvența de apariție a </a:t>
                </a:r>
                <a:r>
                  <a:rPr lang="ro-RO" sz="1100" dirty="0" err="1"/>
                  <a:t>tagului</a:t>
                </a:r>
                <a:r>
                  <a:rPr lang="ro-RO" sz="1100" dirty="0"/>
                  <a:t> </a:t>
                </a:r>
                <a14:m>
                  <m:oMath xmlns:m="http://schemas.openxmlformats.org/officeDocument/2006/math">
                    <m:sSub>
                      <m:sSubPr>
                        <m:ctrlPr>
                          <a:rPr lang="ro-RO" sz="1100" i="1">
                            <a:latin typeface="Cambria Math" panose="02040503050406030204" pitchFamily="18" charset="0"/>
                          </a:rPr>
                        </m:ctrlPr>
                      </m:sSubPr>
                      <m:e>
                        <m:r>
                          <a:rPr lang="ro-RO" sz="1100" i="1">
                            <a:latin typeface="Cambria Math" panose="02040503050406030204" pitchFamily="18" charset="0"/>
                          </a:rPr>
                          <m:t>𝑡</m:t>
                        </m:r>
                      </m:e>
                      <m:sub>
                        <m:r>
                          <a:rPr lang="ro-RO" sz="1100" i="1">
                            <a:latin typeface="Cambria Math" panose="02040503050406030204" pitchFamily="18" charset="0"/>
                          </a:rPr>
                          <m:t>𝑖</m:t>
                        </m:r>
                      </m:sub>
                    </m:sSub>
                  </m:oMath>
                </a14:m>
                <a:endParaRPr lang="ro-RO" sz="1100" dirty="0"/>
              </a:p>
              <a:p>
                <a:pPr marL="101600" indent="0">
                  <a:buNone/>
                </a:pPr>
                <a:r>
                  <a:rPr lang="ro-RO" sz="1100" dirty="0"/>
                  <a:t>N – numărul de </a:t>
                </a:r>
                <a:r>
                  <a:rPr lang="ro-RO" sz="1100" dirty="0" err="1"/>
                  <a:t>tokeni</a:t>
                </a:r>
                <a:r>
                  <a:rPr lang="ro-RO" sz="1100" dirty="0"/>
                  <a:t> (cuvinte) din setul de antrenare</a:t>
                </a:r>
              </a:p>
            </p:txBody>
          </p:sp>
        </mc:Choice>
        <mc:Fallback xmlns="">
          <p:sp>
            <p:nvSpPr>
              <p:cNvPr id="29" name="Google Shape;125;p17">
                <a:extLst>
                  <a:ext uri="{FF2B5EF4-FFF2-40B4-BE49-F238E27FC236}">
                    <a16:creationId xmlns:a16="http://schemas.microsoft.com/office/drawing/2014/main" id="{77552267-B5DD-43DE-A591-6CCB502EBF31}"/>
                  </a:ext>
                </a:extLst>
              </p:cNvPr>
              <p:cNvSpPr txBox="1">
                <a:spLocks noRot="1" noChangeAspect="1" noMove="1" noResize="1" noEditPoints="1" noAdjustHandles="1" noChangeArrowheads="1" noChangeShapeType="1" noTextEdit="1"/>
              </p:cNvSpPr>
              <p:nvPr/>
            </p:nvSpPr>
            <p:spPr>
              <a:xfrm>
                <a:off x="4608872" y="2864945"/>
                <a:ext cx="4266632" cy="618747"/>
              </a:xfrm>
              <a:prstGeom prst="rect">
                <a:avLst/>
              </a:prstGeom>
              <a:blipFill>
                <a:blip r:embed="rId8"/>
                <a:stretch>
                  <a:fillRect b="-182178"/>
                </a:stretch>
              </a:blipFill>
              <a:ln>
                <a:noFill/>
              </a:ln>
            </p:spPr>
            <p:txBody>
              <a:bodyPr/>
              <a:lstStyle/>
              <a:p>
                <a:r>
                  <a:rPr lang="ro-RO">
                    <a:noFill/>
                  </a:rPr>
                  <a:t> </a:t>
                </a:r>
              </a:p>
            </p:txBody>
          </p:sp>
        </mc:Fallback>
      </mc:AlternateContent>
    </p:spTree>
    <p:extLst>
      <p:ext uri="{BB962C8B-B14F-4D97-AF65-F5344CB8AC3E}">
        <p14:creationId xmlns:p14="http://schemas.microsoft.com/office/powerpoint/2010/main" val="3549422621"/>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1218</TotalTime>
  <Words>5539</Words>
  <Application>Microsoft Office PowerPoint</Application>
  <PresentationFormat>On-screen Show (16:9)</PresentationFormat>
  <Paragraphs>459</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Lato</vt:lpstr>
      <vt:lpstr>Arial</vt:lpstr>
      <vt:lpstr>Cambria Math</vt:lpstr>
      <vt:lpstr>Raleway</vt:lpstr>
      <vt:lpstr>Symbol</vt:lpstr>
      <vt:lpstr>Times New Roman</vt:lpstr>
      <vt:lpstr>Antonio template</vt:lpstr>
      <vt:lpstr>PowerPoint Presentation</vt:lpstr>
      <vt:lpstr>Introducere</vt:lpstr>
      <vt:lpstr>Aplicații</vt:lpstr>
      <vt:lpstr>Arhitectura aplicației</vt:lpstr>
      <vt:lpstr>Setul de date</vt:lpstr>
      <vt:lpstr>Setul de antrenament și de testare</vt:lpstr>
      <vt:lpstr>Blocul de preprocesare</vt:lpstr>
      <vt:lpstr>Blocul model</vt:lpstr>
      <vt:lpstr>Modelul Markov cu stări ascunse (HMM) </vt:lpstr>
      <vt:lpstr>Exemplu HMM</vt:lpstr>
      <vt:lpstr>Modelul pentru cuvintele necunoscute</vt:lpstr>
      <vt:lpstr>Blocul de decodificare</vt:lpstr>
      <vt:lpstr>Blocul de evaluare</vt:lpstr>
      <vt:lpstr>Rezultate</vt:lpstr>
      <vt:lpstr>Rezultate</vt:lpstr>
      <vt:lpstr>Concluzii</vt:lpstr>
      <vt:lpstr>Mulțumesc!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Etichetarea părților de vorbire</dc:title>
  <cp:lastModifiedBy>AdiB</cp:lastModifiedBy>
  <cp:revision>567</cp:revision>
  <dcterms:modified xsi:type="dcterms:W3CDTF">2020-07-07T21:19:14Z</dcterms:modified>
</cp:coreProperties>
</file>