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8" r:id="rId3"/>
    <p:sldId id="257" r:id="rId4"/>
    <p:sldId id="285" r:id="rId5"/>
    <p:sldId id="286" r:id="rId6"/>
    <p:sldId id="287" r:id="rId7"/>
    <p:sldId id="289" r:id="rId8"/>
    <p:sldId id="290" r:id="rId9"/>
    <p:sldId id="291" r:id="rId10"/>
    <p:sldId id="292" r:id="rId11"/>
    <p:sldId id="293" r:id="rId12"/>
    <p:sldId id="295" r:id="rId13"/>
    <p:sldId id="296" r:id="rId14"/>
    <p:sldId id="297" r:id="rId15"/>
    <p:sldId id="298" r:id="rId16"/>
    <p:sldId id="299" r:id="rId17"/>
    <p:sldId id="300" r:id="rId18"/>
    <p:sldId id="278" r:id="rId19"/>
  </p:sldIdLst>
  <p:sldSz cx="9144000" cy="5143500" type="screen16x9"/>
  <p:notesSz cx="6858000" cy="9144000"/>
  <p:embeddedFontLst>
    <p:embeddedFont>
      <p:font typeface="Cambria Math" panose="02040503050406030204" pitchFamily="18" charset="0"/>
      <p:regular r:id="rId21"/>
    </p:embeddedFon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77" autoAdjust="0"/>
  </p:normalViewPr>
  <p:slideViewPr>
    <p:cSldViewPr snapToGrid="0">
      <p:cViewPr>
        <p:scale>
          <a:sx n="125" d="100"/>
          <a:sy n="125" d="100"/>
        </p:scale>
        <p:origin x="111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Formule tranziție: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nu este utilizat direct într-un sistem de etichetare ci este folosit când celelalte n-</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gramuri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dețin destule informații.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853817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p:txBody>
      </p:sp>
    </p:spTree>
    <p:extLst>
      <p:ext uri="{BB962C8B-B14F-4D97-AF65-F5344CB8AC3E}">
        <p14:creationId xmlns:p14="http://schemas.microsoft.com/office/powerpoint/2010/main" val="1909547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 Cuvinte noi precum nume, substantive comune, verbe, acronime, apar destul de des în limba engleză iar un set de antrenament nu ar putea să le cuprindă pe toate.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Pag. 1</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2400" dirty="0">
                <a:solidFill>
                  <a:schemeClr val="dk1"/>
                </a:solidFill>
                <a:effectLst/>
                <a:latin typeface="Lato"/>
                <a:ea typeface="Calibri" panose="020F0502020204030204" pitchFamily="34" charset="0"/>
                <a:cs typeface="Times New Roman" panose="02020603050405020304" pitchFamily="18" charset="0"/>
                <a:sym typeface="Lato"/>
              </a:rPr>
              <a:t>Pag. 1-2</a:t>
            </a:r>
          </a:p>
          <a:p>
            <a:pPr marL="0" lvl="0" indent="0" algn="just">
              <a:lnSpc>
                <a:spcPct val="107000"/>
              </a:lnSpc>
              <a:spcAft>
                <a:spcPts val="0"/>
              </a:spcAft>
              <a:buFont typeface="Symbol" panose="05050102010706020507" pitchFamily="18" charset="2"/>
              <a:buNone/>
            </a:pPr>
            <a:r>
              <a:rPr lang="ro-RO" sz="2400" dirty="0">
                <a:solidFill>
                  <a:schemeClr val="dk1"/>
                </a:solidFill>
                <a:effectLst/>
                <a:latin typeface="Lato"/>
                <a:ea typeface="Calibri" panose="020F0502020204030204" pitchFamily="34" charset="0"/>
                <a:cs typeface="Times New Roman" panose="02020603050405020304" pitchFamily="18" charset="0"/>
                <a:sym typeface="Lato"/>
              </a:rPr>
              <a:t>Pag. 4-5 (NLP </a:t>
            </a:r>
            <a:r>
              <a:rPr lang="ro-RO" sz="2400" dirty="0" err="1">
                <a:solidFill>
                  <a:schemeClr val="dk1"/>
                </a:solidFill>
                <a:effectLst/>
                <a:latin typeface="Lato"/>
                <a:ea typeface="Calibri" panose="020F0502020204030204" pitchFamily="34" charset="0"/>
                <a:cs typeface="Times New Roman" panose="02020603050405020304" pitchFamily="18" charset="0"/>
                <a:sym typeface="Lato"/>
              </a:rPr>
              <a:t>parsed</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 </a:t>
            </a:r>
            <a:r>
              <a:rPr lang="ro-RO" sz="2400" dirty="0" err="1">
                <a:solidFill>
                  <a:schemeClr val="dk1"/>
                </a:solidFill>
                <a:effectLst/>
                <a:latin typeface="Lato"/>
                <a:ea typeface="Calibri" panose="020F0502020204030204" pitchFamily="34" charset="0"/>
                <a:cs typeface="Times New Roman" panose="02020603050405020304" pitchFamily="18" charset="0"/>
                <a:sym typeface="Lato"/>
              </a:rPr>
              <a:t>tree</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a:t>
            </a:r>
          </a:p>
          <a:p>
            <a:pPr marL="0" lvl="0" indent="0" algn="just">
              <a:lnSpc>
                <a:spcPct val="107000"/>
              </a:lnSpc>
              <a:spcAft>
                <a:spcPts val="0"/>
              </a:spcAft>
              <a:buFont typeface="Symbol" panose="05050102010706020507" pitchFamily="18" charset="2"/>
              <a:buNone/>
            </a:pPr>
            <a:endParaRPr lang="ro-RO" sz="2400" dirty="0">
              <a:solidFill>
                <a:schemeClr val="dk1"/>
              </a:solidFill>
              <a:effectLst/>
              <a:latin typeface="Lato"/>
              <a:ea typeface="Calibri" panose="020F0502020204030204" pitchFamily="34" charset="0"/>
              <a:cs typeface="Times New Roman" panose="02020603050405020304" pitchFamily="18" charset="0"/>
              <a:sym typeface="Lato"/>
            </a:endParaRPr>
          </a:p>
          <a:p>
            <a:pPr marL="0" lvl="0" indent="0" algn="just">
              <a:lnSpc>
                <a:spcPct val="107000"/>
              </a:lnSpc>
              <a:spcAft>
                <a:spcPts val="0"/>
              </a:spcAft>
              <a:buFont typeface="Symbol" panose="05050102010706020507" pitchFamily="18" charset="2"/>
              <a:buNone/>
            </a:pPr>
            <a:r>
              <a:rPr lang="ro-RO" sz="2400" b="1" dirty="0">
                <a:solidFill>
                  <a:schemeClr val="dk1"/>
                </a:solidFill>
                <a:effectLst/>
                <a:latin typeface="Lato"/>
                <a:ea typeface="Calibri" panose="020F0502020204030204" pitchFamily="34" charset="0"/>
                <a:cs typeface="Times New Roman" panose="02020603050405020304" pitchFamily="18" charset="0"/>
                <a:sym typeface="Lato"/>
              </a:rPr>
              <a:t>Figura2</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 U</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poate avea o sarcină de etichetare a părților de vorbire și una de executare a procesului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 dependențelor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dependency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de creare a arborelui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spcAft>
                <a:spcPts val="0"/>
              </a:spcAft>
              <a:buFont typeface="Symbol" panose="05050102010706020507" pitchFamily="18" charset="2"/>
              <a:buNone/>
            </a:pPr>
            <a:endParaRPr lang="ro-RO" dirty="0"/>
          </a:p>
        </p:txBody>
      </p:sp>
    </p:spTree>
    <p:extLst>
      <p:ext uri="{BB962C8B-B14F-4D97-AF65-F5344CB8AC3E}">
        <p14:creationId xmlns:p14="http://schemas.microsoft.com/office/powerpoint/2010/main" val="382207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commerce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IT, în locul unei persoane care are rolul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helpdesk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se folosesc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*Imaginea din dreapta este arhitectura sistemului de etichetare folosit in proiectul de diplomă.</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multiclass</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engleză.</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76378" y="2571750"/>
            <a:ext cx="8591243" cy="350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Etichetarea p</a:t>
            </a:r>
            <a:r>
              <a:rPr lang="ro-RO" dirty="0"/>
              <a:t>ărților de vorbire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6510" y="801960"/>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este partea principală din sistem, acesta conține diferite informații despre ponderile și probabilitățile </a:t>
            </a:r>
            <a:r>
              <a:rPr lang="ro-RO" sz="1200" dirty="0" err="1"/>
              <a:t>tagurilor</a:t>
            </a:r>
            <a:r>
              <a:rPr lang="ro-RO" sz="1200" dirty="0"/>
              <a:t>, calculate pe baza datelor antrenate. El este format din 2 </a:t>
            </a:r>
            <a:r>
              <a:rPr lang="ro-RO" sz="1200" dirty="0" err="1"/>
              <a:t>submodele</a:t>
            </a:r>
            <a:r>
              <a:rPr lang="ro-RO" sz="1200" b="1" dirty="0"/>
              <a:t>: modelul Markov cu stări ascunse (</a:t>
            </a:r>
            <a:r>
              <a:rPr lang="ro-RO" sz="1200" b="1" dirty="0" err="1"/>
              <a:t>Hidden</a:t>
            </a:r>
            <a:r>
              <a:rPr lang="ro-RO" sz="1200" b="1" dirty="0"/>
              <a:t> Markov model)</a:t>
            </a:r>
            <a:r>
              <a:rPr lang="ro-RO" sz="1200" dirty="0"/>
              <a:t>, </a:t>
            </a: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Modelul  Markov cu stări ascunse este o generalizare avansată de la </a:t>
            </a:r>
            <a:r>
              <a:rPr lang="ro-RO" sz="1200" b="1" dirty="0"/>
              <a:t>lanțurile Markov</a:t>
            </a:r>
            <a:r>
              <a:rPr lang="ro-RO" sz="1200" dirty="0"/>
              <a:t>, inventate de matematicianul rus </a:t>
            </a:r>
            <a:r>
              <a:rPr lang="ro-RO" sz="1200" dirty="0" err="1"/>
              <a:t>Andrey</a:t>
            </a:r>
            <a:r>
              <a:rPr lang="ro-RO" sz="1200" dirty="0"/>
              <a:t> Markov. Un lanț Markov mai poate fi vizualizat și ca un graf orientat unde stările sunt nodurile sau vârfurile iar tranzițiile sunt arcele grafului orientat.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Lanțul Markov vine cu următoarea ipoteză importantă „pentru a putea prezice viitorul într-o secvență de stări, tot ce contează este starea curentă”. Toate stările de dinaintea stării curente nu au niciun impact și pot fi eliminate. Formula (2.1) descrie matematic această ipoteză:</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6652343" y="3037115"/>
            <a:ext cx="1659818" cy="1659818"/>
          </a:xfrm>
          <a:prstGeom prst="rect">
            <a:avLst/>
          </a:prstGeom>
        </p:spPr>
      </p:pic>
      <p:sp>
        <p:nvSpPr>
          <p:cNvPr id="11" name="Google Shape;125;p17">
            <a:extLst>
              <a:ext uri="{FF2B5EF4-FFF2-40B4-BE49-F238E27FC236}">
                <a16:creationId xmlns:a16="http://schemas.microsoft.com/office/drawing/2014/main" id="{489346E6-1620-4057-BE87-832B50946AF6}"/>
              </a:ext>
            </a:extLst>
          </p:cNvPr>
          <p:cNvSpPr txBox="1">
            <a:spLocks/>
          </p:cNvSpPr>
          <p:nvPr/>
        </p:nvSpPr>
        <p:spPr>
          <a:xfrm>
            <a:off x="666510" y="3785625"/>
            <a:ext cx="5347288" cy="8299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În figura de alături există 2 stări, q1= E, q2= A și 4 lanțuri totale, acestea se numesc probabilitățile de tranziție și au valorile a11= 0.3, a12= 0.7, a21= 0.4 și a22= 0.6.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A46219F-79A4-4057-A740-79814347F5F2}"/>
                  </a:ext>
                </a:extLst>
              </p:cNvPr>
              <p:cNvSpPr txBox="1"/>
              <p:nvPr/>
            </p:nvSpPr>
            <p:spPr>
              <a:xfrm>
                <a:off x="757950" y="311288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757950" y="3112888"/>
                <a:ext cx="4572000" cy="307777"/>
              </a:xfrm>
              <a:prstGeom prst="rect">
                <a:avLst/>
              </a:prstGeom>
              <a:blipFill>
                <a:blip r:embed="rId4"/>
                <a:stretch>
                  <a:fillRect b="-4000"/>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C7D1E49-934D-42D6-8A6C-45A25C0BE13E}"/>
                  </a:ext>
                </a:extLst>
              </p:cNvPr>
              <p:cNvSpPr txBox="1"/>
              <p:nvPr/>
            </p:nvSpPr>
            <p:spPr>
              <a:xfrm>
                <a:off x="666510" y="3449449"/>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6510" y="3449449"/>
                <a:ext cx="4572000" cy="307392"/>
              </a:xfrm>
              <a:prstGeom prst="rect">
                <a:avLst/>
              </a:prstGeom>
              <a:blipFill>
                <a:blip r:embed="rId5"/>
                <a:stretch>
                  <a:fillRect l="-400" t="-4000" b="-20000"/>
                </a:stretch>
              </a:blipFill>
            </p:spPr>
            <p:txBody>
              <a:bodyPr/>
              <a:lstStyle/>
              <a:p>
                <a:r>
                  <a:rPr lang="ro-RO">
                    <a:noFill/>
                  </a:rPr>
                  <a:t> </a:t>
                </a:r>
              </a:p>
            </p:txBody>
          </p:sp>
        </mc:Fallback>
      </mc:AlternateContent>
    </p:spTree>
    <p:extLst>
      <p:ext uri="{BB962C8B-B14F-4D97-AF65-F5344CB8AC3E}">
        <p14:creationId xmlns:p14="http://schemas.microsoft.com/office/powerpoint/2010/main" val="410982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are 2 componente foarte importante: probabilitățile de emisie și probabilitățile de tranziție. Probabilitățile de emisie reprezintă probabilitatea ca un anumit </a:t>
            </a:r>
            <a:r>
              <a:rPr lang="ro-RO" sz="1200" dirty="0" err="1"/>
              <a:t>tag</a:t>
            </a:r>
            <a:r>
              <a:rPr lang="ro-RO" sz="1200" dirty="0"/>
              <a:t> să fie asociat cu un anumit cuvânt din setul de antrenament: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EDB667C-0F6B-47EC-B5FA-A11EA8E6319B}"/>
                  </a:ext>
                </a:extLst>
              </p:cNvPr>
              <p:cNvSpPr txBox="1"/>
              <p:nvPr/>
            </p:nvSpPr>
            <p:spPr>
              <a:xfrm>
                <a:off x="679440" y="1712397"/>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679440" y="1712397"/>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356436" y="1584729"/>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356436" y="1584729"/>
                <a:ext cx="4331854" cy="619800"/>
              </a:xfrm>
              <a:prstGeom prst="rect">
                <a:avLst/>
              </a:prstGeom>
              <a:blipFill>
                <a:blip r:embed="rId4"/>
                <a:stretch>
                  <a:fillRect b="-22549"/>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9439" y="246676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Probabilitățile de tranziție reprezintă probabilitatea ca un </a:t>
            </a:r>
            <a:r>
              <a:rPr lang="ro-RO" sz="1200" dirty="0" err="1"/>
              <a:t>tag</a:t>
            </a:r>
            <a:r>
              <a:rPr lang="ro-RO" sz="1200" dirty="0"/>
              <a:t> să apară după ce un alt </a:t>
            </a:r>
            <a:r>
              <a:rPr lang="ro-RO" sz="1200" dirty="0" err="1"/>
              <a:t>tag</a:t>
            </a:r>
            <a:r>
              <a:rPr lang="ro-RO" sz="1200" dirty="0"/>
              <a:t> a apărut la pasul anterior. </a:t>
            </a:r>
            <a:r>
              <a:rPr lang="ro-RO" sz="1200" dirty="0" err="1"/>
              <a:t>Deobicei</a:t>
            </a:r>
            <a:r>
              <a:rPr lang="ro-RO" sz="1200" dirty="0"/>
              <a:t>, într-un sistem de etichetare cu un model Markov cu stări ascunse se calculează doar probabilitățile de tranziție pentru </a:t>
            </a:r>
            <a:r>
              <a:rPr lang="ro-RO" sz="1200" dirty="0" err="1"/>
              <a:t>unigram</a:t>
            </a:r>
            <a:r>
              <a:rPr lang="ro-RO" sz="1200" dirty="0"/>
              <a:t> (1-gram), </a:t>
            </a:r>
            <a:r>
              <a:rPr lang="ro-RO" sz="1200" dirty="0" err="1"/>
              <a:t>bigram</a:t>
            </a:r>
            <a:r>
              <a:rPr lang="ro-RO" sz="1200" dirty="0"/>
              <a:t> (2-gram) și </a:t>
            </a:r>
            <a:r>
              <a:rPr lang="ro-RO" sz="1200" dirty="0" err="1"/>
              <a:t>trigram</a:t>
            </a:r>
            <a:r>
              <a:rPr lang="ro-RO" sz="1200" dirty="0"/>
              <a:t> (3-gram):</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F5FCCFC-C24A-422A-8D15-F4B7CA328E07}"/>
                  </a:ext>
                </a:extLst>
              </p:cNvPr>
              <p:cNvSpPr txBox="1"/>
              <p:nvPr/>
            </p:nvSpPr>
            <p:spPr>
              <a:xfrm>
                <a:off x="87746" y="3240580"/>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87746" y="3240580"/>
                <a:ext cx="5823526" cy="509050"/>
              </a:xfrm>
              <a:prstGeom prst="rect">
                <a:avLst/>
              </a:prstGeom>
              <a:blipFill>
                <a:blip r:embed="rId5"/>
                <a:stretch>
                  <a:fillRect b="-1205"/>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D509D3C-102A-4AF1-A8DF-3C13E1C1D6C4}"/>
                  </a:ext>
                </a:extLst>
              </p:cNvPr>
              <p:cNvSpPr txBox="1"/>
              <p:nvPr/>
            </p:nvSpPr>
            <p:spPr>
              <a:xfrm>
                <a:off x="18473" y="3745079"/>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8473" y="3745079"/>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47AF8EF-14D2-40F0-84F8-A9EE89ECBA64}"/>
                  </a:ext>
                </a:extLst>
              </p:cNvPr>
              <p:cNvSpPr txBox="1"/>
              <p:nvPr/>
            </p:nvSpPr>
            <p:spPr>
              <a:xfrm>
                <a:off x="0" y="4316234"/>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0" y="4316234"/>
                <a:ext cx="5999018" cy="546816"/>
              </a:xfrm>
              <a:prstGeom prst="rect">
                <a:avLst/>
              </a:prstGeom>
              <a:blipFill>
                <a:blip r:embed="rId7"/>
                <a:stretch>
                  <a:fillRect t="-34444" b="-68889"/>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831840" y="3308560"/>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831840" y="382432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831840" y="439208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mc:Choice xmlns:a14="http://schemas.microsoft.com/office/drawing/2010/main"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356436" y="3201676"/>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trigram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bigram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050" i="1" dirty="0"/>
              </a:p>
              <a:p>
                <a:pPr marL="101600" indent="0">
                  <a:buNone/>
                </a:pPr>
                <a14:m>
                  <m:oMath xmlns:m="http://schemas.openxmlformats.org/officeDocument/2006/math">
                    <m:r>
                      <a:rPr lang="ro-RO" sz="1050" i="1"/>
                      <m:t>𝑐</m:t>
                    </m:r>
                    <m:d>
                      <m:dPr>
                        <m:ctrlPr>
                          <a:rPr lang="ro-RO" sz="1050" i="1"/>
                        </m:ctrlPr>
                      </m:dPr>
                      <m:e>
                        <m:sSub>
                          <m:sSubPr>
                            <m:ctrlPr>
                              <a:rPr lang="ro-RO" sz="1050" i="1"/>
                            </m:ctrlPr>
                          </m:sSubPr>
                          <m:e>
                            <m:r>
                              <a:rPr lang="ro-RO" sz="1050" i="1"/>
                              <m:t>𝑡</m:t>
                            </m:r>
                          </m:e>
                          <m:sub>
                            <m:r>
                              <a:rPr lang="ro-RO" sz="1050" i="1"/>
                              <m:t>𝑖</m:t>
                            </m:r>
                          </m:sub>
                        </m:sSub>
                      </m:e>
                    </m:d>
                    <m:r>
                      <a:rPr lang="ro-RO" sz="1050" i="1"/>
                      <m:t>− </m:t>
                    </m:r>
                  </m:oMath>
                </a14:m>
                <a:r>
                  <a:rPr lang="ro-RO" sz="1050" dirty="0"/>
                  <a:t>frecvența de apariție a </a:t>
                </a:r>
                <a:r>
                  <a:rPr lang="ro-RO" sz="1050" dirty="0" err="1"/>
                  <a:t>tagului</a:t>
                </a:r>
                <a:r>
                  <a:rPr lang="ro-RO" sz="1050" dirty="0"/>
                  <a:t> </a:t>
                </a:r>
                <a14:m>
                  <m:oMath xmlns:m="http://schemas.openxmlformats.org/officeDocument/2006/math">
                    <m:sSub>
                      <m:sSubPr>
                        <m:ctrlPr>
                          <a:rPr lang="ro-RO" sz="1050" i="1"/>
                        </m:ctrlPr>
                      </m:sSubPr>
                      <m:e>
                        <m:r>
                          <a:rPr lang="ro-RO" sz="1050" i="1"/>
                          <m:t>𝑡</m:t>
                        </m:r>
                      </m:e>
                      <m:sub>
                        <m:r>
                          <a:rPr lang="ro-RO" sz="1050" i="1"/>
                          <m:t>𝑖</m:t>
                        </m:r>
                      </m:sub>
                    </m:sSub>
                  </m:oMath>
                </a14:m>
                <a:endParaRPr lang="ro-RO" sz="1050" dirty="0"/>
              </a:p>
              <a:p>
                <a:pPr marL="101600" indent="0">
                  <a:buNone/>
                </a:pPr>
                <a:r>
                  <a:rPr lang="ro-RO" sz="1050" dirty="0"/>
                  <a:t>N – numărul de </a:t>
                </a:r>
                <a:r>
                  <a:rPr lang="ro-RO" sz="1050" dirty="0" err="1"/>
                  <a:t>tokeni</a:t>
                </a:r>
                <a:r>
                  <a:rPr lang="ro-RO" sz="1050" dirty="0"/>
                  <a:t> (cuvinte) din setul de antrenare</a:t>
                </a:r>
              </a:p>
            </p:txBody>
          </p:sp>
        </mc:Choice>
        <mc:Fallback>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356436" y="3201676"/>
                <a:ext cx="4266632" cy="618747"/>
              </a:xfrm>
              <a:prstGeom prst="rect">
                <a:avLst/>
              </a:prstGeom>
              <a:blipFill>
                <a:blip r:embed="rId8"/>
                <a:stretch>
                  <a:fillRect b="-172549"/>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Netezire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47474" y="826015"/>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O metodă de netezire a datelor este interpolarea liniară. Aceasta presupune calcularea unei noi probabilități compuse din suma probabilităților de tranziție (</a:t>
            </a:r>
            <a:r>
              <a:rPr lang="ro-RO" sz="1200" dirty="0" err="1"/>
              <a:t>unigram</a:t>
            </a:r>
            <a:r>
              <a:rPr lang="ro-RO" sz="1200" dirty="0"/>
              <a:t>, </a:t>
            </a:r>
            <a:r>
              <a:rPr lang="ro-RO" sz="1200" dirty="0" err="1"/>
              <a:t>bigram</a:t>
            </a:r>
            <a:r>
              <a:rPr lang="ro-RO" sz="1200" dirty="0"/>
              <a:t>, </a:t>
            </a:r>
            <a:r>
              <a:rPr lang="ro-RO" sz="1200" dirty="0" err="1"/>
              <a:t>trigram</a:t>
            </a:r>
            <a:r>
              <a:rPr lang="ro-RO" sz="1200" dirty="0"/>
              <a:t>) înmulțite cu o pondere determinată:</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78EEA359-D0F8-468F-BF33-DA15749642F0}"/>
                  </a:ext>
                </a:extLst>
              </p:cNvPr>
              <p:cNvSpPr txBox="1"/>
              <p:nvPr/>
            </p:nvSpPr>
            <p:spPr>
              <a:xfrm>
                <a:off x="1681584" y="1380353"/>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𝑳𝑰</m:t>
                              </m:r>
                            </m:sub>
                          </m:sSub>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𝟏</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𝟐</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𝟑</m:t>
                              </m:r>
                            </m:sub>
                          </m:sSub>
                          <m:r>
                            <a:rPr lang="ro-RO" b="1" i="1">
                              <a:solidFill>
                                <a:schemeClr val="tx1"/>
                              </a:solidFill>
                              <a:latin typeface="Cambria Math" panose="02040503050406030204" pitchFamily="18" charset="0"/>
                            </a:rPr>
                            <m:t>𝑷</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oMath>
                  </m:oMathPara>
                </a14:m>
                <a:endParaRPr lang="ro-RO" b="1" dirty="0">
                  <a:solidFill>
                    <a:schemeClr val="tx1"/>
                  </a:solidFill>
                </a:endParaRPr>
              </a:p>
            </p:txBody>
          </p:sp>
        </mc:Choice>
        <mc:Fallback>
          <p:sp>
            <p:nvSpPr>
              <p:cNvPr id="20" name="TextBox 19">
                <a:extLst>
                  <a:ext uri="{FF2B5EF4-FFF2-40B4-BE49-F238E27FC236}">
                    <a16:creationId xmlns:a16="http://schemas.microsoft.com/office/drawing/2014/main" id="{78EEA359-D0F8-468F-BF33-DA15749642F0}"/>
                  </a:ext>
                </a:extLst>
              </p:cNvPr>
              <p:cNvSpPr txBox="1">
                <a:spLocks noRot="1" noChangeAspect="1" noMove="1" noResize="1" noEditPoints="1" noAdjustHandles="1" noChangeArrowheads="1" noChangeShapeType="1" noTextEdit="1"/>
              </p:cNvSpPr>
              <p:nvPr/>
            </p:nvSpPr>
            <p:spPr>
              <a:xfrm>
                <a:off x="1681584" y="1380353"/>
                <a:ext cx="4572000" cy="307777"/>
              </a:xfrm>
              <a:prstGeom prst="rect">
                <a:avLst/>
              </a:prstGeom>
              <a:blipFill>
                <a:blip r:embed="rId3"/>
                <a:stretch>
                  <a:fillRect t="-100000" r="-7467" b="-158824"/>
                </a:stretch>
              </a:blipFill>
            </p:spPr>
            <p:txBody>
              <a:bodyPr/>
              <a:lstStyle/>
              <a:p>
                <a:r>
                  <a:rPr lang="ro-RO">
                    <a:noFill/>
                  </a:rPr>
                  <a:t> </a:t>
                </a:r>
              </a:p>
            </p:txBody>
          </p:sp>
        </mc:Fallback>
      </mc:AlternateContent>
      <p:sp>
        <p:nvSpPr>
          <p:cNvPr id="22" name="Google Shape;125;p17">
            <a:extLst>
              <a:ext uri="{FF2B5EF4-FFF2-40B4-BE49-F238E27FC236}">
                <a16:creationId xmlns:a16="http://schemas.microsoft.com/office/drawing/2014/main" id="{49605D5F-6866-4E46-AAE5-4EFE9BD68A16}"/>
              </a:ext>
            </a:extLst>
          </p:cNvPr>
          <p:cNvSpPr txBox="1">
            <a:spLocks/>
          </p:cNvSpPr>
          <p:nvPr/>
        </p:nvSpPr>
        <p:spPr>
          <a:xfrm>
            <a:off x="647474" y="3430843"/>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O altă metodă de netezire este netezirea aditivă. Aceasta presupune adunarea la </a:t>
            </a:r>
            <a:r>
              <a:rPr lang="ro-RO" sz="1200" dirty="0" err="1"/>
              <a:t>numarător</a:t>
            </a:r>
            <a:r>
              <a:rPr lang="ro-RO" sz="1200" dirty="0"/>
              <a:t> cu o constantă aleasă de dinainte și la numitor adunarea cu produsul dintre această constantă și o altă valoare care reprezintă lungimea setului de date x.</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1FEDAD7-98BC-44D2-B52D-7D519D73566F}"/>
                  </a:ext>
                </a:extLst>
              </p:cNvPr>
              <p:cNvSpPr txBox="1"/>
              <p:nvPr/>
            </p:nvSpPr>
            <p:spPr>
              <a:xfrm>
                <a:off x="-3973" y="4127752"/>
                <a:ext cx="4572000" cy="487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𝜽</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r>
                            <a:rPr lang="ro-RO" b="1" i="1">
                              <a:solidFill>
                                <a:schemeClr val="tx1"/>
                              </a:solidFill>
                              <a:latin typeface="Cambria Math" panose="02040503050406030204" pitchFamily="18" charset="0"/>
                            </a:rPr>
                            <m:t>𝑵</m:t>
                          </m:r>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p:sp>
            <p:nvSpPr>
              <p:cNvPr id="25" name="TextBox 24">
                <a:extLst>
                  <a:ext uri="{FF2B5EF4-FFF2-40B4-BE49-F238E27FC236}">
                    <a16:creationId xmlns:a16="http://schemas.microsoft.com/office/drawing/2014/main" id="{71FEDAD7-98BC-44D2-B52D-7D519D73566F}"/>
                  </a:ext>
                </a:extLst>
              </p:cNvPr>
              <p:cNvSpPr txBox="1">
                <a:spLocks noRot="1" noChangeAspect="1" noMove="1" noResize="1" noEditPoints="1" noAdjustHandles="1" noChangeArrowheads="1" noChangeShapeType="1" noTextEdit="1"/>
              </p:cNvSpPr>
              <p:nvPr/>
            </p:nvSpPr>
            <p:spPr>
              <a:xfrm>
                <a:off x="-3973" y="4127752"/>
                <a:ext cx="4572000" cy="487249"/>
              </a:xfrm>
              <a:prstGeom prst="rect">
                <a:avLst/>
              </a:prstGeom>
              <a:blipFill>
                <a:blip r:embed="rId4"/>
                <a:stretch>
                  <a:fillRect b="-2500"/>
                </a:stretch>
              </a:blipFill>
            </p:spPr>
            <p:txBody>
              <a:bodyPr/>
              <a:lstStyle/>
              <a:p>
                <a:r>
                  <a:rPr lang="ro-RO">
                    <a:noFill/>
                  </a:rPr>
                  <a:t> </a:t>
                </a:r>
              </a:p>
            </p:txBody>
          </p:sp>
        </mc:Fallback>
      </mc:AlternateContent>
      <p:sp>
        <p:nvSpPr>
          <p:cNvPr id="28" name="Google Shape;125;p17">
            <a:extLst>
              <a:ext uri="{FF2B5EF4-FFF2-40B4-BE49-F238E27FC236}">
                <a16:creationId xmlns:a16="http://schemas.microsoft.com/office/drawing/2014/main" id="{58CDB429-0F79-4B74-907A-918E31A6E3D4}"/>
              </a:ext>
            </a:extLst>
          </p:cNvPr>
          <p:cNvSpPr txBox="1">
            <a:spLocks/>
          </p:cNvSpPr>
          <p:nvPr/>
        </p:nvSpPr>
        <p:spPr>
          <a:xfrm>
            <a:off x="647474" y="1696569"/>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Valorile ponderilor </a:t>
            </a:r>
            <a:r>
              <a:rPr lang="el-GR" sz="1200" dirty="0"/>
              <a:t>λ_1,λ_2,λ_3 </a:t>
            </a:r>
            <a:r>
              <a:rPr lang="ro-RO" sz="1200" dirty="0"/>
              <a:t>sunt estimate prin interpolarea eliminată. Pseudocodul general de determinare a acestor ponderi este următorul:</a:t>
            </a:r>
          </a:p>
        </p:txBody>
      </p:sp>
      <p:pic>
        <p:nvPicPr>
          <p:cNvPr id="5" name="Picture 4">
            <a:extLst>
              <a:ext uri="{FF2B5EF4-FFF2-40B4-BE49-F238E27FC236}">
                <a16:creationId xmlns:a16="http://schemas.microsoft.com/office/drawing/2014/main" id="{ADAFF04A-00FF-4773-945B-AE3EBF395128}"/>
              </a:ext>
            </a:extLst>
          </p:cNvPr>
          <p:cNvPicPr>
            <a:picLocks noChangeAspect="1"/>
          </p:cNvPicPr>
          <p:nvPr/>
        </p:nvPicPr>
        <p:blipFill>
          <a:blip r:embed="rId5"/>
          <a:stretch>
            <a:fillRect/>
          </a:stretch>
        </p:blipFill>
        <p:spPr>
          <a:xfrm>
            <a:off x="3187691" y="2093842"/>
            <a:ext cx="3165140" cy="1320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Google Shape;125;p17">
            <a:extLst>
              <a:ext uri="{FF2B5EF4-FFF2-40B4-BE49-F238E27FC236}">
                <a16:creationId xmlns:a16="http://schemas.microsoft.com/office/drawing/2014/main" id="{26DC0F6B-4CEE-4484-BA71-C6C6D32F4095}"/>
              </a:ext>
            </a:extLst>
          </p:cNvPr>
          <p:cNvSpPr txBox="1">
            <a:spLocks/>
          </p:cNvSpPr>
          <p:nvPr/>
        </p:nvSpPr>
        <p:spPr>
          <a:xfrm>
            <a:off x="3130767" y="4127752"/>
            <a:ext cx="5448889" cy="840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Pentru </a:t>
            </a:r>
            <a:r>
              <a:rPr lang="el-GR" sz="1200" dirty="0"/>
              <a:t>α= 0, </a:t>
            </a:r>
            <a:r>
              <a:rPr lang="ro-RO" sz="1200" dirty="0"/>
              <a:t>atunci formula de alături nu folosește nicio netezire iar pentru </a:t>
            </a:r>
            <a:r>
              <a:rPr lang="el-GR" sz="1200" dirty="0"/>
              <a:t>α= 1 </a:t>
            </a:r>
            <a:r>
              <a:rPr lang="ro-RO" sz="1200" dirty="0"/>
              <a:t>atunci noua formulă se va numi regula de succesiune a lui Laplace sau formula de netezire a lui Laplace.</a:t>
            </a:r>
          </a:p>
        </p:txBody>
      </p:sp>
      <p:sp>
        <p:nvSpPr>
          <p:cNvPr id="31" name="TextBox 30">
            <a:extLst>
              <a:ext uri="{FF2B5EF4-FFF2-40B4-BE49-F238E27FC236}">
                <a16:creationId xmlns:a16="http://schemas.microsoft.com/office/drawing/2014/main" id="{7F76018E-46D1-4366-99DF-9F468C7D2CFB}"/>
              </a:ext>
            </a:extLst>
          </p:cNvPr>
          <p:cNvSpPr txBox="1"/>
          <p:nvPr/>
        </p:nvSpPr>
        <p:spPr>
          <a:xfrm>
            <a:off x="1613191" y="4692110"/>
            <a:ext cx="4724400" cy="27565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solidFill>
                  <a:schemeClr val="tx1"/>
                </a:solidFill>
                <a:latin typeface="Lato" panose="020B0604020202020204" charset="0"/>
              </a:rPr>
              <a:t>Unde,  i=1,…,d</a:t>
            </a:r>
          </a:p>
        </p:txBody>
      </p:sp>
    </p:spTree>
    <p:extLst>
      <p:ext uri="{BB962C8B-B14F-4D97-AF65-F5344CB8AC3E}">
        <p14:creationId xmlns:p14="http://schemas.microsoft.com/office/powerpoint/2010/main" val="242302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6" y="86524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Pentru exemplul următor: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Nolan</a:t>
            </a:r>
            <a:r>
              <a:rPr lang="ro-RO" sz="1200" dirty="0"/>
              <a:t>(</a:t>
            </a:r>
            <a:r>
              <a:rPr lang="ro-RO" sz="1200" dirty="0" err="1"/>
              <a:t>Noun</a:t>
            </a:r>
            <a:r>
              <a:rPr lang="ro-RO" sz="1200" dirty="0"/>
              <a:t>) </a:t>
            </a:r>
            <a:r>
              <a:rPr lang="ro-RO" sz="1200" dirty="0" err="1"/>
              <a:t>can</a:t>
            </a:r>
            <a:r>
              <a:rPr lang="ro-RO" sz="1200" dirty="0"/>
              <a:t>(Modal Verb) </a:t>
            </a:r>
            <a:r>
              <a:rPr lang="ro-RO" sz="1200" dirty="0" err="1"/>
              <a:t>hire</a:t>
            </a:r>
            <a:r>
              <a:rPr lang="ro-RO" sz="1200" dirty="0"/>
              <a:t>(Verb) Will(</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Tip(</a:t>
            </a:r>
            <a:r>
              <a:rPr lang="ro-RO" sz="1200" dirty="0" err="1"/>
              <a:t>Noun</a:t>
            </a:r>
            <a:r>
              <a:rPr lang="ro-RO" sz="1200" dirty="0"/>
              <a:t>) </a:t>
            </a:r>
            <a:r>
              <a:rPr lang="ro-RO" sz="1200" dirty="0" err="1"/>
              <a:t>will</a:t>
            </a:r>
            <a:r>
              <a:rPr lang="ro-RO" sz="1200" dirty="0"/>
              <a:t>(Modal Verb) </a:t>
            </a:r>
            <a:r>
              <a:rPr lang="ro-RO" sz="1200" dirty="0" err="1"/>
              <a:t>hire</a:t>
            </a:r>
            <a:r>
              <a:rPr lang="ro-RO" sz="1200" dirty="0"/>
              <a:t>(Verb)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Will(Modal Verb) </a:t>
            </a:r>
            <a:r>
              <a:rPr lang="ro-RO" sz="1200" dirty="0" err="1"/>
              <a:t>Nolan</a:t>
            </a:r>
            <a:r>
              <a:rPr lang="ro-RO" sz="1200" dirty="0"/>
              <a:t>(</a:t>
            </a:r>
            <a:r>
              <a:rPr lang="ro-RO" sz="1200" dirty="0" err="1"/>
              <a:t>Noun</a:t>
            </a:r>
            <a:r>
              <a:rPr lang="ro-RO" sz="1200" dirty="0"/>
              <a:t>) tip(Verb)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will</a:t>
            </a:r>
            <a:r>
              <a:rPr lang="ro-RO" sz="1200" dirty="0"/>
              <a:t>(Modal Verb) </a:t>
            </a:r>
            <a:r>
              <a:rPr lang="ro-RO" sz="1200" dirty="0" err="1"/>
              <a:t>pay</a:t>
            </a:r>
            <a:r>
              <a:rPr lang="ro-RO" sz="1200" dirty="0"/>
              <a:t>(VB) Tip(</a:t>
            </a:r>
            <a:r>
              <a:rPr lang="ro-RO" sz="1200" dirty="0" err="1"/>
              <a:t>Noun</a:t>
            </a:r>
            <a:r>
              <a:rPr lang="ro-RO" sz="12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este următorul:</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2259640" y="2503861"/>
            <a:ext cx="4594239" cy="2438683"/>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60682" y="841527"/>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rPr>
                          </m:ctrlPr>
                        </m:sSubPr>
                        <m:e>
                          <m:r>
                            <a:rPr lang="ro-RO" b="1" i="1">
                              <a:solidFill>
                                <a:schemeClr val="tx1"/>
                              </a:solidFill>
                            </a:rPr>
                            <m:t>𝑷</m:t>
                          </m:r>
                        </m:e>
                        <m:sub>
                          <m:r>
                            <a:rPr lang="ro-RO" b="1" i="1">
                              <a:solidFill>
                                <a:schemeClr val="tx1"/>
                              </a:solidFill>
                            </a:rPr>
                            <m:t>𝒔𝒑</m:t>
                          </m:r>
                        </m:sub>
                      </m:sSub>
                      <m:d>
                        <m:dPr>
                          <m:ctrlPr>
                            <a:rPr lang="ro-RO" b="1" i="1">
                              <a:solidFill>
                                <a:schemeClr val="tx1"/>
                              </a:solidFill>
                            </a:rPr>
                          </m:ctrlPr>
                        </m:dPr>
                        <m:e>
                          <m:d>
                            <m:dPr>
                              <m:begChr m:val=""/>
                              <m:endChr m:val="|"/>
                              <m:ctrlPr>
                                <a:rPr lang="ro-RO" b="1" i="1">
                                  <a:solidFill>
                                    <a:schemeClr val="tx1"/>
                                  </a:solidFill>
                                </a:rPr>
                              </m:ctrlPr>
                            </m:dPr>
                            <m:e>
                              <m:sSub>
                                <m:sSubPr>
                                  <m:ctrlPr>
                                    <a:rPr lang="ro-RO" b="1" i="1">
                                      <a:solidFill>
                                        <a:schemeClr val="tx1"/>
                                      </a:solidFill>
                                    </a:rPr>
                                  </m:ctrlPr>
                                </m:sSubPr>
                                <m:e>
                                  <m:r>
                                    <a:rPr lang="ro-RO" b="1" i="1">
                                      <a:solidFill>
                                        <a:schemeClr val="tx1"/>
                                      </a:solidFill>
                                    </a:rPr>
                                    <m:t>𝒙</m:t>
                                  </m:r>
                                </m:e>
                                <m:sub>
                                  <m:r>
                                    <a:rPr lang="ro-RO" b="1" i="1">
                                      <a:solidFill>
                                        <a:schemeClr val="tx1"/>
                                      </a:solidFill>
                                    </a:rPr>
                                    <m:t>𝒊</m:t>
                                  </m:r>
                                </m:sub>
                              </m:sSub>
                            </m:e>
                          </m:d>
                          <m:sSub>
                            <m:sSubPr>
                              <m:ctrlPr>
                                <a:rPr lang="ro-RO" b="1" i="1">
                                  <a:solidFill>
                                    <a:schemeClr val="tx1"/>
                                  </a:solidFill>
                                </a:rPr>
                              </m:ctrlPr>
                            </m:sSubPr>
                            <m:e>
                              <m:r>
                                <a:rPr lang="ro-RO" b="1" i="1">
                                  <a:solidFill>
                                    <a:schemeClr val="tx1"/>
                                  </a:solidFill>
                                </a:rPr>
                                <m:t>𝒕</m:t>
                              </m:r>
                            </m:e>
                            <m:sub>
                              <m:r>
                                <a:rPr lang="ro-RO" b="1" i="1">
                                  <a:solidFill>
                                    <a:schemeClr val="tx1"/>
                                  </a:solidFill>
                                </a:rPr>
                                <m:t>𝒊</m:t>
                              </m:r>
                            </m:sub>
                          </m:sSub>
                        </m:e>
                      </m:d>
                      <m:r>
                        <a:rPr lang="ro-RO" b="1" i="1">
                          <a:solidFill>
                            <a:schemeClr val="tx1"/>
                          </a:solidFill>
                        </a:rPr>
                        <m:t>=</m:t>
                      </m:r>
                      <m:f>
                        <m:fPr>
                          <m:ctrlPr>
                            <a:rPr lang="ro-RO" b="1" i="1">
                              <a:solidFill>
                                <a:schemeClr val="tx1"/>
                              </a:solidFill>
                            </a:rPr>
                          </m:ctrlPr>
                        </m:fPr>
                        <m:num>
                          <m:r>
                            <a:rPr lang="ro-RO" b="1" i="1">
                              <a:solidFill>
                                <a:schemeClr val="tx1"/>
                              </a:solidFill>
                            </a:rPr>
                            <m:t>𝒄</m:t>
                          </m:r>
                          <m:d>
                            <m:dPr>
                              <m:ctrlPr>
                                <a:rPr lang="ro-RO" b="1" i="1">
                                  <a:solidFill>
                                    <a:schemeClr val="tx1"/>
                                  </a:solidFill>
                                </a:rPr>
                              </m:ctrlPr>
                            </m:dPr>
                            <m:e>
                              <m:sSub>
                                <m:sSubPr>
                                  <m:ctrlPr>
                                    <a:rPr lang="ro-RO" b="1" i="1">
                                      <a:solidFill>
                                        <a:schemeClr val="tx1"/>
                                      </a:solidFill>
                                    </a:rPr>
                                  </m:ctrlPr>
                                </m:sSubPr>
                                <m:e>
                                  <m:r>
                                    <a:rPr lang="ro-RO" b="1" i="1">
                                      <a:solidFill>
                                        <a:schemeClr val="tx1"/>
                                      </a:solidFill>
                                    </a:rPr>
                                    <m:t>𝒕</m:t>
                                  </m:r>
                                </m:e>
                                <m:sub>
                                  <m:r>
                                    <a:rPr lang="ro-RO" b="1" i="1">
                                      <a:solidFill>
                                        <a:schemeClr val="tx1"/>
                                      </a:solidFill>
                                    </a:rPr>
                                    <m:t>𝒊</m:t>
                                  </m:r>
                                </m:sub>
                              </m:sSub>
                              <m:r>
                                <a:rPr lang="ro-RO" b="1" i="1">
                                  <a:solidFill>
                                    <a:schemeClr val="tx1"/>
                                  </a:solidFill>
                                </a:rPr>
                                <m:t>,</m:t>
                              </m:r>
                              <m:sSub>
                                <m:sSubPr>
                                  <m:ctrlPr>
                                    <a:rPr lang="ro-RO" b="1" i="1">
                                      <a:solidFill>
                                        <a:schemeClr val="tx1"/>
                                      </a:solidFill>
                                    </a:rPr>
                                  </m:ctrlPr>
                                </m:sSubPr>
                                <m:e>
                                  <m:r>
                                    <a:rPr lang="ro-RO" b="1" i="1">
                                      <a:solidFill>
                                        <a:schemeClr val="tx1"/>
                                      </a:solidFill>
                                    </a:rPr>
                                    <m:t>𝒙</m:t>
                                  </m:r>
                                </m:e>
                                <m:sub>
                                  <m:r>
                                    <a:rPr lang="ro-RO" b="1" i="1">
                                      <a:solidFill>
                                        <a:schemeClr val="tx1"/>
                                      </a:solidFill>
                                    </a:rPr>
                                    <m:t>𝒊</m:t>
                                  </m:r>
                                </m:sub>
                              </m:sSub>
                            </m:e>
                          </m:d>
                          <m:r>
                            <a:rPr lang="ro-RO" b="1" i="1">
                              <a:solidFill>
                                <a:schemeClr val="tx1"/>
                              </a:solidFill>
                            </a:rPr>
                            <m:t>+ </m:t>
                          </m:r>
                          <m:r>
                            <a:rPr lang="ro-RO" b="1" i="1">
                              <a:solidFill>
                                <a:schemeClr val="tx1"/>
                              </a:solidFill>
                            </a:rPr>
                            <m:t>𝜶</m:t>
                          </m:r>
                        </m:num>
                        <m:den>
                          <m:nary>
                            <m:naryPr>
                              <m:chr m:val="∑"/>
                              <m:limLoc m:val="undOvr"/>
                              <m:ctrlPr>
                                <a:rPr lang="ro-RO" b="1" i="1">
                                  <a:solidFill>
                                    <a:schemeClr val="tx1"/>
                                  </a:solidFill>
                                </a:rPr>
                              </m:ctrlPr>
                            </m:naryPr>
                            <m:sub>
                              <m:r>
                                <a:rPr lang="ro-RO" b="1" i="1">
                                  <a:solidFill>
                                    <a:schemeClr val="tx1"/>
                                  </a:solidFill>
                                </a:rPr>
                                <m:t>𝒌</m:t>
                              </m:r>
                              <m:r>
                                <a:rPr lang="ro-RO" b="1" i="1">
                                  <a:solidFill>
                                    <a:schemeClr val="tx1"/>
                                  </a:solidFill>
                                </a:rPr>
                                <m:t>=</m:t>
                              </m:r>
                              <m:r>
                                <a:rPr lang="ro-RO" b="1" i="1">
                                  <a:solidFill>
                                    <a:schemeClr val="tx1"/>
                                  </a:solidFill>
                                </a:rPr>
                                <m:t>𝟏</m:t>
                              </m:r>
                            </m:sub>
                            <m:sup>
                              <m:sSubSup>
                                <m:sSubSupPr>
                                  <m:ctrlPr>
                                    <a:rPr lang="ro-RO" b="1" i="1">
                                      <a:solidFill>
                                        <a:schemeClr val="tx1"/>
                                      </a:solidFill>
                                    </a:rPr>
                                  </m:ctrlPr>
                                </m:sSubSupPr>
                                <m:e>
                                  <m:r>
                                    <a:rPr lang="ro-RO" b="1" i="1">
                                      <a:solidFill>
                                        <a:schemeClr val="tx1"/>
                                      </a:solidFill>
                                    </a:rPr>
                                    <m:t>𝑻</m:t>
                                  </m:r>
                                </m:e>
                                <m:sub>
                                  <m:r>
                                    <a:rPr lang="ro-RO" b="1" i="1">
                                      <a:solidFill>
                                        <a:schemeClr val="tx1"/>
                                      </a:solidFill>
                                    </a:rPr>
                                    <m:t>𝒏</m:t>
                                  </m:r>
                                </m:sub>
                                <m:sup>
                                  <m:sSub>
                                    <m:sSubPr>
                                      <m:ctrlPr>
                                        <a:rPr lang="ro-RO" b="1" i="1">
                                          <a:solidFill>
                                            <a:schemeClr val="tx1"/>
                                          </a:solidFill>
                                        </a:rPr>
                                      </m:ctrlPr>
                                    </m:sSubPr>
                                    <m:e>
                                      <m:r>
                                        <a:rPr lang="ro-RO" b="1" i="1">
                                          <a:solidFill>
                                            <a:schemeClr val="tx1"/>
                                          </a:solidFill>
                                        </a:rPr>
                                        <m:t>𝒙</m:t>
                                      </m:r>
                                    </m:e>
                                    <m:sub>
                                      <m:r>
                                        <a:rPr lang="ro-RO" b="1" i="1">
                                          <a:solidFill>
                                            <a:schemeClr val="tx1"/>
                                          </a:solidFill>
                                        </a:rPr>
                                        <m:t>𝒊</m:t>
                                      </m:r>
                                    </m:sub>
                                  </m:sSub>
                                </m:sup>
                              </m:sSubSup>
                            </m:sup>
                            <m:e>
                              <m:r>
                                <a:rPr lang="ro-RO" b="1" i="1">
                                  <a:solidFill>
                                    <a:schemeClr val="tx1"/>
                                  </a:solidFill>
                                </a:rPr>
                                <m:t>𝒌</m:t>
                              </m:r>
                            </m:e>
                          </m:nary>
                          <m:r>
                            <a:rPr lang="ro-RO" b="1" i="1">
                              <a:solidFill>
                                <a:schemeClr val="tx1"/>
                              </a:solidFill>
                            </a:rPr>
                            <m:t>+ </m:t>
                          </m:r>
                          <m:r>
                            <a:rPr lang="ro-RO" b="1" i="1">
                              <a:solidFill>
                                <a:schemeClr val="tx1"/>
                              </a:solidFill>
                            </a:rPr>
                            <m:t>𝜶</m:t>
                          </m:r>
                          <m:r>
                            <a:rPr lang="ro-RO" b="1" i="1">
                              <a:solidFill>
                                <a:schemeClr val="tx1"/>
                              </a:solidFill>
                            </a:rPr>
                            <m:t>𝒅</m:t>
                          </m:r>
                        </m:den>
                      </m:f>
                    </m:oMath>
                  </m:oMathPara>
                </a14:m>
                <a:endParaRPr lang="ro-RO" b="1" dirty="0">
                  <a:solidFill>
                    <a:schemeClr val="tx1"/>
                  </a:solidFill>
                </a:endParaRPr>
              </a:p>
            </p:txBody>
          </p:sp>
        </mc:Choice>
        <mc:Fallback>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61A2613-85DA-454A-AA37-343447A729D9}"/>
                  </a:ext>
                </a:extLst>
              </p:cNvPr>
              <p:cNvSpPr txBox="1"/>
              <p:nvPr/>
            </p:nvSpPr>
            <p:spPr>
              <a:xfrm>
                <a:off x="3948262" y="1546651"/>
                <a:ext cx="4572000" cy="959237"/>
              </a:xfrm>
              <a:prstGeom prst="rect">
                <a:avLst/>
              </a:prstGeom>
              <a:noFill/>
            </p:spPr>
            <p:txBody>
              <a:bodyPr wrap="square">
                <a:spAutoFit/>
              </a:bodyPr>
              <a:lstStyle/>
              <a:p>
                <a:r>
                  <a:rPr lang="ro-RO" sz="1000" dirty="0">
                    <a:solidFill>
                      <a:schemeClr val="tx1"/>
                    </a:solidFill>
                    <a:latin typeface="Lato" panose="020B0604020202020204" charset="0"/>
                  </a:rPr>
                  <a:t>Unde, </a:t>
                </a:r>
                <a14:m>
                  <m:oMath xmlns:m="http://schemas.openxmlformats.org/officeDocument/2006/math">
                    <m:sSub>
                      <m:sSubPr>
                        <m:ctrlPr>
                          <a:rPr lang="ro-RO" sz="1000" i="1">
                            <a:solidFill>
                              <a:schemeClr val="tx1"/>
                            </a:solidFill>
                          </a:rPr>
                        </m:ctrlPr>
                      </m:sSubPr>
                      <m:e>
                        <m:r>
                          <a:rPr lang="ro-RO" sz="1000" i="1">
                            <a:solidFill>
                              <a:schemeClr val="tx1"/>
                            </a:solidFill>
                          </a:rPr>
                          <m:t>𝑃</m:t>
                        </m:r>
                      </m:e>
                      <m:sub>
                        <m:r>
                          <a:rPr lang="ro-RO" sz="1000" i="1">
                            <a:solidFill>
                              <a:schemeClr val="tx1"/>
                            </a:solidFill>
                          </a:rPr>
                          <m:t>𝑠𝑝</m:t>
                        </m:r>
                      </m:sub>
                    </m:sSub>
                    <m:d>
                      <m:dPr>
                        <m:ctrlPr>
                          <a:rPr lang="ro-RO" sz="1000" i="1">
                            <a:solidFill>
                              <a:schemeClr val="tx1"/>
                            </a:solidFill>
                          </a:rPr>
                        </m:ctrlPr>
                      </m:dPr>
                      <m:e>
                        <m:d>
                          <m:dPr>
                            <m:begChr m:val=""/>
                            <m:endChr m:val="|"/>
                            <m:ctrlPr>
                              <a:rPr lang="ro-RO" sz="1000" i="1">
                                <a:solidFill>
                                  <a:schemeClr val="tx1"/>
                                </a:solidFill>
                              </a:rPr>
                            </m:ctrlPr>
                          </m:dPr>
                          <m:e>
                            <m:sSub>
                              <m:sSubPr>
                                <m:ctrlPr>
                                  <a:rPr lang="ro-RO" sz="1000" i="1">
                                    <a:solidFill>
                                      <a:schemeClr val="tx1"/>
                                    </a:solidFill>
                                  </a:rPr>
                                </m:ctrlPr>
                              </m:sSubPr>
                              <m:e>
                                <m:r>
                                  <a:rPr lang="ro-RO" sz="1000" i="1">
                                    <a:solidFill>
                                      <a:schemeClr val="tx1"/>
                                    </a:solidFill>
                                  </a:rPr>
                                  <m:t>𝑥</m:t>
                                </m:r>
                              </m:e>
                              <m:sub>
                                <m:r>
                                  <a:rPr lang="ro-RO" sz="1000" i="1">
                                    <a:solidFill>
                                      <a:schemeClr val="tx1"/>
                                    </a:solidFill>
                                  </a:rPr>
                                  <m:t>𝑖</m:t>
                                </m:r>
                              </m:sub>
                            </m:sSub>
                          </m:e>
                        </m:d>
                        <m:sSub>
                          <m:sSubPr>
                            <m:ctrlPr>
                              <a:rPr lang="ro-RO" sz="1000" i="1">
                                <a:solidFill>
                                  <a:schemeClr val="tx1"/>
                                </a:solidFill>
                              </a:rPr>
                            </m:ctrlPr>
                          </m:sSubPr>
                          <m:e>
                            <m:r>
                              <a:rPr lang="ro-RO" sz="1000" i="1">
                                <a:solidFill>
                                  <a:schemeClr val="tx1"/>
                                </a:solidFill>
                              </a:rPr>
                              <m:t>𝑡</m:t>
                            </m:r>
                          </m:e>
                          <m:sub>
                            <m:r>
                              <a:rPr lang="ro-RO" sz="1000" i="1">
                                <a:solidFill>
                                  <a:schemeClr val="tx1"/>
                                </a:solidFill>
                              </a:rPr>
                              <m:t>𝑖</m:t>
                            </m:r>
                          </m:sub>
                        </m:sSub>
                      </m:e>
                    </m:d>
                  </m:oMath>
                </a14:m>
                <a:r>
                  <a:rPr lang="ro-RO" sz="1000" dirty="0">
                    <a:solidFill>
                      <a:schemeClr val="tx1"/>
                    </a:solidFill>
                    <a:latin typeface="Lato" panose="020B0604020202020204" charset="0"/>
                  </a:rPr>
                  <a:t> –probabilitatea de asociere a unui sufix/prefix </a:t>
                </a:r>
                <a14:m>
                  <m:oMath xmlns:m="http://schemas.openxmlformats.org/officeDocument/2006/math">
                    <m:sSub>
                      <m:sSubPr>
                        <m:ctrlPr>
                          <a:rPr lang="ro-RO" sz="1000" i="1">
                            <a:solidFill>
                              <a:schemeClr val="tx1"/>
                            </a:solidFill>
                          </a:rPr>
                        </m:ctrlPr>
                      </m:sSubPr>
                      <m:e>
                        <m:r>
                          <a:rPr lang="ro-RO" sz="1000" i="1">
                            <a:solidFill>
                              <a:schemeClr val="tx1"/>
                            </a:solidFill>
                          </a:rPr>
                          <m:t>𝑥</m:t>
                        </m:r>
                      </m:e>
                      <m:sub>
                        <m:r>
                          <a:rPr lang="ro-RO" sz="1000" i="1">
                            <a:solidFill>
                              <a:schemeClr val="tx1"/>
                            </a:solidFill>
                          </a:rPr>
                          <m:t>𝑖</m:t>
                        </m:r>
                      </m:sub>
                    </m:sSub>
                  </m:oMath>
                </a14:m>
                <a:r>
                  <a:rPr lang="ro-RO" sz="1000" dirty="0">
                    <a:solidFill>
                      <a:schemeClr val="tx1"/>
                    </a:solidFill>
                    <a:latin typeface="Lato" panose="020B0604020202020204" charset="0"/>
                  </a:rPr>
                  <a:t>, cu </a:t>
                </a:r>
                <a:r>
                  <a:rPr lang="ro-RO" sz="1000" dirty="0" err="1">
                    <a:solidFill>
                      <a:schemeClr val="tx1"/>
                    </a:solidFill>
                    <a:latin typeface="Lato" panose="020B0604020202020204" charset="0"/>
                  </a:rPr>
                  <a:t>tagul</a:t>
                </a:r>
                <a:r>
                  <a:rPr lang="ro-RO" sz="1000" dirty="0">
                    <a:solidFill>
                      <a:schemeClr val="tx1"/>
                    </a:solidFill>
                    <a:latin typeface="Lato" panose="020B0604020202020204" charset="0"/>
                  </a:rPr>
                  <a:t> </a:t>
                </a:r>
                <a14:m>
                  <m:oMath xmlns:m="http://schemas.openxmlformats.org/officeDocument/2006/math">
                    <m:sSub>
                      <m:sSubPr>
                        <m:ctrlPr>
                          <a:rPr lang="ro-RO" sz="1000" i="1">
                            <a:solidFill>
                              <a:schemeClr val="tx1"/>
                            </a:solidFill>
                          </a:rPr>
                        </m:ctrlPr>
                      </m:sSubPr>
                      <m:e>
                        <m:r>
                          <a:rPr lang="ro-RO" sz="1000" i="1">
                            <a:solidFill>
                              <a:schemeClr val="tx1"/>
                            </a:solidFill>
                          </a:rPr>
                          <m:t>𝑡</m:t>
                        </m:r>
                      </m:e>
                      <m:sub>
                        <m:r>
                          <a:rPr lang="ro-RO" sz="1000" i="1">
                            <a:solidFill>
                              <a:schemeClr val="tx1"/>
                            </a:solidFill>
                          </a:rPr>
                          <m:t>𝑖</m:t>
                        </m:r>
                      </m:sub>
                    </m:sSub>
                  </m:oMath>
                </a14:m>
                <a:endParaRPr lang="ro-RO" sz="1000" dirty="0">
                  <a:solidFill>
                    <a:schemeClr val="tx1"/>
                  </a:solidFill>
                  <a:latin typeface="Lato" panose="020B0604020202020204" charset="0"/>
                </a:endParaRPr>
              </a:p>
              <a:p>
                <a14:m>
                  <m:oMath xmlns:m="http://schemas.openxmlformats.org/officeDocument/2006/math">
                    <m:r>
                      <a:rPr lang="ro-RO" sz="1000" i="1">
                        <a:solidFill>
                          <a:schemeClr val="tx1"/>
                        </a:solidFill>
                      </a:rPr>
                      <m:t>𝑐</m:t>
                    </m:r>
                    <m:d>
                      <m:dPr>
                        <m:ctrlPr>
                          <a:rPr lang="ro-RO" sz="1000" i="1">
                            <a:solidFill>
                              <a:schemeClr val="tx1"/>
                            </a:solidFill>
                          </a:rPr>
                        </m:ctrlPr>
                      </m:dPr>
                      <m:e>
                        <m:sSub>
                          <m:sSubPr>
                            <m:ctrlPr>
                              <a:rPr lang="ro-RO" sz="1000" i="1">
                                <a:solidFill>
                                  <a:schemeClr val="tx1"/>
                                </a:solidFill>
                              </a:rPr>
                            </m:ctrlPr>
                          </m:sSubPr>
                          <m:e>
                            <m:r>
                              <a:rPr lang="ro-RO" sz="1000" i="1">
                                <a:solidFill>
                                  <a:schemeClr val="tx1"/>
                                </a:solidFill>
                              </a:rPr>
                              <m:t>𝑡</m:t>
                            </m:r>
                          </m:e>
                          <m:sub>
                            <m:r>
                              <a:rPr lang="ro-RO" sz="1000" i="1">
                                <a:solidFill>
                                  <a:schemeClr val="tx1"/>
                                </a:solidFill>
                              </a:rPr>
                              <m:t>𝑖</m:t>
                            </m:r>
                          </m:sub>
                        </m:sSub>
                        <m:r>
                          <a:rPr lang="ro-RO" sz="1000" i="1">
                            <a:solidFill>
                              <a:schemeClr val="tx1"/>
                            </a:solidFill>
                          </a:rPr>
                          <m:t>,</m:t>
                        </m:r>
                        <m:sSub>
                          <m:sSubPr>
                            <m:ctrlPr>
                              <a:rPr lang="ro-RO" sz="1000" i="1">
                                <a:solidFill>
                                  <a:schemeClr val="tx1"/>
                                </a:solidFill>
                              </a:rPr>
                            </m:ctrlPr>
                          </m:sSubPr>
                          <m:e>
                            <m:r>
                              <a:rPr lang="ro-RO" sz="1000" i="1">
                                <a:solidFill>
                                  <a:schemeClr val="tx1"/>
                                </a:solidFill>
                              </a:rPr>
                              <m:t>𝑥</m:t>
                            </m:r>
                          </m:e>
                          <m:sub>
                            <m:r>
                              <a:rPr lang="ro-RO" sz="1000" i="1">
                                <a:solidFill>
                                  <a:schemeClr val="tx1"/>
                                </a:solidFill>
                              </a:rPr>
                              <m:t>𝑖</m:t>
                            </m:r>
                          </m:sub>
                        </m:sSub>
                      </m:e>
                    </m:d>
                  </m:oMath>
                </a14:m>
                <a:r>
                  <a:rPr lang="ro-RO" sz="1000" dirty="0">
                    <a:solidFill>
                      <a:schemeClr val="tx1"/>
                    </a:solidFill>
                    <a:latin typeface="Lato" panose="020B0604020202020204" charset="0"/>
                  </a:rPr>
                  <a:t> – frecvența de apariție a sufixului/prefixului </a:t>
                </a:r>
                <a14:m>
                  <m:oMath xmlns:m="http://schemas.openxmlformats.org/officeDocument/2006/math">
                    <m:sSub>
                      <m:sSubPr>
                        <m:ctrlPr>
                          <a:rPr lang="ro-RO" sz="1000" i="1">
                            <a:solidFill>
                              <a:schemeClr val="tx1"/>
                            </a:solidFill>
                          </a:rPr>
                        </m:ctrlPr>
                      </m:sSubPr>
                      <m:e>
                        <m:r>
                          <a:rPr lang="ro-RO" sz="1000" i="1">
                            <a:solidFill>
                              <a:schemeClr val="tx1"/>
                            </a:solidFill>
                          </a:rPr>
                          <m:t>𝑥</m:t>
                        </m:r>
                      </m:e>
                      <m:sub>
                        <m:r>
                          <a:rPr lang="ro-RO" sz="1000" i="1">
                            <a:solidFill>
                              <a:schemeClr val="tx1"/>
                            </a:solidFill>
                          </a:rPr>
                          <m:t>𝑖</m:t>
                        </m:r>
                      </m:sub>
                    </m:sSub>
                  </m:oMath>
                </a14:m>
                <a:r>
                  <a:rPr lang="ro-RO" sz="1000" dirty="0">
                    <a:solidFill>
                      <a:schemeClr val="tx1"/>
                    </a:solidFill>
                    <a:latin typeface="Lato" panose="020B0604020202020204" charset="0"/>
                  </a:rPr>
                  <a:t> cu </a:t>
                </a:r>
                <a:r>
                  <a:rPr lang="ro-RO" sz="1000" dirty="0" err="1">
                    <a:solidFill>
                      <a:schemeClr val="tx1"/>
                    </a:solidFill>
                    <a:latin typeface="Lato" panose="020B0604020202020204" charset="0"/>
                  </a:rPr>
                  <a:t>tagul</a:t>
                </a:r>
                <a:r>
                  <a:rPr lang="ro-RO" sz="1000" dirty="0">
                    <a:solidFill>
                      <a:schemeClr val="tx1"/>
                    </a:solidFill>
                    <a:latin typeface="Lato" panose="020B0604020202020204" charset="0"/>
                  </a:rPr>
                  <a:t> </a:t>
                </a:r>
                <a14:m>
                  <m:oMath xmlns:m="http://schemas.openxmlformats.org/officeDocument/2006/math">
                    <m:sSub>
                      <m:sSubPr>
                        <m:ctrlPr>
                          <a:rPr lang="ro-RO" sz="1000" i="1">
                            <a:solidFill>
                              <a:schemeClr val="tx1"/>
                            </a:solidFill>
                          </a:rPr>
                        </m:ctrlPr>
                      </m:sSubPr>
                      <m:e>
                        <m:r>
                          <a:rPr lang="ro-RO" sz="1000" i="1">
                            <a:solidFill>
                              <a:schemeClr val="tx1"/>
                            </a:solidFill>
                          </a:rPr>
                          <m:t>𝑡</m:t>
                        </m:r>
                      </m:e>
                      <m:sub>
                        <m:r>
                          <a:rPr lang="ro-RO" sz="1000" i="1">
                            <a:solidFill>
                              <a:schemeClr val="tx1"/>
                            </a:solidFill>
                          </a:rPr>
                          <m:t>𝑖</m:t>
                        </m:r>
                      </m:sub>
                    </m:sSub>
                  </m:oMath>
                </a14:m>
                <a:endParaRPr lang="ro-RO" sz="1000" dirty="0">
                  <a:solidFill>
                    <a:schemeClr val="tx1"/>
                  </a:solidFill>
                  <a:latin typeface="Lato" panose="020B0604020202020204" charset="0"/>
                </a:endParaRPr>
              </a:p>
              <a:p>
                <a14:m>
                  <m:oMath xmlns:m="http://schemas.openxmlformats.org/officeDocument/2006/math">
                    <m:r>
                      <a:rPr lang="ro-RO" sz="1000" i="1">
                        <a:solidFill>
                          <a:schemeClr val="tx1"/>
                        </a:solidFill>
                      </a:rPr>
                      <m:t>𝛼</m:t>
                    </m:r>
                  </m:oMath>
                </a14:m>
                <a:r>
                  <a:rPr lang="ro-RO" sz="10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000" i="1">
                            <a:solidFill>
                              <a:schemeClr val="tx1"/>
                            </a:solidFill>
                          </a:rPr>
                        </m:ctrlPr>
                      </m:naryPr>
                      <m:sub>
                        <m:r>
                          <a:rPr lang="ro-RO" sz="1000" i="1">
                            <a:solidFill>
                              <a:schemeClr val="tx1"/>
                            </a:solidFill>
                          </a:rPr>
                          <m:t>𝑘</m:t>
                        </m:r>
                        <m:r>
                          <a:rPr lang="ro-RO" sz="1000" i="1">
                            <a:solidFill>
                              <a:schemeClr val="tx1"/>
                            </a:solidFill>
                          </a:rPr>
                          <m:t>=1</m:t>
                        </m:r>
                      </m:sub>
                      <m:sup>
                        <m:sSubSup>
                          <m:sSubSupPr>
                            <m:ctrlPr>
                              <a:rPr lang="ro-RO" sz="1000" i="1">
                                <a:solidFill>
                                  <a:schemeClr val="tx1"/>
                                </a:solidFill>
                              </a:rPr>
                            </m:ctrlPr>
                          </m:sSubSupPr>
                          <m:e>
                            <m:r>
                              <a:rPr lang="ro-RO" sz="1000" i="1">
                                <a:solidFill>
                                  <a:schemeClr val="tx1"/>
                                </a:solidFill>
                              </a:rPr>
                              <m:t>𝑇</m:t>
                            </m:r>
                          </m:e>
                          <m:sub>
                            <m:r>
                              <a:rPr lang="ro-RO" sz="1000" i="1">
                                <a:solidFill>
                                  <a:schemeClr val="tx1"/>
                                </a:solidFill>
                              </a:rPr>
                              <m:t>𝑛</m:t>
                            </m:r>
                          </m:sub>
                          <m:sup>
                            <m:sSub>
                              <m:sSubPr>
                                <m:ctrlPr>
                                  <a:rPr lang="ro-RO" sz="1000" i="1">
                                    <a:solidFill>
                                      <a:schemeClr val="tx1"/>
                                    </a:solidFill>
                                  </a:rPr>
                                </m:ctrlPr>
                              </m:sSubPr>
                              <m:e>
                                <m:r>
                                  <a:rPr lang="ro-RO" sz="1000" i="1">
                                    <a:solidFill>
                                      <a:schemeClr val="tx1"/>
                                    </a:solidFill>
                                  </a:rPr>
                                  <m:t>𝑥</m:t>
                                </m:r>
                              </m:e>
                              <m:sub>
                                <m:r>
                                  <a:rPr lang="ro-RO" sz="1000" i="1">
                                    <a:solidFill>
                                      <a:schemeClr val="tx1"/>
                                    </a:solidFill>
                                  </a:rPr>
                                  <m:t>𝑖</m:t>
                                </m:r>
                              </m:sub>
                            </m:sSub>
                          </m:sup>
                        </m:sSubSup>
                      </m:sup>
                      <m:e>
                        <m:r>
                          <a:rPr lang="ro-RO" sz="1000" i="1">
                            <a:solidFill>
                              <a:schemeClr val="tx1"/>
                            </a:solidFill>
                          </a:rPr>
                          <m:t>𝑘</m:t>
                        </m:r>
                      </m:e>
                    </m:nary>
                    <m:r>
                      <a:rPr lang="ro-RO" sz="1000" i="1">
                        <a:solidFill>
                          <a:schemeClr val="tx1"/>
                        </a:solidFill>
                      </a:rPr>
                      <m:t>  </m:t>
                    </m:r>
                  </m:oMath>
                </a14:m>
                <a:r>
                  <a:rPr lang="ro-RO" sz="1000" dirty="0">
                    <a:solidFill>
                      <a:schemeClr val="tx1"/>
                    </a:solidFill>
                    <a:latin typeface="Lato" panose="020B0604020202020204" charset="0"/>
                  </a:rPr>
                  <a:t>– suma tuturor </a:t>
                </a:r>
                <a:r>
                  <a:rPr lang="ro-RO" sz="1000" dirty="0" err="1">
                    <a:solidFill>
                      <a:schemeClr val="tx1"/>
                    </a:solidFill>
                    <a:latin typeface="Lato" panose="020B0604020202020204" charset="0"/>
                  </a:rPr>
                  <a:t>tagurilor</a:t>
                </a:r>
                <a:r>
                  <a:rPr lang="ro-RO" sz="1000" dirty="0">
                    <a:solidFill>
                      <a:schemeClr val="tx1"/>
                    </a:solidFill>
                    <a:latin typeface="Lato" panose="020B0604020202020204" charset="0"/>
                  </a:rPr>
                  <a:t> asociate sufixului/prefixului </a:t>
                </a:r>
                <a14:m>
                  <m:oMath xmlns:m="http://schemas.openxmlformats.org/officeDocument/2006/math">
                    <m:sSub>
                      <m:sSubPr>
                        <m:ctrlPr>
                          <a:rPr lang="ro-RO" sz="1000" i="1">
                            <a:solidFill>
                              <a:schemeClr val="tx1"/>
                            </a:solidFill>
                          </a:rPr>
                        </m:ctrlPr>
                      </m:sSubPr>
                      <m:e>
                        <m:r>
                          <a:rPr lang="ro-RO" sz="1000" i="1">
                            <a:solidFill>
                              <a:schemeClr val="tx1"/>
                            </a:solidFill>
                          </a:rPr>
                          <m:t>𝑥</m:t>
                        </m:r>
                      </m:e>
                      <m:sub>
                        <m:r>
                          <a:rPr lang="ro-RO" sz="1000" i="1">
                            <a:solidFill>
                              <a:schemeClr val="tx1"/>
                            </a:solidFill>
                          </a:rPr>
                          <m:t>𝑖</m:t>
                        </m:r>
                      </m:sub>
                    </m:sSub>
                  </m:oMath>
                </a14:m>
                <a:endParaRPr lang="ro-RO" sz="1000" dirty="0">
                  <a:solidFill>
                    <a:schemeClr val="tx1"/>
                  </a:solidFill>
                  <a:latin typeface="Lato" panose="020B0604020202020204" charset="0"/>
                </a:endParaRPr>
              </a:p>
              <a:p>
                <a:r>
                  <a:rPr lang="ro-RO" sz="1000" dirty="0">
                    <a:solidFill>
                      <a:schemeClr val="tx1"/>
                    </a:solidFill>
                    <a:latin typeface="Lato" panose="020B0604020202020204" charset="0"/>
                  </a:rPr>
                  <a:t>d – mărimea totală a setului de prefixe/sufixe </a:t>
                </a:r>
                <a14:m>
                  <m:oMath xmlns:m="http://schemas.openxmlformats.org/officeDocument/2006/math">
                    <m:r>
                      <a:rPr lang="ro-RO" sz="1000" i="1">
                        <a:solidFill>
                          <a:schemeClr val="tx1"/>
                        </a:solidFill>
                      </a:rPr>
                      <m:t>𝑥</m:t>
                    </m:r>
                  </m:oMath>
                </a14:m>
                <a:endParaRPr lang="ro-RO" sz="1000" dirty="0">
                  <a:solidFill>
                    <a:schemeClr val="tx1"/>
                  </a:solidFill>
                  <a:latin typeface="Lato" panose="020B0604020202020204" charset="0"/>
                </a:endParaRPr>
              </a:p>
            </p:txBody>
          </p:sp>
        </mc:Choice>
        <mc:Fallback>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948262" y="1546651"/>
                <a:ext cx="4572000" cy="959237"/>
              </a:xfrm>
              <a:prstGeom prst="rect">
                <a:avLst/>
              </a:prstGeom>
              <a:blipFill>
                <a:blip r:embed="rId4"/>
                <a:stretch>
                  <a:fillRect l="-3200" t="-22293" b="-19108"/>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23738" y="2483534"/>
            <a:ext cx="7896524" cy="1453347"/>
          </a:xfrm>
          <a:prstGeom prst="rect">
            <a:avLst/>
          </a:prstGeom>
          <a:noFill/>
        </p:spPr>
        <p:txBody>
          <a:bodyPr wrap="square">
            <a:spAutoFit/>
          </a:bodyPr>
          <a:lstStyle/>
          <a:p>
            <a:pPr indent="273685" algn="just">
              <a:lnSpc>
                <a:spcPct val="107000"/>
              </a:lnSpc>
              <a:spcAft>
                <a:spcPts val="800"/>
              </a:spcAft>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indent="273685" algn="just">
              <a:lnSpc>
                <a:spcPct val="107000"/>
              </a:lnSpc>
              <a:spcAft>
                <a:spcPts val="800"/>
              </a:spcAft>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anterior,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condițiile trecute pentru ponderea de reguli. Acestea sunt combinate în următoarea probabilitate finală:</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EE8846B-B07A-4006-8B6E-5F3E33A33576}"/>
                  </a:ext>
                </a:extLst>
              </p:cNvPr>
              <p:cNvSpPr txBox="1"/>
              <p:nvPr/>
            </p:nvSpPr>
            <p:spPr>
              <a:xfrm>
                <a:off x="-291675" y="4204842"/>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91675" y="4204842"/>
                <a:ext cx="4572000" cy="307777"/>
              </a:xfrm>
              <a:prstGeom prst="rect">
                <a:avLst/>
              </a:prstGeom>
              <a:blipFill>
                <a:blip r:embed="rId5"/>
                <a:stretch>
                  <a:fillRect b="-4000"/>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208B81A-C8B6-4D71-9331-CF0F45FF2FCE}"/>
                  </a:ext>
                </a:extLst>
              </p:cNvPr>
              <p:cNvSpPr txBox="1"/>
              <p:nvPr/>
            </p:nvSpPr>
            <p:spPr>
              <a:xfrm>
                <a:off x="3234322" y="3992613"/>
                <a:ext cx="5909678" cy="861070"/>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34322" y="3992613"/>
                <a:ext cx="5909678" cy="861070"/>
              </a:xfrm>
              <a:prstGeom prst="rect">
                <a:avLst/>
              </a:prstGeom>
              <a:blipFill>
                <a:blip r:embed="rId6"/>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63425" y="825340"/>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Pentru orice model, precum HMM, care conține variabile ascunse, sarcina de a determina secvența variabilelor ascunse Q corespunzătoare secvenței de observații O, se numește </a:t>
            </a:r>
            <a:r>
              <a:rPr lang="ro-RO" sz="1100" b="1" dirty="0"/>
              <a:t>decodificare</a:t>
            </a:r>
            <a:r>
              <a:rPr lang="ro-RO" sz="1100" dirty="0"/>
              <a:t>. Pentru etichetarea părților de vorbire, scopul operației de decodificare este de a alege cea mai probabilă secvență de </a:t>
            </a:r>
            <a:r>
              <a:rPr lang="ro-RO" sz="1100" dirty="0" err="1"/>
              <a:t>taguri</a:t>
            </a:r>
            <a:r>
              <a:rPr lang="ro-RO" sz="1100" dirty="0"/>
              <a:t>, dându-se secvența de observații.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a:t>
            </a:r>
            <a:r>
              <a:rPr lang="ro-RO" sz="1100" b="1" dirty="0"/>
              <a:t>Algoritmul </a:t>
            </a:r>
            <a:r>
              <a:rPr lang="ro-RO" sz="1100" b="1" dirty="0" err="1"/>
              <a:t>Viterbi</a:t>
            </a:r>
            <a:r>
              <a:rPr lang="ro-RO" sz="1100" dirty="0"/>
              <a:t>, numit și </a:t>
            </a:r>
            <a:r>
              <a:rPr lang="ro-RO" sz="1100" dirty="0" err="1"/>
              <a:t>Viterbi</a:t>
            </a:r>
            <a:r>
              <a:rPr lang="ro-RO" sz="1100" dirty="0"/>
              <a:t> </a:t>
            </a:r>
            <a:r>
              <a:rPr lang="ro-RO" sz="1100" dirty="0" err="1"/>
              <a:t>path</a:t>
            </a:r>
            <a:r>
              <a:rPr lang="ro-RO" sz="1100" dirty="0"/>
              <a:t> în engleză, este un algoritm de programare dinamică pentru a găsi cea mai probabilă secvență în stările ascunse, acesta a fost numit după inginerul american Andrew </a:t>
            </a:r>
            <a:r>
              <a:rPr lang="ro-RO" sz="1100" dirty="0" err="1"/>
              <a:t>Viterbi</a:t>
            </a:r>
            <a:r>
              <a:rPr lang="ro-RO" sz="1100" dirty="0"/>
              <a:t>. Algoritmul </a:t>
            </a:r>
            <a:r>
              <a:rPr lang="ro-RO" sz="1100" dirty="0" err="1"/>
              <a:t>Viterbi</a:t>
            </a:r>
            <a:r>
              <a:rPr lang="ro-RO" sz="1100" dirty="0"/>
              <a:t> poate procesa stările </a:t>
            </a:r>
            <a:r>
              <a:rPr lang="ro-RO" sz="1100" dirty="0" err="1"/>
              <a:t>trellis</a:t>
            </a:r>
            <a:r>
              <a:rPr lang="ro-RO" sz="1100" dirty="0"/>
              <a:t>-ului pornind de la stânga la dreapta dar de asemenea poate să o facă și invers. Am să numesc aceste metode </a:t>
            </a:r>
            <a:r>
              <a:rPr lang="ro-RO" sz="1100" dirty="0" err="1"/>
              <a:t>forward</a:t>
            </a:r>
            <a:r>
              <a:rPr lang="ro-RO" sz="1100" dirty="0"/>
              <a:t> (merge înainte de la primul cuvânt din propoziție până la sfârșitul propoziției), </a:t>
            </a:r>
            <a:r>
              <a:rPr lang="ro-RO" sz="1100" dirty="0" err="1"/>
              <a:t>backward</a:t>
            </a:r>
            <a:r>
              <a:rPr lang="ro-RO" sz="1100" dirty="0"/>
              <a:t> (merge de la sfârșitul propoziției la începutul acesteia) și bidirecțional (o combinație între ambele), acestea sunt metodele de decodificare bazate pe algoritmul </a:t>
            </a:r>
            <a:r>
              <a:rPr lang="ro-RO" sz="1100" dirty="0" err="1"/>
              <a:t>Viterbi</a:t>
            </a:r>
            <a:r>
              <a:rPr lang="ro-RO" sz="1100" dirty="0"/>
              <a:t>. Formula generală de calculare a fiecărui nod la un pas de timp diferit de 0 este următoarea:</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3CEF083-13F6-451D-AD4F-6022BAF98311}"/>
                  </a:ext>
                </a:extLst>
              </p:cNvPr>
              <p:cNvSpPr txBox="1"/>
              <p:nvPr/>
            </p:nvSpPr>
            <p:spPr>
              <a:xfrm>
                <a:off x="253999" y="2654534"/>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253999" y="2654534"/>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4442691" y="2635457"/>
            <a:ext cx="3956037" cy="2169672"/>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C742045-F808-43E7-8ED6-65922D3F25F3}"/>
                  </a:ext>
                </a:extLst>
              </p:cNvPr>
              <p:cNvSpPr txBox="1"/>
              <p:nvPr/>
            </p:nvSpPr>
            <p:spPr>
              <a:xfrm>
                <a:off x="757950" y="3081863"/>
                <a:ext cx="3602894" cy="1583832"/>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 la pasul de timp anterior</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 de la starea (nodul) anterioară </a:t>
                </a:r>
                <a14:m>
                  <m:oMath xmlns:m="http://schemas.openxmlformats.org/officeDocument/2006/math">
                    <m:sSub>
                      <m:sSubPr>
                        <m:ctrlP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la starea curentă </a:t>
                </a:r>
                <a14:m>
                  <m:oMath xmlns:m="http://schemas.openxmlformats.org/officeDocument/2006/math">
                    <m:sSub>
                      <m:sSubPr>
                        <m:ctrlP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 (sau state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observation</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likelihood</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 observației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token</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dându-se starea j curentă</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757950" y="3081863"/>
                <a:ext cx="3602894" cy="1583832"/>
              </a:xfrm>
              <a:prstGeom prst="rect">
                <a:avLst/>
              </a:prstGeom>
              <a:blipFill>
                <a:blip r:embed="rId5"/>
                <a:stretch>
                  <a:fillRect t="-386" b="-1544"/>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23358"/>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O metrică de evaluare foarte importantă pentru învățarea supervizată sau clasificarea cuvintelor cu partea lor de vorbire, este calculul acurateței. Aceasta se poate calcula fie prin metoda simplă care presupune următoarea formulă, fie prin formula care folosește matricea de eroare (în engleză </a:t>
            </a:r>
            <a:r>
              <a:rPr lang="ro-RO" sz="1100" dirty="0" err="1"/>
              <a:t>confusion</a:t>
            </a:r>
            <a:r>
              <a:rPr lang="ro-RO" sz="1100" dirty="0"/>
              <a:t> </a:t>
            </a:r>
            <a:r>
              <a:rPr lang="ro-RO" sz="1100" dirty="0" err="1"/>
              <a:t>matrix</a:t>
            </a:r>
            <a:r>
              <a:rPr lang="ro-RO" sz="1100" dirty="0"/>
              <a:t>).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B88D226-67BB-4B09-9378-76E761C7AE95}"/>
                  </a:ext>
                </a:extLst>
              </p:cNvPr>
              <p:cNvSpPr txBox="1"/>
              <p:nvPr/>
            </p:nvSpPr>
            <p:spPr>
              <a:xfrm>
                <a:off x="647115" y="1561694"/>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647115" y="1561694"/>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34318" y="2038130"/>
            <a:ext cx="7852650" cy="430887"/>
          </a:xfrm>
          <a:prstGeom prst="rect">
            <a:avLst/>
          </a:prstGeom>
          <a:noFill/>
        </p:spPr>
        <p:txBody>
          <a:bodyPr wrap="square">
            <a:spAutoFit/>
          </a:bodyPr>
          <a:lstStyle/>
          <a:p>
            <a:r>
              <a:rPr lang="ro-RO" sz="1100" dirty="0">
                <a:solidFill>
                  <a:schemeClr val="tx1"/>
                </a:solidFill>
                <a:effectLst/>
                <a:latin typeface="Lato" panose="020B0604020202020204" charset="0"/>
                <a:ea typeface="Calibri" panose="020F0502020204030204" pitchFamily="34" charset="0"/>
              </a:rPr>
              <a:t>      Matricea de eroare este un tabel specific care permite vizualizarea performanței unui algoritm de învățare supervizată. Liniile tabelului reprezintă clasa reală (</a:t>
            </a:r>
            <a:r>
              <a:rPr lang="ro-RO" sz="1100" dirty="0" err="1">
                <a:solidFill>
                  <a:schemeClr val="tx1"/>
                </a:solidFill>
                <a:effectLst/>
                <a:latin typeface="Lato" panose="020B0604020202020204" charset="0"/>
                <a:ea typeface="Calibri" panose="020F0502020204030204" pitchFamily="34" charset="0"/>
              </a:rPr>
              <a:t>tagul</a:t>
            </a:r>
            <a:r>
              <a:rPr lang="ro-RO" sz="1100" dirty="0">
                <a:solidFill>
                  <a:schemeClr val="tx1"/>
                </a:solidFill>
                <a:effectLst/>
                <a:latin typeface="Lato" panose="020B0604020202020204" charset="0"/>
                <a:ea typeface="Calibri" panose="020F0502020204030204" pitchFamily="34" charset="0"/>
              </a:rPr>
              <a:t> corect) iar coloanele reprezintă clasa </a:t>
            </a:r>
            <a:r>
              <a:rPr lang="ro-RO" sz="1100" dirty="0" err="1">
                <a:solidFill>
                  <a:schemeClr val="tx1"/>
                </a:solidFill>
                <a:effectLst/>
                <a:latin typeface="Lato" panose="020B0604020202020204" charset="0"/>
                <a:ea typeface="Calibri" panose="020F0502020204030204" pitchFamily="34" charset="0"/>
              </a:rPr>
              <a:t>predicționată</a:t>
            </a:r>
            <a:r>
              <a:rPr lang="ro-RO" sz="1100" dirty="0">
                <a:solidFill>
                  <a:schemeClr val="tx1"/>
                </a:solidFill>
                <a:effectLst/>
                <a:latin typeface="Lato" panose="020B0604020202020204" charset="0"/>
                <a:ea typeface="Calibri" panose="020F0502020204030204" pitchFamily="34" charset="0"/>
              </a:rPr>
              <a:t> (</a:t>
            </a:r>
            <a:r>
              <a:rPr lang="ro-RO" sz="1100" dirty="0" err="1">
                <a:solidFill>
                  <a:schemeClr val="tx1"/>
                </a:solidFill>
                <a:effectLst/>
                <a:latin typeface="Lato" panose="020B0604020202020204" charset="0"/>
                <a:ea typeface="Calibri" panose="020F0502020204030204" pitchFamily="34" charset="0"/>
              </a:rPr>
              <a:t>tagul</a:t>
            </a:r>
            <a:r>
              <a:rPr lang="ro-RO" sz="1100" dirty="0">
                <a:solidFill>
                  <a:schemeClr val="tx1"/>
                </a:solidFill>
                <a:effectLst/>
                <a:latin typeface="Lato" panose="020B0604020202020204" charset="0"/>
                <a:ea typeface="Calibri" panose="020F0502020204030204" pitchFamily="34" charset="0"/>
              </a:rPr>
              <a:t> </a:t>
            </a:r>
            <a:r>
              <a:rPr lang="ro-RO" sz="1100" dirty="0" err="1">
                <a:solidFill>
                  <a:schemeClr val="tx1"/>
                </a:solidFill>
                <a:effectLst/>
                <a:latin typeface="Lato" panose="020B0604020202020204" charset="0"/>
                <a:ea typeface="Calibri" panose="020F0502020204030204" pitchFamily="34" charset="0"/>
              </a:rPr>
              <a:t>predicționat</a:t>
            </a:r>
            <a:r>
              <a:rPr lang="ro-RO" sz="1100" dirty="0">
                <a:solidFill>
                  <a:schemeClr val="tx1"/>
                </a:solidFill>
                <a:effectLst/>
                <a:latin typeface="Lato" panose="020B0604020202020204" charset="0"/>
                <a:ea typeface="Calibri" panose="020F0502020204030204" pitchFamily="34" charset="0"/>
              </a:rPr>
              <a:t> de decodor).</a:t>
            </a:r>
            <a:endParaRPr lang="ro-RO" sz="1100" dirty="0">
              <a:solidFill>
                <a:schemeClr val="tx1"/>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880458" y="2660171"/>
            <a:ext cx="2505592" cy="2110654"/>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E0C8015-6E2C-4E5C-857B-A9A2BCDF874F}"/>
                  </a:ext>
                </a:extLst>
              </p:cNvPr>
              <p:cNvSpPr txBox="1"/>
              <p:nvPr/>
            </p:nvSpPr>
            <p:spPr>
              <a:xfrm>
                <a:off x="-48491" y="2674484"/>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48491" y="2674484"/>
                <a:ext cx="4572000" cy="429477"/>
              </a:xfrm>
              <a:prstGeom prst="rect">
                <a:avLst/>
              </a:prstGeom>
              <a:blipFill>
                <a:blip r:embed="rId5"/>
                <a:stretch>
                  <a:fillRect b="-4286"/>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D3E5053-6B36-441A-9F81-4DF2CAA1BD7C}"/>
                  </a:ext>
                </a:extLst>
              </p:cNvPr>
              <p:cNvSpPr txBox="1"/>
              <p:nvPr/>
            </p:nvSpPr>
            <p:spPr>
              <a:xfrm>
                <a:off x="2112818" y="2674484"/>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2112818" y="2674484"/>
                <a:ext cx="4821382" cy="427746"/>
              </a:xfrm>
              <a:prstGeom prst="rect">
                <a:avLst/>
              </a:prstGeom>
              <a:blipFill>
                <a:blip r:embed="rId6"/>
                <a:stretch>
                  <a:fillRect b="-4286"/>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4288F31-3C36-4A10-A23A-1C15D0E0AA82}"/>
                  </a:ext>
                </a:extLst>
              </p:cNvPr>
              <p:cNvSpPr txBox="1"/>
              <p:nvPr/>
            </p:nvSpPr>
            <p:spPr>
              <a:xfrm>
                <a:off x="-173182" y="3383974"/>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173182" y="3383974"/>
                <a:ext cx="4821382" cy="427746"/>
              </a:xfrm>
              <a:prstGeom prst="rect">
                <a:avLst/>
              </a:prstGeom>
              <a:blipFill>
                <a:blip r:embed="rId7"/>
                <a:stretch>
                  <a:fillRect b="-5714"/>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D42A2CA-0E6F-434F-B5D3-0709D492693C}"/>
                  </a:ext>
                </a:extLst>
              </p:cNvPr>
              <p:cNvSpPr txBox="1"/>
              <p:nvPr/>
            </p:nvSpPr>
            <p:spPr>
              <a:xfrm>
                <a:off x="2265218" y="3332696"/>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2265218" y="3332696"/>
                <a:ext cx="4668982" cy="427746"/>
              </a:xfrm>
              <a:prstGeom prst="rect">
                <a:avLst/>
              </a:prstGeom>
              <a:blipFill>
                <a:blip r:embed="rId8"/>
                <a:stretch>
                  <a:fillRect b="-4286"/>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283A6FB-66E6-4AF3-8F57-BD636BFB08DA}"/>
                  </a:ext>
                </a:extLst>
              </p:cNvPr>
              <p:cNvSpPr txBox="1"/>
              <p:nvPr/>
            </p:nvSpPr>
            <p:spPr>
              <a:xfrm>
                <a:off x="-96982" y="4171250"/>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96982" y="4171250"/>
                <a:ext cx="4668982" cy="437749"/>
              </a:xfrm>
              <a:prstGeom prst="rect">
                <a:avLst/>
              </a:prstGeom>
              <a:blipFill>
                <a:blip r:embed="rId9"/>
                <a:stretch>
                  <a:fillRect b="-4167"/>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6824761-8BA2-4747-9AAD-1A96D1E08B59}"/>
                  </a:ext>
                </a:extLst>
              </p:cNvPr>
              <p:cNvSpPr txBox="1"/>
              <p:nvPr/>
            </p:nvSpPr>
            <p:spPr>
              <a:xfrm>
                <a:off x="2189018" y="4170710"/>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2189018" y="4170710"/>
                <a:ext cx="4668982" cy="412036"/>
              </a:xfrm>
              <a:prstGeom prst="rect">
                <a:avLst/>
              </a:prstGeom>
              <a:blipFill>
                <a:blip r:embed="rId10"/>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Evaluarea este făcută pe 6 seturi de parametrii, acestea sunt combinațiile parametrilor modelului Markov cu stări ascunse (</a:t>
            </a:r>
            <a:r>
              <a:rPr lang="ro-RO" sz="1100" dirty="0" err="1"/>
              <a:t>bigram</a:t>
            </a:r>
            <a:r>
              <a:rPr lang="ro-RO" sz="1100" dirty="0"/>
              <a:t>/</a:t>
            </a:r>
            <a:r>
              <a:rPr lang="ro-RO" sz="1100" dirty="0" err="1"/>
              <a:t>trigram</a:t>
            </a:r>
            <a:r>
              <a:rPr lang="ro-RO" sz="1100" dirty="0"/>
              <a:t>) cu modul/metoda de decodificare (</a:t>
            </a:r>
            <a:r>
              <a:rPr lang="ro-RO" sz="1100" dirty="0" err="1"/>
              <a:t>forward</a:t>
            </a:r>
            <a:r>
              <a:rPr lang="ro-RO" sz="1100" dirty="0"/>
              <a:t>/</a:t>
            </a:r>
            <a:r>
              <a:rPr lang="ro-RO" sz="1100" dirty="0" err="1"/>
              <a:t>backward</a:t>
            </a:r>
            <a:r>
              <a:rPr lang="ro-RO" sz="1100" dirty="0"/>
              <a:t>/</a:t>
            </a:r>
            <a:r>
              <a:rPr lang="ro-RO" sz="1100" dirty="0" err="1"/>
              <a:t>bidirectional</a:t>
            </a:r>
            <a:r>
              <a:rPr lang="ro-RO" sz="1100" dirty="0"/>
              <a:t>). Aceste opțiuni pentru model sunt: </a:t>
            </a:r>
            <a:r>
              <a:rPr lang="ro-RO" sz="1100" dirty="0" err="1"/>
              <a:t>Forward</a:t>
            </a:r>
            <a:r>
              <a:rPr lang="ro-RO" sz="1100" dirty="0"/>
              <a:t> </a:t>
            </a:r>
            <a:r>
              <a:rPr lang="ro-RO" sz="1100" dirty="0" err="1"/>
              <a:t>bigram</a:t>
            </a:r>
            <a:r>
              <a:rPr lang="ro-RO" sz="1100" dirty="0"/>
              <a:t>, </a:t>
            </a:r>
            <a:r>
              <a:rPr lang="ro-RO" sz="1100" dirty="0" err="1"/>
              <a:t>Backward</a:t>
            </a:r>
            <a:r>
              <a:rPr lang="ro-RO" sz="1100" dirty="0"/>
              <a:t> </a:t>
            </a:r>
            <a:r>
              <a:rPr lang="ro-RO" sz="1100" dirty="0" err="1"/>
              <a:t>bigram</a:t>
            </a:r>
            <a:r>
              <a:rPr lang="ro-RO" sz="1100" dirty="0"/>
              <a:t>, </a:t>
            </a:r>
            <a:r>
              <a:rPr lang="ro-RO" sz="1100" dirty="0" err="1"/>
              <a:t>Bidirectional</a:t>
            </a:r>
            <a:r>
              <a:rPr lang="ro-RO" sz="1100" dirty="0"/>
              <a:t> </a:t>
            </a:r>
            <a:r>
              <a:rPr lang="ro-RO" sz="1100" dirty="0" err="1"/>
              <a:t>bigram</a:t>
            </a:r>
            <a:r>
              <a:rPr lang="ro-RO" sz="1100" dirty="0"/>
              <a:t>, </a:t>
            </a:r>
            <a:r>
              <a:rPr lang="ro-RO" sz="1100" dirty="0" err="1"/>
              <a:t>Forward</a:t>
            </a:r>
            <a:r>
              <a:rPr lang="ro-RO" sz="1100" dirty="0"/>
              <a:t> </a:t>
            </a:r>
            <a:r>
              <a:rPr lang="ro-RO" sz="1100" dirty="0" err="1"/>
              <a:t>trigram</a:t>
            </a:r>
            <a:r>
              <a:rPr lang="ro-RO" sz="1100" dirty="0"/>
              <a:t>, </a:t>
            </a:r>
            <a:r>
              <a:rPr lang="ro-RO" sz="1100" dirty="0" err="1"/>
              <a:t>Backward</a:t>
            </a:r>
            <a:r>
              <a:rPr lang="ro-RO" sz="1100" dirty="0"/>
              <a:t> </a:t>
            </a:r>
            <a:r>
              <a:rPr lang="ro-RO" sz="1100" dirty="0" err="1"/>
              <a:t>trigram</a:t>
            </a:r>
            <a:r>
              <a:rPr lang="ro-RO" sz="1100" dirty="0"/>
              <a:t>, </a:t>
            </a:r>
            <a:r>
              <a:rPr lang="ro-RO" sz="1100" dirty="0" err="1"/>
              <a:t>Bidirectional</a:t>
            </a:r>
            <a:r>
              <a:rPr lang="ro-RO" sz="1100" dirty="0"/>
              <a:t> </a:t>
            </a:r>
            <a:r>
              <a:rPr lang="ro-RO" sz="1100" dirty="0" err="1"/>
              <a:t>trigram</a:t>
            </a:r>
            <a:r>
              <a:rPr lang="ro-RO" sz="1100" dirty="0"/>
              <a:t>.</a:t>
            </a:r>
          </a:p>
        </p:txBody>
      </p:sp>
      <p:pic>
        <p:nvPicPr>
          <p:cNvPr id="3" name="Picture 2">
            <a:extLst>
              <a:ext uri="{FF2B5EF4-FFF2-40B4-BE49-F238E27FC236}">
                <a16:creationId xmlns:a16="http://schemas.microsoft.com/office/drawing/2014/main" id="{0D28F5B4-9F51-4071-A5FD-FD3FE76C5B31}"/>
              </a:ext>
            </a:extLst>
          </p:cNvPr>
          <p:cNvPicPr>
            <a:picLocks noChangeAspect="1"/>
          </p:cNvPicPr>
          <p:nvPr/>
        </p:nvPicPr>
        <p:blipFill>
          <a:blip r:embed="rId3"/>
          <a:stretch>
            <a:fillRect/>
          </a:stretch>
        </p:blipFill>
        <p:spPr>
          <a:xfrm>
            <a:off x="584490" y="3342935"/>
            <a:ext cx="3917566" cy="1353998"/>
          </a:xfrm>
          <a:prstGeom prst="rect">
            <a:avLst/>
          </a:prstGeom>
        </p:spPr>
      </p:pic>
      <p:sp>
        <p:nvSpPr>
          <p:cNvPr id="18" name="TextBox 17">
            <a:extLst>
              <a:ext uri="{FF2B5EF4-FFF2-40B4-BE49-F238E27FC236}">
                <a16:creationId xmlns:a16="http://schemas.microsoft.com/office/drawing/2014/main" id="{44E2939D-B3F9-4FEB-9F31-5051CE8C4F48}"/>
              </a:ext>
            </a:extLst>
          </p:cNvPr>
          <p:cNvSpPr txBox="1"/>
          <p:nvPr/>
        </p:nvSpPr>
        <p:spPr>
          <a:xfrm>
            <a:off x="1214583" y="4643473"/>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dirty="0" err="1">
                <a:solidFill>
                  <a:schemeClr val="tx1"/>
                </a:solidFill>
                <a:effectLst/>
                <a:latin typeface="Times New Roman" panose="02020603050405020304" pitchFamily="18" charset="0"/>
                <a:ea typeface="Calibri" panose="020F0502020204030204" pitchFamily="34" charset="0"/>
              </a:rPr>
              <a:t>bidirectional</a:t>
            </a:r>
            <a:r>
              <a:rPr lang="ro-RO" sz="900" dirty="0">
                <a:solidFill>
                  <a:schemeClr val="tx1"/>
                </a:solidFill>
                <a:effectLst/>
                <a:latin typeface="Times New Roman" panose="02020603050405020304" pitchFamily="18" charset="0"/>
                <a:ea typeface="Calibri" panose="020F0502020204030204" pitchFamily="34" charset="0"/>
              </a:rPr>
              <a:t> </a:t>
            </a:r>
            <a:r>
              <a:rPr lang="ro-RO" sz="900" dirty="0" err="1">
                <a:solidFill>
                  <a:schemeClr val="tx1"/>
                </a:solidFill>
                <a:effectLst/>
                <a:latin typeface="Times New Roman" panose="02020603050405020304" pitchFamily="18" charset="0"/>
                <a:ea typeface="Calibri" panose="020F0502020204030204" pitchFamily="34" charset="0"/>
              </a:rPr>
              <a:t>trigram</a:t>
            </a:r>
            <a:endParaRPr lang="ro-RO" sz="900" dirty="0">
              <a:solidFill>
                <a:schemeClr val="tx1"/>
              </a:solidFill>
            </a:endParaRPr>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63262743"/>
              </p:ext>
            </p:extLst>
          </p:nvPr>
        </p:nvGraphicFramePr>
        <p:xfrm>
          <a:off x="4753457" y="1802103"/>
          <a:ext cx="3917565" cy="2841370"/>
        </p:xfrm>
        <a:graphic>
          <a:graphicData uri="http://schemas.openxmlformats.org/drawingml/2006/table">
            <a:tbl>
              <a:tblPr firstRow="1" firstCol="1" bandRow="1">
                <a:tableStyleId>{C38373B4-0733-4E49-AC0C-F508ECCA3885}</a:tableStyleId>
              </a:tblPr>
              <a:tblGrid>
                <a:gridCol w="805153">
                  <a:extLst>
                    <a:ext uri="{9D8B030D-6E8A-4147-A177-3AD203B41FA5}">
                      <a16:colId xmlns:a16="http://schemas.microsoft.com/office/drawing/2014/main" val="1612367409"/>
                    </a:ext>
                  </a:extLst>
                </a:gridCol>
                <a:gridCol w="805153">
                  <a:extLst>
                    <a:ext uri="{9D8B030D-6E8A-4147-A177-3AD203B41FA5}">
                      <a16:colId xmlns:a16="http://schemas.microsoft.com/office/drawing/2014/main" val="1152430783"/>
                    </a:ext>
                  </a:extLst>
                </a:gridCol>
                <a:gridCol w="782115">
                  <a:extLst>
                    <a:ext uri="{9D8B030D-6E8A-4147-A177-3AD203B41FA5}">
                      <a16:colId xmlns:a16="http://schemas.microsoft.com/office/drawing/2014/main" val="1391305465"/>
                    </a:ext>
                  </a:extLst>
                </a:gridCol>
                <a:gridCol w="805153">
                  <a:extLst>
                    <a:ext uri="{9D8B030D-6E8A-4147-A177-3AD203B41FA5}">
                      <a16:colId xmlns:a16="http://schemas.microsoft.com/office/drawing/2014/main" val="1753637834"/>
                    </a:ext>
                  </a:extLst>
                </a:gridCol>
                <a:gridCol w="719991">
                  <a:extLst>
                    <a:ext uri="{9D8B030D-6E8A-4147-A177-3AD203B41FA5}">
                      <a16:colId xmlns:a16="http://schemas.microsoft.com/office/drawing/2014/main" val="1930794376"/>
                    </a:ext>
                  </a:extLst>
                </a:gridCol>
              </a:tblGrid>
              <a:tr h="633944">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172697">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248290">
                <a:tc>
                  <a:txBody>
                    <a:bodyPr/>
                    <a:lstStyle/>
                    <a:p>
                      <a:pPr algn="ctr">
                        <a:lnSpc>
                          <a:spcPct val="107000"/>
                        </a:lnSpc>
                        <a:spcAft>
                          <a:spcPts val="0"/>
                        </a:spcAft>
                      </a:pPr>
                      <a:r>
                        <a:rPr lang="ro-RO" sz="600">
                          <a:effectLst/>
                        </a:rPr>
                        <a:t>Most frequent class baseline</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376842">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172697">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248290">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248290">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243740">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248290">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248290">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4"/>
          <a:stretch>
            <a:fillRect/>
          </a:stretch>
        </p:blipFill>
        <p:spPr>
          <a:xfrm>
            <a:off x="584490" y="1587385"/>
            <a:ext cx="3893497" cy="1353998"/>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1362365" y="2893776"/>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dirty="0" err="1">
                <a:solidFill>
                  <a:schemeClr val="tx1"/>
                </a:solidFill>
                <a:effectLst/>
                <a:latin typeface="Times New Roman" panose="02020603050405020304" pitchFamily="18" charset="0"/>
                <a:ea typeface="Calibri" panose="020F0502020204030204" pitchFamily="34" charset="0"/>
              </a:rPr>
              <a:t>forward</a:t>
            </a:r>
            <a:r>
              <a:rPr lang="ro-RO" sz="900" dirty="0">
                <a:solidFill>
                  <a:schemeClr val="tx1"/>
                </a:solidFill>
                <a:effectLst/>
                <a:latin typeface="Times New Roman" panose="02020603050405020304" pitchFamily="18" charset="0"/>
                <a:ea typeface="Calibri" panose="020F0502020204030204" pitchFamily="34" charset="0"/>
              </a:rPr>
              <a:t> </a:t>
            </a:r>
            <a:r>
              <a:rPr lang="ro-RO" sz="900" dirty="0" err="1">
                <a:solidFill>
                  <a:schemeClr val="tx1"/>
                </a:solidFill>
                <a:effectLst/>
                <a:latin typeface="Times New Roman" panose="02020603050405020304" pitchFamily="18" charset="0"/>
                <a:ea typeface="Calibri" panose="020F0502020204030204" pitchFamily="34" charset="0"/>
              </a:rPr>
              <a:t>bigram</a:t>
            </a:r>
            <a:endParaRPr lang="ro-RO" sz="900" dirty="0">
              <a:solidFill>
                <a:schemeClr val="tx1"/>
              </a:solidFill>
            </a:endParaRPr>
          </a:p>
        </p:txBody>
      </p:sp>
      <p:sp>
        <p:nvSpPr>
          <p:cNvPr id="26" name="TextBox 25">
            <a:extLst>
              <a:ext uri="{FF2B5EF4-FFF2-40B4-BE49-F238E27FC236}">
                <a16:creationId xmlns:a16="http://schemas.microsoft.com/office/drawing/2014/main" id="{D2FD3684-CA8E-42EE-9351-0980332874DD}"/>
              </a:ext>
            </a:extLst>
          </p:cNvPr>
          <p:cNvSpPr txBox="1"/>
          <p:nvPr/>
        </p:nvSpPr>
        <p:spPr>
          <a:xfrm>
            <a:off x="5416351" y="4620712"/>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415485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2150679" y="1850365"/>
            <a:ext cx="5561100" cy="7848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3600" dirty="0">
                <a:solidFill>
                  <a:schemeClr val="accent2"/>
                </a:solidFill>
              </a:rPr>
              <a:t>Proiect de diplomă</a:t>
            </a:r>
            <a:endParaRPr sz="3600" dirty="0">
              <a:solidFill>
                <a:schemeClr val="accent2"/>
              </a:solidFill>
            </a:endParaRPr>
          </a:p>
        </p:txBody>
      </p:sp>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823622" y="876487"/>
            <a:ext cx="3954721"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err="1">
                <a:solidFill>
                  <a:schemeClr val="tx1"/>
                </a:solidFill>
                <a:latin typeface="Lato"/>
                <a:ea typeface="Lato"/>
                <a:cs typeface="Lato"/>
                <a:sym typeface="Lato"/>
              </a:rPr>
              <a:t>Partea</a:t>
            </a:r>
            <a:r>
              <a:rPr lang="en-US" b="1" dirty="0">
                <a:solidFill>
                  <a:schemeClr val="tx1"/>
                </a:solidFill>
                <a:latin typeface="Lato"/>
                <a:ea typeface="Lato"/>
                <a:cs typeface="Lato"/>
                <a:sym typeface="Lato"/>
              </a:rPr>
              <a:t> de </a:t>
            </a:r>
            <a:r>
              <a:rPr lang="en-US" b="1" dirty="0" err="1">
                <a:solidFill>
                  <a:schemeClr val="tx1"/>
                </a:solidFill>
                <a:latin typeface="Lato"/>
                <a:ea typeface="Lato"/>
                <a:cs typeface="Lato"/>
                <a:sym typeface="Lato"/>
              </a:rPr>
              <a:t>vorbire</a:t>
            </a:r>
            <a:endParaRPr dirty="0">
              <a:solidFill>
                <a:schemeClr val="tx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5" name="Google Shape;95;p13"/>
          <p:cNvSpPr txBox="1"/>
          <p:nvPr/>
        </p:nvSpPr>
        <p:spPr>
          <a:xfrm>
            <a:off x="4950694" y="876486"/>
            <a:ext cx="389612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err="1">
                <a:solidFill>
                  <a:schemeClr val="tx1"/>
                </a:solidFill>
                <a:latin typeface="Lato"/>
                <a:ea typeface="Lato"/>
                <a:cs typeface="Lato"/>
                <a:sym typeface="Lato"/>
              </a:rPr>
              <a:t>Etichetarea</a:t>
            </a:r>
            <a:r>
              <a:rPr lang="en-US" b="1" dirty="0">
                <a:solidFill>
                  <a:schemeClr val="tx1"/>
                </a:solidFill>
                <a:latin typeface="Lato"/>
                <a:ea typeface="Lato"/>
                <a:cs typeface="Lato"/>
                <a:sym typeface="Lato"/>
              </a:rPr>
              <a:t> p</a:t>
            </a:r>
            <a:r>
              <a:rPr lang="ro-RO" b="1" dirty="0" err="1">
                <a:solidFill>
                  <a:schemeClr val="tx1"/>
                </a:solidFill>
                <a:latin typeface="Lato"/>
                <a:ea typeface="Lato"/>
                <a:cs typeface="Lato"/>
                <a:sym typeface="Lato"/>
              </a:rPr>
              <a:t>ărților</a:t>
            </a:r>
            <a:r>
              <a:rPr lang="ro-RO" b="1" dirty="0">
                <a:solidFill>
                  <a:schemeClr val="tx1"/>
                </a:solidFill>
                <a:latin typeface="Lato"/>
                <a:ea typeface="Lato"/>
                <a:cs typeface="Lato"/>
                <a:sym typeface="Lato"/>
              </a:rPr>
              <a:t> de vorbire</a:t>
            </a:r>
            <a:endParaRPr dirty="0">
              <a:solidFill>
                <a:schemeClr val="tx1"/>
              </a:solidFill>
              <a:latin typeface="Lato"/>
              <a:ea typeface="Lato"/>
              <a:cs typeface="Lato"/>
              <a:sym typeface="Lato"/>
            </a:endParaRPr>
          </a:p>
          <a:p>
            <a:pPr marL="0" lvl="0" indent="0" algn="l" rtl="0">
              <a:spcBef>
                <a:spcPts val="600"/>
              </a:spcBef>
              <a:spcAft>
                <a:spcPts val="0"/>
              </a:spcAft>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p>
        </p:txBody>
      </p:sp>
      <p:sp>
        <p:nvSpPr>
          <p:cNvPr id="96" name="Google Shape;96;p13"/>
          <p:cNvSpPr txBox="1"/>
          <p:nvPr/>
        </p:nvSpPr>
        <p:spPr>
          <a:xfrm>
            <a:off x="4112538" y="2568287"/>
            <a:ext cx="4520922" cy="109672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a:spcBef>
                <a:spcPts val="600"/>
              </a:spcBef>
              <a:buClr>
                <a:schemeClr val="dk1"/>
              </a:buClr>
              <a:buSzPts val="1100"/>
            </a:pPr>
            <a:r>
              <a:rPr lang="ro-RO" dirty="0">
                <a:solidFill>
                  <a:schemeClr val="dk1"/>
                </a:solidFill>
                <a:latin typeface="Lato"/>
                <a:ea typeface="Lato"/>
                <a:cs typeface="Lato"/>
                <a:sym typeface="Lato"/>
              </a:rPr>
              <a:t>      Părțile de vorbire folosite și în ziua de azi sunt: </a:t>
            </a: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41280" y="906896"/>
            <a:ext cx="4852740" cy="142039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proces</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dezambiguizare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sunt </a:t>
            </a:r>
            <a:r>
              <a:rPr lang="en-US" dirty="0" err="1">
                <a:solidFill>
                  <a:schemeClr val="dk1"/>
                </a:solidFill>
                <a:latin typeface="Lato"/>
                <a:ea typeface="Lato"/>
                <a:cs typeface="Lato"/>
                <a:sym typeface="Lato"/>
              </a:rPr>
              <a:t>ambigue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ele</a:t>
            </a:r>
            <a:r>
              <a:rPr lang="en-US" dirty="0">
                <a:solidFill>
                  <a:schemeClr val="dk1"/>
                </a:solidFill>
                <a:latin typeface="Lato"/>
                <a:ea typeface="Lato"/>
                <a:cs typeface="Lato"/>
                <a:sym typeface="Lato"/>
              </a:rPr>
              <a:t> pot </a:t>
            </a:r>
            <a:r>
              <a:rPr lang="en-US" dirty="0" err="1">
                <a:solidFill>
                  <a:schemeClr val="dk1"/>
                </a:solidFill>
                <a:latin typeface="Lato"/>
                <a:ea typeface="Lato"/>
                <a:cs typeface="Lato"/>
                <a:sym typeface="Lato"/>
              </a:rPr>
              <a:t>avea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multe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diferite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contexte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iar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scopul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etichetării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acela</a:t>
            </a:r>
            <a:r>
              <a:rPr lang="en-US" dirty="0">
                <a:solidFill>
                  <a:schemeClr val="dk1"/>
                </a:solidFill>
                <a:latin typeface="Lato"/>
                <a:ea typeface="Lato"/>
                <a:cs typeface="Lato"/>
                <a:sym typeface="Lato"/>
              </a:rPr>
              <a:t> de a </a:t>
            </a:r>
            <a:r>
              <a:rPr lang="en-US" dirty="0" err="1">
                <a:solidFill>
                  <a:schemeClr val="dk1"/>
                </a:solidFill>
                <a:latin typeface="Lato"/>
                <a:ea typeface="Lato"/>
                <a:cs typeface="Lato"/>
                <a:sym typeface="Lato"/>
              </a:rPr>
              <a:t>alege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a:t>
            </a:r>
            <a:r>
              <a:rPr lang="en-US" dirty="0" err="1">
                <a:solidFill>
                  <a:schemeClr val="dk1"/>
                </a:solidFill>
                <a:latin typeface="Lato"/>
                <a:ea typeface="Lato"/>
                <a:cs typeface="Lato"/>
                <a:sym typeface="Lato"/>
              </a:rPr>
              <a:t>corect</a:t>
            </a:r>
            <a:r>
              <a:rPr lang="ro-RO" dirty="0">
                <a:solidFill>
                  <a:schemeClr val="dk1"/>
                </a:solidFill>
                <a:latin typeface="Lato"/>
                <a:ea typeface="Lato"/>
                <a:cs typeface="Lato"/>
                <a:sym typeface="Lato"/>
              </a:rPr>
              <a: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contextul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respectiv</a:t>
            </a:r>
            <a:r>
              <a:rPr lang="en-US" dirty="0">
                <a:solidFill>
                  <a:schemeClr val="dk1"/>
                </a:solidFill>
                <a:latin typeface="Lato"/>
                <a:ea typeface="Lato"/>
                <a:cs typeface="Lato"/>
                <a:sym typeface="Lato"/>
              </a:rPr>
              <a:t>. </a:t>
            </a:r>
          </a:p>
        </p:txBody>
      </p:sp>
      <p:sp>
        <p:nvSpPr>
          <p:cNvPr id="96" name="Google Shape;96;p13"/>
          <p:cNvSpPr txBox="1"/>
          <p:nvPr/>
        </p:nvSpPr>
        <p:spPr>
          <a:xfrm>
            <a:off x="641280" y="2264581"/>
            <a:ext cx="6356530" cy="111924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În această lucrare este prezentat un sistem automat care analizează un text din limba engleză și încearcă să eticheteze corect părțile de vorbire. Sistemul folosește diferiți algoritmi de învățare din domeniul </a:t>
            </a:r>
            <a:r>
              <a:rPr lang="ro-RO" dirty="0" err="1">
                <a:solidFill>
                  <a:schemeClr val="dk1"/>
                </a:solidFill>
                <a:latin typeface="Lato"/>
                <a:ea typeface="Lato"/>
                <a:cs typeface="Lato"/>
                <a:sym typeface="Lato"/>
              </a:rPr>
              <a:t>învățarii</a:t>
            </a:r>
            <a:r>
              <a:rPr lang="ro-RO" dirty="0">
                <a:solidFill>
                  <a:schemeClr val="dk1"/>
                </a:solidFill>
                <a:latin typeface="Lato"/>
                <a:ea typeface="Lato"/>
                <a:cs typeface="Lato"/>
                <a:sym typeface="Lato"/>
              </a:rPr>
              <a:t> automate (în engleză </a:t>
            </a:r>
            <a:r>
              <a:rPr lang="ro-RO" dirty="0" err="1">
                <a:solidFill>
                  <a:schemeClr val="dk1"/>
                </a:solidFill>
                <a:latin typeface="Lato"/>
                <a:ea typeface="Lato"/>
                <a:cs typeface="Lato"/>
                <a:sym typeface="Lato"/>
              </a:rPr>
              <a:t>machine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learning</a:t>
            </a:r>
            <a:r>
              <a:rPr lang="ro-RO" dirty="0">
                <a:solidFill>
                  <a:schemeClr val="dk1"/>
                </a:solidFill>
                <a:latin typeface="Lato"/>
                <a:ea typeface="Lato"/>
                <a:cs typeface="Lato"/>
                <a:sym typeface="Lato"/>
              </a:rPr>
              <a:t>, prescurtat ML) și algoritmi din domeniul prelucrării limbajului natural (în engleză natural </a:t>
            </a:r>
            <a:r>
              <a:rPr lang="ro-RO" dirty="0" err="1">
                <a:solidFill>
                  <a:schemeClr val="dk1"/>
                </a:solidFill>
                <a:latin typeface="Lato"/>
                <a:ea typeface="Lato"/>
                <a:cs typeface="Lato"/>
                <a:sym typeface="Lato"/>
              </a:rPr>
              <a:t>language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processing</a:t>
            </a:r>
            <a:r>
              <a:rPr lang="ro-RO" dirty="0">
                <a:solidFill>
                  <a:schemeClr val="dk1"/>
                </a:solidFill>
                <a:latin typeface="Lato"/>
                <a:ea typeface="Lato"/>
                <a:cs typeface="Lato"/>
                <a:sym typeface="Lato"/>
              </a:rPr>
              <a:t>, prescurtat NLP). </a:t>
            </a: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Diferite aplicații din domeniu NLP folosesc un sistem de etichetare într-un </a:t>
            </a:r>
            <a:r>
              <a:rPr lang="ro-RO" dirty="0" err="1">
                <a:solidFill>
                  <a:schemeClr val="dk1"/>
                </a:solidFill>
                <a:latin typeface="Lato"/>
                <a:ea typeface="Lato"/>
                <a:cs typeface="Lato"/>
                <a:sym typeface="Lato"/>
              </a:rPr>
              <a:t>pipeline</a:t>
            </a:r>
            <a:r>
              <a:rPr lang="ro-RO" dirty="0">
                <a:solidFill>
                  <a:schemeClr val="dk1"/>
                </a:solidFill>
                <a:latin typeface="Lato"/>
                <a:ea typeface="Lato"/>
                <a:cs typeface="Lato"/>
                <a:sym typeface="Lato"/>
              </a:rPr>
              <a:t> de preprocesare. 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F331C6B2-9839-4D80-A261-0648C3574978}"/>
              </a:ext>
            </a:extLst>
          </p:cNvPr>
          <p:cNvPicPr>
            <a:picLocks noChangeAspect="1"/>
          </p:cNvPicPr>
          <p:nvPr/>
        </p:nvPicPr>
        <p:blipFill>
          <a:blip r:embed="rId3"/>
          <a:stretch>
            <a:fillRect/>
          </a:stretch>
        </p:blipFill>
        <p:spPr>
          <a:xfrm>
            <a:off x="5623395" y="981820"/>
            <a:ext cx="3233653" cy="991048"/>
          </a:xfrm>
          <a:prstGeom prst="rect">
            <a:avLst/>
          </a:prstGeom>
        </p:spPr>
      </p:pic>
      <p:pic>
        <p:nvPicPr>
          <p:cNvPr id="7" name="Picture 6">
            <a:extLst>
              <a:ext uri="{FF2B5EF4-FFF2-40B4-BE49-F238E27FC236}">
                <a16:creationId xmlns:a16="http://schemas.microsoft.com/office/drawing/2014/main" id="{8A425ACA-1C17-4227-BF68-A5D97C3E80B9}"/>
              </a:ext>
            </a:extLst>
          </p:cNvPr>
          <p:cNvPicPr>
            <a:picLocks noChangeAspect="1"/>
          </p:cNvPicPr>
          <p:nvPr/>
        </p:nvPicPr>
        <p:blipFill>
          <a:blip r:embed="rId4"/>
          <a:stretch>
            <a:fillRect/>
          </a:stretch>
        </p:blipFill>
        <p:spPr>
          <a:xfrm>
            <a:off x="7089250" y="2571750"/>
            <a:ext cx="1589930" cy="1589930"/>
          </a:xfrm>
          <a:prstGeom prst="rect">
            <a:avLst/>
          </a:prstGeom>
        </p:spPr>
      </p:pic>
    </p:spTree>
    <p:extLst>
      <p:ext uri="{BB962C8B-B14F-4D97-AF65-F5344CB8AC3E}">
        <p14:creationId xmlns:p14="http://schemas.microsoft.com/office/powerpoint/2010/main" val="268765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602566" y="988460"/>
            <a:ext cx="1789652" cy="1789652"/>
          </a:xfrm>
          <a:prstGeom prst="rect">
            <a:avLst/>
          </a:prstGeom>
        </p:spPr>
      </p:pic>
      <p:pic>
        <p:nvPicPr>
          <p:cNvPr id="6" name="Picture 5">
            <a:extLst>
              <a:ext uri="{FF2B5EF4-FFF2-40B4-BE49-F238E27FC236}">
                <a16:creationId xmlns:a16="http://schemas.microsoft.com/office/drawing/2014/main" id="{D8FB5F66-2AC7-4EDB-A82C-D9CB44F2DD86}"/>
              </a:ext>
            </a:extLst>
          </p:cNvPr>
          <p:cNvPicPr>
            <a:picLocks noChangeAspect="1"/>
          </p:cNvPicPr>
          <p:nvPr/>
        </p:nvPicPr>
        <p:blipFill>
          <a:blip r:embed="rId4"/>
          <a:stretch>
            <a:fillRect/>
          </a:stretch>
        </p:blipFill>
        <p:spPr>
          <a:xfrm>
            <a:off x="2746959" y="478542"/>
            <a:ext cx="3407379" cy="2499022"/>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5"/>
          <a:stretch>
            <a:fillRect/>
          </a:stretch>
        </p:blipFill>
        <p:spPr>
          <a:xfrm>
            <a:off x="1328494" y="2727640"/>
            <a:ext cx="1465331" cy="1465331"/>
          </a:xfrm>
          <a:prstGeom prst="rect">
            <a:avLst/>
          </a:prstGeom>
        </p:spPr>
      </p:pic>
      <p:pic>
        <p:nvPicPr>
          <p:cNvPr id="11" name="Picture 10">
            <a:extLst>
              <a:ext uri="{FF2B5EF4-FFF2-40B4-BE49-F238E27FC236}">
                <a16:creationId xmlns:a16="http://schemas.microsoft.com/office/drawing/2014/main" id="{F5CB247A-5A32-4AC5-A38D-E66006F02881}"/>
              </a:ext>
            </a:extLst>
          </p:cNvPr>
          <p:cNvPicPr>
            <a:picLocks noChangeAspect="1"/>
          </p:cNvPicPr>
          <p:nvPr/>
        </p:nvPicPr>
        <p:blipFill>
          <a:blip r:embed="rId6"/>
          <a:stretch>
            <a:fillRect/>
          </a:stretch>
        </p:blipFill>
        <p:spPr>
          <a:xfrm>
            <a:off x="6620491" y="325438"/>
            <a:ext cx="1920943" cy="2490190"/>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7"/>
          <a:stretch>
            <a:fillRect/>
          </a:stretch>
        </p:blipFill>
        <p:spPr>
          <a:xfrm>
            <a:off x="6213162" y="3127060"/>
            <a:ext cx="2267413" cy="1756870"/>
          </a:xfrm>
          <a:prstGeom prst="rect">
            <a:avLst/>
          </a:prstGeom>
        </p:spPr>
      </p:pic>
      <p:pic>
        <p:nvPicPr>
          <p:cNvPr id="17" name="Picture 16">
            <a:extLst>
              <a:ext uri="{FF2B5EF4-FFF2-40B4-BE49-F238E27FC236}">
                <a16:creationId xmlns:a16="http://schemas.microsoft.com/office/drawing/2014/main" id="{24576314-8808-4128-95F6-EDE6E6DBC493}"/>
              </a:ext>
            </a:extLst>
          </p:cNvPr>
          <p:cNvPicPr>
            <a:picLocks noChangeAspect="1"/>
          </p:cNvPicPr>
          <p:nvPr/>
        </p:nvPicPr>
        <p:blipFill>
          <a:blip r:embed="rId8"/>
          <a:stretch>
            <a:fillRect/>
          </a:stretch>
        </p:blipFill>
        <p:spPr>
          <a:xfrm>
            <a:off x="3394477" y="3316902"/>
            <a:ext cx="2267413" cy="127542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9"/>
          <a:stretch>
            <a:fillRect/>
          </a:stretch>
        </p:blipFill>
        <p:spPr>
          <a:xfrm>
            <a:off x="1260450" y="4142499"/>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10"/>
          <a:stretch>
            <a:fillRect/>
          </a:stretch>
        </p:blipFill>
        <p:spPr>
          <a:xfrm>
            <a:off x="227374" y="3111987"/>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028564" y="229176"/>
            <a:ext cx="2689417" cy="4685147"/>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57200" lvl="0" indent="-342900" algn="l" rtl="0">
              <a:spcBef>
                <a:spcPts val="600"/>
              </a:spcBef>
              <a:spcAft>
                <a:spcPts val="0"/>
              </a:spcAft>
              <a:buSzPts val="1800"/>
              <a:buChar char="▷"/>
            </a:pPr>
            <a:r>
              <a:rPr lang="ro-RO" sz="1400" dirty="0"/>
              <a:t>Blocul setului de date</a:t>
            </a:r>
            <a:endParaRPr sz="1400" dirty="0"/>
          </a:p>
          <a:p>
            <a:pPr marL="457200" lvl="0" indent="-342900" algn="l" rtl="0">
              <a:spcBef>
                <a:spcPts val="0"/>
              </a:spcBef>
              <a:spcAft>
                <a:spcPts val="0"/>
              </a:spcAft>
              <a:buSzPts val="1800"/>
              <a:buChar char="▷"/>
            </a:pPr>
            <a:r>
              <a:rPr lang="ro-RO" sz="1400" dirty="0"/>
              <a:t>Blocul de preprocesare</a:t>
            </a:r>
            <a:endParaRPr sz="1400" dirty="0"/>
          </a:p>
          <a:p>
            <a:pPr marL="457200" lvl="0" indent="-342900" algn="l" rtl="0">
              <a:spcBef>
                <a:spcPts val="0"/>
              </a:spcBef>
              <a:spcAft>
                <a:spcPts val="0"/>
              </a:spcAft>
              <a:buSzPts val="1800"/>
              <a:buChar char="▷"/>
            </a:pPr>
            <a:r>
              <a:rPr lang="ro-RO" sz="1400" dirty="0"/>
              <a:t>Blocul model</a:t>
            </a:r>
          </a:p>
          <a:p>
            <a:pPr marL="457200" lvl="0" indent="-342900" algn="l" rtl="0">
              <a:spcBef>
                <a:spcPts val="0"/>
              </a:spcBef>
              <a:spcAft>
                <a:spcPts val="0"/>
              </a:spcAft>
              <a:buSzPts val="1800"/>
              <a:buChar char="▷"/>
            </a:pPr>
            <a:r>
              <a:rPr lang="ro-RO" sz="1400" dirty="0"/>
              <a:t>Blocul de decodificare</a:t>
            </a:r>
          </a:p>
          <a:p>
            <a:pPr marL="457200" lvl="0" indent="-342900" algn="l" rtl="0">
              <a:spcBef>
                <a:spcPts val="0"/>
              </a:spcBef>
              <a:spcAft>
                <a:spcPts val="0"/>
              </a:spcAft>
              <a:buSzPts val="180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setului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91389"/>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Setul de date (numit și text corpus) este o colecție de date de tip text prelucrate și alese special pentru a putea evalua calitatea unui sistem de etichetare a părților de vorbire. Pentru setul de date se va folosi </a:t>
            </a:r>
            <a:r>
              <a:rPr lang="ro-RO" sz="1200" b="1" dirty="0"/>
              <a:t>Brown Corpus</a:t>
            </a:r>
            <a:r>
              <a:rPr lang="ro-RO" sz="1200" dirty="0"/>
              <a:t>, o colecție de propoziții și fraze în limba engleză colectate și organizate de W. Nelson Francis &amp; Henry </a:t>
            </a:r>
            <a:r>
              <a:rPr lang="ro-RO" sz="1200" dirty="0" err="1"/>
              <a:t>Kucera</a:t>
            </a:r>
            <a:r>
              <a:rPr lang="ro-RO" sz="12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7950" y="1847727"/>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65826"/>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583947" y="2793599"/>
            <a:ext cx="3802103" cy="190333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918707"/>
            <a:ext cx="4010471"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iar fiecare cuvânt (numit și </a:t>
            </a:r>
            <a:r>
              <a:rPr lang="ro-RO" sz="1050" dirty="0" err="1"/>
              <a:t>token</a:t>
            </a:r>
            <a:r>
              <a:rPr lang="ro-RO" sz="1050" dirty="0"/>
              <a:t>) este delimitat de un </a:t>
            </a:r>
            <a:r>
              <a:rPr lang="ro-RO" sz="1050" dirty="0" err="1"/>
              <a:t>slash</a:t>
            </a:r>
            <a:r>
              <a:rPr lang="ro-RO" sz="1050" dirty="0"/>
              <a:t> ‘/’, urmat de </a:t>
            </a:r>
            <a:r>
              <a:rPr lang="ro-RO" sz="1050" dirty="0" err="1"/>
              <a:t>tagul</a:t>
            </a:r>
            <a:r>
              <a:rPr lang="ro-RO" sz="1050" dirty="0"/>
              <a:t> aferent părții de vorbire al acestuia, sub forma “</a:t>
            </a:r>
            <a:r>
              <a:rPr lang="ro-RO" sz="1050" dirty="0" err="1"/>
              <a:t>token</a:t>
            </a:r>
            <a:r>
              <a:rPr lang="ro-RO" sz="1050" dirty="0"/>
              <a:t>/</a:t>
            </a:r>
            <a:r>
              <a:rPr lang="ro-RO" sz="1050" dirty="0" err="1"/>
              <a:t>tag</a:t>
            </a:r>
            <a:r>
              <a:rPr lang="ro-RO" sz="1050" dirty="0"/>
              <a:t>”.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a:t>
            </a:r>
          </a:p>
        </p:txBody>
      </p:sp>
    </p:spTree>
    <p:extLst>
      <p:ext uri="{BB962C8B-B14F-4D97-AF65-F5344CB8AC3E}">
        <p14:creationId xmlns:p14="http://schemas.microsoft.com/office/powerpoint/2010/main" val="398848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630132" y="958171"/>
            <a:ext cx="3493648"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setul de antrenament, 30% - setul de testare </a:t>
            </a:r>
          </a:p>
          <a:p>
            <a:pPr marL="0" lvl="0" indent="0" algn="l" rtl="0">
              <a:spcBef>
                <a:spcPts val="600"/>
              </a:spcBef>
              <a:spcAft>
                <a:spcPts val="0"/>
              </a:spcAft>
              <a:buNone/>
            </a:pPr>
            <a:r>
              <a:rPr lang="ro-RO" sz="1400" dirty="0"/>
              <a:t>      </a:t>
            </a:r>
            <a:r>
              <a:rPr lang="en-US" sz="1400" dirty="0" err="1"/>
              <a:t>Această</a:t>
            </a:r>
            <a:r>
              <a:rPr lang="en-US" sz="1400" dirty="0"/>
              <a:t> </a:t>
            </a:r>
            <a:r>
              <a:rPr lang="en-US" sz="1400" dirty="0" err="1"/>
              <a:t>metodă</a:t>
            </a:r>
            <a:r>
              <a:rPr lang="en-US" sz="1400" dirty="0"/>
              <a:t> nu </a:t>
            </a:r>
            <a:r>
              <a:rPr lang="en-US" sz="1400" dirty="0" err="1"/>
              <a:t>necesită</a:t>
            </a:r>
            <a:r>
              <a:rPr lang="en-US" sz="1400" dirty="0"/>
              <a:t> un </a:t>
            </a:r>
            <a:r>
              <a:rPr lang="en-US" sz="1400" dirty="0" err="1"/>
              <a:t>algoritm</a:t>
            </a:r>
            <a:r>
              <a:rPr lang="en-US" sz="1400" dirty="0"/>
              <a:t> de </a:t>
            </a:r>
            <a:r>
              <a:rPr lang="en-US" sz="1400" dirty="0" err="1"/>
              <a:t>împărțire</a:t>
            </a:r>
            <a:r>
              <a:rPr lang="en-US" sz="1400" dirty="0"/>
              <a:t>, </a:t>
            </a:r>
            <a:r>
              <a:rPr lang="en-US" sz="1400" dirty="0" err="1"/>
              <a:t>pentru</a:t>
            </a:r>
            <a:r>
              <a:rPr lang="en-US" sz="1400" dirty="0"/>
              <a:t> </a:t>
            </a:r>
            <a:r>
              <a:rPr lang="en-US" sz="1400" dirty="0" err="1"/>
              <a:t>fiecare</a:t>
            </a:r>
            <a:r>
              <a:rPr lang="en-US" sz="1400" dirty="0"/>
              <a:t> </a:t>
            </a:r>
            <a:r>
              <a:rPr lang="en-US" sz="1400" dirty="0" err="1"/>
              <a:t>subcategorie</a:t>
            </a:r>
            <a:r>
              <a:rPr lang="en-US" sz="1400" dirty="0"/>
              <a:t> din Brown Corpus, se </a:t>
            </a:r>
            <a:r>
              <a:rPr lang="en-US" sz="1400" dirty="0" err="1"/>
              <a:t>aleg</a:t>
            </a:r>
            <a:r>
              <a:rPr lang="en-US" sz="1400" dirty="0"/>
              <a:t> din </a:t>
            </a:r>
            <a:r>
              <a:rPr lang="en-US" sz="1400" dirty="0" err="1"/>
              <a:t>documentele</a:t>
            </a:r>
            <a:r>
              <a:rPr lang="en-US" sz="1400" dirty="0"/>
              <a:t> </a:t>
            </a:r>
            <a:r>
              <a:rPr lang="en-US" sz="1400" dirty="0" err="1"/>
              <a:t>aferente</a:t>
            </a:r>
            <a:r>
              <a:rPr lang="en-US" sz="1400" dirty="0"/>
              <a:t> </a:t>
            </a:r>
            <a:r>
              <a:rPr lang="en-US" sz="1400" dirty="0" err="1"/>
              <a:t>acesteia</a:t>
            </a:r>
            <a:r>
              <a:rPr lang="en-US" sz="1400" dirty="0"/>
              <a:t>, 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r>
              <a:rPr lang="en-US" sz="1400" dirty="0" err="1"/>
              <a:t>și</a:t>
            </a:r>
            <a:r>
              <a:rPr lang="en-US" sz="1400" dirty="0"/>
              <a:t> 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670679" y="958171"/>
            <a:ext cx="3493648"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7940" y="838028"/>
            <a:ext cx="8166019"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Preprocesarea este procesul în care datele sunt curățate și normalizate, aceasta fiind cea mai importantă etapă într-un proiect care lucrează cu algoritmi de învățare automată (</a:t>
            </a:r>
            <a:r>
              <a:rPr lang="ro-RO" sz="1200" dirty="0" err="1"/>
              <a:t>machine</a:t>
            </a:r>
            <a:r>
              <a:rPr lang="ro-RO" sz="1200" dirty="0"/>
              <a:t> </a:t>
            </a:r>
            <a:r>
              <a:rPr lang="ro-RO" sz="1200" dirty="0" err="1"/>
              <a:t>learning</a:t>
            </a:r>
            <a:r>
              <a:rPr lang="ro-RO" sz="1200" dirty="0"/>
              <a:t>). Cele 3 </a:t>
            </a:r>
            <a:r>
              <a:rPr lang="ro-RO" sz="1200" dirty="0" err="1"/>
              <a:t>subprocese</a:t>
            </a:r>
            <a:r>
              <a:rPr lang="ro-RO" sz="1200" dirty="0"/>
              <a:t> implementate în etapa de preprocesare aici, sunt: </a:t>
            </a:r>
            <a:r>
              <a:rPr lang="ro-RO" sz="1200" b="1" dirty="0" err="1"/>
              <a:t>tokenizarea</a:t>
            </a:r>
            <a:r>
              <a:rPr lang="ro-RO" sz="1200" dirty="0"/>
              <a:t> , </a:t>
            </a:r>
            <a:r>
              <a:rPr lang="ro-RO" sz="1200" b="1" dirty="0"/>
              <a:t>clasificatorul părților de vorbire</a:t>
            </a:r>
            <a:r>
              <a:rPr lang="ro-RO" sz="1200" dirty="0"/>
              <a:t>, </a:t>
            </a:r>
            <a:r>
              <a:rPr lang="ro-RO" sz="1200" b="1" dirty="0"/>
              <a:t>curățarea și 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722598" y="1933897"/>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657940" y="1643156"/>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5" name="Picture 4">
            <a:extLst>
              <a:ext uri="{FF2B5EF4-FFF2-40B4-BE49-F238E27FC236}">
                <a16:creationId xmlns:a16="http://schemas.microsoft.com/office/drawing/2014/main" id="{B489F1FD-CCC9-492B-98DD-8B07D4C281AE}"/>
              </a:ext>
            </a:extLst>
          </p:cNvPr>
          <p:cNvPicPr>
            <a:picLocks noChangeAspect="1"/>
          </p:cNvPicPr>
          <p:nvPr/>
        </p:nvPicPr>
        <p:blipFill rotWithShape="1">
          <a:blip r:embed="rId4"/>
          <a:srcRect r="5797"/>
          <a:stretch/>
        </p:blipFill>
        <p:spPr>
          <a:xfrm>
            <a:off x="3969322" y="1811617"/>
            <a:ext cx="5105941" cy="2829461"/>
          </a:xfrm>
          <a:prstGeom prst="rect">
            <a:avLst/>
          </a:prstGeom>
        </p:spPr>
      </p:pic>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5"/>
          <a:srcRect l="14683" t="5759" r="15823" b="10198"/>
          <a:stretch/>
        </p:blipFill>
        <p:spPr>
          <a:xfrm>
            <a:off x="201083" y="2806428"/>
            <a:ext cx="3644956" cy="2204005"/>
          </a:xfrm>
          <a:prstGeom prst="rect">
            <a:avLst/>
          </a:prstGeom>
        </p:spPr>
      </p:pic>
    </p:spTree>
    <p:extLst>
      <p:ext uri="{BB962C8B-B14F-4D97-AF65-F5344CB8AC3E}">
        <p14:creationId xmlns:p14="http://schemas.microsoft.com/office/powerpoint/2010/main" val="114520020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4846</Words>
  <Application>Microsoft Office PowerPoint</Application>
  <PresentationFormat>On-screen Show (16:9)</PresentationFormat>
  <Paragraphs>323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Raleway</vt:lpstr>
      <vt:lpstr>Cambria Math</vt:lpstr>
      <vt:lpstr>Symbol</vt:lpstr>
      <vt:lpstr>Lato</vt:lpstr>
      <vt:lpstr>Times New Roman</vt:lpstr>
      <vt:lpstr>Arial</vt:lpstr>
      <vt:lpstr>Antonio template</vt:lpstr>
      <vt:lpstr>Etichetarea părților de vorbire</vt:lpstr>
      <vt:lpstr>Proiect de diplomă</vt:lpstr>
      <vt:lpstr>Introducere</vt:lpstr>
      <vt:lpstr>Introducere</vt:lpstr>
      <vt:lpstr>Aplicații</vt:lpstr>
      <vt:lpstr>Arhitectura</vt:lpstr>
      <vt:lpstr>Blocul setului de date</vt:lpstr>
      <vt:lpstr>Setul de antrenament și de testare</vt:lpstr>
      <vt:lpstr>Blocul de preprocesare</vt:lpstr>
      <vt:lpstr>Blocul model</vt:lpstr>
      <vt:lpstr>Modelul Markov cu stări ascunse (HMM) </vt:lpstr>
      <vt:lpstr>Netezire HMM</vt:lpstr>
      <vt:lpstr>Exemplu HMM</vt:lpstr>
      <vt:lpstr>Modelul pentru cuvintele necunoscute</vt:lpstr>
      <vt:lpstr>Blocul de decodificare</vt:lpstr>
      <vt:lpstr>Blocul de evaluare</vt:lpstr>
      <vt:lpstr>Rezultate</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224</cp:revision>
  <dcterms:modified xsi:type="dcterms:W3CDTF">2020-06-25T18:21:50Z</dcterms:modified>
</cp:coreProperties>
</file>