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Arimo Bold" charset="1" panose="020B0704020202020204"/>
      <p:regular r:id="rId17"/>
    </p:embeddedFont>
    <p:embeddedFont>
      <p:font typeface="Arimo Italics" charset="1" panose="020B0604020202090204"/>
      <p:regular r:id="rId18"/>
    </p:embeddedFont>
    <p:embeddedFont>
      <p:font typeface="Arimo" charset="1" panose="020B0604020202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notesMasters/notesMaster1.xml" Type="http://schemas.openxmlformats.org/officeDocument/2006/relationships/notesMaster"/><Relationship Id="rId15" Target="theme/theme2.xml" Type="http://schemas.openxmlformats.org/officeDocument/2006/relationships/theme"/><Relationship Id="rId16" Target="notesSlides/notesSlide1.xml" Type="http://schemas.openxmlformats.org/officeDocument/2006/relationships/notes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notesSlides/notesSlide2.xml" Type="http://schemas.openxmlformats.org/officeDocument/2006/relationships/notesSlide"/><Relationship Id="rId21" Target="notesSlides/notesSlide3.xml" Type="http://schemas.openxmlformats.org/officeDocument/2006/relationships/notesSlide"/><Relationship Id="rId22" Target="notesSlides/notesSlide4.xml" Type="http://schemas.openxmlformats.org/officeDocument/2006/relationships/notesSlide"/><Relationship Id="rId23" Target="notesSlides/notesSlide5.xml" Type="http://schemas.openxmlformats.org/officeDocument/2006/relationships/notesSlide"/><Relationship Id="rId24" Target="notesSlides/notesSlide6.xml" Type="http://schemas.openxmlformats.org/officeDocument/2006/relationships/notesSlide"/><Relationship Id="rId25" Target="notesSlides/notesSlide7.xml" Type="http://schemas.openxmlformats.org/officeDocument/2006/relationships/notesSlide"/><Relationship Id="rId26" Target="notesSlides/notesSlide8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92238" y="2180928"/>
            <a:ext cx="14825067" cy="885974"/>
            <a:chOff x="0" y="0"/>
            <a:chExt cx="19766757" cy="118129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766756" cy="1181298"/>
            </a:xfrm>
            <a:custGeom>
              <a:avLst/>
              <a:gdLst/>
              <a:ahLst/>
              <a:cxnLst/>
              <a:rect r="r" b="b" t="t" l="l"/>
              <a:pathLst>
                <a:path h="1181298" w="19766756">
                  <a:moveTo>
                    <a:pt x="0" y="0"/>
                  </a:moveTo>
                  <a:lnTo>
                    <a:pt x="19766756" y="0"/>
                  </a:lnTo>
                  <a:lnTo>
                    <a:pt x="19766756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9766757" cy="123844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937"/>
                </a:lnSpc>
              </a:pPr>
              <a:r>
                <a:rPr lang="en-US" sz="5562" b="true">
                  <a:solidFill>
                    <a:srgbClr val="091C5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Taylor Swift – A Data-Driven Musical Journey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92238" y="3633936"/>
            <a:ext cx="16303526" cy="453629"/>
            <a:chOff x="0" y="0"/>
            <a:chExt cx="21738035" cy="60483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738034" cy="604838"/>
            </a:xfrm>
            <a:custGeom>
              <a:avLst/>
              <a:gdLst/>
              <a:ahLst/>
              <a:cxnLst/>
              <a:rect r="r" b="b" t="t" l="l"/>
              <a:pathLst>
                <a:path h="604838" w="21738034">
                  <a:moveTo>
                    <a:pt x="0" y="0"/>
                  </a:moveTo>
                  <a:lnTo>
                    <a:pt x="21738034" y="0"/>
                  </a:lnTo>
                  <a:lnTo>
                    <a:pt x="21738034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04775"/>
              <a:ext cx="21738035" cy="7096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 i="true">
                  <a:solidFill>
                    <a:srgbClr val="1E3063"/>
                  </a:solidFill>
                  <a:latin typeface="Arimo Italics"/>
                  <a:ea typeface="Arimo Italics"/>
                  <a:cs typeface="Arimo Italics"/>
                  <a:sym typeface="Arimo Italics"/>
                </a:rPr>
                <a:t>Exploring Trends, Popularity, and Musical Patterns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92238" y="4406504"/>
            <a:ext cx="16303526" cy="453629"/>
            <a:chOff x="0" y="0"/>
            <a:chExt cx="21738035" cy="60483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738034" cy="604838"/>
            </a:xfrm>
            <a:custGeom>
              <a:avLst/>
              <a:gdLst/>
              <a:ahLst/>
              <a:cxnLst/>
              <a:rect r="r" b="b" t="t" l="l"/>
              <a:pathLst>
                <a:path h="604838" w="21738034">
                  <a:moveTo>
                    <a:pt x="0" y="0"/>
                  </a:moveTo>
                  <a:lnTo>
                    <a:pt x="21738034" y="0"/>
                  </a:lnTo>
                  <a:lnTo>
                    <a:pt x="21738034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04775"/>
              <a:ext cx="21738035" cy="7096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1E3063"/>
                  </a:solidFill>
                  <a:latin typeface="Arimo"/>
                  <a:ea typeface="Arimo"/>
                  <a:cs typeface="Arimo"/>
                  <a:sym typeface="Arimo"/>
                </a:rPr>
                <a:t>Meet our team behind the data insights: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92237" y="5179070"/>
            <a:ext cx="16303526" cy="453629"/>
            <a:chOff x="0" y="0"/>
            <a:chExt cx="21738035" cy="60483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1738034" cy="604838"/>
            </a:xfrm>
            <a:custGeom>
              <a:avLst/>
              <a:gdLst/>
              <a:ahLst/>
              <a:cxnLst/>
              <a:rect r="r" b="b" t="t" l="l"/>
              <a:pathLst>
                <a:path h="604838" w="21738034">
                  <a:moveTo>
                    <a:pt x="0" y="0"/>
                  </a:moveTo>
                  <a:lnTo>
                    <a:pt x="21738034" y="0"/>
                  </a:lnTo>
                  <a:lnTo>
                    <a:pt x="21738034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04775"/>
              <a:ext cx="21738035" cy="7096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1E3063"/>
                  </a:solidFill>
                  <a:latin typeface="Arimo"/>
                  <a:ea typeface="Arimo"/>
                  <a:cs typeface="Arimo"/>
                  <a:sym typeface="Arimo"/>
                </a:rPr>
                <a:t>Abhijeet : abhijeet.k@adypu.edu.in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92237" y="5731817"/>
            <a:ext cx="16303526" cy="453629"/>
            <a:chOff x="0" y="0"/>
            <a:chExt cx="21738035" cy="60483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1738034" cy="604838"/>
            </a:xfrm>
            <a:custGeom>
              <a:avLst/>
              <a:gdLst/>
              <a:ahLst/>
              <a:cxnLst/>
              <a:rect r="r" b="b" t="t" l="l"/>
              <a:pathLst>
                <a:path h="604838" w="21738034">
                  <a:moveTo>
                    <a:pt x="0" y="0"/>
                  </a:moveTo>
                  <a:lnTo>
                    <a:pt x="21738034" y="0"/>
                  </a:lnTo>
                  <a:lnTo>
                    <a:pt x="21738034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04775"/>
              <a:ext cx="21738035" cy="7096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1E3063"/>
                  </a:solidFill>
                  <a:latin typeface="Arimo"/>
                  <a:ea typeface="Arimo"/>
                  <a:cs typeface="Arimo"/>
                  <a:sym typeface="Arimo"/>
                </a:rPr>
                <a:t>S</a:t>
              </a:r>
              <a:r>
                <a:rPr lang="en-US" sz="2187">
                  <a:solidFill>
                    <a:srgbClr val="1E3063"/>
                  </a:solidFill>
                  <a:latin typeface="Arimo"/>
                  <a:ea typeface="Arimo"/>
                  <a:cs typeface="Arimo"/>
                  <a:sym typeface="Arimo"/>
                </a:rPr>
                <a:t>ahil Singh : sahil.k@adypu.edu.in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92237" y="6284565"/>
            <a:ext cx="16303526" cy="453629"/>
            <a:chOff x="0" y="0"/>
            <a:chExt cx="21738035" cy="60483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1738034" cy="604838"/>
            </a:xfrm>
            <a:custGeom>
              <a:avLst/>
              <a:gdLst/>
              <a:ahLst/>
              <a:cxnLst/>
              <a:rect r="r" b="b" t="t" l="l"/>
              <a:pathLst>
                <a:path h="604838" w="21738034">
                  <a:moveTo>
                    <a:pt x="0" y="0"/>
                  </a:moveTo>
                  <a:lnTo>
                    <a:pt x="21738034" y="0"/>
                  </a:lnTo>
                  <a:lnTo>
                    <a:pt x="21738034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104775"/>
              <a:ext cx="21738035" cy="7096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1E3063"/>
                  </a:solidFill>
                  <a:latin typeface="Arimo"/>
                  <a:ea typeface="Arimo"/>
                  <a:cs typeface="Arimo"/>
                  <a:sym typeface="Arimo"/>
                </a:rPr>
                <a:t>Ashish Singh Naruka : ashish.naruka@adypu.edu.in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129904" y="7796807"/>
            <a:ext cx="178296" cy="121890"/>
            <a:chOff x="0" y="0"/>
            <a:chExt cx="237728" cy="16252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37728" cy="162520"/>
            </a:xfrm>
            <a:custGeom>
              <a:avLst/>
              <a:gdLst/>
              <a:ahLst/>
              <a:cxnLst/>
              <a:rect r="r" b="b" t="t" l="l"/>
              <a:pathLst>
                <a:path h="162520" w="237728">
                  <a:moveTo>
                    <a:pt x="0" y="0"/>
                  </a:moveTo>
                  <a:lnTo>
                    <a:pt x="237728" y="0"/>
                  </a:lnTo>
                  <a:lnTo>
                    <a:pt x="237728" y="162520"/>
                  </a:lnTo>
                  <a:lnTo>
                    <a:pt x="0" y="1625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0"/>
              <a:ext cx="237728" cy="16252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937"/>
                </a:lnSpc>
              </a:pPr>
              <a:r>
                <a:rPr lang="en-US" sz="937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aa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028700" y="6833444"/>
            <a:ext cx="16303526" cy="453629"/>
            <a:chOff x="0" y="0"/>
            <a:chExt cx="21738035" cy="60483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1738034" cy="604838"/>
            </a:xfrm>
            <a:custGeom>
              <a:avLst/>
              <a:gdLst/>
              <a:ahLst/>
              <a:cxnLst/>
              <a:rect r="r" b="b" t="t" l="l"/>
              <a:pathLst>
                <a:path h="604838" w="21738034">
                  <a:moveTo>
                    <a:pt x="0" y="0"/>
                  </a:moveTo>
                  <a:lnTo>
                    <a:pt x="21738034" y="0"/>
                  </a:lnTo>
                  <a:lnTo>
                    <a:pt x="21738034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104775"/>
              <a:ext cx="21738035" cy="7096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1E3063"/>
                  </a:solidFill>
                  <a:latin typeface="Arimo"/>
                  <a:ea typeface="Arimo"/>
                  <a:cs typeface="Arimo"/>
                  <a:sym typeface="Arimo"/>
                </a:rPr>
                <a:t>Aman Kumar : aman.kumar01@adypu.edu.in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7200900" cy="10287000"/>
          </a:xfrm>
          <a:custGeom>
            <a:avLst/>
            <a:gdLst/>
            <a:ahLst/>
            <a:cxnLst/>
            <a:rect r="r" b="b" t="t" l="l"/>
            <a:pathLst>
              <a:path h="10287000" w="7200900">
                <a:moveTo>
                  <a:pt x="0" y="0"/>
                </a:moveTo>
                <a:lnTo>
                  <a:pt x="7200900" y="0"/>
                </a:lnTo>
                <a:lnTo>
                  <a:pt x="72009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773889" y="721072"/>
            <a:ext cx="9598224" cy="1635621"/>
            <a:chOff x="0" y="0"/>
            <a:chExt cx="12797632" cy="218082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797632" cy="2180828"/>
            </a:xfrm>
            <a:custGeom>
              <a:avLst/>
              <a:gdLst/>
              <a:ahLst/>
              <a:cxnLst/>
              <a:rect r="r" b="b" t="t" l="l"/>
              <a:pathLst>
                <a:path h="2180828" w="12797632">
                  <a:moveTo>
                    <a:pt x="0" y="0"/>
                  </a:moveTo>
                  <a:lnTo>
                    <a:pt x="12797632" y="0"/>
                  </a:lnTo>
                  <a:lnTo>
                    <a:pt x="12797632" y="2180828"/>
                  </a:lnTo>
                  <a:lnTo>
                    <a:pt x="0" y="21808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2797632" cy="22379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437"/>
                </a:lnSpc>
              </a:pPr>
              <a:r>
                <a:rPr lang="en-US" sz="5125" b="true">
                  <a:solidFill>
                    <a:srgbClr val="091C5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Key Findings: A Statistical Overview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773889" y="2749154"/>
            <a:ext cx="9598224" cy="1507926"/>
            <a:chOff x="0" y="0"/>
            <a:chExt cx="12797632" cy="201056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797663" cy="2010537"/>
            </a:xfrm>
            <a:custGeom>
              <a:avLst/>
              <a:gdLst/>
              <a:ahLst/>
              <a:cxnLst/>
              <a:rect r="r" b="b" t="t" l="l"/>
              <a:pathLst>
                <a:path h="2010537" w="12797663">
                  <a:moveTo>
                    <a:pt x="0" y="314071"/>
                  </a:moveTo>
                  <a:cubicBezTo>
                    <a:pt x="0" y="140589"/>
                    <a:pt x="140589" y="0"/>
                    <a:pt x="314071" y="0"/>
                  </a:cubicBezTo>
                  <a:lnTo>
                    <a:pt x="12483592" y="0"/>
                  </a:lnTo>
                  <a:cubicBezTo>
                    <a:pt x="12657074" y="0"/>
                    <a:pt x="12797663" y="140589"/>
                    <a:pt x="12797663" y="314071"/>
                  </a:cubicBezTo>
                  <a:lnTo>
                    <a:pt x="12797663" y="1696466"/>
                  </a:lnTo>
                  <a:cubicBezTo>
                    <a:pt x="12797663" y="1869948"/>
                    <a:pt x="12657074" y="2010537"/>
                    <a:pt x="12483592" y="2010537"/>
                  </a:cubicBezTo>
                  <a:lnTo>
                    <a:pt x="314071" y="2010537"/>
                  </a:lnTo>
                  <a:cubicBezTo>
                    <a:pt x="140589" y="2010537"/>
                    <a:pt x="0" y="1869948"/>
                    <a:pt x="0" y="1696466"/>
                  </a:cubicBezTo>
                  <a:close/>
                </a:path>
              </a:pathLst>
            </a:custGeom>
            <a:solidFill>
              <a:srgbClr val="CEE6FD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8035529" y="3010792"/>
            <a:ext cx="3271540" cy="408831"/>
            <a:chOff x="0" y="0"/>
            <a:chExt cx="4362053" cy="54510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362054" cy="545108"/>
            </a:xfrm>
            <a:custGeom>
              <a:avLst/>
              <a:gdLst/>
              <a:ahLst/>
              <a:cxnLst/>
              <a:rect r="r" b="b" t="t" l="l"/>
              <a:pathLst>
                <a:path h="545108" w="4362054">
                  <a:moveTo>
                    <a:pt x="0" y="0"/>
                  </a:moveTo>
                  <a:lnTo>
                    <a:pt x="4362054" y="0"/>
                  </a:lnTo>
                  <a:lnTo>
                    <a:pt x="4362054" y="545108"/>
                  </a:lnTo>
                  <a:lnTo>
                    <a:pt x="0" y="5451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4362053" cy="56415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sz="2562" b="true">
                  <a:solidFill>
                    <a:srgbClr val="1E306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Global Success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035529" y="3576638"/>
            <a:ext cx="9074944" cy="418802"/>
            <a:chOff x="0" y="0"/>
            <a:chExt cx="12099925" cy="55840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99925" cy="558403"/>
            </a:xfrm>
            <a:custGeom>
              <a:avLst/>
              <a:gdLst/>
              <a:ahLst/>
              <a:cxnLst/>
              <a:rect r="r" b="b" t="t" l="l"/>
              <a:pathLst>
                <a:path h="558403" w="12099925">
                  <a:moveTo>
                    <a:pt x="0" y="0"/>
                  </a:moveTo>
                  <a:lnTo>
                    <a:pt x="12099925" y="0"/>
                  </a:lnTo>
                  <a:lnTo>
                    <a:pt x="12099925" y="558403"/>
                  </a:lnTo>
                  <a:lnTo>
                    <a:pt x="0" y="5584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85725"/>
              <a:ext cx="12099925" cy="64412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250"/>
                </a:lnSpc>
              </a:pPr>
              <a:r>
                <a:rPr lang="en-US" sz="2000">
                  <a:solidFill>
                    <a:srgbClr val="1E3063"/>
                  </a:solidFill>
                  <a:latin typeface="Arimo"/>
                  <a:ea typeface="Arimo"/>
                  <a:cs typeface="Arimo"/>
                  <a:sym typeface="Arimo"/>
                </a:rPr>
                <a:t>200M+ album sales worldwide with 11 albums hitting #1.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773889" y="4518720"/>
            <a:ext cx="9598224" cy="1507926"/>
            <a:chOff x="0" y="0"/>
            <a:chExt cx="12797632" cy="201056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797663" cy="2010537"/>
            </a:xfrm>
            <a:custGeom>
              <a:avLst/>
              <a:gdLst/>
              <a:ahLst/>
              <a:cxnLst/>
              <a:rect r="r" b="b" t="t" l="l"/>
              <a:pathLst>
                <a:path h="2010537" w="12797663">
                  <a:moveTo>
                    <a:pt x="0" y="314071"/>
                  </a:moveTo>
                  <a:cubicBezTo>
                    <a:pt x="0" y="140589"/>
                    <a:pt x="140589" y="0"/>
                    <a:pt x="314071" y="0"/>
                  </a:cubicBezTo>
                  <a:lnTo>
                    <a:pt x="12483592" y="0"/>
                  </a:lnTo>
                  <a:cubicBezTo>
                    <a:pt x="12657074" y="0"/>
                    <a:pt x="12797663" y="140589"/>
                    <a:pt x="12797663" y="314071"/>
                  </a:cubicBezTo>
                  <a:lnTo>
                    <a:pt x="12797663" y="1696466"/>
                  </a:lnTo>
                  <a:cubicBezTo>
                    <a:pt x="12797663" y="1869948"/>
                    <a:pt x="12657074" y="2010537"/>
                    <a:pt x="12483592" y="2010537"/>
                  </a:cubicBezTo>
                  <a:lnTo>
                    <a:pt x="314071" y="2010537"/>
                  </a:lnTo>
                  <a:cubicBezTo>
                    <a:pt x="140589" y="2010537"/>
                    <a:pt x="0" y="1869948"/>
                    <a:pt x="0" y="1696466"/>
                  </a:cubicBezTo>
                  <a:close/>
                </a:path>
              </a:pathLst>
            </a:custGeom>
            <a:solidFill>
              <a:srgbClr val="CEE6FD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8035529" y="4780360"/>
            <a:ext cx="3501926" cy="408831"/>
            <a:chOff x="0" y="0"/>
            <a:chExt cx="4669235" cy="54510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669235" cy="545108"/>
            </a:xfrm>
            <a:custGeom>
              <a:avLst/>
              <a:gdLst/>
              <a:ahLst/>
              <a:cxnLst/>
              <a:rect r="r" b="b" t="t" l="l"/>
              <a:pathLst>
                <a:path h="545108" w="4669235">
                  <a:moveTo>
                    <a:pt x="0" y="0"/>
                  </a:moveTo>
                  <a:lnTo>
                    <a:pt x="4669235" y="0"/>
                  </a:lnTo>
                  <a:lnTo>
                    <a:pt x="4669235" y="545108"/>
                  </a:lnTo>
                  <a:lnTo>
                    <a:pt x="0" y="5451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19050"/>
              <a:ext cx="4669235" cy="56415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sz="2562" b="true">
                  <a:solidFill>
                    <a:srgbClr val="1E306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Streaming Domination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8035529" y="5346204"/>
            <a:ext cx="9074944" cy="418803"/>
            <a:chOff x="0" y="0"/>
            <a:chExt cx="12099925" cy="55840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099925" cy="558403"/>
            </a:xfrm>
            <a:custGeom>
              <a:avLst/>
              <a:gdLst/>
              <a:ahLst/>
              <a:cxnLst/>
              <a:rect r="r" b="b" t="t" l="l"/>
              <a:pathLst>
                <a:path h="558403" w="12099925">
                  <a:moveTo>
                    <a:pt x="0" y="0"/>
                  </a:moveTo>
                  <a:lnTo>
                    <a:pt x="12099925" y="0"/>
                  </a:lnTo>
                  <a:lnTo>
                    <a:pt x="12099925" y="558403"/>
                  </a:lnTo>
                  <a:lnTo>
                    <a:pt x="0" y="5584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85725"/>
              <a:ext cx="12099925" cy="64412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250"/>
                </a:lnSpc>
              </a:pPr>
              <a:r>
                <a:rPr lang="en-US" sz="2000">
                  <a:solidFill>
                    <a:srgbClr val="1E3063"/>
                  </a:solidFill>
                  <a:latin typeface="Arimo"/>
                  <a:ea typeface="Arimo"/>
                  <a:cs typeface="Arimo"/>
                  <a:sym typeface="Arimo"/>
                </a:rPr>
                <a:t>26.1 billion Spotify streams in 2023, ranked #1 globally.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7773889" y="6288286"/>
            <a:ext cx="9598224" cy="1507926"/>
            <a:chOff x="0" y="0"/>
            <a:chExt cx="12797632" cy="201056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2797663" cy="2010537"/>
            </a:xfrm>
            <a:custGeom>
              <a:avLst/>
              <a:gdLst/>
              <a:ahLst/>
              <a:cxnLst/>
              <a:rect r="r" b="b" t="t" l="l"/>
              <a:pathLst>
                <a:path h="2010537" w="12797663">
                  <a:moveTo>
                    <a:pt x="0" y="314071"/>
                  </a:moveTo>
                  <a:cubicBezTo>
                    <a:pt x="0" y="140589"/>
                    <a:pt x="140589" y="0"/>
                    <a:pt x="314071" y="0"/>
                  </a:cubicBezTo>
                  <a:lnTo>
                    <a:pt x="12483592" y="0"/>
                  </a:lnTo>
                  <a:cubicBezTo>
                    <a:pt x="12657074" y="0"/>
                    <a:pt x="12797663" y="140589"/>
                    <a:pt x="12797663" y="314071"/>
                  </a:cubicBezTo>
                  <a:lnTo>
                    <a:pt x="12797663" y="1696466"/>
                  </a:lnTo>
                  <a:cubicBezTo>
                    <a:pt x="12797663" y="1869948"/>
                    <a:pt x="12657074" y="2010537"/>
                    <a:pt x="12483592" y="2010537"/>
                  </a:cubicBezTo>
                  <a:lnTo>
                    <a:pt x="314071" y="2010537"/>
                  </a:lnTo>
                  <a:cubicBezTo>
                    <a:pt x="140589" y="2010537"/>
                    <a:pt x="0" y="1869948"/>
                    <a:pt x="0" y="1696466"/>
                  </a:cubicBezTo>
                  <a:close/>
                </a:path>
              </a:pathLst>
            </a:custGeom>
            <a:solidFill>
              <a:srgbClr val="CEE6FD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8035529" y="6549926"/>
            <a:ext cx="3271540" cy="408831"/>
            <a:chOff x="0" y="0"/>
            <a:chExt cx="4362053" cy="54510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362054" cy="545108"/>
            </a:xfrm>
            <a:custGeom>
              <a:avLst/>
              <a:gdLst/>
              <a:ahLst/>
              <a:cxnLst/>
              <a:rect r="r" b="b" t="t" l="l"/>
              <a:pathLst>
                <a:path h="545108" w="4362054">
                  <a:moveTo>
                    <a:pt x="0" y="0"/>
                  </a:moveTo>
                  <a:lnTo>
                    <a:pt x="4362054" y="0"/>
                  </a:lnTo>
                  <a:lnTo>
                    <a:pt x="4362054" y="545108"/>
                  </a:lnTo>
                  <a:lnTo>
                    <a:pt x="0" y="5451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19050"/>
              <a:ext cx="4362053" cy="56415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sz="2562" b="true">
                  <a:solidFill>
                    <a:srgbClr val="1E306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Hit Single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8035529" y="7115770"/>
            <a:ext cx="9074944" cy="418802"/>
            <a:chOff x="0" y="0"/>
            <a:chExt cx="12099925" cy="558403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2099925" cy="558403"/>
            </a:xfrm>
            <a:custGeom>
              <a:avLst/>
              <a:gdLst/>
              <a:ahLst/>
              <a:cxnLst/>
              <a:rect r="r" b="b" t="t" l="l"/>
              <a:pathLst>
                <a:path h="558403" w="12099925">
                  <a:moveTo>
                    <a:pt x="0" y="0"/>
                  </a:moveTo>
                  <a:lnTo>
                    <a:pt x="12099925" y="0"/>
                  </a:lnTo>
                  <a:lnTo>
                    <a:pt x="12099925" y="558403"/>
                  </a:lnTo>
                  <a:lnTo>
                    <a:pt x="0" y="5584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85725"/>
              <a:ext cx="12099925" cy="64412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250"/>
                </a:lnSpc>
              </a:pPr>
              <a:r>
                <a:rPr lang="en-US" sz="2000">
                  <a:solidFill>
                    <a:srgbClr val="1E3063"/>
                  </a:solidFill>
                  <a:latin typeface="Arimo"/>
                  <a:ea typeface="Arimo"/>
                  <a:cs typeface="Arimo"/>
                  <a:sym typeface="Arimo"/>
                </a:rPr>
                <a:t>"Anti-Hero" topped Billboard for 8 weeks straight.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7773889" y="8057852"/>
            <a:ext cx="9598224" cy="1507926"/>
            <a:chOff x="0" y="0"/>
            <a:chExt cx="12797632" cy="201056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2797663" cy="2010537"/>
            </a:xfrm>
            <a:custGeom>
              <a:avLst/>
              <a:gdLst/>
              <a:ahLst/>
              <a:cxnLst/>
              <a:rect r="r" b="b" t="t" l="l"/>
              <a:pathLst>
                <a:path h="2010537" w="12797663">
                  <a:moveTo>
                    <a:pt x="0" y="314071"/>
                  </a:moveTo>
                  <a:cubicBezTo>
                    <a:pt x="0" y="140589"/>
                    <a:pt x="140589" y="0"/>
                    <a:pt x="314071" y="0"/>
                  </a:cubicBezTo>
                  <a:lnTo>
                    <a:pt x="12483592" y="0"/>
                  </a:lnTo>
                  <a:cubicBezTo>
                    <a:pt x="12657074" y="0"/>
                    <a:pt x="12797663" y="140589"/>
                    <a:pt x="12797663" y="314071"/>
                  </a:cubicBezTo>
                  <a:lnTo>
                    <a:pt x="12797663" y="1696466"/>
                  </a:lnTo>
                  <a:cubicBezTo>
                    <a:pt x="12797663" y="1869948"/>
                    <a:pt x="12657074" y="2010537"/>
                    <a:pt x="12483592" y="2010537"/>
                  </a:cubicBezTo>
                  <a:lnTo>
                    <a:pt x="314071" y="2010537"/>
                  </a:lnTo>
                  <a:cubicBezTo>
                    <a:pt x="140589" y="2010537"/>
                    <a:pt x="0" y="1869948"/>
                    <a:pt x="0" y="1696466"/>
                  </a:cubicBezTo>
                  <a:close/>
                </a:path>
              </a:pathLst>
            </a:custGeom>
            <a:solidFill>
              <a:srgbClr val="CEE6FD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8035529" y="8319492"/>
            <a:ext cx="3271540" cy="408831"/>
            <a:chOff x="0" y="0"/>
            <a:chExt cx="4362053" cy="54510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4362054" cy="545108"/>
            </a:xfrm>
            <a:custGeom>
              <a:avLst/>
              <a:gdLst/>
              <a:ahLst/>
              <a:cxnLst/>
              <a:rect r="r" b="b" t="t" l="l"/>
              <a:pathLst>
                <a:path h="545108" w="4362054">
                  <a:moveTo>
                    <a:pt x="0" y="0"/>
                  </a:moveTo>
                  <a:lnTo>
                    <a:pt x="4362054" y="0"/>
                  </a:lnTo>
                  <a:lnTo>
                    <a:pt x="4362054" y="545108"/>
                  </a:lnTo>
                  <a:lnTo>
                    <a:pt x="0" y="5451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19050"/>
              <a:ext cx="4362053" cy="56415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sz="2562" b="true">
                  <a:solidFill>
                    <a:srgbClr val="1E306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Social Media Reach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8035529" y="8885336"/>
            <a:ext cx="9074944" cy="418803"/>
            <a:chOff x="0" y="0"/>
            <a:chExt cx="12099925" cy="558403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2099925" cy="558403"/>
            </a:xfrm>
            <a:custGeom>
              <a:avLst/>
              <a:gdLst/>
              <a:ahLst/>
              <a:cxnLst/>
              <a:rect r="r" b="b" t="t" l="l"/>
              <a:pathLst>
                <a:path h="558403" w="12099925">
                  <a:moveTo>
                    <a:pt x="0" y="0"/>
                  </a:moveTo>
                  <a:lnTo>
                    <a:pt x="12099925" y="0"/>
                  </a:lnTo>
                  <a:lnTo>
                    <a:pt x="12099925" y="558403"/>
                  </a:lnTo>
                  <a:lnTo>
                    <a:pt x="0" y="5584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85725"/>
              <a:ext cx="12099925" cy="64412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250"/>
                </a:lnSpc>
              </a:pPr>
              <a:r>
                <a:rPr lang="en-US" sz="2000">
                  <a:solidFill>
                    <a:srgbClr val="1E3063"/>
                  </a:solidFill>
                  <a:latin typeface="Arimo"/>
                  <a:ea typeface="Arimo"/>
                  <a:cs typeface="Arimo"/>
                  <a:sym typeface="Arimo"/>
                </a:rPr>
                <a:t>Over 550 million followers across major platforms.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92238" y="3047405"/>
            <a:ext cx="15129122" cy="885974"/>
            <a:chOff x="0" y="0"/>
            <a:chExt cx="20172163" cy="118129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172164" cy="1181298"/>
            </a:xfrm>
            <a:custGeom>
              <a:avLst/>
              <a:gdLst/>
              <a:ahLst/>
              <a:cxnLst/>
              <a:rect r="r" b="b" t="t" l="l"/>
              <a:pathLst>
                <a:path h="1181298" w="20172164">
                  <a:moveTo>
                    <a:pt x="0" y="0"/>
                  </a:moveTo>
                  <a:lnTo>
                    <a:pt x="20172164" y="0"/>
                  </a:lnTo>
                  <a:lnTo>
                    <a:pt x="20172164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0172163" cy="123844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937"/>
                </a:lnSpc>
              </a:pPr>
              <a:r>
                <a:rPr lang="en-US" sz="5562" b="true">
                  <a:solidFill>
                    <a:srgbClr val="091C5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Album Evolution: Sales and Critical Reception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92238" y="4642097"/>
            <a:ext cx="3544044" cy="442912"/>
            <a:chOff x="0" y="0"/>
            <a:chExt cx="4725392" cy="5905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 b="true">
                  <a:solidFill>
                    <a:srgbClr val="091C5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Early Years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92238" y="5368529"/>
            <a:ext cx="7805886" cy="907256"/>
            <a:chOff x="0" y="0"/>
            <a:chExt cx="10407848" cy="120967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407848" cy="1209675"/>
            </a:xfrm>
            <a:custGeom>
              <a:avLst/>
              <a:gdLst/>
              <a:ahLst/>
              <a:cxnLst/>
              <a:rect r="r" b="b" t="t" l="l"/>
              <a:pathLst>
                <a:path h="1209675" w="10407848">
                  <a:moveTo>
                    <a:pt x="0" y="0"/>
                  </a:moveTo>
                  <a:lnTo>
                    <a:pt x="10407848" y="0"/>
                  </a:lnTo>
                  <a:lnTo>
                    <a:pt x="10407848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04775"/>
              <a:ext cx="10407848" cy="13144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1E3063"/>
                  </a:solidFill>
                  <a:latin typeface="Arimo"/>
                  <a:ea typeface="Arimo"/>
                  <a:cs typeface="Arimo"/>
                  <a:sym typeface="Arimo"/>
                </a:rPr>
                <a:t>Shift from country to pop by "1989" boosted sales and reviews.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92238" y="6530876"/>
            <a:ext cx="7805886" cy="453629"/>
            <a:chOff x="0" y="0"/>
            <a:chExt cx="10407848" cy="60483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407848" cy="604838"/>
            </a:xfrm>
            <a:custGeom>
              <a:avLst/>
              <a:gdLst/>
              <a:ahLst/>
              <a:cxnLst/>
              <a:rect r="r" b="b" t="t" l="l"/>
              <a:pathLst>
                <a:path h="604838" w="1040784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04775"/>
              <a:ext cx="10407848" cy="7096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1E3063"/>
                  </a:solidFill>
                  <a:latin typeface="Arimo"/>
                  <a:ea typeface="Arimo"/>
                  <a:cs typeface="Arimo"/>
                  <a:sym typeface="Arimo"/>
                </a:rPr>
                <a:t>"Reputation" saw sales decline and mixed reviews.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499401" y="4642097"/>
            <a:ext cx="3544044" cy="442912"/>
            <a:chOff x="0" y="0"/>
            <a:chExt cx="4725392" cy="5905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 b="true">
                  <a:solidFill>
                    <a:srgbClr val="091C5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Recent Success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499401" y="5368529"/>
            <a:ext cx="7805886" cy="453629"/>
            <a:chOff x="0" y="0"/>
            <a:chExt cx="10407848" cy="60483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0407848" cy="604838"/>
            </a:xfrm>
            <a:custGeom>
              <a:avLst/>
              <a:gdLst/>
              <a:ahLst/>
              <a:cxnLst/>
              <a:rect r="r" b="b" t="t" l="l"/>
              <a:pathLst>
                <a:path h="604838" w="1040784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104775"/>
              <a:ext cx="10407848" cy="7096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1E3063"/>
                  </a:solidFill>
                  <a:latin typeface="Arimo"/>
                  <a:ea typeface="Arimo"/>
                  <a:cs typeface="Arimo"/>
                  <a:sym typeface="Arimo"/>
                </a:rPr>
                <a:t>"Folklore" &amp; "Evermore" revived acclaim and sales.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499401" y="6077247"/>
            <a:ext cx="7805886" cy="907256"/>
            <a:chOff x="0" y="0"/>
            <a:chExt cx="10407848" cy="120967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407848" cy="1209675"/>
            </a:xfrm>
            <a:custGeom>
              <a:avLst/>
              <a:gdLst/>
              <a:ahLst/>
              <a:cxnLst/>
              <a:rect r="r" b="b" t="t" l="l"/>
              <a:pathLst>
                <a:path h="1209675" w="10407848">
                  <a:moveTo>
                    <a:pt x="0" y="0"/>
                  </a:moveTo>
                  <a:lnTo>
                    <a:pt x="10407848" y="0"/>
                  </a:lnTo>
                  <a:lnTo>
                    <a:pt x="10407848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104775"/>
              <a:ext cx="10407848" cy="13144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1E3063"/>
                  </a:solidFill>
                  <a:latin typeface="Arimo"/>
                  <a:ea typeface="Arimo"/>
                  <a:cs typeface="Arimo"/>
                  <a:sym typeface="Arimo"/>
                </a:rPr>
                <a:t>Re-recordings under "Taylor's Version" have strong commercial success.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7200900" cy="10287000"/>
          </a:xfrm>
          <a:custGeom>
            <a:avLst/>
            <a:gdLst/>
            <a:ahLst/>
            <a:cxnLst/>
            <a:rect r="r" b="b" t="t" l="l"/>
            <a:pathLst>
              <a:path h="10287000" w="7200900">
                <a:moveTo>
                  <a:pt x="0" y="0"/>
                </a:moveTo>
                <a:lnTo>
                  <a:pt x="7200900" y="0"/>
                </a:lnTo>
                <a:lnTo>
                  <a:pt x="72009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824341" y="978545"/>
            <a:ext cx="9497317" cy="1725514"/>
            <a:chOff x="0" y="0"/>
            <a:chExt cx="12663090" cy="230068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663090" cy="2300685"/>
            </a:xfrm>
            <a:custGeom>
              <a:avLst/>
              <a:gdLst/>
              <a:ahLst/>
              <a:cxnLst/>
              <a:rect r="r" b="b" t="t" l="l"/>
              <a:pathLst>
                <a:path h="2300685" w="12663090">
                  <a:moveTo>
                    <a:pt x="0" y="0"/>
                  </a:moveTo>
                  <a:lnTo>
                    <a:pt x="12663090" y="0"/>
                  </a:lnTo>
                  <a:lnTo>
                    <a:pt x="12663090" y="2300685"/>
                  </a:lnTo>
                  <a:lnTo>
                    <a:pt x="0" y="23006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2663090" cy="235783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749"/>
                </a:lnSpc>
              </a:pPr>
              <a:r>
                <a:rPr lang="en-US" sz="5374" b="true">
                  <a:solidFill>
                    <a:srgbClr val="091C5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Song Structure and Lyrical Analysis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824341" y="3118098"/>
            <a:ext cx="621209" cy="621209"/>
            <a:chOff x="0" y="0"/>
            <a:chExt cx="828278" cy="82827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28294" cy="828294"/>
            </a:xfrm>
            <a:custGeom>
              <a:avLst/>
              <a:gdLst/>
              <a:ahLst/>
              <a:cxnLst/>
              <a:rect r="r" b="b" t="t" l="l"/>
              <a:pathLst>
                <a:path h="828294" w="828294">
                  <a:moveTo>
                    <a:pt x="0" y="331343"/>
                  </a:moveTo>
                  <a:cubicBezTo>
                    <a:pt x="0" y="148336"/>
                    <a:pt x="148336" y="0"/>
                    <a:pt x="331343" y="0"/>
                  </a:cubicBezTo>
                  <a:lnTo>
                    <a:pt x="496951" y="0"/>
                  </a:lnTo>
                  <a:cubicBezTo>
                    <a:pt x="679958" y="0"/>
                    <a:pt x="828294" y="148336"/>
                    <a:pt x="828294" y="331343"/>
                  </a:cubicBezTo>
                  <a:lnTo>
                    <a:pt x="828294" y="496951"/>
                  </a:lnTo>
                  <a:cubicBezTo>
                    <a:pt x="828294" y="679958"/>
                    <a:pt x="679958" y="828294"/>
                    <a:pt x="496951" y="828294"/>
                  </a:cubicBezTo>
                  <a:lnTo>
                    <a:pt x="331343" y="828294"/>
                  </a:lnTo>
                  <a:cubicBezTo>
                    <a:pt x="148336" y="828294"/>
                    <a:pt x="0" y="679958"/>
                    <a:pt x="0" y="496951"/>
                  </a:cubicBezTo>
                  <a:close/>
                </a:path>
              </a:pathLst>
            </a:custGeom>
            <a:solidFill>
              <a:srgbClr val="CEE6FD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8721626" y="3212901"/>
            <a:ext cx="3451472" cy="431304"/>
            <a:chOff x="0" y="0"/>
            <a:chExt cx="4601963" cy="57507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601963" cy="575072"/>
            </a:xfrm>
            <a:custGeom>
              <a:avLst/>
              <a:gdLst/>
              <a:ahLst/>
              <a:cxnLst/>
              <a:rect r="r" b="b" t="t" l="l"/>
              <a:pathLst>
                <a:path h="575072" w="4601963">
                  <a:moveTo>
                    <a:pt x="0" y="0"/>
                  </a:moveTo>
                  <a:lnTo>
                    <a:pt x="4601963" y="0"/>
                  </a:lnTo>
                  <a:lnTo>
                    <a:pt x="4601963" y="575072"/>
                  </a:lnTo>
                  <a:lnTo>
                    <a:pt x="0" y="5750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4601963" cy="60364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74"/>
                </a:lnSpc>
              </a:pPr>
              <a:r>
                <a:rPr lang="en-US" sz="2687" b="true">
                  <a:solidFill>
                    <a:srgbClr val="1E306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Common Words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721626" y="3809851"/>
            <a:ext cx="8600034" cy="441722"/>
            <a:chOff x="0" y="0"/>
            <a:chExt cx="11466712" cy="58896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1466712" cy="588963"/>
            </a:xfrm>
            <a:custGeom>
              <a:avLst/>
              <a:gdLst/>
              <a:ahLst/>
              <a:cxnLst/>
              <a:rect r="r" b="b" t="t" l="l"/>
              <a:pathLst>
                <a:path h="588963" w="11466712">
                  <a:moveTo>
                    <a:pt x="0" y="0"/>
                  </a:moveTo>
                  <a:lnTo>
                    <a:pt x="11466712" y="0"/>
                  </a:lnTo>
                  <a:lnTo>
                    <a:pt x="11466712" y="588963"/>
                  </a:lnTo>
                  <a:lnTo>
                    <a:pt x="0" y="5889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95250"/>
              <a:ext cx="11466712" cy="6842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125">
                  <a:solidFill>
                    <a:srgbClr val="1E3063"/>
                  </a:solidFill>
                  <a:latin typeface="Arimo"/>
                  <a:ea typeface="Arimo"/>
                  <a:cs typeface="Arimo"/>
                  <a:sym typeface="Arimo"/>
                </a:rPr>
                <a:t>"Love," "time," "never," and "always" feature most often.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824341" y="4803725"/>
            <a:ext cx="621209" cy="621209"/>
            <a:chOff x="0" y="0"/>
            <a:chExt cx="828278" cy="82827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28294" cy="828294"/>
            </a:xfrm>
            <a:custGeom>
              <a:avLst/>
              <a:gdLst/>
              <a:ahLst/>
              <a:cxnLst/>
              <a:rect r="r" b="b" t="t" l="l"/>
              <a:pathLst>
                <a:path h="828294" w="828294">
                  <a:moveTo>
                    <a:pt x="0" y="331343"/>
                  </a:moveTo>
                  <a:cubicBezTo>
                    <a:pt x="0" y="148336"/>
                    <a:pt x="148336" y="0"/>
                    <a:pt x="331343" y="0"/>
                  </a:cubicBezTo>
                  <a:lnTo>
                    <a:pt x="496951" y="0"/>
                  </a:lnTo>
                  <a:cubicBezTo>
                    <a:pt x="679958" y="0"/>
                    <a:pt x="828294" y="148336"/>
                    <a:pt x="828294" y="331343"/>
                  </a:cubicBezTo>
                  <a:lnTo>
                    <a:pt x="828294" y="496951"/>
                  </a:lnTo>
                  <a:cubicBezTo>
                    <a:pt x="828294" y="679958"/>
                    <a:pt x="679958" y="828294"/>
                    <a:pt x="496951" y="828294"/>
                  </a:cubicBezTo>
                  <a:lnTo>
                    <a:pt x="331343" y="828294"/>
                  </a:lnTo>
                  <a:cubicBezTo>
                    <a:pt x="148336" y="828294"/>
                    <a:pt x="0" y="679958"/>
                    <a:pt x="0" y="496951"/>
                  </a:cubicBezTo>
                  <a:close/>
                </a:path>
              </a:pathLst>
            </a:custGeom>
            <a:solidFill>
              <a:srgbClr val="CEE6FD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8721626" y="4898529"/>
            <a:ext cx="3451472" cy="431304"/>
            <a:chOff x="0" y="0"/>
            <a:chExt cx="4601963" cy="57507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601963" cy="575072"/>
            </a:xfrm>
            <a:custGeom>
              <a:avLst/>
              <a:gdLst/>
              <a:ahLst/>
              <a:cxnLst/>
              <a:rect r="r" b="b" t="t" l="l"/>
              <a:pathLst>
                <a:path h="575072" w="4601963">
                  <a:moveTo>
                    <a:pt x="0" y="0"/>
                  </a:moveTo>
                  <a:lnTo>
                    <a:pt x="4601963" y="0"/>
                  </a:lnTo>
                  <a:lnTo>
                    <a:pt x="4601963" y="575072"/>
                  </a:lnTo>
                  <a:lnTo>
                    <a:pt x="0" y="5750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4601963" cy="60364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74"/>
                </a:lnSpc>
              </a:pPr>
              <a:r>
                <a:rPr lang="en-US" sz="2687" b="true">
                  <a:solidFill>
                    <a:srgbClr val="1E306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Song Length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8721626" y="5495479"/>
            <a:ext cx="8600034" cy="441722"/>
            <a:chOff x="0" y="0"/>
            <a:chExt cx="11466712" cy="58896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1466712" cy="588963"/>
            </a:xfrm>
            <a:custGeom>
              <a:avLst/>
              <a:gdLst/>
              <a:ahLst/>
              <a:cxnLst/>
              <a:rect r="r" b="b" t="t" l="l"/>
              <a:pathLst>
                <a:path h="588963" w="11466712">
                  <a:moveTo>
                    <a:pt x="0" y="0"/>
                  </a:moveTo>
                  <a:lnTo>
                    <a:pt x="11466712" y="0"/>
                  </a:lnTo>
                  <a:lnTo>
                    <a:pt x="11466712" y="588963"/>
                  </a:lnTo>
                  <a:lnTo>
                    <a:pt x="0" y="5889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95250"/>
              <a:ext cx="11466712" cy="6842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125">
                  <a:solidFill>
                    <a:srgbClr val="1E3063"/>
                  </a:solidFill>
                  <a:latin typeface="Arimo"/>
                  <a:ea typeface="Arimo"/>
                  <a:cs typeface="Arimo"/>
                  <a:sym typeface="Arimo"/>
                </a:rPr>
                <a:t>Average track duration is about 3 minutes 45 seconds.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7824341" y="6489352"/>
            <a:ext cx="621209" cy="621209"/>
            <a:chOff x="0" y="0"/>
            <a:chExt cx="828278" cy="82827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28294" cy="828294"/>
            </a:xfrm>
            <a:custGeom>
              <a:avLst/>
              <a:gdLst/>
              <a:ahLst/>
              <a:cxnLst/>
              <a:rect r="r" b="b" t="t" l="l"/>
              <a:pathLst>
                <a:path h="828294" w="828294">
                  <a:moveTo>
                    <a:pt x="0" y="331343"/>
                  </a:moveTo>
                  <a:cubicBezTo>
                    <a:pt x="0" y="148336"/>
                    <a:pt x="148336" y="0"/>
                    <a:pt x="331343" y="0"/>
                  </a:cubicBezTo>
                  <a:lnTo>
                    <a:pt x="496951" y="0"/>
                  </a:lnTo>
                  <a:cubicBezTo>
                    <a:pt x="679958" y="0"/>
                    <a:pt x="828294" y="148336"/>
                    <a:pt x="828294" y="331343"/>
                  </a:cubicBezTo>
                  <a:lnTo>
                    <a:pt x="828294" y="496951"/>
                  </a:lnTo>
                  <a:cubicBezTo>
                    <a:pt x="828294" y="679958"/>
                    <a:pt x="679958" y="828294"/>
                    <a:pt x="496951" y="828294"/>
                  </a:cubicBezTo>
                  <a:lnTo>
                    <a:pt x="331343" y="828294"/>
                  </a:lnTo>
                  <a:cubicBezTo>
                    <a:pt x="148336" y="828294"/>
                    <a:pt x="0" y="679958"/>
                    <a:pt x="0" y="496951"/>
                  </a:cubicBezTo>
                  <a:close/>
                </a:path>
              </a:pathLst>
            </a:custGeom>
            <a:solidFill>
              <a:srgbClr val="CEE6FD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8721626" y="6584156"/>
            <a:ext cx="3451472" cy="431304"/>
            <a:chOff x="0" y="0"/>
            <a:chExt cx="4601963" cy="575072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601963" cy="575072"/>
            </a:xfrm>
            <a:custGeom>
              <a:avLst/>
              <a:gdLst/>
              <a:ahLst/>
              <a:cxnLst/>
              <a:rect r="r" b="b" t="t" l="l"/>
              <a:pathLst>
                <a:path h="575072" w="4601963">
                  <a:moveTo>
                    <a:pt x="0" y="0"/>
                  </a:moveTo>
                  <a:lnTo>
                    <a:pt x="4601963" y="0"/>
                  </a:lnTo>
                  <a:lnTo>
                    <a:pt x="4601963" y="575072"/>
                  </a:lnTo>
                  <a:lnTo>
                    <a:pt x="0" y="5750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28575"/>
              <a:ext cx="4601963" cy="60364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74"/>
                </a:lnSpc>
              </a:pPr>
              <a:r>
                <a:rPr lang="en-US" sz="2687" b="true">
                  <a:solidFill>
                    <a:srgbClr val="1E306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Lyrical Themes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8721626" y="7181106"/>
            <a:ext cx="8600034" cy="441722"/>
            <a:chOff x="0" y="0"/>
            <a:chExt cx="11466712" cy="588963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1466712" cy="588963"/>
            </a:xfrm>
            <a:custGeom>
              <a:avLst/>
              <a:gdLst/>
              <a:ahLst/>
              <a:cxnLst/>
              <a:rect r="r" b="b" t="t" l="l"/>
              <a:pathLst>
                <a:path h="588963" w="11466712">
                  <a:moveTo>
                    <a:pt x="0" y="0"/>
                  </a:moveTo>
                  <a:lnTo>
                    <a:pt x="11466712" y="0"/>
                  </a:lnTo>
                  <a:lnTo>
                    <a:pt x="11466712" y="588963"/>
                  </a:lnTo>
                  <a:lnTo>
                    <a:pt x="0" y="5889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95250"/>
              <a:ext cx="11466712" cy="6842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125">
                  <a:solidFill>
                    <a:srgbClr val="1E3063"/>
                  </a:solidFill>
                  <a:latin typeface="Arimo"/>
                  <a:ea typeface="Arimo"/>
                  <a:cs typeface="Arimo"/>
                  <a:sym typeface="Arimo"/>
                </a:rPr>
                <a:t>Romance, heartbreak, revenge, and self-discovery dominate lyrics.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7824341" y="8174980"/>
            <a:ext cx="621209" cy="621209"/>
            <a:chOff x="0" y="0"/>
            <a:chExt cx="828278" cy="82827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28294" cy="828294"/>
            </a:xfrm>
            <a:custGeom>
              <a:avLst/>
              <a:gdLst/>
              <a:ahLst/>
              <a:cxnLst/>
              <a:rect r="r" b="b" t="t" l="l"/>
              <a:pathLst>
                <a:path h="828294" w="828294">
                  <a:moveTo>
                    <a:pt x="0" y="331343"/>
                  </a:moveTo>
                  <a:cubicBezTo>
                    <a:pt x="0" y="148336"/>
                    <a:pt x="148336" y="0"/>
                    <a:pt x="331343" y="0"/>
                  </a:cubicBezTo>
                  <a:lnTo>
                    <a:pt x="496951" y="0"/>
                  </a:lnTo>
                  <a:cubicBezTo>
                    <a:pt x="679958" y="0"/>
                    <a:pt x="828294" y="148336"/>
                    <a:pt x="828294" y="331343"/>
                  </a:cubicBezTo>
                  <a:lnTo>
                    <a:pt x="828294" y="496951"/>
                  </a:lnTo>
                  <a:cubicBezTo>
                    <a:pt x="828294" y="679958"/>
                    <a:pt x="679958" y="828294"/>
                    <a:pt x="496951" y="828294"/>
                  </a:cubicBezTo>
                  <a:lnTo>
                    <a:pt x="331343" y="828294"/>
                  </a:lnTo>
                  <a:cubicBezTo>
                    <a:pt x="148336" y="828294"/>
                    <a:pt x="0" y="679958"/>
                    <a:pt x="0" y="496951"/>
                  </a:cubicBezTo>
                  <a:close/>
                </a:path>
              </a:pathLst>
            </a:custGeom>
            <a:solidFill>
              <a:srgbClr val="CEE6FD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8721626" y="8269784"/>
            <a:ext cx="3451472" cy="431304"/>
            <a:chOff x="0" y="0"/>
            <a:chExt cx="4601963" cy="575072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4601963" cy="575072"/>
            </a:xfrm>
            <a:custGeom>
              <a:avLst/>
              <a:gdLst/>
              <a:ahLst/>
              <a:cxnLst/>
              <a:rect r="r" b="b" t="t" l="l"/>
              <a:pathLst>
                <a:path h="575072" w="4601963">
                  <a:moveTo>
                    <a:pt x="0" y="0"/>
                  </a:moveTo>
                  <a:lnTo>
                    <a:pt x="4601963" y="0"/>
                  </a:lnTo>
                  <a:lnTo>
                    <a:pt x="4601963" y="575072"/>
                  </a:lnTo>
                  <a:lnTo>
                    <a:pt x="0" y="5750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28575"/>
              <a:ext cx="4601963" cy="60364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74"/>
                </a:lnSpc>
              </a:pPr>
              <a:r>
                <a:rPr lang="en-US" sz="2687" b="true">
                  <a:solidFill>
                    <a:srgbClr val="1E306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Lyrical Density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8721626" y="8866734"/>
            <a:ext cx="8600034" cy="441722"/>
            <a:chOff x="0" y="0"/>
            <a:chExt cx="11466712" cy="588963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1466712" cy="588963"/>
            </a:xfrm>
            <a:custGeom>
              <a:avLst/>
              <a:gdLst/>
              <a:ahLst/>
              <a:cxnLst/>
              <a:rect r="r" b="b" t="t" l="l"/>
              <a:pathLst>
                <a:path h="588963" w="11466712">
                  <a:moveTo>
                    <a:pt x="0" y="0"/>
                  </a:moveTo>
                  <a:lnTo>
                    <a:pt x="11466712" y="0"/>
                  </a:lnTo>
                  <a:lnTo>
                    <a:pt x="11466712" y="588963"/>
                  </a:lnTo>
                  <a:lnTo>
                    <a:pt x="0" y="5889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95250"/>
              <a:ext cx="11466712" cy="6842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125">
                  <a:solidFill>
                    <a:srgbClr val="1E3063"/>
                  </a:solidFill>
                  <a:latin typeface="Arimo"/>
                  <a:ea typeface="Arimo"/>
                  <a:cs typeface="Arimo"/>
                  <a:sym typeface="Arimo"/>
                </a:rPr>
                <a:t>Early albums have denser lyrics compared to later releases.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92238" y="3047405"/>
            <a:ext cx="13151049" cy="885974"/>
            <a:chOff x="0" y="0"/>
            <a:chExt cx="17534732" cy="118129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534731" cy="1181298"/>
            </a:xfrm>
            <a:custGeom>
              <a:avLst/>
              <a:gdLst/>
              <a:ahLst/>
              <a:cxnLst/>
              <a:rect r="r" b="b" t="t" l="l"/>
              <a:pathLst>
                <a:path h="1181298" w="17534731">
                  <a:moveTo>
                    <a:pt x="0" y="0"/>
                  </a:moveTo>
                  <a:lnTo>
                    <a:pt x="17534731" y="0"/>
                  </a:lnTo>
                  <a:lnTo>
                    <a:pt x="17534731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7534732" cy="123844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937"/>
                </a:lnSpc>
              </a:pPr>
              <a:r>
                <a:rPr lang="en-US" sz="5562" b="true">
                  <a:solidFill>
                    <a:srgbClr val="091C5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Musical Patterns and Genre Exploration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92238" y="4642097"/>
            <a:ext cx="3544044" cy="442912"/>
            <a:chOff x="0" y="0"/>
            <a:chExt cx="4725392" cy="5905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 b="true">
                  <a:solidFill>
                    <a:srgbClr val="091C5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Genre Shift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92238" y="5368529"/>
            <a:ext cx="7805886" cy="453629"/>
            <a:chOff x="0" y="0"/>
            <a:chExt cx="10407848" cy="60483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407848" cy="604838"/>
            </a:xfrm>
            <a:custGeom>
              <a:avLst/>
              <a:gdLst/>
              <a:ahLst/>
              <a:cxnLst/>
              <a:rect r="r" b="b" t="t" l="l"/>
              <a:pathLst>
                <a:path h="604838" w="1040784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04775"/>
              <a:ext cx="10407848" cy="7096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1E3063"/>
                  </a:solidFill>
                  <a:latin typeface="Arimo"/>
                  <a:ea typeface="Arimo"/>
                  <a:cs typeface="Arimo"/>
                  <a:sym typeface="Arimo"/>
                </a:rPr>
                <a:t>Evolution spans country, pop, alternative, and folk genres.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92238" y="6077247"/>
            <a:ext cx="7805886" cy="907256"/>
            <a:chOff x="0" y="0"/>
            <a:chExt cx="10407848" cy="120967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407848" cy="1209675"/>
            </a:xfrm>
            <a:custGeom>
              <a:avLst/>
              <a:gdLst/>
              <a:ahLst/>
              <a:cxnLst/>
              <a:rect r="r" b="b" t="t" l="l"/>
              <a:pathLst>
                <a:path h="1209675" w="10407848">
                  <a:moveTo>
                    <a:pt x="0" y="0"/>
                  </a:moveTo>
                  <a:lnTo>
                    <a:pt x="10407848" y="0"/>
                  </a:lnTo>
                  <a:lnTo>
                    <a:pt x="10407848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04775"/>
              <a:ext cx="10407848" cy="13144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1E3063"/>
                  </a:solidFill>
                  <a:latin typeface="Arimo"/>
                  <a:ea typeface="Arimo"/>
                  <a:cs typeface="Arimo"/>
                  <a:sym typeface="Arimo"/>
                </a:rPr>
                <a:t>Instrument use shifted from acoustic dominance to electronic blends.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499401" y="4642097"/>
            <a:ext cx="3544044" cy="442912"/>
            <a:chOff x="0" y="0"/>
            <a:chExt cx="4725392" cy="5905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 b="true">
                  <a:solidFill>
                    <a:srgbClr val="091C5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Musical Analysis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499401" y="5368529"/>
            <a:ext cx="7805886" cy="453629"/>
            <a:chOff x="0" y="0"/>
            <a:chExt cx="10407848" cy="60483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0407848" cy="604838"/>
            </a:xfrm>
            <a:custGeom>
              <a:avLst/>
              <a:gdLst/>
              <a:ahLst/>
              <a:cxnLst/>
              <a:rect r="r" b="b" t="t" l="l"/>
              <a:pathLst>
                <a:path h="604838" w="1040784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104775"/>
              <a:ext cx="10407848" cy="7096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1E3063"/>
                  </a:solidFill>
                  <a:latin typeface="Arimo"/>
                  <a:ea typeface="Arimo"/>
                  <a:cs typeface="Arimo"/>
                  <a:sym typeface="Arimo"/>
                </a:rPr>
                <a:t>Key signatures and tempo vary widely across albums.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499401" y="6077247"/>
            <a:ext cx="7805886" cy="907256"/>
            <a:chOff x="0" y="0"/>
            <a:chExt cx="10407848" cy="120967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407848" cy="1209675"/>
            </a:xfrm>
            <a:custGeom>
              <a:avLst/>
              <a:gdLst/>
              <a:ahLst/>
              <a:cxnLst/>
              <a:rect r="r" b="b" t="t" l="l"/>
              <a:pathLst>
                <a:path h="1209675" w="10407848">
                  <a:moveTo>
                    <a:pt x="0" y="0"/>
                  </a:moveTo>
                  <a:lnTo>
                    <a:pt x="10407848" y="0"/>
                  </a:lnTo>
                  <a:lnTo>
                    <a:pt x="10407848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104775"/>
              <a:ext cx="10407848" cy="13144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1E3063"/>
                  </a:solidFill>
                  <a:latin typeface="Arimo"/>
                  <a:ea typeface="Arimo"/>
                  <a:cs typeface="Arimo"/>
                  <a:sym typeface="Arimo"/>
                </a:rPr>
                <a:t>Collaborations influenced style and expanded listener reach.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11087100" y="0"/>
            <a:ext cx="7200900" cy="10287000"/>
          </a:xfrm>
          <a:custGeom>
            <a:avLst/>
            <a:gdLst/>
            <a:ahLst/>
            <a:cxnLst/>
            <a:rect r="r" b="b" t="t" l="l"/>
            <a:pathLst>
              <a:path h="10287000" w="7200900">
                <a:moveTo>
                  <a:pt x="0" y="0"/>
                </a:moveTo>
                <a:lnTo>
                  <a:pt x="7200900" y="0"/>
                </a:lnTo>
                <a:lnTo>
                  <a:pt x="72009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92238" y="866329"/>
            <a:ext cx="9445526" cy="1771947"/>
            <a:chOff x="0" y="0"/>
            <a:chExt cx="12594035" cy="236259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594035" cy="2362597"/>
            </a:xfrm>
            <a:custGeom>
              <a:avLst/>
              <a:gdLst/>
              <a:ahLst/>
              <a:cxnLst/>
              <a:rect r="r" b="b" t="t" l="l"/>
              <a:pathLst>
                <a:path h="2362597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2362597"/>
                  </a:lnTo>
                  <a:lnTo>
                    <a:pt x="0" y="23625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2594035" cy="241974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937"/>
                </a:lnSpc>
              </a:pPr>
              <a:r>
                <a:rPr lang="en-US" sz="5562" b="true">
                  <a:solidFill>
                    <a:srgbClr val="091C5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Social Media and Fan Engagement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311176" y="3063479"/>
            <a:ext cx="38100" cy="6357045"/>
            <a:chOff x="0" y="0"/>
            <a:chExt cx="50800" cy="847606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0800" cy="8476107"/>
            </a:xfrm>
            <a:custGeom>
              <a:avLst/>
              <a:gdLst/>
              <a:ahLst/>
              <a:cxnLst/>
              <a:rect r="r" b="b" t="t" l="l"/>
              <a:pathLst>
                <a:path h="8476107" w="5080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cubicBezTo>
                    <a:pt x="39370" y="0"/>
                    <a:pt x="50800" y="11430"/>
                    <a:pt x="50800" y="25400"/>
                  </a:cubicBezTo>
                  <a:lnTo>
                    <a:pt x="50800" y="8450707"/>
                  </a:lnTo>
                  <a:cubicBezTo>
                    <a:pt x="50800" y="8464676"/>
                    <a:pt x="39370" y="8476107"/>
                    <a:pt x="25400" y="8476107"/>
                  </a:cubicBezTo>
                  <a:cubicBezTo>
                    <a:pt x="11430" y="8476107"/>
                    <a:pt x="0" y="8464676"/>
                    <a:pt x="0" y="8450707"/>
                  </a:cubicBezTo>
                  <a:close/>
                </a:path>
              </a:pathLst>
            </a:custGeom>
            <a:solidFill>
              <a:srgbClr val="B4CCE3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592015" y="3363366"/>
            <a:ext cx="850553" cy="38100"/>
            <a:chOff x="0" y="0"/>
            <a:chExt cx="1134070" cy="50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34110" cy="50800"/>
            </a:xfrm>
            <a:custGeom>
              <a:avLst/>
              <a:gdLst/>
              <a:ahLst/>
              <a:cxnLst/>
              <a:rect r="r" b="b" t="t" l="l"/>
              <a:pathLst>
                <a:path h="50800" w="113411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108710" y="0"/>
                  </a:lnTo>
                  <a:cubicBezTo>
                    <a:pt x="1122680" y="0"/>
                    <a:pt x="1134110" y="11430"/>
                    <a:pt x="1134110" y="25400"/>
                  </a:cubicBezTo>
                  <a:cubicBezTo>
                    <a:pt x="1134110" y="39370"/>
                    <a:pt x="1122680" y="50800"/>
                    <a:pt x="1108710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B4CCE3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992238" y="3063479"/>
            <a:ext cx="637878" cy="637878"/>
            <a:chOff x="0" y="0"/>
            <a:chExt cx="850503" cy="85050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340233"/>
                  </a:moveTo>
                  <a:cubicBezTo>
                    <a:pt x="0" y="152273"/>
                    <a:pt x="152273" y="0"/>
                    <a:pt x="340233" y="0"/>
                  </a:cubicBezTo>
                  <a:lnTo>
                    <a:pt x="510286" y="0"/>
                  </a:lnTo>
                  <a:cubicBezTo>
                    <a:pt x="698246" y="0"/>
                    <a:pt x="850519" y="152273"/>
                    <a:pt x="850519" y="340233"/>
                  </a:cubicBezTo>
                  <a:lnTo>
                    <a:pt x="850519" y="510286"/>
                  </a:lnTo>
                  <a:cubicBezTo>
                    <a:pt x="850519" y="698246"/>
                    <a:pt x="698246" y="850519"/>
                    <a:pt x="510286" y="850519"/>
                  </a:cubicBezTo>
                  <a:lnTo>
                    <a:pt x="340233" y="850519"/>
                  </a:lnTo>
                  <a:cubicBezTo>
                    <a:pt x="152273" y="850519"/>
                    <a:pt x="0" y="698119"/>
                    <a:pt x="0" y="510286"/>
                  </a:cubicBezTo>
                  <a:close/>
                </a:path>
              </a:pathLst>
            </a:custGeom>
            <a:solidFill>
              <a:srgbClr val="CEE6FD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098575" y="3116610"/>
            <a:ext cx="425202" cy="531614"/>
            <a:chOff x="0" y="0"/>
            <a:chExt cx="566937" cy="70881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66937" cy="708818"/>
            </a:xfrm>
            <a:custGeom>
              <a:avLst/>
              <a:gdLst/>
              <a:ahLst/>
              <a:cxnLst/>
              <a:rect r="r" b="b" t="t" l="l"/>
              <a:pathLst>
                <a:path h="708818" w="566937">
                  <a:moveTo>
                    <a:pt x="0" y="0"/>
                  </a:moveTo>
                  <a:lnTo>
                    <a:pt x="566937" y="0"/>
                  </a:lnTo>
                  <a:lnTo>
                    <a:pt x="566937" y="708818"/>
                  </a:lnTo>
                  <a:lnTo>
                    <a:pt x="0" y="7088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38100"/>
              <a:ext cx="566937" cy="67071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312"/>
                </a:lnSpc>
              </a:pPr>
              <a:r>
                <a:rPr lang="en-US" sz="3312" b="true">
                  <a:solidFill>
                    <a:srgbClr val="1E306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1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2728764" y="3160811"/>
            <a:ext cx="3544044" cy="442912"/>
            <a:chOff x="0" y="0"/>
            <a:chExt cx="4725392" cy="59055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 b="true">
                  <a:solidFill>
                    <a:srgbClr val="1E306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Follower Growth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2728764" y="3773835"/>
            <a:ext cx="7708999" cy="453629"/>
            <a:chOff x="0" y="0"/>
            <a:chExt cx="10278665" cy="60483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0278665" cy="604838"/>
            </a:xfrm>
            <a:custGeom>
              <a:avLst/>
              <a:gdLst/>
              <a:ahLst/>
              <a:cxnLst/>
              <a:rect r="r" b="b" t="t" l="l"/>
              <a:pathLst>
                <a:path h="604838" w="10278665">
                  <a:moveTo>
                    <a:pt x="0" y="0"/>
                  </a:moveTo>
                  <a:lnTo>
                    <a:pt x="10278665" y="0"/>
                  </a:lnTo>
                  <a:lnTo>
                    <a:pt x="1027866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104775"/>
              <a:ext cx="10278665" cy="7096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1E3063"/>
                  </a:solidFill>
                  <a:latin typeface="Arimo"/>
                  <a:ea typeface="Arimo"/>
                  <a:cs typeface="Arimo"/>
                  <a:sym typeface="Arimo"/>
                </a:rPr>
                <a:t>Major releases and events cause follower count spikes.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592015" y="5094386"/>
            <a:ext cx="850553" cy="38100"/>
            <a:chOff x="0" y="0"/>
            <a:chExt cx="1134070" cy="50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134110" cy="50800"/>
            </a:xfrm>
            <a:custGeom>
              <a:avLst/>
              <a:gdLst/>
              <a:ahLst/>
              <a:cxnLst/>
              <a:rect r="r" b="b" t="t" l="l"/>
              <a:pathLst>
                <a:path h="50800" w="113411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108710" y="0"/>
                  </a:lnTo>
                  <a:cubicBezTo>
                    <a:pt x="1122680" y="0"/>
                    <a:pt x="1134110" y="11430"/>
                    <a:pt x="1134110" y="25400"/>
                  </a:cubicBezTo>
                  <a:cubicBezTo>
                    <a:pt x="1134110" y="39370"/>
                    <a:pt x="1122680" y="50800"/>
                    <a:pt x="1108710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B4CCE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992238" y="4794498"/>
            <a:ext cx="637878" cy="637877"/>
            <a:chOff x="0" y="0"/>
            <a:chExt cx="850503" cy="85050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340233"/>
                  </a:moveTo>
                  <a:cubicBezTo>
                    <a:pt x="0" y="152273"/>
                    <a:pt x="152273" y="0"/>
                    <a:pt x="340233" y="0"/>
                  </a:cubicBezTo>
                  <a:lnTo>
                    <a:pt x="510286" y="0"/>
                  </a:lnTo>
                  <a:cubicBezTo>
                    <a:pt x="698246" y="0"/>
                    <a:pt x="850519" y="152273"/>
                    <a:pt x="850519" y="340233"/>
                  </a:cubicBezTo>
                  <a:lnTo>
                    <a:pt x="850519" y="510286"/>
                  </a:lnTo>
                  <a:cubicBezTo>
                    <a:pt x="850519" y="698246"/>
                    <a:pt x="698246" y="850519"/>
                    <a:pt x="510286" y="850519"/>
                  </a:cubicBezTo>
                  <a:lnTo>
                    <a:pt x="340233" y="850519"/>
                  </a:lnTo>
                  <a:cubicBezTo>
                    <a:pt x="152273" y="850519"/>
                    <a:pt x="0" y="698119"/>
                    <a:pt x="0" y="510286"/>
                  </a:cubicBezTo>
                  <a:close/>
                </a:path>
              </a:pathLst>
            </a:custGeom>
            <a:solidFill>
              <a:srgbClr val="CEE6FD"/>
            </a:solid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1098575" y="4847630"/>
            <a:ext cx="425202" cy="531614"/>
            <a:chOff x="0" y="0"/>
            <a:chExt cx="566937" cy="70881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66937" cy="708818"/>
            </a:xfrm>
            <a:custGeom>
              <a:avLst/>
              <a:gdLst/>
              <a:ahLst/>
              <a:cxnLst/>
              <a:rect r="r" b="b" t="t" l="l"/>
              <a:pathLst>
                <a:path h="708818" w="566937">
                  <a:moveTo>
                    <a:pt x="0" y="0"/>
                  </a:moveTo>
                  <a:lnTo>
                    <a:pt x="566937" y="0"/>
                  </a:lnTo>
                  <a:lnTo>
                    <a:pt x="566937" y="708818"/>
                  </a:lnTo>
                  <a:lnTo>
                    <a:pt x="0" y="7088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38100"/>
              <a:ext cx="566937" cy="67071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312"/>
                </a:lnSpc>
              </a:pPr>
              <a:r>
                <a:rPr lang="en-US" sz="3312" b="true">
                  <a:solidFill>
                    <a:srgbClr val="1E306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2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2728764" y="4891831"/>
            <a:ext cx="3544044" cy="442912"/>
            <a:chOff x="0" y="0"/>
            <a:chExt cx="4725392" cy="59055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 b="true">
                  <a:solidFill>
                    <a:srgbClr val="1E306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Engagement Rates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2728764" y="5504855"/>
            <a:ext cx="7708999" cy="453629"/>
            <a:chOff x="0" y="0"/>
            <a:chExt cx="10278665" cy="60483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0278665" cy="604838"/>
            </a:xfrm>
            <a:custGeom>
              <a:avLst/>
              <a:gdLst/>
              <a:ahLst/>
              <a:cxnLst/>
              <a:rect r="r" b="b" t="t" l="l"/>
              <a:pathLst>
                <a:path h="604838" w="10278665">
                  <a:moveTo>
                    <a:pt x="0" y="0"/>
                  </a:moveTo>
                  <a:lnTo>
                    <a:pt x="10278665" y="0"/>
                  </a:lnTo>
                  <a:lnTo>
                    <a:pt x="1027866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104775"/>
              <a:ext cx="10278665" cy="7096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1E3063"/>
                  </a:solidFill>
                  <a:latin typeface="Arimo"/>
                  <a:ea typeface="Arimo"/>
                  <a:cs typeface="Arimo"/>
                  <a:sym typeface="Arimo"/>
                </a:rPr>
                <a:t>Likes, comments, and shares quantify fan interaction.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592015" y="6825406"/>
            <a:ext cx="850553" cy="38100"/>
            <a:chOff x="0" y="0"/>
            <a:chExt cx="1134070" cy="50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134110" cy="50800"/>
            </a:xfrm>
            <a:custGeom>
              <a:avLst/>
              <a:gdLst/>
              <a:ahLst/>
              <a:cxnLst/>
              <a:rect r="r" b="b" t="t" l="l"/>
              <a:pathLst>
                <a:path h="50800" w="113411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108710" y="0"/>
                  </a:lnTo>
                  <a:cubicBezTo>
                    <a:pt x="1122680" y="0"/>
                    <a:pt x="1134110" y="11430"/>
                    <a:pt x="1134110" y="25400"/>
                  </a:cubicBezTo>
                  <a:cubicBezTo>
                    <a:pt x="1134110" y="39370"/>
                    <a:pt x="1122680" y="50800"/>
                    <a:pt x="1108710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B4CCE3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992238" y="6525517"/>
            <a:ext cx="637878" cy="637877"/>
            <a:chOff x="0" y="0"/>
            <a:chExt cx="850503" cy="850503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340233"/>
                  </a:moveTo>
                  <a:cubicBezTo>
                    <a:pt x="0" y="152273"/>
                    <a:pt x="152273" y="0"/>
                    <a:pt x="340233" y="0"/>
                  </a:cubicBezTo>
                  <a:lnTo>
                    <a:pt x="510286" y="0"/>
                  </a:lnTo>
                  <a:cubicBezTo>
                    <a:pt x="698246" y="0"/>
                    <a:pt x="850519" y="152273"/>
                    <a:pt x="850519" y="340233"/>
                  </a:cubicBezTo>
                  <a:lnTo>
                    <a:pt x="850519" y="510286"/>
                  </a:lnTo>
                  <a:cubicBezTo>
                    <a:pt x="850519" y="698246"/>
                    <a:pt x="698246" y="850519"/>
                    <a:pt x="510286" y="850519"/>
                  </a:cubicBezTo>
                  <a:lnTo>
                    <a:pt x="340233" y="850519"/>
                  </a:lnTo>
                  <a:cubicBezTo>
                    <a:pt x="152273" y="850519"/>
                    <a:pt x="0" y="698119"/>
                    <a:pt x="0" y="510286"/>
                  </a:cubicBezTo>
                  <a:close/>
                </a:path>
              </a:pathLst>
            </a:custGeom>
            <a:solidFill>
              <a:srgbClr val="CEE6FD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098575" y="6578650"/>
            <a:ext cx="425202" cy="531614"/>
            <a:chOff x="0" y="0"/>
            <a:chExt cx="566937" cy="708818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566937" cy="708818"/>
            </a:xfrm>
            <a:custGeom>
              <a:avLst/>
              <a:gdLst/>
              <a:ahLst/>
              <a:cxnLst/>
              <a:rect r="r" b="b" t="t" l="l"/>
              <a:pathLst>
                <a:path h="708818" w="566937">
                  <a:moveTo>
                    <a:pt x="0" y="0"/>
                  </a:moveTo>
                  <a:lnTo>
                    <a:pt x="566937" y="0"/>
                  </a:lnTo>
                  <a:lnTo>
                    <a:pt x="566937" y="708818"/>
                  </a:lnTo>
                  <a:lnTo>
                    <a:pt x="0" y="7088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38100"/>
              <a:ext cx="566937" cy="67071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312"/>
                </a:lnSpc>
              </a:pPr>
              <a:r>
                <a:rPr lang="en-US" sz="3312" b="true">
                  <a:solidFill>
                    <a:srgbClr val="1E306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3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2728764" y="6622851"/>
            <a:ext cx="3544044" cy="442912"/>
            <a:chOff x="0" y="0"/>
            <a:chExt cx="4725392" cy="59055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 b="true">
                  <a:solidFill>
                    <a:srgbClr val="1E306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Sentiment Trends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2728764" y="7235875"/>
            <a:ext cx="7708999" cy="453629"/>
            <a:chOff x="0" y="0"/>
            <a:chExt cx="10278665" cy="604838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10278665" cy="604838"/>
            </a:xfrm>
            <a:custGeom>
              <a:avLst/>
              <a:gdLst/>
              <a:ahLst/>
              <a:cxnLst/>
              <a:rect r="r" b="b" t="t" l="l"/>
              <a:pathLst>
                <a:path h="604838" w="10278665">
                  <a:moveTo>
                    <a:pt x="0" y="0"/>
                  </a:moveTo>
                  <a:lnTo>
                    <a:pt x="10278665" y="0"/>
                  </a:lnTo>
                  <a:lnTo>
                    <a:pt x="1027866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104775"/>
              <a:ext cx="10278665" cy="7096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1E3063"/>
                  </a:solidFill>
                  <a:latin typeface="Arimo"/>
                  <a:ea typeface="Arimo"/>
                  <a:cs typeface="Arimo"/>
                  <a:sym typeface="Arimo"/>
                </a:rPr>
                <a:t>Public opinion shifts track with career moments.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1592015" y="8556426"/>
            <a:ext cx="850553" cy="38100"/>
            <a:chOff x="0" y="0"/>
            <a:chExt cx="1134070" cy="508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1134110" cy="50800"/>
            </a:xfrm>
            <a:custGeom>
              <a:avLst/>
              <a:gdLst/>
              <a:ahLst/>
              <a:cxnLst/>
              <a:rect r="r" b="b" t="t" l="l"/>
              <a:pathLst>
                <a:path h="50800" w="113411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108710" y="0"/>
                  </a:lnTo>
                  <a:cubicBezTo>
                    <a:pt x="1122680" y="0"/>
                    <a:pt x="1134110" y="11430"/>
                    <a:pt x="1134110" y="25400"/>
                  </a:cubicBezTo>
                  <a:cubicBezTo>
                    <a:pt x="1134110" y="39370"/>
                    <a:pt x="1122680" y="50800"/>
                    <a:pt x="1108710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B4CCE3"/>
            </a:solidFill>
          </p:spPr>
        </p:sp>
      </p:grpSp>
      <p:grpSp>
        <p:nvGrpSpPr>
          <p:cNvPr name="Group 53" id="53"/>
          <p:cNvGrpSpPr/>
          <p:nvPr/>
        </p:nvGrpSpPr>
        <p:grpSpPr>
          <a:xfrm rot="0">
            <a:off x="992238" y="8256538"/>
            <a:ext cx="637878" cy="637878"/>
            <a:chOff x="0" y="0"/>
            <a:chExt cx="850503" cy="850503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340233"/>
                  </a:moveTo>
                  <a:cubicBezTo>
                    <a:pt x="0" y="152273"/>
                    <a:pt x="152273" y="0"/>
                    <a:pt x="340233" y="0"/>
                  </a:cubicBezTo>
                  <a:lnTo>
                    <a:pt x="510286" y="0"/>
                  </a:lnTo>
                  <a:cubicBezTo>
                    <a:pt x="698246" y="0"/>
                    <a:pt x="850519" y="152273"/>
                    <a:pt x="850519" y="340233"/>
                  </a:cubicBezTo>
                  <a:lnTo>
                    <a:pt x="850519" y="510286"/>
                  </a:lnTo>
                  <a:cubicBezTo>
                    <a:pt x="850519" y="698246"/>
                    <a:pt x="698246" y="850519"/>
                    <a:pt x="510286" y="850519"/>
                  </a:cubicBezTo>
                  <a:lnTo>
                    <a:pt x="340233" y="850519"/>
                  </a:lnTo>
                  <a:cubicBezTo>
                    <a:pt x="152273" y="850519"/>
                    <a:pt x="0" y="698119"/>
                    <a:pt x="0" y="510286"/>
                  </a:cubicBezTo>
                  <a:close/>
                </a:path>
              </a:pathLst>
            </a:custGeom>
            <a:solidFill>
              <a:srgbClr val="CEE6FD"/>
            </a:solidFill>
          </p:spPr>
        </p:sp>
      </p:grpSp>
      <p:grpSp>
        <p:nvGrpSpPr>
          <p:cNvPr name="Group 55" id="55"/>
          <p:cNvGrpSpPr/>
          <p:nvPr/>
        </p:nvGrpSpPr>
        <p:grpSpPr>
          <a:xfrm rot="0">
            <a:off x="1098575" y="8309670"/>
            <a:ext cx="425202" cy="531614"/>
            <a:chOff x="0" y="0"/>
            <a:chExt cx="566937" cy="708818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566937" cy="708818"/>
            </a:xfrm>
            <a:custGeom>
              <a:avLst/>
              <a:gdLst/>
              <a:ahLst/>
              <a:cxnLst/>
              <a:rect r="r" b="b" t="t" l="l"/>
              <a:pathLst>
                <a:path h="708818" w="566937">
                  <a:moveTo>
                    <a:pt x="0" y="0"/>
                  </a:moveTo>
                  <a:lnTo>
                    <a:pt x="566937" y="0"/>
                  </a:lnTo>
                  <a:lnTo>
                    <a:pt x="566937" y="708818"/>
                  </a:lnTo>
                  <a:lnTo>
                    <a:pt x="0" y="7088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38100"/>
              <a:ext cx="566937" cy="67071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312"/>
                </a:lnSpc>
              </a:pPr>
              <a:r>
                <a:rPr lang="en-US" sz="3312" b="true">
                  <a:solidFill>
                    <a:srgbClr val="1E306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4</a:t>
              </a: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2728764" y="8353871"/>
            <a:ext cx="3544044" cy="442912"/>
            <a:chOff x="0" y="0"/>
            <a:chExt cx="4725392" cy="59055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 b="true">
                  <a:solidFill>
                    <a:srgbClr val="1E306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Hashtag Usage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2728764" y="8966895"/>
            <a:ext cx="7708999" cy="453629"/>
            <a:chOff x="0" y="0"/>
            <a:chExt cx="10278665" cy="604838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10278665" cy="604838"/>
            </a:xfrm>
            <a:custGeom>
              <a:avLst/>
              <a:gdLst/>
              <a:ahLst/>
              <a:cxnLst/>
              <a:rect r="r" b="b" t="t" l="l"/>
              <a:pathLst>
                <a:path h="604838" w="10278665">
                  <a:moveTo>
                    <a:pt x="0" y="0"/>
                  </a:moveTo>
                  <a:lnTo>
                    <a:pt x="10278665" y="0"/>
                  </a:lnTo>
                  <a:lnTo>
                    <a:pt x="1027866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104775"/>
              <a:ext cx="10278665" cy="7096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1E3063"/>
                  </a:solidFill>
                  <a:latin typeface="Arimo"/>
                  <a:ea typeface="Arimo"/>
                  <a:cs typeface="Arimo"/>
                  <a:sym typeface="Arimo"/>
                </a:rPr>
                <a:t>Popular hashtags reveal trending themes in fanbase.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11087100" y="0"/>
            <a:ext cx="7200900" cy="10287000"/>
          </a:xfrm>
          <a:custGeom>
            <a:avLst/>
            <a:gdLst/>
            <a:ahLst/>
            <a:cxnLst/>
            <a:rect r="r" b="b" t="t" l="l"/>
            <a:pathLst>
              <a:path h="10287000" w="7200900">
                <a:moveTo>
                  <a:pt x="0" y="0"/>
                </a:moveTo>
                <a:lnTo>
                  <a:pt x="7200900" y="0"/>
                </a:lnTo>
                <a:lnTo>
                  <a:pt x="72009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80480" y="775692"/>
            <a:ext cx="9469041" cy="1750814"/>
            <a:chOff x="0" y="0"/>
            <a:chExt cx="12625388" cy="233441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625388" cy="2334418"/>
            </a:xfrm>
            <a:custGeom>
              <a:avLst/>
              <a:gdLst/>
              <a:ahLst/>
              <a:cxnLst/>
              <a:rect r="r" b="b" t="t" l="l"/>
              <a:pathLst>
                <a:path h="2334418" w="12625388">
                  <a:moveTo>
                    <a:pt x="0" y="0"/>
                  </a:moveTo>
                  <a:lnTo>
                    <a:pt x="12625388" y="0"/>
                  </a:lnTo>
                  <a:lnTo>
                    <a:pt x="12625388" y="2334418"/>
                  </a:lnTo>
                  <a:lnTo>
                    <a:pt x="0" y="2334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2625388" cy="2391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875"/>
                </a:lnSpc>
              </a:pPr>
              <a:r>
                <a:rPr lang="en-US" sz="5500" b="true">
                  <a:solidFill>
                    <a:srgbClr val="091C5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Cultural Impact and Influence</a:t>
              </a:r>
            </a:p>
          </p:txBody>
        </p:sp>
      </p:grpSp>
      <p:sp>
        <p:nvSpPr>
          <p:cNvPr name="Freeform 10" id="10" descr="preencoded.png"/>
          <p:cNvSpPr/>
          <p:nvPr/>
        </p:nvSpPr>
        <p:spPr>
          <a:xfrm flipH="false" flipV="false" rot="0">
            <a:off x="980480" y="2995612"/>
            <a:ext cx="700385" cy="700385"/>
          </a:xfrm>
          <a:custGeom>
            <a:avLst/>
            <a:gdLst/>
            <a:ahLst/>
            <a:cxnLst/>
            <a:rect r="r" b="b" t="t" l="l"/>
            <a:pathLst>
              <a:path h="700385" w="700385">
                <a:moveTo>
                  <a:pt x="0" y="0"/>
                </a:moveTo>
                <a:lnTo>
                  <a:pt x="700385" y="0"/>
                </a:lnTo>
                <a:lnTo>
                  <a:pt x="700385" y="700385"/>
                </a:lnTo>
                <a:lnTo>
                  <a:pt x="0" y="7003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960960" y="3112889"/>
            <a:ext cx="1942356" cy="875407"/>
            <a:chOff x="0" y="0"/>
            <a:chExt cx="2589808" cy="116721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589808" cy="1167210"/>
            </a:xfrm>
            <a:custGeom>
              <a:avLst/>
              <a:gdLst/>
              <a:ahLst/>
              <a:cxnLst/>
              <a:rect r="r" b="b" t="t" l="l"/>
              <a:pathLst>
                <a:path h="1167210" w="2589808">
                  <a:moveTo>
                    <a:pt x="0" y="0"/>
                  </a:moveTo>
                  <a:lnTo>
                    <a:pt x="2589808" y="0"/>
                  </a:lnTo>
                  <a:lnTo>
                    <a:pt x="2589808" y="1167210"/>
                  </a:lnTo>
                  <a:lnTo>
                    <a:pt x="0" y="116721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589808" cy="120531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 b="true">
                  <a:solidFill>
                    <a:srgbClr val="1E306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Record Breaking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960960" y="4156322"/>
            <a:ext cx="1942356" cy="1344365"/>
            <a:chOff x="0" y="0"/>
            <a:chExt cx="2589808" cy="179248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89808" cy="1792487"/>
            </a:xfrm>
            <a:custGeom>
              <a:avLst/>
              <a:gdLst/>
              <a:ahLst/>
              <a:cxnLst/>
              <a:rect r="r" b="b" t="t" l="l"/>
              <a:pathLst>
                <a:path h="1792487" w="2589808">
                  <a:moveTo>
                    <a:pt x="0" y="0"/>
                  </a:moveTo>
                  <a:lnTo>
                    <a:pt x="2589808" y="0"/>
                  </a:lnTo>
                  <a:lnTo>
                    <a:pt x="2589808" y="1792487"/>
                  </a:lnTo>
                  <a:lnTo>
                    <a:pt x="0" y="17924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04775"/>
              <a:ext cx="2589808" cy="189726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00"/>
                </a:lnSpc>
              </a:pPr>
              <a:r>
                <a:rPr lang="en-US" sz="2187">
                  <a:solidFill>
                    <a:srgbClr val="1E3063"/>
                  </a:solidFill>
                  <a:latin typeface="Arimo"/>
                  <a:ea typeface="Arimo"/>
                  <a:cs typeface="Arimo"/>
                  <a:sym typeface="Arimo"/>
                </a:rPr>
                <a:t>Holds multiple Billboard Hot 100 records.</a:t>
              </a:r>
            </a:p>
          </p:txBody>
        </p:sp>
      </p:grpSp>
      <p:sp>
        <p:nvSpPr>
          <p:cNvPr name="Freeform 17" id="17" descr="preencoded.png"/>
          <p:cNvSpPr/>
          <p:nvPr/>
        </p:nvSpPr>
        <p:spPr>
          <a:xfrm flipH="false" flipV="false" rot="0">
            <a:off x="4253508" y="2995612"/>
            <a:ext cx="700385" cy="700385"/>
          </a:xfrm>
          <a:custGeom>
            <a:avLst/>
            <a:gdLst/>
            <a:ahLst/>
            <a:cxnLst/>
            <a:rect r="r" b="b" t="t" l="l"/>
            <a:pathLst>
              <a:path h="700385" w="700385">
                <a:moveTo>
                  <a:pt x="0" y="0"/>
                </a:moveTo>
                <a:lnTo>
                  <a:pt x="700384" y="0"/>
                </a:lnTo>
                <a:lnTo>
                  <a:pt x="700384" y="700385"/>
                </a:lnTo>
                <a:lnTo>
                  <a:pt x="0" y="7003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5233987" y="3112889"/>
            <a:ext cx="1942356" cy="437704"/>
            <a:chOff x="0" y="0"/>
            <a:chExt cx="2589808" cy="58360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589808" cy="583605"/>
            </a:xfrm>
            <a:custGeom>
              <a:avLst/>
              <a:gdLst/>
              <a:ahLst/>
              <a:cxnLst/>
              <a:rect r="r" b="b" t="t" l="l"/>
              <a:pathLst>
                <a:path h="583605" w="2589808">
                  <a:moveTo>
                    <a:pt x="0" y="0"/>
                  </a:moveTo>
                  <a:lnTo>
                    <a:pt x="2589808" y="0"/>
                  </a:lnTo>
                  <a:lnTo>
                    <a:pt x="2589808" y="583605"/>
                  </a:lnTo>
                  <a:lnTo>
                    <a:pt x="0" y="5836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589808" cy="62170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 b="true">
                  <a:solidFill>
                    <a:srgbClr val="1E306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Awards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233987" y="3718620"/>
            <a:ext cx="1942356" cy="1792486"/>
            <a:chOff x="0" y="0"/>
            <a:chExt cx="2589808" cy="238998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589808" cy="2389982"/>
            </a:xfrm>
            <a:custGeom>
              <a:avLst/>
              <a:gdLst/>
              <a:ahLst/>
              <a:cxnLst/>
              <a:rect r="r" b="b" t="t" l="l"/>
              <a:pathLst>
                <a:path h="2389982" w="2589808">
                  <a:moveTo>
                    <a:pt x="0" y="0"/>
                  </a:moveTo>
                  <a:lnTo>
                    <a:pt x="2589808" y="0"/>
                  </a:lnTo>
                  <a:lnTo>
                    <a:pt x="2589808" y="2389982"/>
                  </a:lnTo>
                  <a:lnTo>
                    <a:pt x="0" y="23899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104775"/>
              <a:ext cx="2589808" cy="249475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00"/>
                </a:lnSpc>
              </a:pPr>
              <a:r>
                <a:rPr lang="en-US" sz="2187">
                  <a:solidFill>
                    <a:srgbClr val="1E3063"/>
                  </a:solidFill>
                  <a:latin typeface="Arimo"/>
                  <a:ea typeface="Arimo"/>
                  <a:cs typeface="Arimo"/>
                  <a:sym typeface="Arimo"/>
                </a:rPr>
                <a:t>Multiple Grammy wins and MTV VMA accolades.</a:t>
              </a:r>
            </a:p>
          </p:txBody>
        </p:sp>
      </p:grpSp>
      <p:sp>
        <p:nvSpPr>
          <p:cNvPr name="Freeform 24" id="24" descr="preencoded.png"/>
          <p:cNvSpPr/>
          <p:nvPr/>
        </p:nvSpPr>
        <p:spPr>
          <a:xfrm flipH="false" flipV="false" rot="0">
            <a:off x="7526536" y="2995612"/>
            <a:ext cx="700385" cy="700385"/>
          </a:xfrm>
          <a:custGeom>
            <a:avLst/>
            <a:gdLst/>
            <a:ahLst/>
            <a:cxnLst/>
            <a:rect r="r" b="b" t="t" l="l"/>
            <a:pathLst>
              <a:path h="700385" w="700385">
                <a:moveTo>
                  <a:pt x="0" y="0"/>
                </a:moveTo>
                <a:lnTo>
                  <a:pt x="700385" y="0"/>
                </a:lnTo>
                <a:lnTo>
                  <a:pt x="700385" y="700385"/>
                </a:lnTo>
                <a:lnTo>
                  <a:pt x="0" y="70038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8507016" y="3112889"/>
            <a:ext cx="1942505" cy="875407"/>
            <a:chOff x="0" y="0"/>
            <a:chExt cx="2590007" cy="116721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590007" cy="1167210"/>
            </a:xfrm>
            <a:custGeom>
              <a:avLst/>
              <a:gdLst/>
              <a:ahLst/>
              <a:cxnLst/>
              <a:rect r="r" b="b" t="t" l="l"/>
              <a:pathLst>
                <a:path h="1167210" w="2590007">
                  <a:moveTo>
                    <a:pt x="0" y="0"/>
                  </a:moveTo>
                  <a:lnTo>
                    <a:pt x="2590007" y="0"/>
                  </a:lnTo>
                  <a:lnTo>
                    <a:pt x="2590007" y="1167210"/>
                  </a:lnTo>
                  <a:lnTo>
                    <a:pt x="0" y="116721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2590007" cy="120531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 b="true">
                  <a:solidFill>
                    <a:srgbClr val="1E306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Philanthropy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8507016" y="4156322"/>
            <a:ext cx="1942505" cy="1792486"/>
            <a:chOff x="0" y="0"/>
            <a:chExt cx="2590007" cy="2389982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590007" cy="2389982"/>
            </a:xfrm>
            <a:custGeom>
              <a:avLst/>
              <a:gdLst/>
              <a:ahLst/>
              <a:cxnLst/>
              <a:rect r="r" b="b" t="t" l="l"/>
              <a:pathLst>
                <a:path h="2389982" w="2590007">
                  <a:moveTo>
                    <a:pt x="0" y="0"/>
                  </a:moveTo>
                  <a:lnTo>
                    <a:pt x="2590007" y="0"/>
                  </a:lnTo>
                  <a:lnTo>
                    <a:pt x="2590007" y="2389982"/>
                  </a:lnTo>
                  <a:lnTo>
                    <a:pt x="0" y="23899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104775"/>
              <a:ext cx="2590007" cy="249475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00"/>
                </a:lnSpc>
              </a:pPr>
              <a:r>
                <a:rPr lang="en-US" sz="2187">
                  <a:solidFill>
                    <a:srgbClr val="1E3063"/>
                  </a:solidFill>
                  <a:latin typeface="Arimo"/>
                  <a:ea typeface="Arimo"/>
                  <a:cs typeface="Arimo"/>
                  <a:sym typeface="Arimo"/>
                </a:rPr>
                <a:t>Advocate and donor for diverse social causes.</a:t>
              </a:r>
            </a:p>
          </p:txBody>
        </p:sp>
      </p:grpSp>
      <p:sp>
        <p:nvSpPr>
          <p:cNvPr name="Freeform 31" id="31" descr="preencoded.png"/>
          <p:cNvSpPr/>
          <p:nvPr/>
        </p:nvSpPr>
        <p:spPr>
          <a:xfrm flipH="false" flipV="false" rot="0">
            <a:off x="980480" y="6557962"/>
            <a:ext cx="700385" cy="700385"/>
          </a:xfrm>
          <a:custGeom>
            <a:avLst/>
            <a:gdLst/>
            <a:ahLst/>
            <a:cxnLst/>
            <a:rect r="r" b="b" t="t" l="l"/>
            <a:pathLst>
              <a:path h="700385" w="700385">
                <a:moveTo>
                  <a:pt x="0" y="0"/>
                </a:moveTo>
                <a:lnTo>
                  <a:pt x="700385" y="0"/>
                </a:lnTo>
                <a:lnTo>
                  <a:pt x="700385" y="700386"/>
                </a:lnTo>
                <a:lnTo>
                  <a:pt x="0" y="7003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0">
            <a:off x="1960960" y="6675239"/>
            <a:ext cx="1942356" cy="875408"/>
            <a:chOff x="0" y="0"/>
            <a:chExt cx="2589808" cy="116721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2589808" cy="1167210"/>
            </a:xfrm>
            <a:custGeom>
              <a:avLst/>
              <a:gdLst/>
              <a:ahLst/>
              <a:cxnLst/>
              <a:rect r="r" b="b" t="t" l="l"/>
              <a:pathLst>
                <a:path h="1167210" w="2589808">
                  <a:moveTo>
                    <a:pt x="0" y="0"/>
                  </a:moveTo>
                  <a:lnTo>
                    <a:pt x="2589808" y="0"/>
                  </a:lnTo>
                  <a:lnTo>
                    <a:pt x="2589808" y="1167210"/>
                  </a:lnTo>
                  <a:lnTo>
                    <a:pt x="0" y="116721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2589808" cy="120531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 b="true">
                  <a:solidFill>
                    <a:srgbClr val="1E306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The Eras Tour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960960" y="7718672"/>
            <a:ext cx="1942356" cy="1792486"/>
            <a:chOff x="0" y="0"/>
            <a:chExt cx="2589808" cy="2389982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2589808" cy="2389982"/>
            </a:xfrm>
            <a:custGeom>
              <a:avLst/>
              <a:gdLst/>
              <a:ahLst/>
              <a:cxnLst/>
              <a:rect r="r" b="b" t="t" l="l"/>
              <a:pathLst>
                <a:path h="2389982" w="2589808">
                  <a:moveTo>
                    <a:pt x="0" y="0"/>
                  </a:moveTo>
                  <a:lnTo>
                    <a:pt x="2589808" y="0"/>
                  </a:lnTo>
                  <a:lnTo>
                    <a:pt x="2589808" y="2389982"/>
                  </a:lnTo>
                  <a:lnTo>
                    <a:pt x="0" y="23899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104775"/>
              <a:ext cx="2589808" cy="249475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00"/>
                </a:lnSpc>
              </a:pPr>
              <a:r>
                <a:rPr lang="en-US" sz="2187">
                  <a:solidFill>
                    <a:srgbClr val="1E3063"/>
                  </a:solidFill>
                  <a:latin typeface="Arimo"/>
                  <a:ea typeface="Arimo"/>
                  <a:cs typeface="Arimo"/>
                  <a:sym typeface="Arimo"/>
                </a:rPr>
                <a:t>Sparks major economic boosts in tour cities.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7200900" cy="10290274"/>
          </a:xfrm>
          <a:custGeom>
            <a:avLst/>
            <a:gdLst/>
            <a:ahLst/>
            <a:cxnLst/>
            <a:rect r="r" b="b" t="t" l="l"/>
            <a:pathLst>
              <a:path h="10290274" w="7200900">
                <a:moveTo>
                  <a:pt x="0" y="0"/>
                </a:moveTo>
                <a:lnTo>
                  <a:pt x="7200900" y="0"/>
                </a:lnTo>
                <a:lnTo>
                  <a:pt x="7200900" y="10290274"/>
                </a:lnTo>
                <a:lnTo>
                  <a:pt x="0" y="102902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5" t="0" r="-15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824341" y="759321"/>
            <a:ext cx="9497317" cy="1725514"/>
            <a:chOff x="0" y="0"/>
            <a:chExt cx="12663090" cy="230068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663090" cy="2300685"/>
            </a:xfrm>
            <a:custGeom>
              <a:avLst/>
              <a:gdLst/>
              <a:ahLst/>
              <a:cxnLst/>
              <a:rect r="r" b="b" t="t" l="l"/>
              <a:pathLst>
                <a:path h="2300685" w="12663090">
                  <a:moveTo>
                    <a:pt x="0" y="0"/>
                  </a:moveTo>
                  <a:lnTo>
                    <a:pt x="12663090" y="0"/>
                  </a:lnTo>
                  <a:lnTo>
                    <a:pt x="12663090" y="2300685"/>
                  </a:lnTo>
                  <a:lnTo>
                    <a:pt x="0" y="23006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2663090" cy="235783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749"/>
                </a:lnSpc>
              </a:pPr>
              <a:r>
                <a:rPr lang="en-US" sz="5374" b="true">
                  <a:solidFill>
                    <a:srgbClr val="091C5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Conclusion: The Enduring Legacy of Taylor Swift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824341" y="2898874"/>
            <a:ext cx="621209" cy="621209"/>
            <a:chOff x="0" y="0"/>
            <a:chExt cx="828278" cy="82827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28294" cy="828294"/>
            </a:xfrm>
            <a:custGeom>
              <a:avLst/>
              <a:gdLst/>
              <a:ahLst/>
              <a:cxnLst/>
              <a:rect r="r" b="b" t="t" l="l"/>
              <a:pathLst>
                <a:path h="828294" w="828294">
                  <a:moveTo>
                    <a:pt x="0" y="331343"/>
                  </a:moveTo>
                  <a:cubicBezTo>
                    <a:pt x="0" y="148336"/>
                    <a:pt x="148336" y="0"/>
                    <a:pt x="331343" y="0"/>
                  </a:cubicBezTo>
                  <a:lnTo>
                    <a:pt x="496951" y="0"/>
                  </a:lnTo>
                  <a:cubicBezTo>
                    <a:pt x="679958" y="0"/>
                    <a:pt x="828294" y="148336"/>
                    <a:pt x="828294" y="331343"/>
                  </a:cubicBezTo>
                  <a:lnTo>
                    <a:pt x="828294" y="496951"/>
                  </a:lnTo>
                  <a:cubicBezTo>
                    <a:pt x="828294" y="679958"/>
                    <a:pt x="679958" y="828294"/>
                    <a:pt x="496951" y="828294"/>
                  </a:cubicBezTo>
                  <a:lnTo>
                    <a:pt x="331343" y="828294"/>
                  </a:lnTo>
                  <a:cubicBezTo>
                    <a:pt x="148336" y="828294"/>
                    <a:pt x="0" y="679958"/>
                    <a:pt x="0" y="496951"/>
                  </a:cubicBezTo>
                  <a:close/>
                </a:path>
              </a:pathLst>
            </a:custGeom>
            <a:solidFill>
              <a:srgbClr val="CEE6FD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927925" y="2950666"/>
            <a:ext cx="414040" cy="517624"/>
            <a:chOff x="0" y="0"/>
            <a:chExt cx="552053" cy="69016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52053" cy="690165"/>
            </a:xfrm>
            <a:custGeom>
              <a:avLst/>
              <a:gdLst/>
              <a:ahLst/>
              <a:cxnLst/>
              <a:rect r="r" b="b" t="t" l="l"/>
              <a:pathLst>
                <a:path h="690165" w="552053">
                  <a:moveTo>
                    <a:pt x="0" y="0"/>
                  </a:moveTo>
                  <a:lnTo>
                    <a:pt x="552053" y="0"/>
                  </a:lnTo>
                  <a:lnTo>
                    <a:pt x="552053" y="690165"/>
                  </a:lnTo>
                  <a:lnTo>
                    <a:pt x="0" y="6901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38100"/>
              <a:ext cx="552053" cy="65206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250"/>
                </a:lnSpc>
              </a:pPr>
              <a:r>
                <a:rPr lang="en-US" sz="3250" b="true">
                  <a:solidFill>
                    <a:srgbClr val="1E306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1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721626" y="2993678"/>
            <a:ext cx="3451472" cy="431304"/>
            <a:chOff x="0" y="0"/>
            <a:chExt cx="4601963" cy="57507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601963" cy="575072"/>
            </a:xfrm>
            <a:custGeom>
              <a:avLst/>
              <a:gdLst/>
              <a:ahLst/>
              <a:cxnLst/>
              <a:rect r="r" b="b" t="t" l="l"/>
              <a:pathLst>
                <a:path h="575072" w="4601963">
                  <a:moveTo>
                    <a:pt x="0" y="0"/>
                  </a:moveTo>
                  <a:lnTo>
                    <a:pt x="4601963" y="0"/>
                  </a:lnTo>
                  <a:lnTo>
                    <a:pt x="4601963" y="575072"/>
                  </a:lnTo>
                  <a:lnTo>
                    <a:pt x="0" y="5750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4601963" cy="60364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74"/>
                </a:lnSpc>
              </a:pPr>
              <a:r>
                <a:rPr lang="en-US" sz="2687" b="true">
                  <a:solidFill>
                    <a:srgbClr val="1E306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Data Insights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721626" y="3590628"/>
            <a:ext cx="8600034" cy="441722"/>
            <a:chOff x="0" y="0"/>
            <a:chExt cx="11466712" cy="58896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1466712" cy="588963"/>
            </a:xfrm>
            <a:custGeom>
              <a:avLst/>
              <a:gdLst/>
              <a:ahLst/>
              <a:cxnLst/>
              <a:rect r="r" b="b" t="t" l="l"/>
              <a:pathLst>
                <a:path h="588963" w="11466712">
                  <a:moveTo>
                    <a:pt x="0" y="0"/>
                  </a:moveTo>
                  <a:lnTo>
                    <a:pt x="11466712" y="0"/>
                  </a:lnTo>
                  <a:lnTo>
                    <a:pt x="11466712" y="588963"/>
                  </a:lnTo>
                  <a:lnTo>
                    <a:pt x="0" y="5889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95250"/>
              <a:ext cx="11466712" cy="6842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125">
                  <a:solidFill>
                    <a:srgbClr val="1E3063"/>
                  </a:solidFill>
                  <a:latin typeface="Arimo"/>
                  <a:ea typeface="Arimo"/>
                  <a:cs typeface="Arimo"/>
                  <a:sym typeface="Arimo"/>
                </a:rPr>
                <a:t>Comprehensive analysis of career trends and achievements.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7824341" y="4584501"/>
            <a:ext cx="621209" cy="621209"/>
            <a:chOff x="0" y="0"/>
            <a:chExt cx="828278" cy="82827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28294" cy="828294"/>
            </a:xfrm>
            <a:custGeom>
              <a:avLst/>
              <a:gdLst/>
              <a:ahLst/>
              <a:cxnLst/>
              <a:rect r="r" b="b" t="t" l="l"/>
              <a:pathLst>
                <a:path h="828294" w="828294">
                  <a:moveTo>
                    <a:pt x="0" y="331343"/>
                  </a:moveTo>
                  <a:cubicBezTo>
                    <a:pt x="0" y="148336"/>
                    <a:pt x="148336" y="0"/>
                    <a:pt x="331343" y="0"/>
                  </a:cubicBezTo>
                  <a:lnTo>
                    <a:pt x="496951" y="0"/>
                  </a:lnTo>
                  <a:cubicBezTo>
                    <a:pt x="679958" y="0"/>
                    <a:pt x="828294" y="148336"/>
                    <a:pt x="828294" y="331343"/>
                  </a:cubicBezTo>
                  <a:lnTo>
                    <a:pt x="828294" y="496951"/>
                  </a:lnTo>
                  <a:cubicBezTo>
                    <a:pt x="828294" y="679958"/>
                    <a:pt x="679958" y="828294"/>
                    <a:pt x="496951" y="828294"/>
                  </a:cubicBezTo>
                  <a:lnTo>
                    <a:pt x="331343" y="828294"/>
                  </a:lnTo>
                  <a:cubicBezTo>
                    <a:pt x="148336" y="828294"/>
                    <a:pt x="0" y="679958"/>
                    <a:pt x="0" y="496951"/>
                  </a:cubicBezTo>
                  <a:close/>
                </a:path>
              </a:pathLst>
            </a:custGeom>
            <a:solidFill>
              <a:srgbClr val="CEE6FD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7927925" y="4636294"/>
            <a:ext cx="414040" cy="517624"/>
            <a:chOff x="0" y="0"/>
            <a:chExt cx="552053" cy="69016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552053" cy="690165"/>
            </a:xfrm>
            <a:custGeom>
              <a:avLst/>
              <a:gdLst/>
              <a:ahLst/>
              <a:cxnLst/>
              <a:rect r="r" b="b" t="t" l="l"/>
              <a:pathLst>
                <a:path h="690165" w="552053">
                  <a:moveTo>
                    <a:pt x="0" y="0"/>
                  </a:moveTo>
                  <a:lnTo>
                    <a:pt x="552053" y="0"/>
                  </a:lnTo>
                  <a:lnTo>
                    <a:pt x="552053" y="690165"/>
                  </a:lnTo>
                  <a:lnTo>
                    <a:pt x="0" y="6901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38100"/>
              <a:ext cx="552053" cy="65206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250"/>
                </a:lnSpc>
              </a:pPr>
              <a:r>
                <a:rPr lang="en-US" sz="3250" b="true">
                  <a:solidFill>
                    <a:srgbClr val="1E306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2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8721626" y="4679305"/>
            <a:ext cx="3451472" cy="431304"/>
            <a:chOff x="0" y="0"/>
            <a:chExt cx="4601963" cy="57507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601963" cy="575072"/>
            </a:xfrm>
            <a:custGeom>
              <a:avLst/>
              <a:gdLst/>
              <a:ahLst/>
              <a:cxnLst/>
              <a:rect r="r" b="b" t="t" l="l"/>
              <a:pathLst>
                <a:path h="575072" w="4601963">
                  <a:moveTo>
                    <a:pt x="0" y="0"/>
                  </a:moveTo>
                  <a:lnTo>
                    <a:pt x="4601963" y="0"/>
                  </a:lnTo>
                  <a:lnTo>
                    <a:pt x="4601963" y="575072"/>
                  </a:lnTo>
                  <a:lnTo>
                    <a:pt x="0" y="5750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28575"/>
              <a:ext cx="4601963" cy="60364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74"/>
                </a:lnSpc>
              </a:pPr>
              <a:r>
                <a:rPr lang="en-US" sz="2687" b="true">
                  <a:solidFill>
                    <a:srgbClr val="1E306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Musical Evolution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8721626" y="5276255"/>
            <a:ext cx="8600034" cy="883444"/>
            <a:chOff x="0" y="0"/>
            <a:chExt cx="11466712" cy="1177925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1466712" cy="1177925"/>
            </a:xfrm>
            <a:custGeom>
              <a:avLst/>
              <a:gdLst/>
              <a:ahLst/>
              <a:cxnLst/>
              <a:rect r="r" b="b" t="t" l="l"/>
              <a:pathLst>
                <a:path h="1177925" w="11466712">
                  <a:moveTo>
                    <a:pt x="0" y="0"/>
                  </a:moveTo>
                  <a:lnTo>
                    <a:pt x="11466712" y="0"/>
                  </a:lnTo>
                  <a:lnTo>
                    <a:pt x="11466712" y="1177925"/>
                  </a:lnTo>
                  <a:lnTo>
                    <a:pt x="0" y="11779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95250"/>
              <a:ext cx="11466712" cy="12731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125">
                  <a:solidFill>
                    <a:srgbClr val="1E3063"/>
                  </a:solidFill>
                  <a:latin typeface="Arimo"/>
                  <a:ea typeface="Arimo"/>
                  <a:cs typeface="Arimo"/>
                  <a:sym typeface="Arimo"/>
                </a:rPr>
                <a:t>Continuous stylistic growth and fan engagement deepen connection.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7824341" y="6711851"/>
            <a:ext cx="621209" cy="621209"/>
            <a:chOff x="0" y="0"/>
            <a:chExt cx="828278" cy="82827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28294" cy="828294"/>
            </a:xfrm>
            <a:custGeom>
              <a:avLst/>
              <a:gdLst/>
              <a:ahLst/>
              <a:cxnLst/>
              <a:rect r="r" b="b" t="t" l="l"/>
              <a:pathLst>
                <a:path h="828294" w="828294">
                  <a:moveTo>
                    <a:pt x="0" y="331343"/>
                  </a:moveTo>
                  <a:cubicBezTo>
                    <a:pt x="0" y="148336"/>
                    <a:pt x="148336" y="0"/>
                    <a:pt x="331343" y="0"/>
                  </a:cubicBezTo>
                  <a:lnTo>
                    <a:pt x="496951" y="0"/>
                  </a:lnTo>
                  <a:cubicBezTo>
                    <a:pt x="679958" y="0"/>
                    <a:pt x="828294" y="148336"/>
                    <a:pt x="828294" y="331343"/>
                  </a:cubicBezTo>
                  <a:lnTo>
                    <a:pt x="828294" y="496951"/>
                  </a:lnTo>
                  <a:cubicBezTo>
                    <a:pt x="828294" y="679958"/>
                    <a:pt x="679958" y="828294"/>
                    <a:pt x="496951" y="828294"/>
                  </a:cubicBezTo>
                  <a:lnTo>
                    <a:pt x="331343" y="828294"/>
                  </a:lnTo>
                  <a:cubicBezTo>
                    <a:pt x="148336" y="828294"/>
                    <a:pt x="0" y="679958"/>
                    <a:pt x="0" y="496951"/>
                  </a:cubicBezTo>
                  <a:close/>
                </a:path>
              </a:pathLst>
            </a:custGeom>
            <a:solidFill>
              <a:srgbClr val="CEE6FD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7927925" y="6763642"/>
            <a:ext cx="414040" cy="517624"/>
            <a:chOff x="0" y="0"/>
            <a:chExt cx="552053" cy="69016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552053" cy="690165"/>
            </a:xfrm>
            <a:custGeom>
              <a:avLst/>
              <a:gdLst/>
              <a:ahLst/>
              <a:cxnLst/>
              <a:rect r="r" b="b" t="t" l="l"/>
              <a:pathLst>
                <a:path h="690165" w="552053">
                  <a:moveTo>
                    <a:pt x="0" y="0"/>
                  </a:moveTo>
                  <a:lnTo>
                    <a:pt x="552053" y="0"/>
                  </a:lnTo>
                  <a:lnTo>
                    <a:pt x="552053" y="690165"/>
                  </a:lnTo>
                  <a:lnTo>
                    <a:pt x="0" y="6901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38100"/>
              <a:ext cx="552053" cy="65206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250"/>
                </a:lnSpc>
              </a:pPr>
              <a:r>
                <a:rPr lang="en-US" sz="3250" b="true">
                  <a:solidFill>
                    <a:srgbClr val="1E306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3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8721626" y="6806654"/>
            <a:ext cx="3451472" cy="431304"/>
            <a:chOff x="0" y="0"/>
            <a:chExt cx="4601963" cy="575072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4601963" cy="575072"/>
            </a:xfrm>
            <a:custGeom>
              <a:avLst/>
              <a:gdLst/>
              <a:ahLst/>
              <a:cxnLst/>
              <a:rect r="r" b="b" t="t" l="l"/>
              <a:pathLst>
                <a:path h="575072" w="4601963">
                  <a:moveTo>
                    <a:pt x="0" y="0"/>
                  </a:moveTo>
                  <a:lnTo>
                    <a:pt x="4601963" y="0"/>
                  </a:lnTo>
                  <a:lnTo>
                    <a:pt x="4601963" y="575072"/>
                  </a:lnTo>
                  <a:lnTo>
                    <a:pt x="0" y="5750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28575"/>
              <a:ext cx="4601963" cy="60364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74"/>
                </a:lnSpc>
              </a:pPr>
              <a:r>
                <a:rPr lang="en-US" sz="2687" b="true">
                  <a:solidFill>
                    <a:srgbClr val="1E306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Cultural Impact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8721626" y="7403604"/>
            <a:ext cx="8600034" cy="441722"/>
            <a:chOff x="0" y="0"/>
            <a:chExt cx="11466712" cy="588963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1466712" cy="588963"/>
            </a:xfrm>
            <a:custGeom>
              <a:avLst/>
              <a:gdLst/>
              <a:ahLst/>
              <a:cxnLst/>
              <a:rect r="r" b="b" t="t" l="l"/>
              <a:pathLst>
                <a:path h="588963" w="11466712">
                  <a:moveTo>
                    <a:pt x="0" y="0"/>
                  </a:moveTo>
                  <a:lnTo>
                    <a:pt x="11466712" y="0"/>
                  </a:lnTo>
                  <a:lnTo>
                    <a:pt x="11466712" y="588963"/>
                  </a:lnTo>
                  <a:lnTo>
                    <a:pt x="0" y="5889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95250"/>
              <a:ext cx="11466712" cy="6842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125">
                  <a:solidFill>
                    <a:srgbClr val="1E3063"/>
                  </a:solidFill>
                  <a:latin typeface="Arimo"/>
                  <a:ea typeface="Arimo"/>
                  <a:cs typeface="Arimo"/>
                  <a:sym typeface="Arimo"/>
                </a:rPr>
                <a:t>Influences music industry and societal trends widely.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7824341" y="8397478"/>
            <a:ext cx="621209" cy="621209"/>
            <a:chOff x="0" y="0"/>
            <a:chExt cx="828278" cy="828278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28294" cy="828294"/>
            </a:xfrm>
            <a:custGeom>
              <a:avLst/>
              <a:gdLst/>
              <a:ahLst/>
              <a:cxnLst/>
              <a:rect r="r" b="b" t="t" l="l"/>
              <a:pathLst>
                <a:path h="828294" w="828294">
                  <a:moveTo>
                    <a:pt x="0" y="331343"/>
                  </a:moveTo>
                  <a:cubicBezTo>
                    <a:pt x="0" y="148336"/>
                    <a:pt x="148336" y="0"/>
                    <a:pt x="331343" y="0"/>
                  </a:cubicBezTo>
                  <a:lnTo>
                    <a:pt x="496951" y="0"/>
                  </a:lnTo>
                  <a:cubicBezTo>
                    <a:pt x="679958" y="0"/>
                    <a:pt x="828294" y="148336"/>
                    <a:pt x="828294" y="331343"/>
                  </a:cubicBezTo>
                  <a:lnTo>
                    <a:pt x="828294" y="496951"/>
                  </a:lnTo>
                  <a:cubicBezTo>
                    <a:pt x="828294" y="679958"/>
                    <a:pt x="679958" y="828294"/>
                    <a:pt x="496951" y="828294"/>
                  </a:cubicBezTo>
                  <a:lnTo>
                    <a:pt x="331343" y="828294"/>
                  </a:lnTo>
                  <a:cubicBezTo>
                    <a:pt x="148336" y="828294"/>
                    <a:pt x="0" y="679958"/>
                    <a:pt x="0" y="496951"/>
                  </a:cubicBezTo>
                  <a:close/>
                </a:path>
              </a:pathLst>
            </a:custGeom>
            <a:solidFill>
              <a:srgbClr val="CEE6FD"/>
            </a:solid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7927925" y="8449270"/>
            <a:ext cx="414040" cy="517624"/>
            <a:chOff x="0" y="0"/>
            <a:chExt cx="552053" cy="690165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552053" cy="690165"/>
            </a:xfrm>
            <a:custGeom>
              <a:avLst/>
              <a:gdLst/>
              <a:ahLst/>
              <a:cxnLst/>
              <a:rect r="r" b="b" t="t" l="l"/>
              <a:pathLst>
                <a:path h="690165" w="552053">
                  <a:moveTo>
                    <a:pt x="0" y="0"/>
                  </a:moveTo>
                  <a:lnTo>
                    <a:pt x="552053" y="0"/>
                  </a:lnTo>
                  <a:lnTo>
                    <a:pt x="552053" y="690165"/>
                  </a:lnTo>
                  <a:lnTo>
                    <a:pt x="0" y="6901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38100"/>
              <a:ext cx="552053" cy="65206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250"/>
                </a:lnSpc>
              </a:pPr>
              <a:r>
                <a:rPr lang="en-US" sz="3250" b="true">
                  <a:solidFill>
                    <a:srgbClr val="1E306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4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8721626" y="8492281"/>
            <a:ext cx="3451472" cy="431304"/>
            <a:chOff x="0" y="0"/>
            <a:chExt cx="4601963" cy="575072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4601963" cy="575072"/>
            </a:xfrm>
            <a:custGeom>
              <a:avLst/>
              <a:gdLst/>
              <a:ahLst/>
              <a:cxnLst/>
              <a:rect r="r" b="b" t="t" l="l"/>
              <a:pathLst>
                <a:path h="575072" w="4601963">
                  <a:moveTo>
                    <a:pt x="0" y="0"/>
                  </a:moveTo>
                  <a:lnTo>
                    <a:pt x="4601963" y="0"/>
                  </a:lnTo>
                  <a:lnTo>
                    <a:pt x="4601963" y="575072"/>
                  </a:lnTo>
                  <a:lnTo>
                    <a:pt x="0" y="5750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28575"/>
              <a:ext cx="4601963" cy="60364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74"/>
                </a:lnSpc>
              </a:pPr>
              <a:r>
                <a:rPr lang="en-US" sz="2687" b="true">
                  <a:solidFill>
                    <a:srgbClr val="1E306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Future Outlook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8721626" y="9089231"/>
            <a:ext cx="8600034" cy="441722"/>
            <a:chOff x="0" y="0"/>
            <a:chExt cx="11466712" cy="588963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11466712" cy="588963"/>
            </a:xfrm>
            <a:custGeom>
              <a:avLst/>
              <a:gdLst/>
              <a:ahLst/>
              <a:cxnLst/>
              <a:rect r="r" b="b" t="t" l="l"/>
              <a:pathLst>
                <a:path h="588963" w="11466712">
                  <a:moveTo>
                    <a:pt x="0" y="0"/>
                  </a:moveTo>
                  <a:lnTo>
                    <a:pt x="11466712" y="0"/>
                  </a:lnTo>
                  <a:lnTo>
                    <a:pt x="11466712" y="588963"/>
                  </a:lnTo>
                  <a:lnTo>
                    <a:pt x="0" y="5889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95250"/>
              <a:ext cx="11466712" cy="6842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125">
                  <a:solidFill>
                    <a:srgbClr val="1E3063"/>
                  </a:solidFill>
                  <a:latin typeface="Arimo"/>
                  <a:ea typeface="Arimo"/>
                  <a:cs typeface="Arimo"/>
                  <a:sym typeface="Arimo"/>
                </a:rPr>
                <a:t>Expected to evolve further and sustain her influence.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DAGmfcA8MdM</dc:identifier>
  <dcterms:modified xsi:type="dcterms:W3CDTF">2011-08-01T06:04:30Z</dcterms:modified>
  <cp:revision>1</cp:revision>
  <dc:title>Taylor-Swift-A-Data-Driven-Musical-Journey.pptx</dc:title>
</cp:coreProperties>
</file>