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Student</a:t>
            </a:r>
            <a:r>
              <a:rPr/>
              <a:t> </a:t>
            </a:r>
            <a:r>
              <a:rPr/>
              <a:t>life</a:t>
            </a:r>
            <a:r>
              <a:rPr/>
              <a:t> </a:t>
            </a:r>
            <a:r>
              <a:rPr/>
              <a:t>and</a:t>
            </a:r>
            <a:r>
              <a:rPr/>
              <a:t> </a:t>
            </a:r>
            <a:r>
              <a:rPr/>
              <a:t>family</a:t>
            </a:r>
            <a:r>
              <a:rPr/>
              <a:t> </a:t>
            </a:r>
            <a:r>
              <a:rPr/>
              <a:t>circumstances</a:t>
            </a:r>
            <a:r>
              <a:rPr/>
              <a:t> </a:t>
            </a:r>
            <a:r>
              <a:rPr/>
              <a:t>that</a:t>
            </a:r>
            <a:r>
              <a:rPr/>
              <a:t> </a:t>
            </a:r>
            <a:r>
              <a:rPr/>
              <a:t>affect</a:t>
            </a:r>
            <a:r>
              <a:rPr/>
              <a:t> </a:t>
            </a:r>
            <a:r>
              <a:rPr/>
              <a:t>alcohol</a:t>
            </a:r>
            <a:r>
              <a:rPr/>
              <a:t> </a:t>
            </a:r>
            <a:r>
              <a:rPr/>
              <a:t>consumption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Colin</a:t>
            </a:r>
            <a:r>
              <a:rPr/>
              <a:t> </a:t>
            </a:r>
            <a:r>
              <a:rPr/>
              <a:t>Lee,</a:t>
            </a:r>
            <a:r>
              <a:rPr/>
              <a:t> </a:t>
            </a:r>
            <a:r>
              <a:rPr/>
              <a:t>Danielle</a:t>
            </a:r>
            <a:r>
              <a:rPr/>
              <a:t> </a:t>
            </a:r>
            <a:r>
              <a:rPr/>
              <a:t>Mensah</a:t>
            </a:r>
            <a:r>
              <a:rPr/>
              <a:t> </a:t>
            </a:r>
            <a:r>
              <a:rPr/>
              <a:t>and</a:t>
            </a:r>
            <a:r>
              <a:rPr/>
              <a:t> </a:t>
            </a:r>
            <a:r>
              <a:rPr/>
              <a:t>Haby</a:t>
            </a:r>
            <a:r>
              <a:rPr/>
              <a:t> </a:t>
            </a:r>
            <a:r>
              <a:rPr/>
              <a:t>Sow</a:t>
            </a:r>
          </a:p>
        </p:txBody>
      </p:sp>
      <p:sp>
        <p:nvSpPr>
          <p:cNvPr id="4" name="Date Placeholder 3"/>
          <p:cNvSpPr>
            <a:spLocks noGrp="1"/>
          </p:cNvSpPr>
          <p:nvPr>
            <p:ph type="dt" sz="half" idx="10"/>
          </p:nvPr>
        </p:nvSpPr>
        <p:spPr/>
        <p:txBody>
          <a:bodyPr/>
          <a:lstStyle/>
          <a:p>
            <a:pPr lvl="0" marL="0" indent="0">
              <a:buNone/>
            </a:pPr>
            <a:r>
              <a:rPr/>
              <a:t>19/11/2021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4 × 7
##   term             estimate std.error statistic p.value conf.low conf.high
##   &lt;chr&gt;               &lt;dbl&gt;     &lt;dbl&gt;     &lt;dbl&gt;   &lt;dbl&gt;    &lt;dbl&gt;     &lt;dbl&gt;
## 1 (Intercept)        0.0115     1.36      -3.27 0.00106 0.000613     0.139
## 2 extra_tutoring     5.77       0.640      2.74 0.00616 1.78        22.7  
## 3 attended_nursery   0.246      0.574     -2.44 0.0145  0.0786       0.773
## 4 traveltime         2.76       0.333      3.05 0.00228 1.43         5.38</a:t>
            </a:r>
          </a:p>
          <a:p>
            <a:pPr lvl="0" indent="0">
              <a:buNone/>
            </a:pPr>
            <a:r>
              <a:rPr>
                <a:solidFill>
                  <a:srgbClr val="06287E"/>
                </a:solidFill>
                <a:latin typeface="Courier"/>
              </a:rPr>
              <a:t>library</a:t>
            </a:r>
            <a:r>
              <a:rPr>
                <a:latin typeface="Courier"/>
              </a:rPr>
              <a:t>(tidyverse)</a:t>
            </a:r>
            <a:b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-3.273745</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3.050917</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Result</a:t>
                      </a:r>
                      <a:r>
                        <a:rPr/>
                        <a:t> </a:t>
                      </a:r>
                      <a:r>
                        <a:rPr/>
                        <a:t>communication</a:t>
                      </a:r>
                    </a:p>
                  </a:txBody>
                </a:tc>
              </a:tr>
              <a:tr h="0">
                <a:tc>
                  <a:txBody>
                    <a:bodyPr/>
                    <a:lstStyle/>
                    <a:p>
                      <a:pPr lvl="0" marL="0" indent="0">
                        <a:buNone/>
                      </a:pPr>
                      <a:r>
                        <a:rPr/>
                        <a:t>In</a:t>
                      </a:r>
                      <a:r>
                        <a:rPr/>
                        <a:t> </a:t>
                      </a:r>
                      <a:r>
                        <a:rPr/>
                        <a:t>terms</a:t>
                      </a:r>
                      <a:r>
                        <a:rPr/>
                        <a:t> </a:t>
                      </a:r>
                      <a:r>
                        <a:rPr/>
                        <a:t>of</a:t>
                      </a:r>
                      <a:r>
                        <a:rPr/>
                        <a:t> </a:t>
                      </a:r>
                      <a:r>
                        <a:rPr/>
                        <a:t>external</a:t>
                      </a:r>
                      <a:r>
                        <a:rPr/>
                        <a:t> </a:t>
                      </a:r>
                      <a:r>
                        <a:rPr/>
                        <a:t>and</a:t>
                      </a:r>
                      <a:r>
                        <a:rPr/>
                        <a:t> </a:t>
                      </a:r>
                      <a:r>
                        <a:rPr/>
                        <a:t>familial</a:t>
                      </a:r>
                      <a:r>
                        <a:rPr/>
                        <a:t> </a:t>
                      </a:r>
                      <a:r>
                        <a:rPr/>
                        <a:t>factors</a:t>
                      </a:r>
                      <a:r>
                        <a:rPr/>
                        <a:t> </a:t>
                      </a:r>
                      <a:r>
                        <a:rPr/>
                        <a:t>impacting</a:t>
                      </a:r>
                      <a:r>
                        <a:rPr/>
                        <a:t> </a:t>
                      </a:r>
                      <a:r>
                        <a:rPr/>
                        <a:t>whether</a:t>
                      </a:r>
                      <a:r>
                        <a:rPr/>
                        <a:t> </a:t>
                      </a:r>
                      <a:r>
                        <a:rPr/>
                        <a:t>or</a:t>
                      </a:r>
                      <a:r>
                        <a:rPr/>
                        <a:t> </a:t>
                      </a:r>
                      <a:r>
                        <a:rPr/>
                        <a:t>not</a:t>
                      </a:r>
                      <a:r>
                        <a:rPr/>
                        <a:t> </a:t>
                      </a:r>
                      <a:r>
                        <a:rPr/>
                        <a:t>a</a:t>
                      </a:r>
                      <a:r>
                        <a:rPr/>
                        <a:t> </a:t>
                      </a:r>
                      <a:r>
                        <a:rPr/>
                        <a:t>student</a:t>
                      </a:r>
                      <a:r>
                        <a:rPr/>
                        <a:t> </a:t>
                      </a:r>
                      <a:r>
                        <a:rPr/>
                        <a:t>respondent</a:t>
                      </a:r>
                      <a:r>
                        <a:rPr/>
                        <a:t> </a:t>
                      </a:r>
                      <a:r>
                        <a:rPr/>
                        <a:t>is</a:t>
                      </a:r>
                      <a:r>
                        <a:rPr/>
                        <a:t> </a:t>
                      </a:r>
                      <a:r>
                        <a:rPr/>
                        <a:t>a</a:t>
                      </a:r>
                      <a:r>
                        <a:rPr/>
                        <a:t> </a:t>
                      </a:r>
                      <a:r>
                        <a:rPr/>
                        <a:t>school/workday</a:t>
                      </a:r>
                      <a:r>
                        <a:rPr/>
                        <a:t> </a:t>
                      </a:r>
                      <a:r>
                        <a:rPr/>
                        <a:t>binge</a:t>
                      </a:r>
                      <a:r>
                        <a:rPr/>
                        <a:t> </a:t>
                      </a:r>
                      <a:r>
                        <a:rPr/>
                        <a:t>drinker,</a:t>
                      </a:r>
                      <a:r>
                        <a:rPr/>
                        <a:t> </a:t>
                      </a:r>
                      <a:r>
                        <a:rPr/>
                        <a:t>we</a:t>
                      </a:r>
                      <a:r>
                        <a:rPr/>
                        <a:t> </a:t>
                      </a:r>
                      <a:r>
                        <a:rPr/>
                        <a:t>assess</a:t>
                      </a:r>
                      <a:r>
                        <a:rPr/>
                        <a:t> </a:t>
                      </a:r>
                      <a:r>
                        <a:rPr/>
                        <a:t>that</a:t>
                      </a:r>
                      <a:r>
                        <a:rPr/>
                        <a:t> </a:t>
                      </a:r>
                      <a:r>
                        <a:rPr/>
                        <a:t>there</a:t>
                      </a:r>
                      <a:r>
                        <a:rPr/>
                        <a:t> </a:t>
                      </a:r>
                      <a:r>
                        <a:rPr/>
                        <a:t>are</a:t>
                      </a:r>
                      <a:r>
                        <a:rPr/>
                        <a:t> </a:t>
                      </a:r>
                      <a:r>
                        <a:rPr/>
                        <a:t>only</a:t>
                      </a:r>
                      <a:r>
                        <a:rPr/>
                        <a:t> </a:t>
                      </a:r>
                      <a:r>
                        <a:rPr/>
                        <a:t>three</a:t>
                      </a:r>
                      <a:r>
                        <a:rPr/>
                        <a:t> </a:t>
                      </a:r>
                      <a:r>
                        <a:rPr/>
                        <a:t>significant</a:t>
                      </a:r>
                      <a:r>
                        <a:rPr/>
                        <a:t> </a:t>
                      </a:r>
                      <a:r>
                        <a:rPr/>
                        <a:t>variables,</a:t>
                      </a:r>
                      <a:r>
                        <a:rPr/>
                        <a:t> </a:t>
                      </a:r>
                      <a:r>
                        <a:rPr/>
                        <a:t>which</a:t>
                      </a:r>
                      <a:r>
                        <a:rPr/>
                        <a:t> </a:t>
                      </a:r>
                      <a:r>
                        <a:rPr/>
                        <a:t>are</a:t>
                      </a:r>
                      <a:r>
                        <a:rPr/>
                        <a:t> </a:t>
                      </a:r>
                      <a:r>
                        <a:rPr/>
                        <a:t>whether</a:t>
                      </a:r>
                      <a:r>
                        <a:rPr/>
                        <a:t> </a:t>
                      </a:r>
                      <a:r>
                        <a:rPr/>
                        <a:t>or</a:t>
                      </a:r>
                      <a:r>
                        <a:rPr/>
                        <a:t> </a:t>
                      </a:r>
                      <a:r>
                        <a:rPr/>
                        <a:t>not</a:t>
                      </a:r>
                      <a:r>
                        <a:rPr/>
                        <a:t> </a:t>
                      </a:r>
                      <a:r>
                        <a:rPr/>
                        <a:t>the</a:t>
                      </a:r>
                      <a:r>
                        <a:rPr/>
                        <a:t> </a:t>
                      </a:r>
                      <a:r>
                        <a:rPr/>
                        <a:t>student</a:t>
                      </a:r>
                      <a:r>
                        <a:rPr/>
                        <a:t> </a:t>
                      </a:r>
                      <a:r>
                        <a:rPr/>
                        <a:t>has</a:t>
                      </a:r>
                      <a:r>
                        <a:rPr/>
                        <a:t> </a:t>
                      </a:r>
                      <a:r>
                        <a:rPr/>
                        <a:t>extra</a:t>
                      </a:r>
                      <a:r>
                        <a:rPr/>
                        <a:t> </a:t>
                      </a:r>
                      <a:r>
                        <a:rPr/>
                        <a:t>paid</a:t>
                      </a:r>
                      <a:r>
                        <a:rPr/>
                        <a:t> </a:t>
                      </a:r>
                      <a:r>
                        <a:rPr/>
                        <a:t>math</a:t>
                      </a:r>
                      <a:r>
                        <a:rPr/>
                        <a:t> </a:t>
                      </a:r>
                      <a:r>
                        <a:rPr/>
                        <a:t>classes,</a:t>
                      </a:r>
                      <a:r>
                        <a:rPr/>
                        <a:t> </a:t>
                      </a:r>
                      <a:r>
                        <a:rPr/>
                        <a:t>whether</a:t>
                      </a:r>
                      <a:r>
                        <a:rPr/>
                        <a:t> </a:t>
                      </a:r>
                      <a:r>
                        <a:rPr/>
                        <a:t>the</a:t>
                      </a:r>
                      <a:r>
                        <a:rPr/>
                        <a:t> </a:t>
                      </a:r>
                      <a:r>
                        <a:rPr/>
                        <a:t>student</a:t>
                      </a:r>
                      <a:r>
                        <a:rPr/>
                        <a:t> </a:t>
                      </a:r>
                      <a:r>
                        <a:rPr/>
                        <a:t>has</a:t>
                      </a:r>
                      <a:r>
                        <a:rPr/>
                        <a:t> </a:t>
                      </a:r>
                      <a:r>
                        <a:rPr/>
                        <a:t>attended</a:t>
                      </a:r>
                      <a:r>
                        <a:rPr/>
                        <a:t> </a:t>
                      </a:r>
                      <a:r>
                        <a:rPr/>
                        <a:t>nursery</a:t>
                      </a:r>
                      <a:r>
                        <a:rPr/>
                        <a:t> </a:t>
                      </a:r>
                      <a:r>
                        <a:rPr/>
                        <a:t>school</a:t>
                      </a:r>
                      <a:r>
                        <a:rPr/>
                        <a:t> </a:t>
                      </a:r>
                      <a:r>
                        <a:rPr/>
                        <a:t>or</a:t>
                      </a:r>
                      <a:r>
                        <a:rPr/>
                        <a:t> </a:t>
                      </a:r>
                      <a:r>
                        <a:rPr/>
                        <a:t>not,</a:t>
                      </a:r>
                      <a:r>
                        <a:rPr/>
                        <a:t> </a:t>
                      </a:r>
                      <a:r>
                        <a:rPr/>
                        <a:t>and</a:t>
                      </a:r>
                      <a:r>
                        <a:rPr/>
                        <a:t> </a:t>
                      </a:r>
                      <a:r>
                        <a:rPr/>
                        <a:t>the</a:t>
                      </a:r>
                      <a:r>
                        <a:rPr/>
                        <a:t> </a:t>
                      </a:r>
                      <a:r>
                        <a:rPr/>
                        <a:t>travel</a:t>
                      </a:r>
                      <a:r>
                        <a:rPr/>
                        <a:t> </a:t>
                      </a:r>
                      <a:r>
                        <a:rPr/>
                        <a:t>time</a:t>
                      </a:r>
                      <a:r>
                        <a:rPr/>
                        <a:t> </a:t>
                      </a:r>
                      <a:r>
                        <a:rPr/>
                        <a:t>of</a:t>
                      </a:r>
                      <a:r>
                        <a:rPr/>
                        <a:t> </a:t>
                      </a:r>
                      <a:r>
                        <a:rPr/>
                        <a:t>the</a:t>
                      </a:r>
                      <a:r>
                        <a:rPr/>
                        <a:t> </a:t>
                      </a:r>
                      <a:r>
                        <a:rPr/>
                        <a:t>student</a:t>
                      </a:r>
                      <a:r>
                        <a:rPr/>
                        <a:t> </a:t>
                      </a:r>
                      <a:r>
                        <a:rPr/>
                        <a:t>to</a:t>
                      </a:r>
                      <a:r>
                        <a:rPr/>
                        <a:t> </a:t>
                      </a:r>
                      <a:r>
                        <a:rPr/>
                        <a:t>school.</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 student with extra paid math classes is 4.285 times as likely to be a binge drinker than someone who does not have extra paid math classes. A student who has attended nursery may be 0.252 times as likely to be a binge drinker. That is ,this student is less likely to be a binge drinker. A student who has a one unit increase in travel time to school is 2.76 times as likely to be a binge drinker. That, this student is more likely to be a binge drinker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Assessing model fit For the large model, the area under the curve is 0.974, indicating very good fit. For the small model, the area under the curve is 0.686, which is not is great, but still better than just the estimate, which would be 0.50, or a random fit. —</a:t>
            </a:r>
          </a:p>
          <a:p>
            <a:pPr lvl="0" indent="0">
              <a:buNone/>
            </a:pPr>
            <a:r>
              <a:rPr>
                <a:solidFill>
                  <a:srgbClr val="06287E"/>
                </a:solidFill>
                <a:latin typeface="Courier"/>
              </a:rPr>
              <a:t>library</a:t>
            </a:r>
            <a:r>
              <a:rPr>
                <a:latin typeface="Courier"/>
              </a:rPr>
              <a:t>(tidyverse)</a:t>
            </a:r>
            <a:br/>
            <a:br/>
            <a:r>
              <a:rPr>
                <a:latin typeface="Courier"/>
              </a:rPr>
              <a:t>table_result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Model</a:t>
                      </a:r>
                    </a:p>
                  </a:txBody>
                  <a:tcPr/>
                </a:tc>
                <a:tc>
                  <a:txBody>
                    <a:bodyPr/>
                    <a:lstStyle/>
                    <a:p>
                      <a:pPr lvl="0" marL="0" indent="0" algn="l">
                        <a:buNone/>
                      </a:pPr>
                      <a:r>
                        <a:rPr/>
                        <a:t>Metric</a:t>
                      </a:r>
                    </a:p>
                  </a:txBody>
                  <a:tcPr/>
                </a:tc>
                <a:tc>
                  <a:txBody>
                    <a:bodyPr/>
                    <a:lstStyle/>
                    <a:p>
                      <a:pPr lvl="0" marL="0" indent="0" algn="l">
                        <a:buNone/>
                      </a:pPr>
                      <a:r>
                        <a:rPr/>
                        <a:t>Estimator</a:t>
                      </a:r>
                    </a:p>
                  </a:txBody>
                  <a:tcPr/>
                </a:tc>
                <a:tc>
                  <a:txBody>
                    <a:bodyPr/>
                    <a:lstStyle/>
                    <a:p>
                      <a:pPr lvl="0" marL="0" indent="0" algn="l">
                        <a:buNone/>
                      </a:pPr>
                      <a:r>
                        <a:rPr/>
                        <a:t>Estimate</a:t>
                      </a:r>
                    </a:p>
                  </a:txBody>
                  <a:tcPr/>
                </a:tc>
              </a:tr>
              <a:tr h="0">
                <a:tc>
                  <a:txBody>
                    <a:bodyPr/>
                    <a:lstStyle/>
                    <a:p>
                      <a:pPr lvl="0" marL="0" indent="0" algn="l">
                        <a:buNone/>
                      </a:pPr>
                      <a:r>
                        <a:rPr/>
                        <a:t>Large</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0.9615385</a:t>
                      </a:r>
                    </a:p>
                  </a:txBody>
                </a:tc>
              </a:tr>
              <a:tr h="0">
                <a:tc>
                  <a:txBody>
                    <a:bodyPr/>
                    <a:lstStyle/>
                    <a:p>
                      <a:pPr lvl="0" marL="0" indent="0" algn="l">
                        <a:buNone/>
                      </a:pPr>
                      <a:r>
                        <a:rPr/>
                        <a:t>Small</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0.6089744</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Linear regression</a:t>
            </a:r>
          </a:p>
          <a:p>
            <a:pPr lvl="0" marL="0" indent="0">
              <a:buNone/>
            </a:pPr>
            <a:r>
              <a:rPr/>
              <a:t>A linear regression was run to understand how student life impacts alcohol consumption and also to determine how alcohol consumption impact student’s learning and performance at school. This decision was made in context of numerical nature of some of the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Linear regression Model</a:t>
            </a:r>
          </a:p>
          <a:p>
            <a:pPr lvl="0" marL="0" indent="0">
              <a:buNone/>
            </a:pPr>
            <a:r>
              <a:rPr/>
              <a:t>Dalc= B0 + B1(failures) + B2(goout) + B3(studytime) + B4(freetime) + B5(famrel) + B6(activities_binary) + B7(G3) + B8(romantic) + B9(health) + B10(absences)</a:t>
            </a:r>
          </a:p>
          <a:p>
            <a:pPr lvl="0" indent="0">
              <a:buNone/>
            </a:pPr>
            <a:r>
              <a:rPr>
                <a:latin typeface="Courier"/>
              </a:rPr>
              <a:t>## # A tibble: 12 × 5
##    term              estimate std.error statistic   p.value
##    &lt;chr&gt;                &lt;dbl&gt;     &lt;dbl&gt;     &lt;dbl&gt;     &lt;dbl&gt;
##  1 (Intercept)        1.01      0.351      2.88   0.00425  
##  2 failures           0.0695    0.0636     1.09   0.275    
##  3 goout              0.175     0.0400     4.37   0.0000158
##  4 studytime         -0.139     0.0523    -2.65   0.00836  
##  5 freetime           0.129     0.0453     2.85   0.00454  
##  6 famrel            -0.106     0.0478    -2.21   0.0280   
##  7 activities_binary -0.125     0.0851    -1.47   0.144    
##  8 higheryes          0.00423   0.204      0.0207 0.984    
##  9 G3                 0.00260   0.0100     0.259  0.796    
## 10 romantic_binary   -0.00647   0.0917    -0.0706 0.944    
## 11 health             0.0449    0.0306     1.47   0.143    
## 12 absences           0.0106    0.00537    1.97   0.0491</a:t>
            </a:r>
          </a:p>
          <a:p>
            <a:pPr lvl="0" indent="0">
              <a:buNone/>
            </a:pPr>
            <a:r>
              <a:rPr>
                <a:solidFill>
                  <a:srgbClr val="06287E"/>
                </a:solidFill>
                <a:latin typeface="Courier"/>
              </a:rPr>
              <a:t>library</a:t>
            </a:r>
            <a:r>
              <a:rPr>
                <a:latin typeface="Courier"/>
              </a:rPr>
              <a:t>(tidyverse)</a:t>
            </a:r>
            <a:br/>
            <a:br/>
            <a:r>
              <a:rPr>
                <a:latin typeface="Courier"/>
              </a:rPr>
              <a:t>Result2</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1.0090028</a:t>
                      </a:r>
                    </a:p>
                  </a:txBody>
                </a:tc>
                <a:tc>
                  <a:txBody>
                    <a:bodyPr/>
                    <a:lstStyle/>
                    <a:p>
                      <a:pPr lvl="0" marL="0" indent="0" algn="r">
                        <a:buNone/>
                      </a:pPr>
                      <a:r>
                        <a:rPr/>
                        <a:t>0.3507939</a:t>
                      </a:r>
                    </a:p>
                  </a:txBody>
                </a:tc>
                <a:tc>
                  <a:txBody>
                    <a:bodyPr/>
                    <a:lstStyle/>
                    <a:p>
                      <a:pPr lvl="0" marL="0" indent="0" algn="r">
                        <a:buNone/>
                      </a:pPr>
                      <a:r>
                        <a:rPr/>
                        <a:t>2.8763405</a:t>
                      </a:r>
                    </a:p>
                  </a:txBody>
                </a:tc>
                <a:tc>
                  <a:txBody>
                    <a:bodyPr/>
                    <a:lstStyle/>
                    <a:p>
                      <a:pPr lvl="0" marL="0" indent="0" algn="r">
                        <a:buNone/>
                      </a:pPr>
                      <a:r>
                        <a:rPr/>
                        <a:t>0.0042481</a:t>
                      </a:r>
                    </a:p>
                  </a:txBody>
                </a:tc>
              </a:tr>
              <a:tr h="0">
                <a:tc>
                  <a:txBody>
                    <a:bodyPr/>
                    <a:lstStyle/>
                    <a:p>
                      <a:pPr lvl="0" marL="0" indent="0" algn="l">
                        <a:buNone/>
                      </a:pPr>
                      <a:r>
                        <a:rPr/>
                        <a:t>failures</a:t>
                      </a:r>
                    </a:p>
                  </a:txBody>
                </a:tc>
                <a:tc>
                  <a:txBody>
                    <a:bodyPr/>
                    <a:lstStyle/>
                    <a:p>
                      <a:pPr lvl="0" marL="0" indent="0" algn="r">
                        <a:buNone/>
                      </a:pPr>
                      <a:r>
                        <a:rPr/>
                        <a:t>0.0694693</a:t>
                      </a:r>
                    </a:p>
                  </a:txBody>
                </a:tc>
                <a:tc>
                  <a:txBody>
                    <a:bodyPr/>
                    <a:lstStyle/>
                    <a:p>
                      <a:pPr lvl="0" marL="0" indent="0" algn="r">
                        <a:buNone/>
                      </a:pPr>
                      <a:r>
                        <a:rPr/>
                        <a:t>0.0635728</a:t>
                      </a:r>
                    </a:p>
                  </a:txBody>
                </a:tc>
                <a:tc>
                  <a:txBody>
                    <a:bodyPr/>
                    <a:lstStyle/>
                    <a:p>
                      <a:pPr lvl="0" marL="0" indent="0" algn="r">
                        <a:buNone/>
                      </a:pPr>
                      <a:r>
                        <a:rPr/>
                        <a:t>1.0927530</a:t>
                      </a:r>
                    </a:p>
                  </a:txBody>
                </a:tc>
                <a:tc>
                  <a:txBody>
                    <a:bodyPr/>
                    <a:lstStyle/>
                    <a:p>
                      <a:pPr lvl="0" marL="0" indent="0" algn="r">
                        <a:buNone/>
                      </a:pPr>
                      <a:r>
                        <a:rPr/>
                        <a:t>0.2751891</a:t>
                      </a:r>
                    </a:p>
                  </a:txBody>
                </a:tc>
              </a:tr>
              <a:tr h="0">
                <a:tc>
                  <a:txBody>
                    <a:bodyPr/>
                    <a:lstStyle/>
                    <a:p>
                      <a:pPr lvl="0" marL="0" indent="0" algn="l">
                        <a:buNone/>
                      </a:pPr>
                      <a:r>
                        <a:rPr/>
                        <a:t>goout</a:t>
                      </a:r>
                    </a:p>
                  </a:txBody>
                </a:tc>
                <a:tc>
                  <a:txBody>
                    <a:bodyPr/>
                    <a:lstStyle/>
                    <a:p>
                      <a:pPr lvl="0" marL="0" indent="0" algn="r">
                        <a:buNone/>
                      </a:pPr>
                      <a:r>
                        <a:rPr/>
                        <a:t>0.1747797</a:t>
                      </a:r>
                    </a:p>
                  </a:txBody>
                </a:tc>
                <a:tc>
                  <a:txBody>
                    <a:bodyPr/>
                    <a:lstStyle/>
                    <a:p>
                      <a:pPr lvl="0" marL="0" indent="0" algn="r">
                        <a:buNone/>
                      </a:pPr>
                      <a:r>
                        <a:rPr/>
                        <a:t>0.0399612</a:t>
                      </a:r>
                    </a:p>
                  </a:txBody>
                </a:tc>
                <a:tc>
                  <a:txBody>
                    <a:bodyPr/>
                    <a:lstStyle/>
                    <a:p>
                      <a:pPr lvl="0" marL="0" indent="0" algn="r">
                        <a:buNone/>
                      </a:pPr>
                      <a:r>
                        <a:rPr/>
                        <a:t>4.3737360</a:t>
                      </a:r>
                    </a:p>
                  </a:txBody>
                </a:tc>
                <a:tc>
                  <a:txBody>
                    <a:bodyPr/>
                    <a:lstStyle/>
                    <a:p>
                      <a:pPr lvl="0" marL="0" indent="0" algn="r">
                        <a:buNone/>
                      </a:pPr>
                      <a:r>
                        <a:rPr/>
                        <a:t>0.0000158</a:t>
                      </a:r>
                    </a:p>
                  </a:txBody>
                </a:tc>
              </a:tr>
              <a:tr h="0">
                <a:tc>
                  <a:txBody>
                    <a:bodyPr/>
                    <a:lstStyle/>
                    <a:p>
                      <a:pPr lvl="0" marL="0" indent="0" algn="l">
                        <a:buNone/>
                      </a:pPr>
                      <a:r>
                        <a:rPr/>
                        <a:t>studytime</a:t>
                      </a:r>
                    </a:p>
                  </a:txBody>
                </a:tc>
                <a:tc>
                  <a:txBody>
                    <a:bodyPr/>
                    <a:lstStyle/>
                    <a:p>
                      <a:pPr lvl="0" marL="0" indent="0" algn="r">
                        <a:buNone/>
                      </a:pPr>
                      <a:r>
                        <a:rPr/>
                        <a:t>-0.1387512</a:t>
                      </a:r>
                    </a:p>
                  </a:txBody>
                </a:tc>
                <a:tc>
                  <a:txBody>
                    <a:bodyPr/>
                    <a:lstStyle/>
                    <a:p>
                      <a:pPr lvl="0" marL="0" indent="0" algn="r">
                        <a:buNone/>
                      </a:pPr>
                      <a:r>
                        <a:rPr/>
                        <a:t>0.0523374</a:t>
                      </a:r>
                    </a:p>
                  </a:txBody>
                </a:tc>
                <a:tc>
                  <a:txBody>
                    <a:bodyPr/>
                    <a:lstStyle/>
                    <a:p>
                      <a:pPr lvl="0" marL="0" indent="0" algn="r">
                        <a:buNone/>
                      </a:pPr>
                      <a:r>
                        <a:rPr/>
                        <a:t>-2.6510926</a:t>
                      </a:r>
                    </a:p>
                  </a:txBody>
                </a:tc>
                <a:tc>
                  <a:txBody>
                    <a:bodyPr/>
                    <a:lstStyle/>
                    <a:p>
                      <a:pPr lvl="0" marL="0" indent="0" algn="r">
                        <a:buNone/>
                      </a:pPr>
                      <a:r>
                        <a:rPr/>
                        <a:t>0.0083561</a:t>
                      </a:r>
                    </a:p>
                  </a:txBody>
                </a:tc>
              </a:tr>
              <a:tr h="0">
                <a:tc>
                  <a:txBody>
                    <a:bodyPr/>
                    <a:lstStyle/>
                    <a:p>
                      <a:pPr lvl="0" marL="0" indent="0" algn="l">
                        <a:buNone/>
                      </a:pPr>
                      <a:r>
                        <a:rPr/>
                        <a:t>freetime</a:t>
                      </a:r>
                    </a:p>
                  </a:txBody>
                </a:tc>
                <a:tc>
                  <a:txBody>
                    <a:bodyPr/>
                    <a:lstStyle/>
                    <a:p>
                      <a:pPr lvl="0" marL="0" indent="0" algn="r">
                        <a:buNone/>
                      </a:pPr>
                      <a:r>
                        <a:rPr/>
                        <a:t>0.1293881</a:t>
                      </a:r>
                    </a:p>
                  </a:txBody>
                </a:tc>
                <a:tc>
                  <a:txBody>
                    <a:bodyPr/>
                    <a:lstStyle/>
                    <a:p>
                      <a:pPr lvl="0" marL="0" indent="0" algn="r">
                        <a:buNone/>
                      </a:pPr>
                      <a:r>
                        <a:rPr/>
                        <a:t>0.0453220</a:t>
                      </a:r>
                    </a:p>
                  </a:txBody>
                </a:tc>
                <a:tc>
                  <a:txBody>
                    <a:bodyPr/>
                    <a:lstStyle/>
                    <a:p>
                      <a:pPr lvl="0" marL="0" indent="0" algn="r">
                        <a:buNone/>
                      </a:pPr>
                      <a:r>
                        <a:rPr/>
                        <a:t>2.8548603</a:t>
                      </a:r>
                    </a:p>
                  </a:txBody>
                </a:tc>
                <a:tc>
                  <a:txBody>
                    <a:bodyPr/>
                    <a:lstStyle/>
                    <a:p>
                      <a:pPr lvl="0" marL="0" indent="0" algn="r">
                        <a:buNone/>
                      </a:pPr>
                      <a:r>
                        <a:rPr/>
                        <a:t>0.0045398</a:t>
                      </a:r>
                    </a:p>
                  </a:txBody>
                </a:tc>
              </a:tr>
              <a:tr h="0">
                <a:tc>
                  <a:txBody>
                    <a:bodyPr/>
                    <a:lstStyle/>
                    <a:p>
                      <a:pPr lvl="0" marL="0" indent="0" algn="l">
                        <a:buNone/>
                      </a:pPr>
                      <a:r>
                        <a:rPr/>
                        <a:t>famrel</a:t>
                      </a:r>
                    </a:p>
                  </a:txBody>
                </a:tc>
                <a:tc>
                  <a:txBody>
                    <a:bodyPr/>
                    <a:lstStyle/>
                    <a:p>
                      <a:pPr lvl="0" marL="0" indent="0" algn="r">
                        <a:buNone/>
                      </a:pPr>
                      <a:r>
                        <a:rPr/>
                        <a:t>-0.1055355</a:t>
                      </a:r>
                    </a:p>
                  </a:txBody>
                </a:tc>
                <a:tc>
                  <a:txBody>
                    <a:bodyPr/>
                    <a:lstStyle/>
                    <a:p>
                      <a:pPr lvl="0" marL="0" indent="0" algn="r">
                        <a:buNone/>
                      </a:pPr>
                      <a:r>
                        <a:rPr/>
                        <a:t>0.0478453</a:t>
                      </a:r>
                    </a:p>
                  </a:txBody>
                </a:tc>
                <a:tc>
                  <a:txBody>
                    <a:bodyPr/>
                    <a:lstStyle/>
                    <a:p>
                      <a:pPr lvl="0" marL="0" indent="0" algn="r">
                        <a:buNone/>
                      </a:pPr>
                      <a:r>
                        <a:rPr/>
                        <a:t>-2.2057650</a:t>
                      </a:r>
                    </a:p>
                  </a:txBody>
                </a:tc>
                <a:tc>
                  <a:txBody>
                    <a:bodyPr/>
                    <a:lstStyle/>
                    <a:p>
                      <a:pPr lvl="0" marL="0" indent="0" algn="r">
                        <a:buNone/>
                      </a:pPr>
                      <a:r>
                        <a:rPr/>
                        <a:t>0.0279937</a:t>
                      </a:r>
                    </a:p>
                  </a:txBody>
                </a:tc>
              </a:tr>
              <a:tr h="0">
                <a:tc>
                  <a:txBody>
                    <a:bodyPr/>
                    <a:lstStyle/>
                    <a:p>
                      <a:pPr lvl="0" marL="0" indent="0" algn="l">
                        <a:buNone/>
                      </a:pPr>
                      <a:r>
                        <a:rPr/>
                        <a:t>activities_binary</a:t>
                      </a:r>
                    </a:p>
                  </a:txBody>
                </a:tc>
                <a:tc>
                  <a:txBody>
                    <a:bodyPr/>
                    <a:lstStyle/>
                    <a:p>
                      <a:pPr lvl="0" marL="0" indent="0" algn="r">
                        <a:buNone/>
                      </a:pPr>
                      <a:r>
                        <a:rPr/>
                        <a:t>-0.1247927</a:t>
                      </a:r>
                    </a:p>
                  </a:txBody>
                </a:tc>
                <a:tc>
                  <a:txBody>
                    <a:bodyPr/>
                    <a:lstStyle/>
                    <a:p>
                      <a:pPr lvl="0" marL="0" indent="0" algn="r">
                        <a:buNone/>
                      </a:pPr>
                      <a:r>
                        <a:rPr/>
                        <a:t>0.0851361</a:t>
                      </a:r>
                    </a:p>
                  </a:txBody>
                </a:tc>
                <a:tc>
                  <a:txBody>
                    <a:bodyPr/>
                    <a:lstStyle/>
                    <a:p>
                      <a:pPr lvl="0" marL="0" indent="0" algn="r">
                        <a:buNone/>
                      </a:pPr>
                      <a:r>
                        <a:rPr/>
                        <a:t>-1.4658022</a:t>
                      </a:r>
                    </a:p>
                  </a:txBody>
                </a:tc>
                <a:tc>
                  <a:txBody>
                    <a:bodyPr/>
                    <a:lstStyle/>
                    <a:p>
                      <a:pPr lvl="0" marL="0" indent="0" algn="r">
                        <a:buNone/>
                      </a:pPr>
                      <a:r>
                        <a:rPr/>
                        <a:t>0.1435227</a:t>
                      </a:r>
                    </a:p>
                  </a:txBody>
                </a:tc>
              </a:tr>
              <a:tr h="0">
                <a:tc>
                  <a:txBody>
                    <a:bodyPr/>
                    <a:lstStyle/>
                    <a:p>
                      <a:pPr lvl="0" marL="0" indent="0" algn="l">
                        <a:buNone/>
                      </a:pPr>
                      <a:r>
                        <a:rPr/>
                        <a:t>higheryes</a:t>
                      </a:r>
                    </a:p>
                  </a:txBody>
                </a:tc>
                <a:tc>
                  <a:txBody>
                    <a:bodyPr/>
                    <a:lstStyle/>
                    <a:p>
                      <a:pPr lvl="0" marL="0" indent="0" algn="r">
                        <a:buNone/>
                      </a:pPr>
                      <a:r>
                        <a:rPr/>
                        <a:t>0.0042267</a:t>
                      </a:r>
                    </a:p>
                  </a:txBody>
                </a:tc>
                <a:tc>
                  <a:txBody>
                    <a:bodyPr/>
                    <a:lstStyle/>
                    <a:p>
                      <a:pPr lvl="0" marL="0" indent="0" algn="r">
                        <a:buNone/>
                      </a:pPr>
                      <a:r>
                        <a:rPr/>
                        <a:t>0.2042482</a:t>
                      </a:r>
                    </a:p>
                  </a:txBody>
                </a:tc>
                <a:tc>
                  <a:txBody>
                    <a:bodyPr/>
                    <a:lstStyle/>
                    <a:p>
                      <a:pPr lvl="0" marL="0" indent="0" algn="r">
                        <a:buNone/>
                      </a:pPr>
                      <a:r>
                        <a:rPr/>
                        <a:t>0.0206940</a:t>
                      </a:r>
                    </a:p>
                  </a:txBody>
                </a:tc>
                <a:tc>
                  <a:txBody>
                    <a:bodyPr/>
                    <a:lstStyle/>
                    <a:p>
                      <a:pPr lvl="0" marL="0" indent="0" algn="r">
                        <a:buNone/>
                      </a:pPr>
                      <a:r>
                        <a:rPr/>
                        <a:t>0.9835005</a:t>
                      </a:r>
                    </a:p>
                  </a:txBody>
                </a:tc>
              </a:tr>
              <a:tr h="0">
                <a:tc>
                  <a:txBody>
                    <a:bodyPr/>
                    <a:lstStyle/>
                    <a:p>
                      <a:pPr lvl="0" marL="0" indent="0" algn="l">
                        <a:buNone/>
                      </a:pPr>
                      <a:r>
                        <a:rPr/>
                        <a:t>G3</a:t>
                      </a:r>
                    </a:p>
                  </a:txBody>
                </a:tc>
                <a:tc>
                  <a:txBody>
                    <a:bodyPr/>
                    <a:lstStyle/>
                    <a:p>
                      <a:pPr lvl="0" marL="0" indent="0" algn="r">
                        <a:buNone/>
                      </a:pPr>
                      <a:r>
                        <a:rPr/>
                        <a:t>0.0026012</a:t>
                      </a:r>
                    </a:p>
                  </a:txBody>
                </a:tc>
                <a:tc>
                  <a:txBody>
                    <a:bodyPr/>
                    <a:lstStyle/>
                    <a:p>
                      <a:pPr lvl="0" marL="0" indent="0" algn="r">
                        <a:buNone/>
                      </a:pPr>
                      <a:r>
                        <a:rPr/>
                        <a:t>0.0100452</a:t>
                      </a:r>
                    </a:p>
                  </a:txBody>
                </a:tc>
                <a:tc>
                  <a:txBody>
                    <a:bodyPr/>
                    <a:lstStyle/>
                    <a:p>
                      <a:pPr lvl="0" marL="0" indent="0" algn="r">
                        <a:buNone/>
                      </a:pPr>
                      <a:r>
                        <a:rPr/>
                        <a:t>0.2589447</a:t>
                      </a:r>
                    </a:p>
                  </a:txBody>
                </a:tc>
                <a:tc>
                  <a:txBody>
                    <a:bodyPr/>
                    <a:lstStyle/>
                    <a:p>
                      <a:pPr lvl="0" marL="0" indent="0" algn="r">
                        <a:buNone/>
                      </a:pPr>
                      <a:r>
                        <a:rPr/>
                        <a:t>0.7958170</a:t>
                      </a:r>
                    </a:p>
                  </a:txBody>
                </a:tc>
              </a:tr>
              <a:tr h="0">
                <a:tc>
                  <a:txBody>
                    <a:bodyPr/>
                    <a:lstStyle/>
                    <a:p>
                      <a:pPr lvl="0" marL="0" indent="0" algn="l">
                        <a:buNone/>
                      </a:pPr>
                      <a:r>
                        <a:rPr/>
                        <a:t>romantic_binary</a:t>
                      </a:r>
                    </a:p>
                  </a:txBody>
                </a:tc>
                <a:tc>
                  <a:txBody>
                    <a:bodyPr/>
                    <a:lstStyle/>
                    <a:p>
                      <a:pPr lvl="0" marL="0" indent="0" algn="r">
                        <a:buNone/>
                      </a:pPr>
                      <a:r>
                        <a:rPr/>
                        <a:t>-0.0064690</a:t>
                      </a:r>
                    </a:p>
                  </a:txBody>
                </a:tc>
                <a:tc>
                  <a:txBody>
                    <a:bodyPr/>
                    <a:lstStyle/>
                    <a:p>
                      <a:pPr lvl="0" marL="0" indent="0" algn="r">
                        <a:buNone/>
                      </a:pPr>
                      <a:r>
                        <a:rPr/>
                        <a:t>0.0916647</a:t>
                      </a:r>
                    </a:p>
                  </a:txBody>
                </a:tc>
                <a:tc>
                  <a:txBody>
                    <a:bodyPr/>
                    <a:lstStyle/>
                    <a:p>
                      <a:pPr lvl="0" marL="0" indent="0" algn="r">
                        <a:buNone/>
                      </a:pPr>
                      <a:r>
                        <a:rPr/>
                        <a:t>-0.0705720</a:t>
                      </a:r>
                    </a:p>
                  </a:txBody>
                </a:tc>
                <a:tc>
                  <a:txBody>
                    <a:bodyPr/>
                    <a:lstStyle/>
                    <a:p>
                      <a:pPr lvl="0" marL="0" indent="0" algn="r">
                        <a:buNone/>
                      </a:pPr>
                      <a:r>
                        <a:rPr/>
                        <a:t>0.9437752</a:t>
                      </a:r>
                    </a:p>
                  </a:txBody>
                </a:tc>
              </a:tr>
              <a:tr h="0">
                <a:tc>
                  <a:txBody>
                    <a:bodyPr/>
                    <a:lstStyle/>
                    <a:p>
                      <a:pPr lvl="0" marL="0" indent="0" algn="l">
                        <a:buNone/>
                      </a:pPr>
                      <a:r>
                        <a:rPr/>
                        <a:t>health</a:t>
                      </a:r>
                    </a:p>
                  </a:txBody>
                </a:tc>
                <a:tc>
                  <a:txBody>
                    <a:bodyPr/>
                    <a:lstStyle/>
                    <a:p>
                      <a:pPr lvl="0" marL="0" indent="0" algn="r">
                        <a:buNone/>
                      </a:pPr>
                      <a:r>
                        <a:rPr/>
                        <a:t>0.0448677</a:t>
                      </a:r>
                    </a:p>
                  </a:txBody>
                </a:tc>
                <a:tc>
                  <a:txBody>
                    <a:bodyPr/>
                    <a:lstStyle/>
                    <a:p>
                      <a:pPr lvl="0" marL="0" indent="0" algn="r">
                        <a:buNone/>
                      </a:pPr>
                      <a:r>
                        <a:rPr/>
                        <a:t>0.0305970</a:t>
                      </a:r>
                    </a:p>
                  </a:txBody>
                </a:tc>
                <a:tc>
                  <a:txBody>
                    <a:bodyPr/>
                    <a:lstStyle/>
                    <a:p>
                      <a:pPr lvl="0" marL="0" indent="0" algn="r">
                        <a:buNone/>
                      </a:pPr>
                      <a:r>
                        <a:rPr/>
                        <a:t>1.4664054</a:t>
                      </a:r>
                    </a:p>
                  </a:txBody>
                </a:tc>
                <a:tc>
                  <a:txBody>
                    <a:bodyPr/>
                    <a:lstStyle/>
                    <a:p>
                      <a:pPr lvl="0" marL="0" indent="0" algn="r">
                        <a:buNone/>
                      </a:pPr>
                      <a:r>
                        <a:rPr/>
                        <a:t>0.1433584</a:t>
                      </a:r>
                    </a:p>
                  </a:txBody>
                </a:tc>
              </a:tr>
              <a:tr h="0">
                <a:tc>
                  <a:txBody>
                    <a:bodyPr/>
                    <a:lstStyle/>
                    <a:p>
                      <a:pPr lvl="0" marL="0" indent="0" algn="l">
                        <a:buNone/>
                      </a:pPr>
                      <a:r>
                        <a:rPr/>
                        <a:t>absences</a:t>
                      </a:r>
                    </a:p>
                  </a:txBody>
                </a:tc>
                <a:tc>
                  <a:txBody>
                    <a:bodyPr/>
                    <a:lstStyle/>
                    <a:p>
                      <a:pPr lvl="0" marL="0" indent="0" algn="r">
                        <a:buNone/>
                      </a:pPr>
                      <a:r>
                        <a:rPr/>
                        <a:t>0.0106092</a:t>
                      </a:r>
                    </a:p>
                  </a:txBody>
                </a:tc>
                <a:tc>
                  <a:txBody>
                    <a:bodyPr/>
                    <a:lstStyle/>
                    <a:p>
                      <a:pPr lvl="0" marL="0" indent="0" algn="r">
                        <a:buNone/>
                      </a:pPr>
                      <a:r>
                        <a:rPr/>
                        <a:t>0.0053738</a:t>
                      </a:r>
                    </a:p>
                  </a:txBody>
                </a:tc>
                <a:tc>
                  <a:txBody>
                    <a:bodyPr/>
                    <a:lstStyle/>
                    <a:p>
                      <a:pPr lvl="0" marL="0" indent="0" algn="r">
                        <a:buNone/>
                      </a:pPr>
                      <a:r>
                        <a:rPr/>
                        <a:t>1.9742422</a:t>
                      </a:r>
                    </a:p>
                  </a:txBody>
                </a:tc>
                <a:tc>
                  <a:txBody>
                    <a:bodyPr/>
                    <a:lstStyle/>
                    <a:p>
                      <a:pPr lvl="0" marL="0" indent="0" algn="r">
                        <a:buNone/>
                      </a:pPr>
                      <a:r>
                        <a:rPr/>
                        <a:t>0.0490723</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6 × 5
##   term        estimate std.error statistic   p.value
##   &lt;chr&gt;          &lt;dbl&gt;     &lt;dbl&gt;     &lt;dbl&gt;     &lt;dbl&gt;
## 1 (Intercept)   1.01     0.351        2.88 0.00425  
## 2 goout         0.175    0.0400       4.37 0.0000158
## 3 studytime    -0.139    0.0523      -2.65 0.00836  
## 4 freetime      0.129    0.0453       2.85 0.00454  
## 5 famrel       -0.106    0.0478      -2.21 0.0280   
## 6 absences      0.0106   0.00537      1.97 0.0491</a:t>
            </a:r>
          </a:p>
          <a:p>
            <a:pPr lvl="0" indent="0">
              <a:buNone/>
            </a:pPr>
            <a:r>
              <a:rPr>
                <a:solidFill>
                  <a:srgbClr val="06287E"/>
                </a:solidFill>
                <a:latin typeface="Courier"/>
              </a:rPr>
              <a:t>library</a:t>
            </a:r>
            <a:r>
              <a:rPr>
                <a:latin typeface="Courier"/>
              </a:rPr>
              <a:t>(tidyverse)</a:t>
            </a:r>
            <a:br/>
            <a:br/>
            <a:r>
              <a:rPr>
                <a:latin typeface="Courier"/>
              </a:rPr>
              <a:t>Result3</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Markdown</a:t>
            </a:r>
          </a:p>
        </p:txBody>
      </p:sp>
      <p:sp>
        <p:nvSpPr>
          <p:cNvPr id="3" name="Content Placeholder 2"/>
          <p:cNvSpPr>
            <a:spLocks noGrp="1"/>
          </p:cNvSpPr>
          <p:nvPr>
            <p:ph idx="1"/>
          </p:nvPr>
        </p:nvSpPr>
        <p:spPr/>
        <p:txBody>
          <a:bodyPr/>
          <a:lstStyle/>
          <a:p>
            <a:pPr lvl="0" marL="0" indent="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marL="0" indent="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1.0090028</a:t>
                      </a:r>
                    </a:p>
                  </a:txBody>
                </a:tc>
                <a:tc>
                  <a:txBody>
                    <a:bodyPr/>
                    <a:lstStyle/>
                    <a:p>
                      <a:pPr lvl="0" marL="0" indent="0" algn="r">
                        <a:buNone/>
                      </a:pPr>
                      <a:r>
                        <a:rPr/>
                        <a:t>0.3507939</a:t>
                      </a:r>
                    </a:p>
                  </a:txBody>
                </a:tc>
                <a:tc>
                  <a:txBody>
                    <a:bodyPr/>
                    <a:lstStyle/>
                    <a:p>
                      <a:pPr lvl="0" marL="0" indent="0" algn="r">
                        <a:buNone/>
                      </a:pPr>
                      <a:r>
                        <a:rPr/>
                        <a:t>2.876340</a:t>
                      </a:r>
                    </a:p>
                  </a:txBody>
                </a:tc>
                <a:tc>
                  <a:txBody>
                    <a:bodyPr/>
                    <a:lstStyle/>
                    <a:p>
                      <a:pPr lvl="0" marL="0" indent="0" algn="r">
                        <a:buNone/>
                      </a:pPr>
                      <a:r>
                        <a:rPr/>
                        <a:t>0.0042481</a:t>
                      </a:r>
                    </a:p>
                  </a:txBody>
                </a:tc>
              </a:tr>
              <a:tr h="0">
                <a:tc>
                  <a:txBody>
                    <a:bodyPr/>
                    <a:lstStyle/>
                    <a:p>
                      <a:pPr lvl="0" marL="0" indent="0" algn="l">
                        <a:buNone/>
                      </a:pPr>
                      <a:r>
                        <a:rPr/>
                        <a:t>goout</a:t>
                      </a:r>
                    </a:p>
                  </a:txBody>
                </a:tc>
                <a:tc>
                  <a:txBody>
                    <a:bodyPr/>
                    <a:lstStyle/>
                    <a:p>
                      <a:pPr lvl="0" marL="0" indent="0" algn="r">
                        <a:buNone/>
                      </a:pPr>
                      <a:r>
                        <a:rPr/>
                        <a:t>0.1747797</a:t>
                      </a:r>
                    </a:p>
                  </a:txBody>
                </a:tc>
                <a:tc>
                  <a:txBody>
                    <a:bodyPr/>
                    <a:lstStyle/>
                    <a:p>
                      <a:pPr lvl="0" marL="0" indent="0" algn="r">
                        <a:buNone/>
                      </a:pPr>
                      <a:r>
                        <a:rPr/>
                        <a:t>0.0399612</a:t>
                      </a:r>
                    </a:p>
                  </a:txBody>
                </a:tc>
                <a:tc>
                  <a:txBody>
                    <a:bodyPr/>
                    <a:lstStyle/>
                    <a:p>
                      <a:pPr lvl="0" marL="0" indent="0" algn="r">
                        <a:buNone/>
                      </a:pPr>
                      <a:r>
                        <a:rPr/>
                        <a:t>4.373736</a:t>
                      </a:r>
                    </a:p>
                  </a:txBody>
                </a:tc>
                <a:tc>
                  <a:txBody>
                    <a:bodyPr/>
                    <a:lstStyle/>
                    <a:p>
                      <a:pPr lvl="0" marL="0" indent="0" algn="r">
                        <a:buNone/>
                      </a:pPr>
                      <a:r>
                        <a:rPr/>
                        <a:t>0.0000158</a:t>
                      </a:r>
                    </a:p>
                  </a:txBody>
                </a:tc>
              </a:tr>
              <a:tr h="0">
                <a:tc>
                  <a:txBody>
                    <a:bodyPr/>
                    <a:lstStyle/>
                    <a:p>
                      <a:pPr lvl="0" marL="0" indent="0" algn="l">
                        <a:buNone/>
                      </a:pPr>
                      <a:r>
                        <a:rPr/>
                        <a:t>studytime</a:t>
                      </a:r>
                    </a:p>
                  </a:txBody>
                </a:tc>
                <a:tc>
                  <a:txBody>
                    <a:bodyPr/>
                    <a:lstStyle/>
                    <a:p>
                      <a:pPr lvl="0" marL="0" indent="0" algn="r">
                        <a:buNone/>
                      </a:pPr>
                      <a:r>
                        <a:rPr/>
                        <a:t>-0.1387512</a:t>
                      </a:r>
                    </a:p>
                  </a:txBody>
                </a:tc>
                <a:tc>
                  <a:txBody>
                    <a:bodyPr/>
                    <a:lstStyle/>
                    <a:p>
                      <a:pPr lvl="0" marL="0" indent="0" algn="r">
                        <a:buNone/>
                      </a:pPr>
                      <a:r>
                        <a:rPr/>
                        <a:t>0.0523374</a:t>
                      </a:r>
                    </a:p>
                  </a:txBody>
                </a:tc>
                <a:tc>
                  <a:txBody>
                    <a:bodyPr/>
                    <a:lstStyle/>
                    <a:p>
                      <a:pPr lvl="0" marL="0" indent="0" algn="r">
                        <a:buNone/>
                      </a:pPr>
                      <a:r>
                        <a:rPr/>
                        <a:t>-2.651093</a:t>
                      </a:r>
                    </a:p>
                  </a:txBody>
                </a:tc>
                <a:tc>
                  <a:txBody>
                    <a:bodyPr/>
                    <a:lstStyle/>
                    <a:p>
                      <a:pPr lvl="0" marL="0" indent="0" algn="r">
                        <a:buNone/>
                      </a:pPr>
                      <a:r>
                        <a:rPr/>
                        <a:t>0.0083561</a:t>
                      </a:r>
                    </a:p>
                  </a:txBody>
                </a:tc>
              </a:tr>
              <a:tr h="0">
                <a:tc>
                  <a:txBody>
                    <a:bodyPr/>
                    <a:lstStyle/>
                    <a:p>
                      <a:pPr lvl="0" marL="0" indent="0" algn="l">
                        <a:buNone/>
                      </a:pPr>
                      <a:r>
                        <a:rPr/>
                        <a:t>freetime</a:t>
                      </a:r>
                    </a:p>
                  </a:txBody>
                </a:tc>
                <a:tc>
                  <a:txBody>
                    <a:bodyPr/>
                    <a:lstStyle/>
                    <a:p>
                      <a:pPr lvl="0" marL="0" indent="0" algn="r">
                        <a:buNone/>
                      </a:pPr>
                      <a:r>
                        <a:rPr/>
                        <a:t>0.1293881</a:t>
                      </a:r>
                    </a:p>
                  </a:txBody>
                </a:tc>
                <a:tc>
                  <a:txBody>
                    <a:bodyPr/>
                    <a:lstStyle/>
                    <a:p>
                      <a:pPr lvl="0" marL="0" indent="0" algn="r">
                        <a:buNone/>
                      </a:pPr>
                      <a:r>
                        <a:rPr/>
                        <a:t>0.0453220</a:t>
                      </a:r>
                    </a:p>
                  </a:txBody>
                </a:tc>
                <a:tc>
                  <a:txBody>
                    <a:bodyPr/>
                    <a:lstStyle/>
                    <a:p>
                      <a:pPr lvl="0" marL="0" indent="0" algn="r">
                        <a:buNone/>
                      </a:pPr>
                      <a:r>
                        <a:rPr/>
                        <a:t>2.854860</a:t>
                      </a:r>
                    </a:p>
                  </a:txBody>
                </a:tc>
                <a:tc>
                  <a:txBody>
                    <a:bodyPr/>
                    <a:lstStyle/>
                    <a:p>
                      <a:pPr lvl="0" marL="0" indent="0" algn="r">
                        <a:buNone/>
                      </a:pPr>
                      <a:r>
                        <a:rPr/>
                        <a:t>0.0045398</a:t>
                      </a:r>
                    </a:p>
                  </a:txBody>
                </a:tc>
              </a:tr>
              <a:tr h="0">
                <a:tc>
                  <a:txBody>
                    <a:bodyPr/>
                    <a:lstStyle/>
                    <a:p>
                      <a:pPr lvl="0" marL="0" indent="0" algn="l">
                        <a:buNone/>
                      </a:pPr>
                      <a:r>
                        <a:rPr/>
                        <a:t>famrel</a:t>
                      </a:r>
                    </a:p>
                  </a:txBody>
                </a:tc>
                <a:tc>
                  <a:txBody>
                    <a:bodyPr/>
                    <a:lstStyle/>
                    <a:p>
                      <a:pPr lvl="0" marL="0" indent="0" algn="r">
                        <a:buNone/>
                      </a:pPr>
                      <a:r>
                        <a:rPr/>
                        <a:t>-0.1055355</a:t>
                      </a:r>
                    </a:p>
                  </a:txBody>
                </a:tc>
                <a:tc>
                  <a:txBody>
                    <a:bodyPr/>
                    <a:lstStyle/>
                    <a:p>
                      <a:pPr lvl="0" marL="0" indent="0" algn="r">
                        <a:buNone/>
                      </a:pPr>
                      <a:r>
                        <a:rPr/>
                        <a:t>0.0478453</a:t>
                      </a:r>
                    </a:p>
                  </a:txBody>
                </a:tc>
                <a:tc>
                  <a:txBody>
                    <a:bodyPr/>
                    <a:lstStyle/>
                    <a:p>
                      <a:pPr lvl="0" marL="0" indent="0" algn="r">
                        <a:buNone/>
                      </a:pPr>
                      <a:r>
                        <a:rPr/>
                        <a:t>-2.205765</a:t>
                      </a:r>
                    </a:p>
                  </a:txBody>
                </a:tc>
                <a:tc>
                  <a:txBody>
                    <a:bodyPr/>
                    <a:lstStyle/>
                    <a:p>
                      <a:pPr lvl="0" marL="0" indent="0" algn="r">
                        <a:buNone/>
                      </a:pPr>
                      <a:r>
                        <a:rPr/>
                        <a:t>0.0279937</a:t>
                      </a:r>
                    </a:p>
                  </a:txBody>
                </a:tc>
              </a:tr>
              <a:tr h="0">
                <a:tc>
                  <a:txBody>
                    <a:bodyPr/>
                    <a:lstStyle/>
                    <a:p>
                      <a:pPr lvl="0" marL="0" indent="0" algn="l">
                        <a:buNone/>
                      </a:pPr>
                      <a:r>
                        <a:rPr/>
                        <a:t>absences</a:t>
                      </a:r>
                    </a:p>
                  </a:txBody>
                </a:tc>
                <a:tc>
                  <a:txBody>
                    <a:bodyPr/>
                    <a:lstStyle/>
                    <a:p>
                      <a:pPr lvl="0" marL="0" indent="0" algn="r">
                        <a:buNone/>
                      </a:pPr>
                      <a:r>
                        <a:rPr/>
                        <a:t>0.0106092</a:t>
                      </a:r>
                    </a:p>
                  </a:txBody>
                </a:tc>
                <a:tc>
                  <a:txBody>
                    <a:bodyPr/>
                    <a:lstStyle/>
                    <a:p>
                      <a:pPr lvl="0" marL="0" indent="0" algn="r">
                        <a:buNone/>
                      </a:pPr>
                      <a:r>
                        <a:rPr/>
                        <a:t>0.0053738</a:t>
                      </a:r>
                    </a:p>
                  </a:txBody>
                </a:tc>
                <a:tc>
                  <a:txBody>
                    <a:bodyPr/>
                    <a:lstStyle/>
                    <a:p>
                      <a:pPr lvl="0" marL="0" indent="0" algn="r">
                        <a:buNone/>
                      </a:pPr>
                      <a:r>
                        <a:rPr/>
                        <a:t>1.974242</a:t>
                      </a:r>
                    </a:p>
                  </a:txBody>
                </a:tc>
                <a:tc>
                  <a:txBody>
                    <a:bodyPr/>
                    <a:lstStyle/>
                    <a:p>
                      <a:pPr lvl="0" marL="0" indent="0" algn="r">
                        <a:buNone/>
                      </a:pPr>
                      <a:r>
                        <a:rPr/>
                        <a:t>0.0490723</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corrplot 0.91 loaded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owerpoint-presentation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[1] 0.1258835</a:t>
            </a:r>
          </a:p>
          <a:p>
            <a:pPr lvl="0" indent="0">
              <a:buNone/>
            </a:pPr>
            <a:r>
              <a:rPr>
                <a:latin typeface="Courier"/>
              </a:rPr>
              <a:t>## Warning: Use of `model_regression_follow$.resid` is discouraged. Use `.resid`
## instead.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owerpoint-presentation_files/figure-pptx/R%20adjusted,%20histogram%20of%20residuals%20and%20rm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[1] -1.38079e-16</a:t>
            </a:r>
          </a:p>
          <a:p>
            <a:pPr lvl="0" indent="0">
              <a:buNone/>
            </a:pPr>
            <a:r>
              <a:rPr>
                <a:solidFill>
                  <a:srgbClr val="06287E"/>
                </a:solidFill>
                <a:latin typeface="Courier"/>
              </a:rPr>
              <a:t>library</a:t>
            </a:r>
            <a:r>
              <a:rPr>
                <a:latin typeface="Courier"/>
              </a:rPr>
              <a:t>(tidyverse)</a:t>
            </a:r>
            <a:br/>
            <a:br/>
            <a:r>
              <a:rPr>
                <a:latin typeface="Courier"/>
              </a:rPr>
              <a:t>R_mean</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Adj.R.Squared</a:t>
                      </a:r>
                    </a:p>
                  </a:txBody>
                  <a:tcPr/>
                </a:tc>
                <a:tc>
                  <a:txBody>
                    <a:bodyPr/>
                    <a:lstStyle/>
                    <a:p>
                      <a:pPr lvl="0" marL="0" indent="0" algn="l">
                        <a:buNone/>
                      </a:pPr>
                      <a:r>
                        <a:rPr/>
                        <a:t>Mean_res</a:t>
                      </a:r>
                    </a:p>
                  </a:txBody>
                  <a:tcPr/>
                </a:tc>
              </a:tr>
              <a:tr h="0">
                <a:tc>
                  <a:txBody>
                    <a:bodyPr/>
                    <a:lstStyle/>
                    <a:p>
                      <a:pPr lvl="0" marL="0" indent="0" algn="l">
                        <a:buNone/>
                      </a:pPr>
                      <a:r>
                        <a:rPr/>
                        <a:t>0.1258835</a:t>
                      </a:r>
                    </a:p>
                  </a:txBody>
                </a:tc>
                <a:tc>
                  <a:txBody>
                    <a:bodyPr/>
                    <a:lstStyle/>
                    <a:p>
                      <a:pPr lvl="0" marL="0" indent="0" algn="l">
                        <a:buNone/>
                      </a:pPr>
                      <a:r>
                        <a:rPr/>
                        <a:t>-1.38079e-16</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Linear</a:t>
                      </a:r>
                      <a:r>
                        <a:rPr/>
                        <a:t> </a:t>
                      </a:r>
                      <a:r>
                        <a:rPr/>
                        <a:t>Regression</a:t>
                      </a:r>
                      <a:r>
                        <a:rPr/>
                        <a:t> </a:t>
                      </a:r>
                      <a:r>
                        <a:rPr/>
                        <a:t>Result</a:t>
                      </a:r>
                      <a:r>
                        <a:rPr/>
                        <a:t> </a:t>
                      </a:r>
                      <a:r>
                        <a:rPr/>
                        <a:t>Communication</a:t>
                      </a:r>
                    </a:p>
                  </a:txBody>
                </a:tc>
              </a:tr>
              <a:tr h="0">
                <a:tc>
                  <a:txBody>
                    <a:bodyPr/>
                    <a:lstStyle/>
                    <a:p>
                      <a:pPr lvl="0" marL="0" indent="0">
                        <a:buNone/>
                      </a:pPr>
                      <a:r>
                        <a:rPr/>
                        <a:t>In</a:t>
                      </a:r>
                      <a:r>
                        <a:rPr/>
                        <a:t> </a:t>
                      </a:r>
                      <a:r>
                        <a:rPr/>
                        <a:t>this</a:t>
                      </a:r>
                      <a:r>
                        <a:rPr/>
                        <a:t> </a:t>
                      </a:r>
                      <a:r>
                        <a:rPr/>
                        <a:t>regression</a:t>
                      </a:r>
                      <a:r>
                        <a:rPr/>
                        <a:t> </a:t>
                      </a:r>
                      <a:r>
                        <a:rPr/>
                        <a:t>output,</a:t>
                      </a:r>
                      <a:r>
                        <a:rPr/>
                        <a:t> </a:t>
                      </a:r>
                      <a:r>
                        <a:rPr/>
                        <a:t>only</a:t>
                      </a:r>
                      <a:r>
                        <a:rPr/>
                        <a:t> </a:t>
                      </a:r>
                      <a:r>
                        <a:rPr/>
                        <a:t>the</a:t>
                      </a:r>
                      <a:r>
                        <a:rPr/>
                        <a:t> </a:t>
                      </a:r>
                      <a:r>
                        <a:rPr/>
                        <a:t>estimates</a:t>
                      </a:r>
                      <a:r>
                        <a:rPr/>
                        <a:t> </a:t>
                      </a:r>
                      <a:r>
                        <a:rPr/>
                        <a:t>for</a:t>
                      </a:r>
                      <a:r>
                        <a:rPr/>
                        <a:t> </a:t>
                      </a:r>
                      <a:r>
                        <a:rPr/>
                        <a:t>goout,</a:t>
                      </a:r>
                      <a:r>
                        <a:rPr/>
                        <a:t> </a:t>
                      </a:r>
                      <a:r>
                        <a:rPr/>
                        <a:t>studytime,</a:t>
                      </a:r>
                      <a:r>
                        <a:rPr/>
                        <a:t> </a:t>
                      </a:r>
                      <a:r>
                        <a:rPr/>
                        <a:t>freetime,</a:t>
                      </a:r>
                      <a:r>
                        <a:rPr/>
                        <a:t> </a:t>
                      </a:r>
                      <a:r>
                        <a:rPr/>
                        <a:t>famrel,</a:t>
                      </a:r>
                      <a:r>
                        <a:rPr/>
                        <a:t> </a:t>
                      </a:r>
                      <a:r>
                        <a:rPr/>
                        <a:t>and</a:t>
                      </a:r>
                      <a:r>
                        <a:rPr/>
                        <a:t> </a:t>
                      </a:r>
                      <a:r>
                        <a:rPr/>
                        <a:t>absences</a:t>
                      </a:r>
                      <a:r>
                        <a:rPr/>
                        <a:t> </a:t>
                      </a:r>
                      <a:r>
                        <a:rPr/>
                        <a:t>were</a:t>
                      </a:r>
                      <a:r>
                        <a:rPr/>
                        <a:t> </a:t>
                      </a:r>
                      <a:r>
                        <a:rPr/>
                        <a:t>significant</a:t>
                      </a:r>
                      <a:r>
                        <a:rPr/>
                        <a:t> </a:t>
                      </a:r>
                      <a:r>
                        <a:rPr/>
                        <a:t>at</a:t>
                      </a:r>
                      <a:r>
                        <a:rPr/>
                        <a:t> </a:t>
                      </a:r>
                      <a:r>
                        <a:rPr/>
                        <a:t>a</a:t>
                      </a:r>
                      <a:r>
                        <a:rPr/>
                        <a:t> </a:t>
                      </a:r>
                      <a:r>
                        <a:rPr/>
                        <a:t>p-value</a:t>
                      </a:r>
                      <a:r>
                        <a:rPr/>
                        <a:t> </a:t>
                      </a:r>
                      <a:r>
                        <a:rPr/>
                        <a:t>less</a:t>
                      </a:r>
                      <a:r>
                        <a:rPr/>
                        <a:t> </a:t>
                      </a:r>
                      <a:r>
                        <a:rPr/>
                        <a:t>than</a:t>
                      </a:r>
                      <a:r>
                        <a:rPr/>
                        <a:t> </a:t>
                      </a:r>
                      <a:r>
                        <a:rPr/>
                        <a:t>0.05.</a:t>
                      </a:r>
                      <a:r>
                        <a:rPr/>
                        <a:t> </a:t>
                      </a:r>
                      <a:r>
                        <a:rPr/>
                        <a:t>Thus,</a:t>
                      </a:r>
                      <a:r>
                        <a:rPr/>
                        <a:t> </a:t>
                      </a:r>
                      <a:r>
                        <a:rPr/>
                        <a:t>for</a:t>
                      </a:r>
                      <a:r>
                        <a:rPr/>
                        <a:t> </a:t>
                      </a:r>
                      <a:r>
                        <a:rPr/>
                        <a:t>these</a:t>
                      </a:r>
                      <a:r>
                        <a:rPr/>
                        <a:t> </a:t>
                      </a:r>
                      <a:r>
                        <a:rPr/>
                        <a:t>variables,</a:t>
                      </a:r>
                      <a:r>
                        <a:rPr/>
                        <a:t> </a:t>
                      </a:r>
                      <a:r>
                        <a:rPr/>
                        <a:t>we</a:t>
                      </a:r>
                      <a:r>
                        <a:rPr/>
                        <a:t> </a:t>
                      </a:r>
                      <a:r>
                        <a:rPr/>
                        <a:t>reject</a:t>
                      </a:r>
                      <a:r>
                        <a:rPr/>
                        <a:t> </a:t>
                      </a:r>
                      <a:r>
                        <a:rPr/>
                        <a:t>the</a:t>
                      </a:r>
                      <a:r>
                        <a:rPr/>
                        <a:t> </a:t>
                      </a:r>
                      <a:r>
                        <a:rPr/>
                        <a:t>null</a:t>
                      </a:r>
                      <a:r>
                        <a:rPr/>
                        <a:t> </a:t>
                      </a:r>
                      <a:r>
                        <a:rPr/>
                        <a:t>hypothesis</a:t>
                      </a:r>
                      <a:r>
                        <a:rPr/>
                        <a:t> </a:t>
                      </a:r>
                      <a:r>
                        <a:rPr/>
                        <a:t>that</a:t>
                      </a:r>
                      <a:r>
                        <a:rPr/>
                        <a:t> </a:t>
                      </a:r>
                      <a:r>
                        <a:rPr/>
                        <a:t>their</a:t>
                      </a:r>
                      <a:r>
                        <a:rPr/>
                        <a:t> </a:t>
                      </a:r>
                      <a:r>
                        <a:rPr/>
                        <a:t>estimates</a:t>
                      </a:r>
                      <a:r>
                        <a:rPr/>
                        <a:t> </a:t>
                      </a:r>
                      <a:r>
                        <a:rPr/>
                        <a:t>are</a:t>
                      </a:r>
                      <a:r>
                        <a:rPr/>
                        <a:t> </a:t>
                      </a:r>
                      <a:r>
                        <a:rPr/>
                        <a:t>0,</a:t>
                      </a:r>
                      <a:r>
                        <a:rPr/>
                        <a:t> </a:t>
                      </a:r>
                      <a:r>
                        <a:rPr/>
                        <a:t>and</a:t>
                      </a:r>
                      <a:r>
                        <a:rPr/>
                        <a:t> </a:t>
                      </a:r>
                      <a:r>
                        <a:rPr/>
                        <a:t>can</a:t>
                      </a:r>
                      <a:r>
                        <a:rPr/>
                        <a:t> </a:t>
                      </a:r>
                      <a:r>
                        <a:rPr/>
                        <a:t>state</a:t>
                      </a:r>
                      <a:r>
                        <a:rPr/>
                        <a:t> </a:t>
                      </a:r>
                      <a:r>
                        <a:rPr/>
                        <a:t>that</a:t>
                      </a:r>
                      <a:r>
                        <a:rPr/>
                        <a:t> </a:t>
                      </a:r>
                      <a:r>
                        <a:rPr/>
                        <a:t>there</a:t>
                      </a:r>
                      <a:r>
                        <a:rPr/>
                        <a:t> </a:t>
                      </a:r>
                      <a:r>
                        <a:rPr/>
                        <a:t>exists</a:t>
                      </a:r>
                      <a:r>
                        <a:rPr/>
                        <a:t> </a:t>
                      </a:r>
                      <a:r>
                        <a:rPr/>
                        <a:t>a</a:t>
                      </a:r>
                      <a:r>
                        <a:rPr/>
                        <a:t> </a:t>
                      </a:r>
                      <a:r>
                        <a:rPr/>
                        <a:t>relationship</a:t>
                      </a:r>
                      <a:r>
                        <a:rPr/>
                        <a:t> </a:t>
                      </a:r>
                      <a:r>
                        <a:rPr/>
                        <a:t>between</a:t>
                      </a:r>
                      <a:r>
                        <a:rPr/>
                        <a:t> </a:t>
                      </a:r>
                      <a:r>
                        <a:rPr/>
                        <a:t>these</a:t>
                      </a:r>
                      <a:r>
                        <a:rPr/>
                        <a:t> </a:t>
                      </a:r>
                      <a:r>
                        <a:rPr/>
                        <a:t>variables</a:t>
                      </a:r>
                      <a:r>
                        <a:rPr/>
                        <a:t> </a:t>
                      </a:r>
                      <a:r>
                        <a:rPr/>
                        <a:t>and</a:t>
                      </a:r>
                      <a:r>
                        <a:rPr/>
                        <a:t> </a:t>
                      </a:r>
                      <a:r>
                        <a:rPr/>
                        <a:t>workday</a:t>
                      </a:r>
                      <a:r>
                        <a:rPr/>
                        <a:t> </a:t>
                      </a:r>
                      <a:r>
                        <a:rPr/>
                        <a:t>alcohol</a:t>
                      </a:r>
                      <a:r>
                        <a:rPr/>
                        <a:t> </a:t>
                      </a:r>
                      <a:r>
                        <a:rPr/>
                        <a:t>consumption.</a:t>
                      </a:r>
                    </a:p>
                  </a:txBody>
                </a:tc>
              </a:tr>
              <a:tr h="0">
                <a:tc>
                  <a:txBody>
                    <a:bodyPr/>
                    <a:lstStyle/>
                    <a:p>
                      <a:pPr lvl="0" marL="0" indent="0">
                        <a:buNone/>
                      </a:pPr>
                      <a:r>
                        <a:rPr/>
                        <a:t>Thus,</a:t>
                      </a:r>
                      <a:r>
                        <a:rPr/>
                        <a:t> </a:t>
                      </a:r>
                      <a:r>
                        <a:rPr/>
                        <a:t>we</a:t>
                      </a:r>
                      <a:r>
                        <a:rPr/>
                        <a:t> </a:t>
                      </a:r>
                      <a:r>
                        <a:rPr/>
                        <a:t>have</a:t>
                      </a:r>
                      <a:r>
                        <a:rPr/>
                        <a:t> </a:t>
                      </a:r>
                      <a:r>
                        <a:rPr/>
                        <a:t>:</a:t>
                      </a:r>
                      <a:r>
                        <a:rPr/>
                        <a:t> </a:t>
                      </a:r>
                      <a:r>
                        <a:rPr/>
                        <a:t>Dalc=</a:t>
                      </a:r>
                      <a:r>
                        <a:rPr/>
                        <a:t> </a:t>
                      </a:r>
                      <a:r>
                        <a:rPr/>
                        <a:t>1.28</a:t>
                      </a:r>
                      <a:r>
                        <a:rPr/>
                        <a:t> </a:t>
                      </a:r>
                      <a:r>
                        <a:rPr/>
                        <a:t>+</a:t>
                      </a:r>
                      <a:r>
                        <a:rPr/>
                        <a:t> </a:t>
                      </a:r>
                      <a:r>
                        <a:rPr/>
                        <a:t>0.176(goout)</a:t>
                      </a:r>
                      <a:r>
                        <a:rPr/>
                        <a:t> </a:t>
                      </a:r>
                      <a:r>
                        <a:rPr/>
                        <a:t>+</a:t>
                      </a:r>
                      <a:r>
                        <a:rPr/>
                        <a:t> </a:t>
                      </a:r>
                      <a:r>
                        <a:rPr/>
                        <a:t>0.146(studytime)</a:t>
                      </a:r>
                      <a:r>
                        <a:rPr/>
                        <a:t> </a:t>
                      </a:r>
                      <a:r>
                        <a:rPr/>
                        <a:t>+</a:t>
                      </a:r>
                      <a:r>
                        <a:rPr/>
                        <a:t> </a:t>
                      </a:r>
                      <a:r>
                        <a:rPr/>
                        <a:t>0.1(famrel)</a:t>
                      </a:r>
                      <a:r>
                        <a:rPr/>
                        <a:t> </a:t>
                      </a:r>
                      <a:r>
                        <a:rPr/>
                        <a:t>+</a:t>
                      </a:r>
                      <a:r>
                        <a:rPr/>
                        <a:t> </a:t>
                      </a:r>
                      <a:r>
                        <a:rPr/>
                        <a:t>0.13(freetime)</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our</a:t>
            </a:r>
            <a:r>
              <a:rPr/>
              <a:t> </a:t>
            </a:r>
            <a:r>
              <a:rPr/>
              <a:t>linear</a:t>
            </a:r>
            <a:r>
              <a:rPr/>
              <a:t> </a:t>
            </a:r>
            <a:r>
              <a:rPr/>
              <a:t>model</a:t>
            </a:r>
            <a:r>
              <a:rPr/>
              <a:t> </a:t>
            </a:r>
            <a:r>
              <a:rPr/>
              <a:t>output,</a:t>
            </a:r>
            <a:r>
              <a:rPr/>
              <a:t> </a:t>
            </a:r>
            <a:r>
              <a:rPr/>
              <a:t>A</a:t>
            </a:r>
            <a:r>
              <a:rPr/>
              <a:t> </a:t>
            </a:r>
            <a:r>
              <a:rPr/>
              <a:t>one</a:t>
            </a:r>
            <a:r>
              <a:rPr/>
              <a:t> </a:t>
            </a:r>
            <a:r>
              <a:rPr/>
              <a:t>unit</a:t>
            </a:r>
            <a:r>
              <a:rPr/>
              <a:t> </a:t>
            </a:r>
            <a:r>
              <a:rPr/>
              <a:t>increase</a:t>
            </a:r>
            <a:r>
              <a:rPr/>
              <a:t> </a:t>
            </a:r>
            <a:r>
              <a:rPr/>
              <a:t>in</a:t>
            </a:r>
            <a:r>
              <a:rPr/>
              <a:t> </a:t>
            </a:r>
            <a:r>
              <a:rPr/>
              <a:t>a</a:t>
            </a:r>
            <a:r>
              <a:rPr/>
              <a:t> </a:t>
            </a:r>
            <a:r>
              <a:rPr/>
              <a:t>self-reported,</a:t>
            </a:r>
            <a:r>
              <a:rPr/>
              <a:t> </a:t>
            </a:r>
            <a:r>
              <a:rPr/>
              <a:t>subjective</a:t>
            </a:r>
            <a:r>
              <a:rPr/>
              <a:t> </a:t>
            </a:r>
            <a:r>
              <a:rPr/>
              <a:t>amount</a:t>
            </a:r>
            <a:r>
              <a:rPr/>
              <a:t> </a:t>
            </a:r>
            <a:r>
              <a:rPr/>
              <a:t>of</a:t>
            </a:r>
            <a:r>
              <a:rPr/>
              <a:t> </a:t>
            </a:r>
            <a:r>
              <a:rPr/>
              <a:t>going</a:t>
            </a:r>
            <a:r>
              <a:rPr/>
              <a:t> </a:t>
            </a:r>
            <a:r>
              <a:rPr/>
              <a:t>out</a:t>
            </a:r>
            <a:r>
              <a:rPr/>
              <a:t> </a:t>
            </a:r>
            <a:r>
              <a:rPr/>
              <a:t>with</a:t>
            </a:r>
            <a:r>
              <a:rPr/>
              <a:t> </a:t>
            </a:r>
            <a:r>
              <a:rPr/>
              <a:t>friends</a:t>
            </a:r>
            <a:r>
              <a:rPr/>
              <a:t> </a:t>
            </a:r>
            <a:r>
              <a:rPr/>
              <a:t>(such</a:t>
            </a:r>
            <a:r>
              <a:rPr/>
              <a:t> </a:t>
            </a:r>
            <a:r>
              <a:rPr/>
              <a:t>as</a:t>
            </a:r>
            <a:r>
              <a:rPr/>
              <a:t> </a:t>
            </a:r>
            <a:r>
              <a:rPr/>
              <a:t>high</a:t>
            </a:r>
            <a:r>
              <a:rPr/>
              <a:t> </a:t>
            </a:r>
            <a:r>
              <a:rPr/>
              <a:t>to</a:t>
            </a:r>
            <a:r>
              <a:rPr/>
              <a:t> </a:t>
            </a:r>
            <a:r>
              <a:rPr/>
              <a:t>very</a:t>
            </a:r>
            <a:r>
              <a:rPr/>
              <a:t> </a:t>
            </a:r>
            <a:r>
              <a:rPr/>
              <a:t>high)</a:t>
            </a:r>
            <a:r>
              <a:rPr/>
              <a:t> </a:t>
            </a:r>
            <a:r>
              <a:rPr/>
              <a:t>increases</a:t>
            </a:r>
            <a:r>
              <a:rPr/>
              <a:t> </a:t>
            </a:r>
            <a:r>
              <a:rPr/>
              <a:t>the</a:t>
            </a:r>
            <a:r>
              <a:rPr/>
              <a:t> </a:t>
            </a:r>
            <a:r>
              <a:rPr/>
              <a:t>value</a:t>
            </a:r>
            <a:r>
              <a:rPr/>
              <a:t> </a:t>
            </a:r>
            <a:r>
              <a:rPr/>
              <a:t>of</a:t>
            </a:r>
            <a:r>
              <a:rPr/>
              <a:t> </a:t>
            </a:r>
            <a:r>
              <a:rPr/>
              <a:t>workday</a:t>
            </a:r>
            <a:r>
              <a:rPr/>
              <a:t> </a:t>
            </a:r>
            <a:r>
              <a:rPr/>
              <a:t>alcohol</a:t>
            </a:r>
            <a:r>
              <a:rPr/>
              <a:t> </a:t>
            </a:r>
            <a:r>
              <a:rPr/>
              <a:t>consumption</a:t>
            </a:r>
            <a:r>
              <a:rPr/>
              <a:t> </a:t>
            </a:r>
            <a:r>
              <a:rPr/>
              <a:t>by</a:t>
            </a:r>
            <a:r>
              <a:rPr/>
              <a:t> </a:t>
            </a:r>
            <a:r>
              <a:rPr/>
              <a:t>0.176.</a:t>
            </a:r>
            <a:r>
              <a:rPr/>
              <a:t> </a:t>
            </a:r>
            <a:r>
              <a:rPr/>
              <a:t>Thus,</a:t>
            </a:r>
            <a:r>
              <a:rPr/>
              <a:t> </a:t>
            </a:r>
            <a:r>
              <a:rPr/>
              <a:t>it</a:t>
            </a:r>
            <a:r>
              <a:rPr/>
              <a:t> </a:t>
            </a:r>
            <a:r>
              <a:rPr/>
              <a:t>appears</a:t>
            </a:r>
            <a:r>
              <a:rPr/>
              <a:t> </a:t>
            </a:r>
            <a:r>
              <a:rPr/>
              <a:t>that</a:t>
            </a:r>
            <a:r>
              <a:rPr/>
              <a:t> </a:t>
            </a:r>
            <a:r>
              <a:rPr/>
              <a:t>the</a:t>
            </a:r>
            <a:r>
              <a:rPr/>
              <a:t> </a:t>
            </a:r>
            <a:r>
              <a:rPr/>
              <a:t>more</a:t>
            </a:r>
            <a:r>
              <a:rPr/>
              <a:t> </a:t>
            </a:r>
            <a:r>
              <a:rPr/>
              <a:t>frequently</a:t>
            </a:r>
            <a:r>
              <a:rPr/>
              <a:t> </a:t>
            </a:r>
            <a:r>
              <a:rPr/>
              <a:t>a</a:t>
            </a:r>
            <a:r>
              <a:rPr/>
              <a:t> </a:t>
            </a:r>
            <a:r>
              <a:rPr/>
              <a:t>student</a:t>
            </a:r>
            <a:r>
              <a:rPr/>
              <a:t> </a:t>
            </a:r>
            <a:r>
              <a:rPr/>
              <a:t>goes</a:t>
            </a:r>
            <a:r>
              <a:rPr/>
              <a:t> </a:t>
            </a:r>
            <a:r>
              <a:rPr/>
              <a:t>out</a:t>
            </a:r>
            <a:r>
              <a:rPr/>
              <a:t> </a:t>
            </a:r>
            <a:r>
              <a:rPr/>
              <a:t>with</a:t>
            </a:r>
            <a:r>
              <a:rPr/>
              <a:t> </a:t>
            </a:r>
            <a:r>
              <a:rPr/>
              <a:t>friends,</a:t>
            </a:r>
            <a:r>
              <a:rPr/>
              <a:t> </a:t>
            </a:r>
            <a:r>
              <a:rPr/>
              <a:t>the</a:t>
            </a:r>
            <a:r>
              <a:rPr/>
              <a:t> </a:t>
            </a:r>
            <a:r>
              <a:rPr/>
              <a:t>more</a:t>
            </a:r>
            <a:r>
              <a:rPr/>
              <a:t> </a:t>
            </a:r>
            <a:r>
              <a:rPr/>
              <a:t>the</a:t>
            </a:r>
            <a:r>
              <a:rPr/>
              <a:t> </a:t>
            </a:r>
            <a:r>
              <a:rPr/>
              <a:t>student</a:t>
            </a:r>
            <a:r>
              <a:rPr/>
              <a:t> </a:t>
            </a:r>
            <a:r>
              <a:rPr/>
              <a:t>drinks.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Additionally,</a:t>
            </a:r>
            <a:r>
              <a:rPr/>
              <a:t> </a:t>
            </a:r>
            <a:r>
              <a:rPr/>
              <a:t>a</a:t>
            </a:r>
            <a:r>
              <a:rPr/>
              <a:t> </a:t>
            </a:r>
            <a:r>
              <a:rPr/>
              <a:t>one</a:t>
            </a:r>
            <a:r>
              <a:rPr/>
              <a:t> </a:t>
            </a:r>
            <a:r>
              <a:rPr/>
              <a:t>unit</a:t>
            </a:r>
            <a:r>
              <a:rPr/>
              <a:t> </a:t>
            </a:r>
            <a:r>
              <a:rPr/>
              <a:t>increase</a:t>
            </a:r>
            <a:r>
              <a:rPr/>
              <a:t> </a:t>
            </a:r>
            <a:r>
              <a:rPr/>
              <a:t>in</a:t>
            </a:r>
            <a:r>
              <a:rPr/>
              <a:t> </a:t>
            </a:r>
            <a:r>
              <a:rPr/>
              <a:t>studytime</a:t>
            </a:r>
            <a:r>
              <a:rPr/>
              <a:t> </a:t>
            </a:r>
            <a:r>
              <a:rPr/>
              <a:t>decreases</a:t>
            </a:r>
            <a:r>
              <a:rPr/>
              <a:t> </a:t>
            </a:r>
            <a:r>
              <a:rPr/>
              <a:t>alcohol</a:t>
            </a:r>
            <a:r>
              <a:rPr/>
              <a:t> </a:t>
            </a:r>
            <a:r>
              <a:rPr/>
              <a:t>consumption</a:t>
            </a:r>
            <a:r>
              <a:rPr/>
              <a:t> </a:t>
            </a:r>
            <a:r>
              <a:rPr/>
              <a:t>by</a:t>
            </a:r>
            <a:r>
              <a:rPr/>
              <a:t> </a:t>
            </a:r>
            <a:r>
              <a:rPr/>
              <a:t>0.146,</a:t>
            </a:r>
            <a:r>
              <a:rPr/>
              <a:t> </a:t>
            </a:r>
            <a:r>
              <a:rPr/>
              <a:t>indicating</a:t>
            </a:r>
            <a:r>
              <a:rPr/>
              <a:t> </a:t>
            </a:r>
            <a:r>
              <a:rPr/>
              <a:t>that</a:t>
            </a:r>
            <a:r>
              <a:rPr/>
              <a:t> </a:t>
            </a:r>
            <a:r>
              <a:rPr/>
              <a:t>those</a:t>
            </a:r>
            <a:r>
              <a:rPr/>
              <a:t> </a:t>
            </a:r>
            <a:r>
              <a:rPr/>
              <a:t>who</a:t>
            </a:r>
            <a:r>
              <a:rPr/>
              <a:t> </a:t>
            </a:r>
            <a:r>
              <a:rPr/>
              <a:t>dedicate</a:t>
            </a:r>
            <a:r>
              <a:rPr/>
              <a:t> </a:t>
            </a:r>
            <a:r>
              <a:rPr/>
              <a:t>more</a:t>
            </a:r>
            <a:r>
              <a:rPr/>
              <a:t> </a:t>
            </a:r>
            <a:r>
              <a:rPr/>
              <a:t>time</a:t>
            </a:r>
            <a:r>
              <a:rPr/>
              <a:t> </a:t>
            </a:r>
            <a:r>
              <a:rPr/>
              <a:t>to</a:t>
            </a:r>
            <a:r>
              <a:rPr/>
              <a:t> </a:t>
            </a:r>
            <a:r>
              <a:rPr/>
              <a:t>studying</a:t>
            </a:r>
            <a:r>
              <a:rPr/>
              <a:t> </a:t>
            </a:r>
            <a:r>
              <a:rPr/>
              <a:t>or</a:t>
            </a:r>
            <a:r>
              <a:rPr/>
              <a:t> </a:t>
            </a:r>
            <a:r>
              <a:rPr/>
              <a:t>have</a:t>
            </a:r>
            <a:r>
              <a:rPr/>
              <a:t> </a:t>
            </a:r>
            <a:r>
              <a:rPr/>
              <a:t>more</a:t>
            </a:r>
            <a:r>
              <a:rPr/>
              <a:t> </a:t>
            </a:r>
            <a:r>
              <a:rPr/>
              <a:t>time</a:t>
            </a:r>
            <a:r>
              <a:rPr/>
              <a:t> </a:t>
            </a:r>
            <a:r>
              <a:rPr/>
              <a:t>for</a:t>
            </a:r>
            <a:r>
              <a:rPr/>
              <a:t> </a:t>
            </a:r>
            <a:r>
              <a:rPr/>
              <a:t>studying</a:t>
            </a:r>
            <a:r>
              <a:rPr/>
              <a:t> </a:t>
            </a:r>
            <a:r>
              <a:rPr/>
              <a:t>have</a:t>
            </a:r>
            <a:r>
              <a:rPr/>
              <a:t> </a:t>
            </a:r>
            <a:r>
              <a:rPr/>
              <a:t>lower</a:t>
            </a:r>
            <a:r>
              <a:rPr/>
              <a:t> </a:t>
            </a:r>
            <a:r>
              <a:rPr/>
              <a:t>alcohol</a:t>
            </a:r>
            <a:r>
              <a:rPr/>
              <a:t> </a:t>
            </a:r>
            <a:r>
              <a:rPr/>
              <a:t>consumption.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Furthermore,</a:t>
            </a:r>
            <a:r>
              <a:rPr/>
              <a:t> </a:t>
            </a:r>
            <a:r>
              <a:rPr/>
              <a:t>the</a:t>
            </a:r>
            <a:r>
              <a:rPr/>
              <a:t> </a:t>
            </a:r>
            <a:r>
              <a:rPr/>
              <a:t>higher</a:t>
            </a:r>
            <a:r>
              <a:rPr/>
              <a:t> </a:t>
            </a:r>
            <a:r>
              <a:rPr/>
              <a:t>the</a:t>
            </a:r>
            <a:r>
              <a:rPr/>
              <a:t> </a:t>
            </a:r>
            <a:r>
              <a:rPr/>
              <a:t>quality</a:t>
            </a:r>
            <a:r>
              <a:rPr/>
              <a:t> </a:t>
            </a:r>
            <a:r>
              <a:rPr/>
              <a:t>of</a:t>
            </a:r>
            <a:r>
              <a:rPr/>
              <a:t> </a:t>
            </a:r>
            <a:r>
              <a:rPr/>
              <a:t>family</a:t>
            </a:r>
            <a:r>
              <a:rPr/>
              <a:t> </a:t>
            </a:r>
            <a:r>
              <a:rPr/>
              <a:t>relationships,</a:t>
            </a:r>
            <a:r>
              <a:rPr/>
              <a:t> </a:t>
            </a:r>
            <a:r>
              <a:rPr/>
              <a:t>the</a:t>
            </a:r>
            <a:r>
              <a:rPr/>
              <a:t> </a:t>
            </a:r>
            <a:r>
              <a:rPr/>
              <a:t>less</a:t>
            </a:r>
            <a:r>
              <a:rPr/>
              <a:t> </a:t>
            </a:r>
            <a:r>
              <a:rPr/>
              <a:t>alcohol</a:t>
            </a:r>
            <a:r>
              <a:rPr/>
              <a:t> </a:t>
            </a:r>
            <a:r>
              <a:rPr/>
              <a:t>consumption</a:t>
            </a:r>
            <a:r>
              <a:rPr/>
              <a:t> </a:t>
            </a:r>
            <a:r>
              <a:rPr/>
              <a:t>is.</a:t>
            </a:r>
            <a:r>
              <a:rPr/>
              <a:t> </a:t>
            </a:r>
            <a:r>
              <a:rPr/>
              <a:t>A</a:t>
            </a:r>
            <a:r>
              <a:rPr/>
              <a:t> </a:t>
            </a:r>
            <a:r>
              <a:rPr/>
              <a:t>one</a:t>
            </a:r>
            <a:r>
              <a:rPr/>
              <a:t> </a:t>
            </a:r>
            <a:r>
              <a:rPr/>
              <a:t>unit</a:t>
            </a:r>
            <a:r>
              <a:rPr/>
              <a:t> </a:t>
            </a:r>
            <a:r>
              <a:rPr/>
              <a:t>increase</a:t>
            </a:r>
            <a:r>
              <a:rPr/>
              <a:t> </a:t>
            </a:r>
            <a:r>
              <a:rPr/>
              <a:t>in</a:t>
            </a:r>
            <a:r>
              <a:rPr/>
              <a:t> </a:t>
            </a:r>
            <a:r>
              <a:rPr/>
              <a:t>the</a:t>
            </a:r>
            <a:r>
              <a:rPr/>
              <a:t> </a:t>
            </a:r>
            <a:r>
              <a:rPr/>
              <a:t>quality</a:t>
            </a:r>
            <a:r>
              <a:rPr/>
              <a:t> </a:t>
            </a:r>
            <a:r>
              <a:rPr/>
              <a:t>of</a:t>
            </a:r>
            <a:r>
              <a:rPr/>
              <a:t> </a:t>
            </a:r>
            <a:r>
              <a:rPr/>
              <a:t>family</a:t>
            </a:r>
            <a:r>
              <a:rPr/>
              <a:t> </a:t>
            </a:r>
            <a:r>
              <a:rPr/>
              <a:t>relationships</a:t>
            </a:r>
            <a:r>
              <a:rPr/>
              <a:t> </a:t>
            </a:r>
            <a:r>
              <a:rPr/>
              <a:t>decreases</a:t>
            </a:r>
            <a:r>
              <a:rPr/>
              <a:t> </a:t>
            </a:r>
            <a:r>
              <a:rPr/>
              <a:t>daily</a:t>
            </a:r>
            <a:r>
              <a:rPr/>
              <a:t> </a:t>
            </a:r>
            <a:r>
              <a:rPr/>
              <a:t>alcohol</a:t>
            </a:r>
            <a:r>
              <a:rPr/>
              <a:t> </a:t>
            </a:r>
            <a:r>
              <a:rPr/>
              <a:t>consumption</a:t>
            </a:r>
            <a:r>
              <a:rPr/>
              <a:t> </a:t>
            </a:r>
            <a:r>
              <a:rPr/>
              <a:t>by</a:t>
            </a:r>
            <a:r>
              <a:rPr/>
              <a:t> </a:t>
            </a:r>
            <a:r>
              <a:rPr/>
              <a:t>0.1.</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model’s</a:t>
            </a:r>
            <a:r>
              <a:rPr/>
              <a:t> </a:t>
            </a:r>
            <a:r>
              <a:rPr/>
              <a:t>outputs</a:t>
            </a:r>
            <a:r>
              <a:rPr/>
              <a:t> </a:t>
            </a:r>
            <a:r>
              <a:rPr/>
              <a:t>also</a:t>
            </a:r>
            <a:r>
              <a:rPr/>
              <a:t> </a:t>
            </a:r>
            <a:r>
              <a:rPr/>
              <a:t>portray</a:t>
            </a:r>
            <a:r>
              <a:rPr/>
              <a:t> </a:t>
            </a:r>
            <a:r>
              <a:rPr/>
              <a:t>how</a:t>
            </a:r>
            <a:r>
              <a:rPr/>
              <a:t> </a:t>
            </a:r>
            <a:r>
              <a:rPr/>
              <a:t>a</a:t>
            </a:r>
            <a:r>
              <a:rPr/>
              <a:t> </a:t>
            </a:r>
            <a:r>
              <a:rPr/>
              <a:t>one</a:t>
            </a:r>
            <a:r>
              <a:rPr/>
              <a:t> </a:t>
            </a:r>
            <a:r>
              <a:rPr/>
              <a:t>unit</a:t>
            </a:r>
            <a:r>
              <a:rPr/>
              <a:t> </a:t>
            </a:r>
            <a:r>
              <a:rPr/>
              <a:t>increase</a:t>
            </a:r>
            <a:r>
              <a:rPr/>
              <a:t> </a:t>
            </a:r>
            <a:r>
              <a:rPr/>
              <a:t>in</a:t>
            </a:r>
            <a:r>
              <a:rPr/>
              <a:t> </a:t>
            </a:r>
            <a:r>
              <a:rPr/>
              <a:t>freetime</a:t>
            </a:r>
            <a:r>
              <a:rPr/>
              <a:t> </a:t>
            </a:r>
            <a:r>
              <a:rPr/>
              <a:t>also</a:t>
            </a:r>
            <a:r>
              <a:rPr/>
              <a:t> </a:t>
            </a:r>
            <a:r>
              <a:rPr/>
              <a:t>increases</a:t>
            </a:r>
            <a:r>
              <a:rPr/>
              <a:t> </a:t>
            </a:r>
            <a:r>
              <a:rPr/>
              <a:t>alcohol</a:t>
            </a:r>
            <a:r>
              <a:rPr/>
              <a:t> </a:t>
            </a:r>
            <a:r>
              <a:rPr/>
              <a:t>consumption</a:t>
            </a:r>
            <a:r>
              <a:rPr/>
              <a:t> </a:t>
            </a:r>
            <a:r>
              <a:rPr/>
              <a:t>by</a:t>
            </a:r>
            <a:r>
              <a:rPr/>
              <a:t> </a:t>
            </a:r>
            <a:r>
              <a:rPr/>
              <a:t>0.13.</a:t>
            </a:r>
            <a:r>
              <a:rPr/>
              <a:t> </a:t>
            </a:r>
            <a:r>
              <a:rPr/>
              <a:t>Lastly,</a:t>
            </a:r>
            <a:r>
              <a:rPr/>
              <a:t> </a:t>
            </a:r>
            <a:r>
              <a:rPr/>
              <a:t>daily</a:t>
            </a:r>
            <a:r>
              <a:rPr/>
              <a:t> </a:t>
            </a:r>
            <a:r>
              <a:rPr/>
              <a:t>alcohol</a:t>
            </a:r>
            <a:r>
              <a:rPr/>
              <a:t> </a:t>
            </a:r>
            <a:r>
              <a:rPr/>
              <a:t>consumption</a:t>
            </a:r>
            <a:r>
              <a:rPr/>
              <a:t> </a:t>
            </a:r>
            <a:r>
              <a:rPr/>
              <a:t>is</a:t>
            </a:r>
            <a:r>
              <a:rPr/>
              <a:t> </a:t>
            </a:r>
            <a:r>
              <a:rPr/>
              <a:t>also</a:t>
            </a:r>
            <a:r>
              <a:rPr/>
              <a:t> </a:t>
            </a:r>
            <a:r>
              <a:rPr/>
              <a:t>significantly</a:t>
            </a:r>
            <a:r>
              <a:rPr/>
              <a:t> </a:t>
            </a:r>
            <a:r>
              <a:rPr/>
              <a:t>related</a:t>
            </a:r>
            <a:r>
              <a:rPr/>
              <a:t> </a:t>
            </a:r>
            <a:r>
              <a:rPr/>
              <a:t>to</a:t>
            </a:r>
            <a:r>
              <a:rPr/>
              <a:t> </a:t>
            </a:r>
            <a:r>
              <a:rPr/>
              <a:t>absences,</a:t>
            </a:r>
            <a:r>
              <a:rPr/>
              <a:t> </a:t>
            </a:r>
            <a:r>
              <a:rPr/>
              <a:t>where</a:t>
            </a:r>
            <a:r>
              <a:rPr/>
              <a:t> </a:t>
            </a:r>
            <a:r>
              <a:rPr/>
              <a:t>a</a:t>
            </a:r>
            <a:r>
              <a:rPr/>
              <a:t> </a:t>
            </a:r>
            <a:r>
              <a:rPr/>
              <a:t>single</a:t>
            </a:r>
            <a:r>
              <a:rPr/>
              <a:t> </a:t>
            </a:r>
            <a:r>
              <a:rPr/>
              <a:t>increase</a:t>
            </a:r>
            <a:r>
              <a:rPr/>
              <a:t> </a:t>
            </a:r>
            <a:r>
              <a:rPr/>
              <a:t>in</a:t>
            </a:r>
            <a:r>
              <a:rPr/>
              <a:t> </a:t>
            </a:r>
            <a:r>
              <a:rPr/>
              <a:t>the</a:t>
            </a:r>
            <a:r>
              <a:rPr/>
              <a:t> </a:t>
            </a:r>
            <a:r>
              <a:rPr/>
              <a:t>number</a:t>
            </a:r>
            <a:r>
              <a:rPr/>
              <a:t> </a:t>
            </a:r>
            <a:r>
              <a:rPr/>
              <a:t>can</a:t>
            </a:r>
            <a:r>
              <a:rPr/>
              <a:t> </a:t>
            </a:r>
            <a:r>
              <a:rPr/>
              <a:t>be</a:t>
            </a:r>
            <a:r>
              <a:rPr/>
              <a:t> </a:t>
            </a:r>
            <a:r>
              <a:rPr/>
              <a:t>traced</a:t>
            </a:r>
            <a:r>
              <a:rPr/>
              <a:t> </a:t>
            </a:r>
            <a:r>
              <a:rPr/>
              <a:t>to</a:t>
            </a:r>
            <a:r>
              <a:rPr/>
              <a:t> </a:t>
            </a:r>
            <a:r>
              <a:rPr/>
              <a:t>a</a:t>
            </a:r>
            <a:r>
              <a:rPr/>
              <a:t> </a:t>
            </a:r>
            <a:r>
              <a:rPr/>
              <a:t>0.01</a:t>
            </a:r>
            <a:r>
              <a:rPr/>
              <a:t> </a:t>
            </a:r>
            <a:r>
              <a:rPr/>
              <a:t>increase</a:t>
            </a:r>
            <a:r>
              <a:rPr/>
              <a:t> </a:t>
            </a:r>
            <a:r>
              <a:rPr/>
              <a:t>in</a:t>
            </a:r>
            <a:r>
              <a:rPr/>
              <a:t> </a:t>
            </a:r>
            <a:r>
              <a:rPr/>
              <a:t>alcohol</a:t>
            </a:r>
            <a:r>
              <a:rPr/>
              <a:t> </a:t>
            </a:r>
            <a:r>
              <a:rPr/>
              <a:t>consumption</a:t>
            </a:r>
          </a:p>
        </p:txBody>
      </p:sp>
      <p:sp>
        <p:nvSpPr>
          <p:cNvPr id="3" name="Content Placeholder 2"/>
          <p:cNvSpPr>
            <a:spLocks noGrp="1"/>
          </p:cNvSpPr>
          <p:nvPr>
            <p:ph idx="1"/>
          </p:nvPr>
        </p:nvSpPr>
        <p:spPr/>
        <p:txBody>
          <a:bodyPr/>
          <a:lstStyle/>
          <a:p>
            <a:pPr lvl="0" marL="0" indent="0">
              <a:buNone/>
            </a:pPr>
            <a:r>
              <a:rPr/>
              <a:t>Model Validation and Accuracy</a:t>
            </a:r>
          </a:p>
          <a:p>
            <a:pPr lvl="0" marL="0" indent="0">
              <a:buNone/>
            </a:pPr>
            <a:r>
              <a:rPr/>
              <a:t>The R adjusted squared here is approximately 0.13, which implies that 13% of the variation in the data is explained by our linear model. The Adjusted is pretty low which suggests that our model is somehow weak.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histogram</a:t>
            </a:r>
            <a:r>
              <a:rPr/>
              <a:t> </a:t>
            </a:r>
            <a:r>
              <a:rPr/>
              <a:t>of</a:t>
            </a:r>
            <a:r>
              <a:rPr/>
              <a:t> </a:t>
            </a:r>
            <a:r>
              <a:rPr/>
              <a:t>the</a:t>
            </a:r>
            <a:r>
              <a:rPr/>
              <a:t> </a:t>
            </a:r>
            <a:r>
              <a:rPr/>
              <a:t>residual</a:t>
            </a:r>
            <a:r>
              <a:rPr/>
              <a:t> </a:t>
            </a:r>
            <a:r>
              <a:rPr/>
              <a:t>is</a:t>
            </a:r>
            <a:r>
              <a:rPr/>
              <a:t> </a:t>
            </a:r>
            <a:r>
              <a:rPr/>
              <a:t>approximately</a:t>
            </a:r>
            <a:r>
              <a:rPr/>
              <a:t> </a:t>
            </a:r>
            <a:r>
              <a:rPr/>
              <a:t>symmetric</a:t>
            </a:r>
            <a:r>
              <a:rPr/>
              <a:t> </a:t>
            </a:r>
            <a:r>
              <a:rPr/>
              <a:t>which</a:t>
            </a:r>
            <a:r>
              <a:rPr/>
              <a:t> </a:t>
            </a:r>
            <a:r>
              <a:rPr/>
              <a:t>satisfies</a:t>
            </a:r>
            <a:r>
              <a:rPr/>
              <a:t> </a:t>
            </a:r>
            <a:r>
              <a:rPr/>
              <a:t>the</a:t>
            </a:r>
            <a:r>
              <a:rPr/>
              <a:t> </a:t>
            </a:r>
            <a:r>
              <a:rPr/>
              <a:t>condition</a:t>
            </a:r>
            <a:r>
              <a:rPr/>
              <a:t> </a:t>
            </a:r>
            <a:r>
              <a:rPr/>
              <a:t>of</a:t>
            </a:r>
            <a:r>
              <a:rPr/>
              <a:t> </a:t>
            </a:r>
            <a:r>
              <a:rPr/>
              <a:t>normality</a:t>
            </a:r>
            <a:r>
              <a:rPr/>
              <a:t> </a:t>
            </a:r>
            <a:r>
              <a:rPr/>
              <a:t>for</a:t>
            </a:r>
            <a:r>
              <a:rPr/>
              <a:t> </a:t>
            </a:r>
            <a:r>
              <a:rPr/>
              <a:t>linear</a:t>
            </a:r>
            <a:r>
              <a:rPr/>
              <a:t> </a:t>
            </a:r>
            <a:r>
              <a:rPr/>
              <a:t>regression.</a:t>
            </a:r>
            <a:r>
              <a:rPr/>
              <a:t> </a:t>
            </a:r>
            <a:r>
              <a:rPr/>
              <a:t>The</a:t>
            </a:r>
            <a:r>
              <a:rPr/>
              <a:t> </a:t>
            </a:r>
            <a:r>
              <a:rPr/>
              <a:t>mean</a:t>
            </a:r>
            <a:r>
              <a:rPr/>
              <a:t> </a:t>
            </a:r>
            <a:r>
              <a:rPr/>
              <a:t>of</a:t>
            </a:r>
            <a:r>
              <a:rPr/>
              <a:t> </a:t>
            </a:r>
            <a:r>
              <a:rPr/>
              <a:t>the</a:t>
            </a:r>
            <a:r>
              <a:rPr/>
              <a:t> </a:t>
            </a:r>
            <a:r>
              <a:rPr/>
              <a:t>residuals</a:t>
            </a:r>
            <a:r>
              <a:rPr/>
              <a:t> </a:t>
            </a:r>
            <a:r>
              <a:rPr/>
              <a:t>(-1.38079e-16)</a:t>
            </a:r>
            <a:r>
              <a:rPr/>
              <a:t> </a:t>
            </a:r>
            <a:r>
              <a:rPr/>
              <a:t>which</a:t>
            </a:r>
            <a:r>
              <a:rPr/>
              <a:t> </a:t>
            </a:r>
            <a:r>
              <a:rPr/>
              <a:t>is</a:t>
            </a:r>
            <a:r>
              <a:rPr/>
              <a:t> </a:t>
            </a:r>
            <a:r>
              <a:rPr/>
              <a:t>enough</a:t>
            </a:r>
            <a:r>
              <a:rPr/>
              <a:t> </a:t>
            </a:r>
            <a:r>
              <a:rPr/>
              <a:t>close</a:t>
            </a:r>
            <a:r>
              <a:rPr/>
              <a:t> </a:t>
            </a:r>
            <a:r>
              <a:rPr/>
              <a:t>to</a:t>
            </a:r>
            <a:r>
              <a:rPr/>
              <a:t> </a:t>
            </a:r>
            <a:r>
              <a:rPr/>
              <a:t>0</a:t>
            </a:r>
            <a:r>
              <a:rPr/>
              <a:t> </a:t>
            </a:r>
            <a:r>
              <a:rPr/>
              <a:t>to</a:t>
            </a:r>
            <a:r>
              <a:rPr/>
              <a:t> </a:t>
            </a:r>
            <a:r>
              <a:rPr/>
              <a:t>strengthen</a:t>
            </a:r>
            <a:r>
              <a:rPr/>
              <a:t> </a:t>
            </a:r>
            <a:r>
              <a:rPr/>
              <a:t>our</a:t>
            </a:r>
            <a:r>
              <a:rPr/>
              <a:t> </a:t>
            </a:r>
            <a:r>
              <a:rPr/>
              <a:t>linear</a:t>
            </a:r>
            <a:r>
              <a:rPr/>
              <a:t> </a:t>
            </a:r>
            <a:r>
              <a:rPr/>
              <a:t>regression</a:t>
            </a:r>
            <a:r>
              <a:rPr/>
              <a:t> </a:t>
            </a:r>
            <a:r>
              <a:rPr/>
              <a:t>model.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However,</a:t>
            </a:r>
            <a:r>
              <a:rPr/>
              <a:t> </a:t>
            </a:r>
            <a:r>
              <a:rPr/>
              <a:t>though</a:t>
            </a:r>
            <a:r>
              <a:rPr/>
              <a:t> </a:t>
            </a:r>
            <a:r>
              <a:rPr/>
              <a:t>the</a:t>
            </a:r>
            <a:r>
              <a:rPr/>
              <a:t> </a:t>
            </a:r>
            <a:r>
              <a:rPr/>
              <a:t>conditions</a:t>
            </a:r>
            <a:r>
              <a:rPr/>
              <a:t> </a:t>
            </a:r>
            <a:r>
              <a:rPr/>
              <a:t>of</a:t>
            </a:r>
            <a:r>
              <a:rPr/>
              <a:t> </a:t>
            </a:r>
            <a:r>
              <a:rPr/>
              <a:t>normality</a:t>
            </a:r>
            <a:r>
              <a:rPr/>
              <a:t> </a:t>
            </a:r>
            <a:r>
              <a:rPr/>
              <a:t>was</a:t>
            </a:r>
            <a:r>
              <a:rPr/>
              <a:t> </a:t>
            </a:r>
            <a:r>
              <a:rPr/>
              <a:t>satisfied,</a:t>
            </a:r>
            <a:r>
              <a:rPr/>
              <a:t> </a:t>
            </a:r>
            <a:r>
              <a:rPr/>
              <a:t>looking</a:t>
            </a:r>
            <a:r>
              <a:rPr/>
              <a:t> </a:t>
            </a:r>
            <a:r>
              <a:rPr/>
              <a:t>at</a:t>
            </a:r>
            <a:r>
              <a:rPr/>
              <a:t> </a:t>
            </a:r>
            <a:r>
              <a:rPr/>
              <a:t>the</a:t>
            </a:r>
            <a:r>
              <a:rPr/>
              <a:t> </a:t>
            </a:r>
            <a:r>
              <a:rPr/>
              <a:t>residual</a:t>
            </a:r>
            <a:r>
              <a:rPr/>
              <a:t> </a:t>
            </a:r>
            <a:r>
              <a:rPr/>
              <a:t>plot,</a:t>
            </a:r>
            <a:r>
              <a:rPr/>
              <a:t> </a:t>
            </a:r>
            <a:r>
              <a:rPr/>
              <a:t>the</a:t>
            </a:r>
            <a:r>
              <a:rPr/>
              <a:t> </a:t>
            </a:r>
            <a:r>
              <a:rPr/>
              <a:t>conditions</a:t>
            </a:r>
            <a:r>
              <a:rPr/>
              <a:t> </a:t>
            </a:r>
            <a:r>
              <a:rPr/>
              <a:t>of</a:t>
            </a:r>
            <a:r>
              <a:rPr/>
              <a:t> </a:t>
            </a:r>
            <a:r>
              <a:rPr/>
              <a:t>independence</a:t>
            </a:r>
            <a:r>
              <a:rPr/>
              <a:t> </a:t>
            </a:r>
            <a:r>
              <a:rPr/>
              <a:t>was</a:t>
            </a:r>
            <a:r>
              <a:rPr/>
              <a:t> </a:t>
            </a:r>
            <a:r>
              <a:rPr/>
              <a:t>not</a:t>
            </a:r>
            <a:r>
              <a:rPr/>
              <a:t> </a:t>
            </a:r>
            <a:r>
              <a:rPr/>
              <a:t>satisfied</a:t>
            </a:r>
            <a:r>
              <a:rPr/>
              <a:t> </a:t>
            </a:r>
            <a:r>
              <a:rPr/>
              <a:t>due</a:t>
            </a:r>
            <a:r>
              <a:rPr/>
              <a:t> </a:t>
            </a:r>
            <a:r>
              <a:rPr/>
              <a:t>to</a:t>
            </a:r>
            <a:r>
              <a:rPr/>
              <a:t> </a:t>
            </a:r>
            <a:r>
              <a:rPr/>
              <a:t>an</a:t>
            </a:r>
            <a:r>
              <a:rPr/>
              <a:t> </a:t>
            </a:r>
            <a:r>
              <a:rPr/>
              <a:t>identified</a:t>
            </a:r>
            <a:r>
              <a:rPr/>
              <a:t> </a:t>
            </a:r>
            <a:r>
              <a:rPr/>
              <a:t>pattern</a:t>
            </a:r>
            <a:r>
              <a:rPr/>
              <a:t> </a:t>
            </a:r>
            <a:r>
              <a:rPr/>
              <a:t>of</a:t>
            </a:r>
            <a:r>
              <a:rPr/>
              <a:t> </a:t>
            </a:r>
            <a:r>
              <a:rPr/>
              <a:t>the</a:t>
            </a:r>
            <a:r>
              <a:rPr/>
              <a:t> </a:t>
            </a:r>
            <a:r>
              <a:rPr/>
              <a:t>residuals.</a:t>
            </a:r>
            <a:r>
              <a:rPr/>
              <a:t> </a:t>
            </a:r>
            <a:r>
              <a:rPr/>
              <a:t>Residuals</a:t>
            </a:r>
            <a:r>
              <a:rPr/>
              <a:t> </a:t>
            </a:r>
            <a:r>
              <a:rPr/>
              <a:t>are</a:t>
            </a:r>
            <a:r>
              <a:rPr/>
              <a:t> </a:t>
            </a:r>
            <a:r>
              <a:rPr/>
              <a:t>linearly</a:t>
            </a:r>
            <a:r>
              <a:rPr/>
              <a:t> </a:t>
            </a:r>
            <a:r>
              <a:rPr/>
              <a:t>distributed</a:t>
            </a:r>
            <a:r>
              <a:rPr/>
              <a:t> </a:t>
            </a:r>
            <a:r>
              <a:rPr/>
              <a:t>which</a:t>
            </a:r>
            <a:r>
              <a:rPr/>
              <a:t> </a:t>
            </a:r>
            <a:r>
              <a:rPr/>
              <a:t>shows</a:t>
            </a:r>
            <a:r>
              <a:rPr/>
              <a:t> </a:t>
            </a:r>
            <a:r>
              <a:rPr/>
              <a:t>some</a:t>
            </a:r>
            <a:r>
              <a:rPr/>
              <a:t> </a:t>
            </a:r>
            <a:r>
              <a:rPr/>
              <a:t>flaws</a:t>
            </a:r>
            <a:r>
              <a:rPr/>
              <a:t> </a:t>
            </a:r>
            <a:r>
              <a:rPr/>
              <a:t>of</a:t>
            </a:r>
            <a:r>
              <a:rPr/>
              <a:t> </a:t>
            </a:r>
            <a:r>
              <a:rPr/>
              <a:t>our</a:t>
            </a:r>
            <a:r>
              <a:rPr/>
              <a:t> </a:t>
            </a:r>
            <a:r>
              <a:rPr/>
              <a:t>linear</a:t>
            </a:r>
            <a:r>
              <a:rPr/>
              <a:t> </a:t>
            </a:r>
            <a:r>
              <a:rPr/>
              <a:t>regression</a:t>
            </a:r>
            <a:r>
              <a:rPr/>
              <a:t> </a:t>
            </a:r>
            <a:r>
              <a:rPr/>
              <a:t>model.Moreover,</a:t>
            </a:r>
            <a:r>
              <a:rPr/>
              <a:t> </a:t>
            </a:r>
            <a:r>
              <a:rPr/>
              <a:t>the</a:t>
            </a:r>
            <a:r>
              <a:rPr/>
              <a:t> </a:t>
            </a:r>
            <a:r>
              <a:rPr/>
              <a:t>conditions</a:t>
            </a:r>
            <a:r>
              <a:rPr/>
              <a:t> </a:t>
            </a:r>
            <a:r>
              <a:rPr/>
              <a:t>of</a:t>
            </a:r>
            <a:r>
              <a:rPr/>
              <a:t> </a:t>
            </a:r>
            <a:r>
              <a:rPr/>
              <a:t>homoscedasticity</a:t>
            </a:r>
            <a:r>
              <a:rPr/>
              <a:t> </a:t>
            </a:r>
            <a:r>
              <a:rPr/>
              <a:t>was</a:t>
            </a:r>
            <a:r>
              <a:rPr/>
              <a:t> </a:t>
            </a:r>
            <a:r>
              <a:rPr/>
              <a:t>not</a:t>
            </a:r>
            <a:r>
              <a:rPr/>
              <a:t> </a:t>
            </a:r>
            <a:r>
              <a:rPr/>
              <a:t>satisfied</a:t>
            </a:r>
            <a:r>
              <a:rPr/>
              <a:t> </a:t>
            </a:r>
            <a:r>
              <a:rPr/>
              <a:t>because</a:t>
            </a:r>
            <a:r>
              <a:rPr/>
              <a:t> </a:t>
            </a:r>
            <a:r>
              <a:rPr/>
              <a:t>residual</a:t>
            </a:r>
            <a:r>
              <a:rPr/>
              <a:t> </a:t>
            </a:r>
            <a:r>
              <a:rPr/>
              <a:t>points</a:t>
            </a:r>
            <a:r>
              <a:rPr/>
              <a:t> </a:t>
            </a:r>
            <a:r>
              <a:rPr/>
              <a:t>are</a:t>
            </a:r>
            <a:r>
              <a:rPr/>
              <a:t> </a:t>
            </a:r>
            <a:r>
              <a:rPr/>
              <a:t>not</a:t>
            </a:r>
            <a:r>
              <a:rPr/>
              <a:t> </a:t>
            </a:r>
            <a:r>
              <a:rPr/>
              <a:t>constant.</a:t>
            </a:r>
            <a:r>
              <a:rPr/>
              <a:t> </a:t>
            </a:r>
            <a:r>
              <a:rPr/>
              <a:t>In</a:t>
            </a:r>
            <a:r>
              <a:rPr/>
              <a:t> </a:t>
            </a:r>
            <a:r>
              <a:rPr/>
              <a:t>some</a:t>
            </a:r>
            <a:r>
              <a:rPr/>
              <a:t> </a:t>
            </a:r>
            <a:r>
              <a:rPr/>
              <a:t>regions</a:t>
            </a:r>
            <a:r>
              <a:rPr/>
              <a:t> </a:t>
            </a:r>
            <a:r>
              <a:rPr/>
              <a:t>of</a:t>
            </a:r>
            <a:r>
              <a:rPr/>
              <a:t> </a:t>
            </a:r>
            <a:r>
              <a:rPr/>
              <a:t>the</a:t>
            </a:r>
            <a:r>
              <a:rPr/>
              <a:t> </a:t>
            </a:r>
            <a:r>
              <a:rPr/>
              <a:t>plot,</a:t>
            </a:r>
            <a:r>
              <a:rPr/>
              <a:t> </a:t>
            </a:r>
            <a:r>
              <a:rPr/>
              <a:t>residual</a:t>
            </a:r>
            <a:r>
              <a:rPr/>
              <a:t> </a:t>
            </a:r>
            <a:r>
              <a:rPr/>
              <a:t>points</a:t>
            </a:r>
            <a:r>
              <a:rPr/>
              <a:t> </a:t>
            </a:r>
            <a:r>
              <a:rPr/>
              <a:t>are</a:t>
            </a:r>
            <a:r>
              <a:rPr/>
              <a:t> </a:t>
            </a:r>
            <a:r>
              <a:rPr/>
              <a:t>more</a:t>
            </a:r>
            <a:r>
              <a:rPr/>
              <a:t> </a:t>
            </a:r>
            <a:r>
              <a:rPr/>
              <a:t>compacted</a:t>
            </a:r>
            <a:r>
              <a:rPr/>
              <a:t> </a:t>
            </a:r>
            <a:r>
              <a:rPr/>
              <a:t>than</a:t>
            </a:r>
            <a:r>
              <a:rPr/>
              <a:t> </a:t>
            </a:r>
            <a:r>
              <a:rPr/>
              <a:t>in</a:t>
            </a:r>
            <a:r>
              <a:rPr/>
              <a:t> </a:t>
            </a:r>
            <a:r>
              <a:rPr/>
              <a:t>other.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Overall,</a:t>
            </a:r>
            <a:r>
              <a:rPr/>
              <a:t> </a:t>
            </a:r>
            <a:r>
              <a:rPr/>
              <a:t>we</a:t>
            </a:r>
            <a:r>
              <a:rPr/>
              <a:t> </a:t>
            </a:r>
            <a:r>
              <a:rPr/>
              <a:t>can</a:t>
            </a:r>
            <a:r>
              <a:rPr/>
              <a:t> </a:t>
            </a:r>
            <a:r>
              <a:rPr/>
              <a:t>conclude</a:t>
            </a:r>
            <a:r>
              <a:rPr/>
              <a:t> </a:t>
            </a:r>
            <a:r>
              <a:rPr/>
              <a:t>that</a:t>
            </a:r>
            <a:r>
              <a:rPr/>
              <a:t> </a:t>
            </a:r>
            <a:r>
              <a:rPr/>
              <a:t>the</a:t>
            </a:r>
            <a:r>
              <a:rPr/>
              <a:t> </a:t>
            </a:r>
            <a:r>
              <a:rPr/>
              <a:t>linear</a:t>
            </a:r>
            <a:r>
              <a:rPr/>
              <a:t> </a:t>
            </a:r>
            <a:r>
              <a:rPr/>
              <a:t>regression</a:t>
            </a:r>
            <a:r>
              <a:rPr/>
              <a:t> </a:t>
            </a:r>
            <a:r>
              <a:rPr/>
              <a:t>model</a:t>
            </a:r>
            <a:r>
              <a:rPr/>
              <a:t> </a:t>
            </a:r>
            <a:r>
              <a:rPr/>
              <a:t>we</a:t>
            </a:r>
            <a:r>
              <a:rPr/>
              <a:t> </a:t>
            </a:r>
            <a:r>
              <a:rPr/>
              <a:t>used</a:t>
            </a:r>
            <a:r>
              <a:rPr/>
              <a:t> </a:t>
            </a:r>
            <a:r>
              <a:rPr/>
              <a:t>is</a:t>
            </a:r>
            <a:r>
              <a:rPr/>
              <a:t> </a:t>
            </a:r>
            <a:r>
              <a:rPr/>
              <a:t>good</a:t>
            </a:r>
            <a:r>
              <a:rPr/>
              <a:t> </a:t>
            </a:r>
            <a:r>
              <a:rPr/>
              <a:t>at</a:t>
            </a:r>
            <a:r>
              <a:rPr/>
              <a:t> </a:t>
            </a:r>
            <a:r>
              <a:rPr/>
              <a:t>predicting</a:t>
            </a:r>
            <a:r>
              <a:rPr/>
              <a:t> </a:t>
            </a:r>
            <a:r>
              <a:rPr/>
              <a:t>student</a:t>
            </a:r>
            <a:r>
              <a:rPr/>
              <a:t> </a:t>
            </a:r>
            <a:r>
              <a:rPr/>
              <a:t>workday</a:t>
            </a:r>
            <a:r>
              <a:rPr/>
              <a:t> </a:t>
            </a:r>
            <a:r>
              <a:rPr/>
              <a:t>alcohol</a:t>
            </a:r>
            <a:r>
              <a:rPr/>
              <a:t> </a:t>
            </a:r>
            <a:r>
              <a:rPr/>
              <a:t>consumption</a:t>
            </a:r>
            <a:r>
              <a:rPr/>
              <a:t> </a:t>
            </a:r>
            <a:r>
              <a:rPr/>
              <a:t>but</a:t>
            </a:r>
            <a:r>
              <a:rPr/>
              <a:t> </a:t>
            </a:r>
            <a:r>
              <a:rPr/>
              <a:t>it</a:t>
            </a:r>
            <a:r>
              <a:rPr/>
              <a:t> </a:t>
            </a:r>
            <a:r>
              <a:rPr/>
              <a:t>is</a:t>
            </a:r>
            <a:r>
              <a:rPr/>
              <a:t> </a:t>
            </a:r>
            <a:r>
              <a:rPr/>
              <a:t>important</a:t>
            </a:r>
            <a:r>
              <a:rPr/>
              <a:t> </a:t>
            </a:r>
            <a:r>
              <a:rPr/>
              <a:t>to</a:t>
            </a:r>
            <a:r>
              <a:rPr/>
              <a:t> </a:t>
            </a:r>
            <a:r>
              <a:rPr/>
              <a:t>note</a:t>
            </a:r>
            <a:r>
              <a:rPr/>
              <a:t> </a:t>
            </a:r>
            <a:r>
              <a:rPr/>
              <a:t>that</a:t>
            </a:r>
            <a:r>
              <a:rPr/>
              <a:t> </a:t>
            </a:r>
            <a:r>
              <a:rPr/>
              <a:t>our</a:t>
            </a:r>
            <a:r>
              <a:rPr/>
              <a:t> </a:t>
            </a:r>
            <a:r>
              <a:rPr/>
              <a:t>linear</a:t>
            </a:r>
            <a:r>
              <a:rPr/>
              <a:t> </a:t>
            </a:r>
            <a:r>
              <a:rPr/>
              <a:t>model</a:t>
            </a:r>
            <a:r>
              <a:rPr/>
              <a:t> </a:t>
            </a:r>
            <a:r>
              <a:rPr/>
              <a:t>is</a:t>
            </a:r>
            <a:r>
              <a:rPr/>
              <a:t> </a:t>
            </a:r>
            <a:r>
              <a:rPr/>
              <a:t>not</a:t>
            </a:r>
            <a:r>
              <a:rPr/>
              <a:t> </a:t>
            </a:r>
            <a:r>
              <a:rPr/>
              <a:t>perfect</a:t>
            </a:r>
            <a:r>
              <a:rPr/>
              <a:t> </a:t>
            </a:r>
            <a:r>
              <a:rPr/>
              <a:t>due</a:t>
            </a:r>
            <a:r>
              <a:rPr/>
              <a:t> </a:t>
            </a:r>
            <a:r>
              <a:rPr/>
              <a:t>the</a:t>
            </a:r>
            <a:r>
              <a:rPr/>
              <a:t> </a:t>
            </a:r>
            <a:r>
              <a:rPr/>
              <a:t>lack</a:t>
            </a:r>
            <a:r>
              <a:rPr/>
              <a:t> </a:t>
            </a:r>
            <a:r>
              <a:rPr/>
              <a:t>of</a:t>
            </a:r>
            <a:r>
              <a:rPr/>
              <a:t> </a:t>
            </a:r>
            <a:r>
              <a:rPr/>
              <a:t>satisfaction</a:t>
            </a:r>
            <a:r>
              <a:rPr/>
              <a:t> </a:t>
            </a:r>
            <a:r>
              <a:rPr/>
              <a:t>of</a:t>
            </a:r>
            <a:r>
              <a:rPr/>
              <a:t> </a:t>
            </a:r>
            <a:r>
              <a:rPr/>
              <a:t>some</a:t>
            </a:r>
            <a:r>
              <a:rPr/>
              <a:t> </a:t>
            </a:r>
            <a:r>
              <a:rPr/>
              <a:t>assumption</a:t>
            </a:r>
            <a:r>
              <a:rPr/>
              <a:t> </a:t>
            </a:r>
            <a:r>
              <a:rPr/>
              <a:t>for</a:t>
            </a:r>
            <a:r>
              <a:rPr/>
              <a:t> </a:t>
            </a:r>
            <a:r>
              <a:rPr/>
              <a:t>linearity.</a:t>
            </a:r>
          </a:p>
        </p:txBody>
      </p:sp>
      <p:sp>
        <p:nvSpPr>
          <p:cNvPr id="3" name="Content Placeholder 2"/>
          <p:cNvSpPr>
            <a:spLocks noGrp="1"/>
          </p:cNvSpPr>
          <p:nvPr>
            <p:ph idx="1"/>
          </p:nvPr>
        </p:nvSpPr>
        <p:spPr/>
        <p:txBody>
          <a:bodyPr/>
          <a:lstStyle/>
          <a:p>
            <a:pPr lvl="0" marL="0" indent="0">
              <a:buNone/>
            </a:pPr>
            <a:r>
              <a:rPr/>
              <a:t>Linear Regression - Alcohol Consumption Impact on Academic Performance</a:t>
            </a:r>
          </a:p>
          <a:p>
            <a:pPr lvl="0" marL="0" indent="0">
              <a:buNone/>
            </a:pPr>
            <a:r>
              <a:rPr/>
              <a:t>G3 = B0 + B1(Dalc)</a:t>
            </a:r>
          </a:p>
          <a:p>
            <a:pPr lvl="0" marL="0" indent="0">
              <a:buNone/>
            </a:pPr>
            <a:r>
              <a:rPr/>
              <a:t>failures = B0 + B1(Dalc)</a:t>
            </a:r>
          </a:p>
          <a:p>
            <a:pPr lvl="0" indent="0">
              <a:buNone/>
            </a:pPr>
            <a:r>
              <a:rPr>
                <a:latin typeface="Courier"/>
              </a:rPr>
              <a:t>## # A tibble: 2 × 5
##   term        estimate std.error statistic  p.value
##   &lt;chr&gt;          &lt;dbl&gt;     &lt;dbl&gt;     &lt;dbl&gt;    &lt;dbl&gt;
## 1 (Intercept)   10.8       0.448     24.2  7.13e-80
## 2 Dalc          -0.281     0.259     -1.09 2.78e- 1</a:t>
            </a:r>
          </a:p>
          <a:p>
            <a:pPr lvl="0" indent="0">
              <a:buNone/>
            </a:pPr>
            <a:r>
              <a:rPr>
                <a:latin typeface="Courier"/>
              </a:rPr>
              <a:t>## # A tibble: 2 × 5
##   term        estimate std.error statistic p.value
##   &lt;chr&gt;          &lt;dbl&gt;     &lt;dbl&gt;     &lt;dbl&gt;   &lt;dbl&gt;
## 1 (Intercept)    0.166    0.0721      2.30 0.0218 
## 2 Dalc           0.114    0.0417      2.72 0.00677</a:t>
            </a:r>
          </a:p>
          <a:p>
            <a:pPr lvl="0" indent="0">
              <a:buNone/>
            </a:pPr>
            <a:r>
              <a:rPr>
                <a:solidFill>
                  <a:srgbClr val="06287E"/>
                </a:solidFill>
                <a:latin typeface="Courier"/>
              </a:rPr>
              <a:t>library</a:t>
            </a:r>
            <a:r>
              <a:rPr>
                <a:latin typeface="Courier"/>
              </a:rPr>
              <a:t>(tidyverse)</a:t>
            </a:r>
            <a:br/>
            <a:br/>
            <a:r>
              <a:rPr>
                <a:latin typeface="Courier"/>
              </a:rPr>
              <a:t>Result4</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10.8315598</a:t>
                      </a:r>
                    </a:p>
                  </a:txBody>
                </a:tc>
                <a:tc>
                  <a:txBody>
                    <a:bodyPr/>
                    <a:lstStyle/>
                    <a:p>
                      <a:pPr lvl="0" marL="0" indent="0" algn="r">
                        <a:buNone/>
                      </a:pPr>
                      <a:r>
                        <a:rPr/>
                        <a:t>0.4475720</a:t>
                      </a:r>
                    </a:p>
                  </a:txBody>
                </a:tc>
                <a:tc>
                  <a:txBody>
                    <a:bodyPr/>
                    <a:lstStyle/>
                    <a:p>
                      <a:pPr lvl="0" marL="0" indent="0" algn="r">
                        <a:buNone/>
                      </a:pPr>
                      <a:r>
                        <a:rPr/>
                        <a:t>24.200708</a:t>
                      </a:r>
                    </a:p>
                  </a:txBody>
                </a:tc>
                <a:tc>
                  <a:txBody>
                    <a:bodyPr/>
                    <a:lstStyle/>
                    <a:p>
                      <a:pPr lvl="0" marL="0" indent="0" algn="r">
                        <a:buNone/>
                      </a:pPr>
                      <a:r>
                        <a:rPr/>
                        <a:t>0.0000000</a:t>
                      </a:r>
                    </a:p>
                  </a:txBody>
                </a:tc>
              </a:tr>
              <a:tr h="0">
                <a:tc>
                  <a:txBody>
                    <a:bodyPr/>
                    <a:lstStyle/>
                    <a:p>
                      <a:pPr lvl="0" marL="0" indent="0" algn="l">
                        <a:buNone/>
                      </a:pPr>
                      <a:r>
                        <a:rPr/>
                        <a:t>Dalc</a:t>
                      </a:r>
                    </a:p>
                  </a:txBody>
                </a:tc>
                <a:tc>
                  <a:txBody>
                    <a:bodyPr/>
                    <a:lstStyle/>
                    <a:p>
                      <a:pPr lvl="0" marL="0" indent="0" algn="r">
                        <a:buNone/>
                      </a:pPr>
                      <a:r>
                        <a:rPr/>
                        <a:t>-0.2811386</a:t>
                      </a:r>
                    </a:p>
                  </a:txBody>
                </a:tc>
                <a:tc>
                  <a:txBody>
                    <a:bodyPr/>
                    <a:lstStyle/>
                    <a:p>
                      <a:pPr lvl="0" marL="0" indent="0" algn="r">
                        <a:buNone/>
                      </a:pPr>
                      <a:r>
                        <a:rPr/>
                        <a:t>0.2590625</a:t>
                      </a:r>
                    </a:p>
                  </a:txBody>
                </a:tc>
                <a:tc>
                  <a:txBody>
                    <a:bodyPr/>
                    <a:lstStyle/>
                    <a:p>
                      <a:pPr lvl="0" marL="0" indent="0" algn="r">
                        <a:buNone/>
                      </a:pPr>
                      <a:r>
                        <a:rPr/>
                        <a:t>-1.085216</a:t>
                      </a:r>
                    </a:p>
                  </a:txBody>
                </a:tc>
                <a:tc>
                  <a:txBody>
                    <a:bodyPr/>
                    <a:lstStyle/>
                    <a:p>
                      <a:pPr lvl="0" marL="0" indent="0" algn="r">
                        <a:buNone/>
                      </a:pPr>
                      <a:r>
                        <a:rPr/>
                        <a:t>0.2784915</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br/>
            <a:r>
              <a:rPr>
                <a:latin typeface="Courier"/>
              </a:rPr>
              <a:t>Result5</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r>
              <a:tr h="0">
                <a:tc>
                  <a:txBody>
                    <a:bodyPr/>
                    <a:lstStyle/>
                    <a:p>
                      <a:pPr lvl="0" marL="0" indent="0" algn="l">
                        <a:buNone/>
                      </a:pPr>
                      <a:r>
                        <a:rPr/>
                        <a:t>(Intercept)</a:t>
                      </a:r>
                    </a:p>
                  </a:txBody>
                </a:tc>
                <a:tc>
                  <a:txBody>
                    <a:bodyPr/>
                    <a:lstStyle/>
                    <a:p>
                      <a:pPr lvl="0" marL="0" indent="0" algn="r">
                        <a:buNone/>
                      </a:pPr>
                      <a:r>
                        <a:rPr/>
                        <a:t>0.1659621</a:t>
                      </a:r>
                    </a:p>
                  </a:txBody>
                </a:tc>
                <a:tc>
                  <a:txBody>
                    <a:bodyPr/>
                    <a:lstStyle/>
                    <a:p>
                      <a:pPr lvl="0" marL="0" indent="0" algn="r">
                        <a:buNone/>
                      </a:pPr>
                      <a:r>
                        <a:rPr/>
                        <a:t>0.0720813</a:t>
                      </a:r>
                    </a:p>
                  </a:txBody>
                </a:tc>
                <a:tc>
                  <a:txBody>
                    <a:bodyPr/>
                    <a:lstStyle/>
                    <a:p>
                      <a:pPr lvl="0" marL="0" indent="0" algn="r">
                        <a:buNone/>
                      </a:pPr>
                      <a:r>
                        <a:rPr/>
                        <a:t>2.302428</a:t>
                      </a:r>
                    </a:p>
                  </a:txBody>
                </a:tc>
                <a:tc>
                  <a:txBody>
                    <a:bodyPr/>
                    <a:lstStyle/>
                    <a:p>
                      <a:pPr lvl="0" marL="0" indent="0" algn="r">
                        <a:buNone/>
                      </a:pPr>
                      <a:r>
                        <a:rPr/>
                        <a:t>0.0218329</a:t>
                      </a:r>
                    </a:p>
                  </a:txBody>
                </a:tc>
              </a:tr>
              <a:tr h="0">
                <a:tc>
                  <a:txBody>
                    <a:bodyPr/>
                    <a:lstStyle/>
                    <a:p>
                      <a:pPr lvl="0" marL="0" indent="0" algn="l">
                        <a:buNone/>
                      </a:pPr>
                      <a:r>
                        <a:rPr/>
                        <a:t>Dalc</a:t>
                      </a:r>
                    </a:p>
                  </a:txBody>
                </a:tc>
                <a:tc>
                  <a:txBody>
                    <a:bodyPr/>
                    <a:lstStyle/>
                    <a:p>
                      <a:pPr lvl="0" marL="0" indent="0" algn="r">
                        <a:buNone/>
                      </a:pPr>
                      <a:r>
                        <a:rPr/>
                        <a:t>0.1135811</a:t>
                      </a:r>
                    </a:p>
                  </a:txBody>
                </a:tc>
                <a:tc>
                  <a:txBody>
                    <a:bodyPr/>
                    <a:lstStyle/>
                    <a:p>
                      <a:pPr lvl="0" marL="0" indent="0" algn="r">
                        <a:buNone/>
                      </a:pPr>
                      <a:r>
                        <a:rPr/>
                        <a:t>0.0417219</a:t>
                      </a:r>
                    </a:p>
                  </a:txBody>
                </a:tc>
                <a:tc>
                  <a:txBody>
                    <a:bodyPr/>
                    <a:lstStyle/>
                    <a:p>
                      <a:pPr lvl="0" marL="0" indent="0" algn="r">
                        <a:buNone/>
                      </a:pPr>
                      <a:r>
                        <a:rPr/>
                        <a:t>2.722336</a:t>
                      </a:r>
                    </a:p>
                  </a:txBody>
                </a:tc>
                <a:tc>
                  <a:txBody>
                    <a:bodyPr/>
                    <a:lstStyle/>
                    <a:p>
                      <a:pPr lvl="0" marL="0" indent="0" algn="r">
                        <a:buNone/>
                      </a:pPr>
                      <a:r>
                        <a:rPr/>
                        <a:t>0.0067708</a:t>
                      </a:r>
                    </a:p>
                  </a:txBody>
                </a:tc>
              </a:tr>
            </a:tbl>
          </a:graphicData>
        </a:graphic>
      </p:graphicFrame>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Result communication</a:t>
            </a:r>
          </a:p>
          <a:p>
            <a:pPr lvl="0" marL="0" indent="0">
              <a:buNone/>
            </a:pPr>
            <a:r>
              <a:rPr/>
              <a:t>With this regression model, the result shows us that a one unit increase in daily alcohol consumption increases the number past failures by 0.11. Although we can state that daily alcohol consumption negatively impacts one’s academic performance by contributing to the number of failed classes, the impact is relatively small, as someone who increases from moderate to very high drinking would only increase their number of past class failures by 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Introduction</a:t>
            </a:r>
          </a:p>
          <a:p>
            <a:pPr lvl="0" marL="0" indent="0">
              <a:buNone/>
            </a:pPr>
            <a:r>
              <a:rPr/>
              <a:t>This presentation outlines student life and first family circumstances that impact student alcohol consumption and the effect of alcohol consumption on student’s efficacy of learning.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Background</a:t>
                      </a:r>
                    </a:p>
                  </a:txBody>
                </a:tc>
              </a:tr>
              <a:tr h="0">
                <a:tc>
                  <a:txBody>
                    <a:bodyPr/>
                    <a:lstStyle/>
                    <a:p>
                      <a:pPr lvl="0" marL="0" indent="0">
                        <a:buNone/>
                      </a:pPr>
                      <a:r>
                        <a:rPr/>
                        <a:t>The</a:t>
                      </a:r>
                      <a:r>
                        <a:rPr/>
                        <a:t> </a:t>
                      </a:r>
                      <a:r>
                        <a:rPr/>
                        <a:t>effects</a:t>
                      </a:r>
                      <a:r>
                        <a:rPr/>
                        <a:t> </a:t>
                      </a:r>
                      <a:r>
                        <a:rPr/>
                        <a:t>of</a:t>
                      </a:r>
                      <a:r>
                        <a:rPr/>
                        <a:t> </a:t>
                      </a:r>
                      <a:r>
                        <a:rPr/>
                        <a:t>alcohol</a:t>
                      </a:r>
                      <a:r>
                        <a:rPr/>
                        <a:t> </a:t>
                      </a:r>
                      <a:r>
                        <a:rPr/>
                        <a:t>consumption</a:t>
                      </a:r>
                      <a:r>
                        <a:rPr/>
                        <a:t> </a:t>
                      </a:r>
                      <a:r>
                        <a:rPr/>
                        <a:t>on</a:t>
                      </a:r>
                      <a:r>
                        <a:rPr/>
                        <a:t> </a:t>
                      </a:r>
                      <a:r>
                        <a:rPr/>
                        <a:t>personal</a:t>
                      </a:r>
                      <a:r>
                        <a:rPr/>
                        <a:t> </a:t>
                      </a:r>
                      <a:r>
                        <a:rPr/>
                        <a:t>health</a:t>
                      </a:r>
                      <a:r>
                        <a:rPr/>
                        <a:t> </a:t>
                      </a:r>
                      <a:r>
                        <a:rPr/>
                        <a:t>and</a:t>
                      </a:r>
                      <a:r>
                        <a:rPr/>
                        <a:t> </a:t>
                      </a:r>
                      <a:r>
                        <a:rPr/>
                        <a:t>cognition</a:t>
                      </a:r>
                      <a:r>
                        <a:rPr/>
                        <a:t> </a:t>
                      </a:r>
                      <a:r>
                        <a:rPr/>
                        <a:t>the</a:t>
                      </a:r>
                      <a:r>
                        <a:rPr/>
                        <a:t> </a:t>
                      </a:r>
                      <a:r>
                        <a:rPr/>
                        <a:t>main</a:t>
                      </a:r>
                      <a:r>
                        <a:rPr/>
                        <a:t> </a:t>
                      </a:r>
                      <a:r>
                        <a:rPr/>
                        <a:t>area</a:t>
                      </a:r>
                      <a:r>
                        <a:rPr/>
                        <a:t> </a:t>
                      </a:r>
                      <a:r>
                        <a:rPr/>
                        <a:t>of</a:t>
                      </a:r>
                      <a:r>
                        <a:rPr/>
                        <a:t> </a:t>
                      </a:r>
                      <a:r>
                        <a:rPr/>
                        <a:t>interest</a:t>
                      </a:r>
                      <a:r>
                        <a:rPr/>
                        <a:t> </a:t>
                      </a:r>
                      <a:r>
                        <a:rPr/>
                        <a:t>for</a:t>
                      </a:r>
                      <a:r>
                        <a:rPr/>
                        <a:t> </a:t>
                      </a:r>
                      <a:r>
                        <a:rPr/>
                        <a:t>many</a:t>
                      </a:r>
                      <a:r>
                        <a:rPr/>
                        <a:t> </a:t>
                      </a:r>
                      <a:r>
                        <a:rPr/>
                        <a:t>researchers.</a:t>
                      </a:r>
                      <a:r>
                        <a:rPr/>
                        <a:t> </a:t>
                      </a:r>
                      <a:r>
                        <a:rPr/>
                        <a:t>In</a:t>
                      </a:r>
                      <a:r>
                        <a:rPr/>
                        <a:t> </a:t>
                      </a:r>
                      <a:r>
                        <a:rPr/>
                        <a:t>this</a:t>
                      </a:r>
                      <a:r>
                        <a:rPr/>
                        <a:t> </a:t>
                      </a:r>
                      <a:r>
                        <a:rPr/>
                        <a:t>research,</a:t>
                      </a:r>
                      <a:r>
                        <a:rPr/>
                        <a:t> </a:t>
                      </a:r>
                      <a:r>
                        <a:rPr/>
                        <a:t>on</a:t>
                      </a:r>
                      <a:r>
                        <a:rPr/>
                        <a:t> </a:t>
                      </a:r>
                      <a:r>
                        <a:rPr/>
                        <a:t>one</a:t>
                      </a:r>
                      <a:r>
                        <a:rPr/>
                        <a:t> </a:t>
                      </a:r>
                      <a:r>
                        <a:rPr/>
                        <a:t>hand,</a:t>
                      </a:r>
                      <a:r>
                        <a:rPr/>
                        <a:t> </a:t>
                      </a:r>
                      <a:r>
                        <a:rPr/>
                        <a:t>we</a:t>
                      </a:r>
                      <a:r>
                        <a:rPr/>
                        <a:t> </a:t>
                      </a:r>
                      <a:r>
                        <a:rPr/>
                        <a:t>will</a:t>
                      </a:r>
                      <a:r>
                        <a:rPr/>
                        <a:t> </a:t>
                      </a:r>
                      <a:r>
                        <a:rPr/>
                        <a:t>focus</a:t>
                      </a:r>
                      <a:r>
                        <a:rPr/>
                        <a:t> </a:t>
                      </a:r>
                      <a:r>
                        <a:rPr/>
                        <a:t>on</a:t>
                      </a:r>
                      <a:r>
                        <a:rPr/>
                        <a:t> </a:t>
                      </a:r>
                      <a:r>
                        <a:rPr/>
                        <a:t>other</a:t>
                      </a:r>
                      <a:r>
                        <a:rPr/>
                        <a:t> </a:t>
                      </a:r>
                      <a:r>
                        <a:rPr/>
                        <a:t>factors,</a:t>
                      </a:r>
                      <a:r>
                        <a:rPr/>
                        <a:t> </a:t>
                      </a:r>
                      <a:r>
                        <a:rPr/>
                        <a:t>such</a:t>
                      </a:r>
                      <a:r>
                        <a:rPr/>
                        <a:t> </a:t>
                      </a:r>
                      <a:r>
                        <a:rPr/>
                        <a:t>as</a:t>
                      </a:r>
                      <a:r>
                        <a:rPr/>
                        <a:t> </a:t>
                      </a:r>
                      <a:r>
                        <a:rPr/>
                        <a:t>family</a:t>
                      </a:r>
                      <a:r>
                        <a:rPr/>
                        <a:t> </a:t>
                      </a:r>
                      <a:r>
                        <a:rPr/>
                        <a:t>and</a:t>
                      </a:r>
                      <a:r>
                        <a:rPr/>
                        <a:t> </a:t>
                      </a:r>
                      <a:r>
                        <a:rPr/>
                        <a:t>the</a:t>
                      </a:r>
                      <a:r>
                        <a:rPr/>
                        <a:t> </a:t>
                      </a:r>
                      <a:r>
                        <a:rPr/>
                        <a:t>environment</a:t>
                      </a:r>
                      <a:r>
                        <a:rPr/>
                        <a:t> </a:t>
                      </a:r>
                      <a:r>
                        <a:rPr/>
                        <a:t>that</a:t>
                      </a:r>
                      <a:r>
                        <a:rPr/>
                        <a:t> </a:t>
                      </a:r>
                      <a:r>
                        <a:rPr/>
                        <a:t>impact</a:t>
                      </a:r>
                      <a:r>
                        <a:rPr/>
                        <a:t> </a:t>
                      </a:r>
                      <a:r>
                        <a:rPr/>
                        <a:t>student</a:t>
                      </a:r>
                      <a:r>
                        <a:rPr/>
                        <a:t> </a:t>
                      </a:r>
                      <a:r>
                        <a:rPr/>
                        <a:t>alcohol</a:t>
                      </a:r>
                      <a:r>
                        <a:rPr/>
                        <a:t> </a:t>
                      </a:r>
                      <a:r>
                        <a:rPr/>
                        <a:t>consumption</a:t>
                      </a:r>
                      <a:r>
                        <a:rPr/>
                        <a:t> </a:t>
                      </a:r>
                      <a:r>
                        <a:rPr/>
                        <a:t>and</a:t>
                      </a:r>
                      <a:r>
                        <a:rPr/>
                        <a:t> </a:t>
                      </a:r>
                      <a:r>
                        <a:rPr/>
                        <a:t>one</a:t>
                      </a:r>
                      <a:r>
                        <a:rPr/>
                        <a:t> </a:t>
                      </a:r>
                      <a:r>
                        <a:rPr/>
                        <a:t>the</a:t>
                      </a:r>
                      <a:r>
                        <a:rPr/>
                        <a:t> </a:t>
                      </a:r>
                      <a:r>
                        <a:rPr/>
                        <a:t>other</a:t>
                      </a:r>
                      <a:r>
                        <a:rPr/>
                        <a:t> </a:t>
                      </a:r>
                      <a:r>
                        <a:rPr/>
                        <a:t>hand,we</a:t>
                      </a:r>
                      <a:r>
                        <a:rPr/>
                        <a:t> </a:t>
                      </a:r>
                      <a:r>
                        <a:rPr/>
                        <a:t>will</a:t>
                      </a:r>
                      <a:r>
                        <a:rPr/>
                        <a:t> </a:t>
                      </a:r>
                      <a:r>
                        <a:rPr/>
                        <a:t>look</a:t>
                      </a:r>
                      <a:r>
                        <a:rPr/>
                        <a:t> </a:t>
                      </a:r>
                      <a:r>
                        <a:rPr/>
                        <a:t>at</a:t>
                      </a:r>
                      <a:r>
                        <a:rPr/>
                        <a:t> </a:t>
                      </a:r>
                      <a:r>
                        <a:rPr/>
                        <a:t>the</a:t>
                      </a:r>
                      <a:r>
                        <a:rPr/>
                        <a:t> </a:t>
                      </a:r>
                      <a:r>
                        <a:rPr/>
                        <a:t>effect</a:t>
                      </a:r>
                      <a:r>
                        <a:rPr/>
                        <a:t> </a:t>
                      </a:r>
                      <a:r>
                        <a:rPr/>
                        <a:t>of</a:t>
                      </a:r>
                      <a:r>
                        <a:rPr/>
                        <a:t> </a:t>
                      </a:r>
                      <a:r>
                        <a:rPr/>
                        <a:t>alcohol</a:t>
                      </a:r>
                      <a:r>
                        <a:rPr/>
                        <a:t> </a:t>
                      </a:r>
                      <a:r>
                        <a:rPr/>
                        <a:t>consumption</a:t>
                      </a:r>
                      <a:r>
                        <a:rPr/>
                        <a:t> </a:t>
                      </a:r>
                      <a:r>
                        <a:rPr/>
                        <a:t>on</a:t>
                      </a:r>
                      <a:r>
                        <a:rPr/>
                        <a:t> </a:t>
                      </a:r>
                      <a:r>
                        <a:rPr/>
                        <a:t>student</a:t>
                      </a:r>
                      <a:r>
                        <a:rPr/>
                        <a:t> </a:t>
                      </a:r>
                      <a:r>
                        <a:rPr/>
                        <a:t>performance</a:t>
                      </a:r>
                      <a:r>
                        <a:rPr/>
                        <a:t> </a:t>
                      </a:r>
                      <a:r>
                        <a:rPr/>
                        <a:t>in</a:t>
                      </a:r>
                      <a:r>
                        <a:rPr/>
                        <a:t> </a:t>
                      </a:r>
                      <a:r>
                        <a:rPr/>
                        <a:t>math.</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Data Sources Found on Kaggle, our dataset collected data on student self-reported alcohol consumption in Portuguese math class in two secondary schools, Gabriel Pereira and Moushino de Silveira during the 2005-2006 school year. In Portuguese secondary schools, ages typically range from 15-19, but this dataset also includes a few individuals from 20 - 22 years old. Additionally, unlike the USA, the minimum drinking age is 18 years old, so drinking prevalence at this educational level might be less comparable to high schools in the USA, but since drinking is legal for students nearing graduation, this may be more parallel to drinking trends in US universities. —- Data presentation</a:t>
            </a:r>
          </a:p>
          <a:p>
            <a:pPr lvl="0" marL="0" indent="0">
              <a:buNone/>
            </a:pPr>
            <a:r>
              <a:rPr/>
              <a:t>In addition to demographic and geographic information such as school name, address, sex, age, and family size, our data contains relevant information needed to accomplish the analysis. See the table below:</a:t>
            </a:r>
          </a:p>
          <a:p>
            <a:pPr lvl="0" indent="0">
              <a:buNone/>
            </a:pPr>
            <a:r>
              <a:rPr>
                <a:latin typeface="Courier"/>
              </a:rPr>
              <a:t>## Rows: 395 Columns: 33</a:t>
            </a:r>
          </a:p>
          <a:p>
            <a:pPr lvl="0" indent="0">
              <a:buNone/>
            </a:pPr>
            <a:r>
              <a:rPr>
                <a:latin typeface="Courier"/>
              </a:rPr>
              <a:t>## ── Column specification ────────────────────────────────────────────────────────
## Delimiter: ","
## chr (17): school, sex, address, famsize, Pstatus, Mjob, Fjob, reason, guardi...
## dbl (16): age, Medu, Fedu, traveltime, studytime, failures, famrel, freetime...</a:t>
            </a:r>
          </a:p>
          <a:p>
            <a:pPr lvl="0" indent="0">
              <a:buNone/>
            </a:pPr>
            <a:r>
              <a:rPr>
                <a:latin typeface="Courier"/>
              </a:rPr>
              <a:t>## 
## ℹ Use `spec()` to retrieve the full column specification for this data.
## ℹ Specify the column types or set `show_col_types = FALSE` to quiet this message.</a:t>
            </a:r>
          </a:p>
          <a:p>
            <a:pPr lvl="0" indent="0">
              <a:buNone/>
            </a:pPr>
            <a:r>
              <a:rPr>
                <a:solidFill>
                  <a:srgbClr val="06287E"/>
                </a:solidFill>
                <a:latin typeface="Courier"/>
              </a:rPr>
              <a:t>library</a:t>
            </a:r>
            <a:r>
              <a:rPr>
                <a:latin typeface="Courier"/>
              </a:rPr>
              <a:t>(tidyverse)</a:t>
            </a:r>
            <a:br/>
            <a:br/>
            <a:r>
              <a:rPr>
                <a:latin typeface="Courier"/>
              </a:rPr>
              <a:t>Table_variables</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Variable_name</a:t>
                      </a:r>
                    </a:p>
                  </a:txBody>
                  <a:tcPr/>
                </a:tc>
                <a:tc>
                  <a:txBody>
                    <a:bodyPr/>
                    <a:lstStyle/>
                    <a:p>
                      <a:pPr lvl="0" marL="0" indent="0" algn="l">
                        <a:buNone/>
                      </a:pPr>
                      <a:r>
                        <a:rPr/>
                        <a:t>Details</a:t>
                      </a:r>
                    </a:p>
                  </a:txBody>
                  <a:tcPr/>
                </a:tc>
              </a:tr>
              <a:tr h="0">
                <a:tc>
                  <a:txBody>
                    <a:bodyPr/>
                    <a:lstStyle/>
                    <a:p>
                      <a:pPr lvl="0" marL="0" indent="0" algn="l">
                        <a:buNone/>
                      </a:pPr>
                      <a:r>
                        <a:rPr/>
                        <a:t>Dalc</a:t>
                      </a:r>
                    </a:p>
                  </a:txBody>
                </a:tc>
                <a:tc>
                  <a:txBody>
                    <a:bodyPr/>
                    <a:lstStyle/>
                    <a:p>
                      <a:pPr lvl="0" marL="0" indent="0" algn="l">
                        <a:buNone/>
                      </a:pPr>
                      <a:r>
                        <a:rPr/>
                        <a:t>Weekday</a:t>
                      </a:r>
                      <a:r>
                        <a:rPr/>
                        <a:t> </a:t>
                      </a:r>
                      <a:r>
                        <a:rPr/>
                        <a:t>alcohol</a:t>
                      </a:r>
                      <a:r>
                        <a:rPr/>
                        <a:t> </a:t>
                      </a:r>
                      <a:r>
                        <a:rPr/>
                        <a:t>consumption</a:t>
                      </a:r>
                    </a:p>
                  </a:txBody>
                </a:tc>
              </a:tr>
              <a:tr h="0">
                <a:tc>
                  <a:txBody>
                    <a:bodyPr/>
                    <a:lstStyle/>
                    <a:p>
                      <a:pPr lvl="0" marL="0" indent="0" algn="l">
                        <a:buNone/>
                      </a:pPr>
                      <a:r>
                        <a:rPr/>
                        <a:t>Walc</a:t>
                      </a:r>
                    </a:p>
                  </a:txBody>
                </a:tc>
                <a:tc>
                  <a:txBody>
                    <a:bodyPr/>
                    <a:lstStyle/>
                    <a:p>
                      <a:pPr lvl="0" marL="0" indent="0" algn="l">
                        <a:buNone/>
                      </a:pPr>
                      <a:r>
                        <a:rPr/>
                        <a:t>Weekend</a:t>
                      </a:r>
                      <a:r>
                        <a:rPr/>
                        <a:t> </a:t>
                      </a:r>
                      <a:r>
                        <a:rPr/>
                        <a:t>alcohol</a:t>
                      </a:r>
                      <a:r>
                        <a:rPr/>
                        <a:t> </a:t>
                      </a:r>
                      <a:r>
                        <a:rPr/>
                        <a:t>consumption</a:t>
                      </a:r>
                    </a:p>
                  </a:txBody>
                </a:tc>
              </a:tr>
              <a:tr h="0">
                <a:tc>
                  <a:txBody>
                    <a:bodyPr/>
                    <a:lstStyle/>
                    <a:p>
                      <a:pPr lvl="0" marL="0" indent="0" algn="l">
                        <a:buNone/>
                      </a:pPr>
                      <a:r>
                        <a:rPr/>
                        <a:t>famrel</a:t>
                      </a:r>
                    </a:p>
                  </a:txBody>
                </a:tc>
                <a:tc>
                  <a:txBody>
                    <a:bodyPr/>
                    <a:lstStyle/>
                    <a:p>
                      <a:pPr lvl="0" marL="0" indent="0" algn="l">
                        <a:buNone/>
                      </a:pPr>
                      <a:r>
                        <a:rPr/>
                        <a:t>Quality</a:t>
                      </a:r>
                      <a:r>
                        <a:rPr/>
                        <a:t> </a:t>
                      </a:r>
                      <a:r>
                        <a:rPr/>
                        <a:t>of</a:t>
                      </a:r>
                      <a:r>
                        <a:rPr/>
                        <a:t> </a:t>
                      </a:r>
                      <a:r>
                        <a:rPr/>
                        <a:t>family</a:t>
                      </a:r>
                      <a:r>
                        <a:rPr/>
                        <a:t> </a:t>
                      </a:r>
                      <a:r>
                        <a:rPr/>
                        <a:t>relationships</a:t>
                      </a:r>
                    </a:p>
                  </a:txBody>
                </a:tc>
              </a:tr>
              <a:tr h="0">
                <a:tc>
                  <a:txBody>
                    <a:bodyPr/>
                    <a:lstStyle/>
                    <a:p>
                      <a:pPr lvl="0" marL="0" indent="0" algn="l">
                        <a:buNone/>
                      </a:pPr>
                      <a:r>
                        <a:rPr/>
                        <a:t>Pstatus</a:t>
                      </a:r>
                    </a:p>
                  </a:txBody>
                </a:tc>
                <a:tc>
                  <a:txBody>
                    <a:bodyPr/>
                    <a:lstStyle/>
                    <a:p>
                      <a:pPr lvl="0" marL="0" indent="0" algn="l">
                        <a:buNone/>
                      </a:pPr>
                      <a:r>
                        <a:rPr/>
                        <a:t>Parent’s</a:t>
                      </a:r>
                      <a:r>
                        <a:rPr/>
                        <a:t> </a:t>
                      </a:r>
                      <a:r>
                        <a:rPr/>
                        <a:t>cohabitation</a:t>
                      </a:r>
                    </a:p>
                  </a:txBody>
                </a:tc>
              </a:tr>
              <a:tr h="0">
                <a:tc>
                  <a:txBody>
                    <a:bodyPr/>
                    <a:lstStyle/>
                    <a:p>
                      <a:pPr lvl="0" marL="0" indent="0" algn="l">
                        <a:buNone/>
                      </a:pPr>
                      <a:r>
                        <a:rPr/>
                        <a:t>Medu</a:t>
                      </a:r>
                    </a:p>
                  </a:txBody>
                </a:tc>
                <a:tc>
                  <a:txBody>
                    <a:bodyPr/>
                    <a:lstStyle/>
                    <a:p>
                      <a:pPr lvl="0" marL="0" indent="0" algn="l">
                        <a:buNone/>
                      </a:pPr>
                      <a:r>
                        <a:rPr/>
                        <a:t>Mother’s</a:t>
                      </a:r>
                      <a:r>
                        <a:rPr/>
                        <a:t> </a:t>
                      </a:r>
                      <a:r>
                        <a:rPr/>
                        <a:t>education</a:t>
                      </a:r>
                    </a:p>
                  </a:txBody>
                </a:tc>
              </a:tr>
              <a:tr h="0">
                <a:tc>
                  <a:txBody>
                    <a:bodyPr/>
                    <a:lstStyle/>
                    <a:p>
                      <a:pPr lvl="0" marL="0" indent="0" algn="l">
                        <a:buNone/>
                      </a:pPr>
                      <a:r>
                        <a:rPr/>
                        <a:t>Fedu</a:t>
                      </a:r>
                    </a:p>
                  </a:txBody>
                </a:tc>
                <a:tc>
                  <a:txBody>
                    <a:bodyPr/>
                    <a:lstStyle/>
                    <a:p>
                      <a:pPr lvl="0" marL="0" indent="0" algn="l">
                        <a:buNone/>
                      </a:pPr>
                      <a:r>
                        <a:rPr/>
                        <a:t>Father’s</a:t>
                      </a:r>
                      <a:r>
                        <a:rPr/>
                        <a:t> </a:t>
                      </a:r>
                      <a:r>
                        <a:rPr/>
                        <a:t>education</a:t>
                      </a:r>
                    </a:p>
                  </a:txBody>
                </a:tc>
              </a:tr>
              <a:tr h="0">
                <a:tc>
                  <a:txBody>
                    <a:bodyPr/>
                    <a:lstStyle/>
                    <a:p>
                      <a:pPr lvl="0" marL="0" indent="0" algn="l">
                        <a:buNone/>
                      </a:pPr>
                      <a:r>
                        <a:rPr/>
                        <a:t>romantic</a:t>
                      </a:r>
                    </a:p>
                  </a:txBody>
                </a:tc>
                <a:tc>
                  <a:txBody>
                    <a:bodyPr/>
                    <a:lstStyle/>
                    <a:p>
                      <a:pPr lvl="0" marL="0" indent="0" algn="l">
                        <a:buNone/>
                      </a:pPr>
                      <a:r>
                        <a:rPr/>
                        <a:t>With</a:t>
                      </a:r>
                      <a:r>
                        <a:rPr/>
                        <a:t> </a:t>
                      </a:r>
                      <a:r>
                        <a:rPr/>
                        <a:t>a</a:t>
                      </a:r>
                      <a:r>
                        <a:rPr/>
                        <a:t> </a:t>
                      </a:r>
                      <a:r>
                        <a:rPr/>
                        <a:t>romantic</a:t>
                      </a:r>
                      <a:r>
                        <a:rPr/>
                        <a:t> </a:t>
                      </a:r>
                      <a:r>
                        <a:rPr/>
                        <a:t>relationship</a:t>
                      </a:r>
                    </a:p>
                  </a:txBody>
                </a:tc>
              </a:tr>
              <a:tr h="0">
                <a:tc>
                  <a:txBody>
                    <a:bodyPr/>
                    <a:lstStyle/>
                    <a:p>
                      <a:pPr lvl="0" marL="0" indent="0" algn="l">
                        <a:buNone/>
                      </a:pPr>
                      <a:r>
                        <a:rPr/>
                        <a:t>Mjob</a:t>
                      </a:r>
                    </a:p>
                  </a:txBody>
                </a:tc>
                <a:tc>
                  <a:txBody>
                    <a:bodyPr/>
                    <a:lstStyle/>
                    <a:p>
                      <a:pPr lvl="0" marL="0" indent="0" algn="l">
                        <a:buNone/>
                      </a:pPr>
                      <a:r>
                        <a:rPr/>
                        <a:t>Mother’s</a:t>
                      </a:r>
                      <a:r>
                        <a:rPr/>
                        <a:t> </a:t>
                      </a:r>
                      <a:r>
                        <a:rPr/>
                        <a:t>job</a:t>
                      </a:r>
                    </a:p>
                  </a:txBody>
                </a:tc>
              </a:tr>
              <a:tr h="0">
                <a:tc>
                  <a:txBody>
                    <a:bodyPr/>
                    <a:lstStyle/>
                    <a:p>
                      <a:pPr lvl="0" marL="0" indent="0" algn="l">
                        <a:buNone/>
                      </a:pPr>
                      <a:r>
                        <a:rPr/>
                        <a:t>Fjob</a:t>
                      </a:r>
                    </a:p>
                  </a:txBody>
                </a:tc>
                <a:tc>
                  <a:txBody>
                    <a:bodyPr/>
                    <a:lstStyle/>
                    <a:p>
                      <a:pPr lvl="0" marL="0" indent="0" algn="l">
                        <a:buNone/>
                      </a:pPr>
                      <a:r>
                        <a:rPr/>
                        <a:t>Father’s</a:t>
                      </a:r>
                      <a:r>
                        <a:rPr/>
                        <a:t> </a:t>
                      </a:r>
                      <a:r>
                        <a:rPr/>
                        <a:t>job</a:t>
                      </a:r>
                    </a:p>
                  </a:txBody>
                </a:tc>
              </a:tr>
              <a:tr h="0">
                <a:tc>
                  <a:txBody>
                    <a:bodyPr/>
                    <a:lstStyle/>
                    <a:p>
                      <a:pPr lvl="0" marL="0" indent="0" algn="l">
                        <a:buNone/>
                      </a:pPr>
                      <a:r>
                        <a:rPr/>
                        <a:t>guardian</a:t>
                      </a:r>
                    </a:p>
                  </a:txBody>
                </a:tc>
                <a:tc>
                  <a:txBody>
                    <a:bodyPr/>
                    <a:lstStyle/>
                    <a:p>
                      <a:pPr lvl="0" marL="0" indent="0" algn="l">
                        <a:buNone/>
                      </a:pPr>
                      <a:r>
                        <a:rPr/>
                        <a:t>Student’s</a:t>
                      </a:r>
                      <a:r>
                        <a:rPr/>
                        <a:t> </a:t>
                      </a:r>
                      <a:r>
                        <a:rPr/>
                        <a:t>guardian</a:t>
                      </a:r>
                    </a:p>
                  </a:txBody>
                </a:tc>
              </a:tr>
              <a:tr h="0">
                <a:tc>
                  <a:txBody>
                    <a:bodyPr/>
                    <a:lstStyle/>
                    <a:p>
                      <a:pPr lvl="0" marL="0" indent="0" algn="l">
                        <a:buNone/>
                      </a:pPr>
                      <a:r>
                        <a:rPr/>
                        <a:t>famsup</a:t>
                      </a:r>
                    </a:p>
                  </a:txBody>
                </a:tc>
                <a:tc>
                  <a:txBody>
                    <a:bodyPr/>
                    <a:lstStyle/>
                    <a:p>
                      <a:pPr lvl="0" marL="0" indent="0" algn="l">
                        <a:buNone/>
                      </a:pPr>
                      <a:r>
                        <a:rPr/>
                        <a:t>Family</a:t>
                      </a:r>
                      <a:r>
                        <a:rPr/>
                        <a:t> </a:t>
                      </a:r>
                      <a:r>
                        <a:rPr/>
                        <a:t>support</a:t>
                      </a:r>
                    </a:p>
                  </a:txBody>
                </a:tc>
              </a:tr>
              <a:tr h="0">
                <a:tc>
                  <a:txBody>
                    <a:bodyPr/>
                    <a:lstStyle/>
                    <a:p>
                      <a:pPr lvl="0" marL="0" indent="0" algn="l">
                        <a:buNone/>
                      </a:pPr>
                      <a:r>
                        <a:rPr/>
                        <a:t>absences</a:t>
                      </a:r>
                    </a:p>
                  </a:txBody>
                </a:tc>
                <a:tc>
                  <a:txBody>
                    <a:bodyPr/>
                    <a:lstStyle/>
                    <a:p>
                      <a:pPr lvl="0" marL="0" indent="0" algn="l">
                        <a:buNone/>
                      </a:pPr>
                      <a:r>
                        <a:rPr/>
                        <a:t>Number</a:t>
                      </a:r>
                      <a:r>
                        <a:rPr/>
                        <a:t> </a:t>
                      </a:r>
                      <a:r>
                        <a:rPr/>
                        <a:t>of</a:t>
                      </a:r>
                      <a:r>
                        <a:rPr/>
                        <a:t> </a:t>
                      </a:r>
                      <a:r>
                        <a:rPr/>
                        <a:t>absences</a:t>
                      </a:r>
                    </a:p>
                  </a:txBody>
                </a:tc>
              </a:tr>
              <a:tr h="0">
                <a:tc>
                  <a:txBody>
                    <a:bodyPr/>
                    <a:lstStyle/>
                    <a:p>
                      <a:pPr lvl="0" marL="0" indent="0" algn="l">
                        <a:buNone/>
                      </a:pPr>
                      <a:r>
                        <a:rPr/>
                        <a:t>failures</a:t>
                      </a:r>
                    </a:p>
                  </a:txBody>
                </a:tc>
                <a:tc>
                  <a:txBody>
                    <a:bodyPr/>
                    <a:lstStyle/>
                    <a:p>
                      <a:pPr lvl="0" marL="0" indent="0" algn="l">
                        <a:buNone/>
                      </a:pPr>
                      <a:r>
                        <a:rPr/>
                        <a:t>Number</a:t>
                      </a:r>
                      <a:r>
                        <a:rPr/>
                        <a:t> </a:t>
                      </a:r>
                      <a:r>
                        <a:rPr/>
                        <a:t>of</a:t>
                      </a:r>
                      <a:r>
                        <a:rPr/>
                        <a:t> </a:t>
                      </a:r>
                      <a:r>
                        <a:rPr/>
                        <a:t>past</a:t>
                      </a:r>
                      <a:r>
                        <a:rPr/>
                        <a:t> </a:t>
                      </a:r>
                      <a:r>
                        <a:rPr/>
                        <a:t>class</a:t>
                      </a:r>
                      <a:r>
                        <a:rPr/>
                        <a:t> </a:t>
                      </a:r>
                      <a:r>
                        <a:rPr/>
                        <a:t>failures</a:t>
                      </a:r>
                    </a:p>
                  </a:txBody>
                </a:tc>
              </a:tr>
              <a:tr h="0">
                <a:tc>
                  <a:txBody>
                    <a:bodyPr/>
                    <a:lstStyle/>
                    <a:p>
                      <a:pPr lvl="0" marL="0" indent="0" algn="l">
                        <a:buNone/>
                      </a:pPr>
                      <a:r>
                        <a:rPr/>
                        <a:t>activities</a:t>
                      </a:r>
                    </a:p>
                  </a:txBody>
                </a:tc>
                <a:tc>
                  <a:txBody>
                    <a:bodyPr/>
                    <a:lstStyle/>
                    <a:p>
                      <a:pPr lvl="0" marL="0" indent="0" algn="l">
                        <a:buNone/>
                      </a:pPr>
                      <a:r>
                        <a:rPr/>
                        <a:t>Extra-curricular</a:t>
                      </a:r>
                      <a:r>
                        <a:rPr/>
                        <a:t> </a:t>
                      </a:r>
                      <a:r>
                        <a:rPr/>
                        <a:t>activities</a:t>
                      </a:r>
                    </a:p>
                  </a:txBody>
                </a:tc>
              </a:tr>
              <a:tr h="0">
                <a:tc>
                  <a:txBody>
                    <a:bodyPr/>
                    <a:lstStyle/>
                    <a:p>
                      <a:pPr lvl="0" marL="0" indent="0" algn="l">
                        <a:buNone/>
                      </a:pPr>
                      <a:r>
                        <a:rPr/>
                        <a:t>goout</a:t>
                      </a:r>
                    </a:p>
                  </a:txBody>
                </a:tc>
                <a:tc>
                  <a:txBody>
                    <a:bodyPr/>
                    <a:lstStyle/>
                    <a:p>
                      <a:pPr lvl="0" marL="0" indent="0" algn="l">
                        <a:buNone/>
                      </a:pPr>
                      <a:r>
                        <a:rPr/>
                        <a:t>Going</a:t>
                      </a:r>
                      <a:r>
                        <a:rPr/>
                        <a:t> </a:t>
                      </a:r>
                      <a:r>
                        <a:rPr/>
                        <a:t>out</a:t>
                      </a:r>
                      <a:r>
                        <a:rPr/>
                        <a:t> </a:t>
                      </a:r>
                      <a:r>
                        <a:rPr/>
                        <a:t>with</a:t>
                      </a:r>
                      <a:r>
                        <a:rPr/>
                        <a:t> </a:t>
                      </a:r>
                      <a:r>
                        <a:rPr/>
                        <a:t>friends</a:t>
                      </a:r>
                    </a:p>
                  </a:txBody>
                </a:tc>
              </a:tr>
              <a:tr h="0">
                <a:tc>
                  <a:txBody>
                    <a:bodyPr/>
                    <a:lstStyle/>
                    <a:p>
                      <a:pPr lvl="0" marL="0" indent="0" algn="l">
                        <a:buNone/>
                      </a:pPr>
                      <a:r>
                        <a:rPr/>
                        <a:t>G1</a:t>
                      </a:r>
                    </a:p>
                  </a:txBody>
                </a:tc>
                <a:tc>
                  <a:txBody>
                    <a:bodyPr/>
                    <a:lstStyle/>
                    <a:p>
                      <a:pPr lvl="0" marL="0" indent="0" algn="l">
                        <a:buNone/>
                      </a:pPr>
                      <a:r>
                        <a:rPr/>
                        <a:t>First</a:t>
                      </a:r>
                      <a:r>
                        <a:rPr/>
                        <a:t> </a:t>
                      </a:r>
                      <a:r>
                        <a:rPr/>
                        <a:t>period</a:t>
                      </a:r>
                      <a:r>
                        <a:rPr/>
                        <a:t> </a:t>
                      </a:r>
                      <a:r>
                        <a:rPr/>
                        <a:t>grade</a:t>
                      </a:r>
                    </a:p>
                  </a:txBody>
                </a:tc>
              </a:tr>
              <a:tr h="0">
                <a:tc>
                  <a:txBody>
                    <a:bodyPr/>
                    <a:lstStyle/>
                    <a:p>
                      <a:pPr lvl="0" marL="0" indent="0" algn="l">
                        <a:buNone/>
                      </a:pPr>
                      <a:r>
                        <a:rPr/>
                        <a:t>G2</a:t>
                      </a:r>
                    </a:p>
                  </a:txBody>
                </a:tc>
                <a:tc>
                  <a:txBody>
                    <a:bodyPr/>
                    <a:lstStyle/>
                    <a:p>
                      <a:pPr lvl="0" marL="0" indent="0" algn="l">
                        <a:buNone/>
                      </a:pPr>
                      <a:r>
                        <a:rPr/>
                        <a:t>Second</a:t>
                      </a:r>
                      <a:r>
                        <a:rPr/>
                        <a:t> </a:t>
                      </a:r>
                      <a:r>
                        <a:rPr/>
                        <a:t>period</a:t>
                      </a:r>
                      <a:r>
                        <a:rPr/>
                        <a:t> </a:t>
                      </a:r>
                      <a:r>
                        <a:rPr/>
                        <a:t>grade</a:t>
                      </a:r>
                    </a:p>
                  </a:txBody>
                </a:tc>
              </a:tr>
              <a:tr h="0">
                <a:tc>
                  <a:txBody>
                    <a:bodyPr/>
                    <a:lstStyle/>
                    <a:p>
                      <a:pPr lvl="0" marL="0" indent="0" algn="l">
                        <a:buNone/>
                      </a:pPr>
                      <a:r>
                        <a:rPr/>
                        <a:t>G3</a:t>
                      </a:r>
                    </a:p>
                  </a:txBody>
                </a:tc>
                <a:tc>
                  <a:txBody>
                    <a:bodyPr/>
                    <a:lstStyle/>
                    <a:p>
                      <a:pPr lvl="0" marL="0" indent="0" algn="l">
                        <a:buNone/>
                      </a:pPr>
                      <a:r>
                        <a:rPr/>
                        <a:t>Third</a:t>
                      </a:r>
                      <a:r>
                        <a:rPr/>
                        <a:t> </a:t>
                      </a:r>
                      <a:r>
                        <a:rPr/>
                        <a:t>period</a:t>
                      </a:r>
                      <a:r>
                        <a:rPr/>
                        <a:t> </a:t>
                      </a:r>
                      <a:r>
                        <a:rPr/>
                        <a:t>grade</a:t>
                      </a:r>
                    </a:p>
                  </a:txBody>
                </a:tc>
              </a:tr>
              <a:tr h="0">
                <a:tc>
                  <a:txBody>
                    <a:bodyPr/>
                    <a:lstStyle/>
                    <a:p>
                      <a:pPr lvl="0" marL="0" indent="0" algn="l">
                        <a:buNone/>
                      </a:pPr>
                      <a:r>
                        <a:rPr/>
                        <a:t>freetime</a:t>
                      </a:r>
                    </a:p>
                  </a:txBody>
                </a:tc>
                <a:tc>
                  <a:txBody>
                    <a:bodyPr/>
                    <a:lstStyle/>
                    <a:p>
                      <a:pPr lvl="0" marL="0" indent="0" algn="l">
                        <a:buNone/>
                      </a:pPr>
                      <a:r>
                        <a:rPr/>
                        <a:t>Hours</a:t>
                      </a:r>
                      <a:r>
                        <a:rPr/>
                        <a:t> </a:t>
                      </a:r>
                      <a:r>
                        <a:rPr/>
                        <a:t>of</a:t>
                      </a:r>
                      <a:r>
                        <a:rPr/>
                        <a:t> </a:t>
                      </a:r>
                      <a:r>
                        <a:rPr/>
                        <a:t>freet</a:t>
                      </a:r>
                      <a:r>
                        <a:rPr/>
                        <a:t> </a:t>
                      </a:r>
                      <a:r>
                        <a:rPr/>
                        <a:t>time</a:t>
                      </a:r>
                    </a:p>
                  </a:txBody>
                </a:tc>
              </a:tr>
              <a:tr h="0">
                <a:tc>
                  <a:txBody>
                    <a:bodyPr/>
                    <a:lstStyle/>
                    <a:p>
                      <a:pPr lvl="0" marL="0" indent="0" algn="l">
                        <a:buNone/>
                      </a:pPr>
                      <a:r>
                        <a:rPr/>
                        <a:t>studytime</a:t>
                      </a:r>
                    </a:p>
                  </a:txBody>
                </a:tc>
                <a:tc>
                  <a:txBody>
                    <a:bodyPr/>
                    <a:lstStyle/>
                    <a:p>
                      <a:pPr lvl="0" marL="0" indent="0" algn="l">
                        <a:buNone/>
                      </a:pPr>
                      <a:r>
                        <a:rPr/>
                        <a:t>Hours</a:t>
                      </a:r>
                      <a:r>
                        <a:rPr/>
                        <a:t> </a:t>
                      </a:r>
                      <a:r>
                        <a:rPr/>
                        <a:t>of</a:t>
                      </a:r>
                      <a:r>
                        <a:rPr/>
                        <a:t> </a:t>
                      </a:r>
                      <a:r>
                        <a:rPr/>
                        <a:t>study</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Logistic Regression Choice</a:t>
            </a:r>
          </a:p>
          <a:p>
            <a:pPr lvl="0" marL="0" indent="0">
              <a:buNone/>
            </a:pPr>
            <a:r>
              <a:rPr/>
              <a:t>A logistic regression was conducted to determine what sort of family or external factors may be drivers for student alcohol consumption. This decision was made in context of categorical nature of many of the variables.These indicators are involved with impacting whether or not a student can be considered an “alcoholic” or "binge drinker. —- Logistic Regression model Thus, in order to set up this logistic regression, we had to begin by transforming the weekday alcoholic consumption (Dalc) value into a binary variable and other transformation of some explanatory variables as well. — The logistic regression model is the following one: logit(pii) = log(pii/(1-pii)) = B0 + B1(urbani) + B2(famsmalli) + B3(parents_togetheri) + B4(mother_secondaryi) + B5(father_secondaryi) + B6(school_supporti) + B7(family_supporti) + B8(extra_tutoringi) + B9(attended_nurseryi) + B10(internet_accessi) + B11(traveltimei</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solidFill>
                  <a:srgbClr val="06287E"/>
                </a:solidFill>
                <a:latin typeface="Courier"/>
              </a:rPr>
              <a:t>library</a:t>
            </a:r>
            <a:r>
              <a:rPr>
                <a:latin typeface="Courier"/>
              </a:rPr>
              <a:t>(tidyverse)</a:t>
            </a:r>
            <a:b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-3.2737447</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urban</a:t>
                      </a:r>
                    </a:p>
                  </a:txBody>
                </a:tc>
                <a:tc>
                  <a:txBody>
                    <a:bodyPr/>
                    <a:lstStyle/>
                    <a:p>
                      <a:pPr lvl="0" marL="0" indent="0" algn="r">
                        <a:buNone/>
                      </a:pPr>
                      <a:r>
                        <a:rPr/>
                        <a:t>1.6688831</a:t>
                      </a:r>
                    </a:p>
                  </a:txBody>
                </a:tc>
                <a:tc>
                  <a:txBody>
                    <a:bodyPr/>
                    <a:lstStyle/>
                    <a:p>
                      <a:pPr lvl="0" marL="0" indent="0" algn="r">
                        <a:buNone/>
                      </a:pPr>
                      <a:r>
                        <a:rPr/>
                        <a:t>0.6669044</a:t>
                      </a:r>
                    </a:p>
                  </a:txBody>
                </a:tc>
                <a:tc>
                  <a:txBody>
                    <a:bodyPr/>
                    <a:lstStyle/>
                    <a:p>
                      <a:pPr lvl="0" marL="0" indent="0" algn="r">
                        <a:buNone/>
                      </a:pPr>
                      <a:r>
                        <a:rPr/>
                        <a:t>0.7679580</a:t>
                      </a:r>
                    </a:p>
                  </a:txBody>
                </a:tc>
                <a:tc>
                  <a:txBody>
                    <a:bodyPr/>
                    <a:lstStyle/>
                    <a:p>
                      <a:pPr lvl="0" marL="0" indent="0" algn="r">
                        <a:buNone/>
                      </a:pPr>
                      <a:r>
                        <a:rPr/>
                        <a:t>0.4425121</a:t>
                      </a:r>
                    </a:p>
                  </a:txBody>
                </a:tc>
                <a:tc>
                  <a:txBody>
                    <a:bodyPr/>
                    <a:lstStyle/>
                    <a:p>
                      <a:pPr lvl="0" marL="0" indent="0" algn="r">
                        <a:buNone/>
                      </a:pPr>
                      <a:r>
                        <a:rPr/>
                        <a:t>0.4906650</a:t>
                      </a:r>
                    </a:p>
                  </a:txBody>
                </a:tc>
                <a:tc>
                  <a:txBody>
                    <a:bodyPr/>
                    <a:lstStyle/>
                    <a:p>
                      <a:pPr lvl="0" marL="0" indent="0" algn="r">
                        <a:buNone/>
                      </a:pPr>
                      <a:r>
                        <a:rPr/>
                        <a:t>7.0354808</a:t>
                      </a:r>
                    </a:p>
                  </a:txBody>
                </a:tc>
              </a:tr>
              <a:tr h="0">
                <a:tc>
                  <a:txBody>
                    <a:bodyPr/>
                    <a:lstStyle/>
                    <a:p>
                      <a:pPr lvl="0" marL="0" indent="0" algn="l">
                        <a:buNone/>
                      </a:pPr>
                      <a:r>
                        <a:rPr/>
                        <a:t>famsmall</a:t>
                      </a:r>
                    </a:p>
                  </a:txBody>
                </a:tc>
                <a:tc>
                  <a:txBody>
                    <a:bodyPr/>
                    <a:lstStyle/>
                    <a:p>
                      <a:pPr lvl="0" marL="0" indent="0" algn="r">
                        <a:buNone/>
                      </a:pPr>
                      <a:r>
                        <a:rPr/>
                        <a:t>1.0898462</a:t>
                      </a:r>
                    </a:p>
                  </a:txBody>
                </a:tc>
                <a:tc>
                  <a:txBody>
                    <a:bodyPr/>
                    <a:lstStyle/>
                    <a:p>
                      <a:pPr lvl="0" marL="0" indent="0" algn="r">
                        <a:buNone/>
                      </a:pPr>
                      <a:r>
                        <a:rPr/>
                        <a:t>0.5774164</a:t>
                      </a:r>
                    </a:p>
                  </a:txBody>
                </a:tc>
                <a:tc>
                  <a:txBody>
                    <a:bodyPr/>
                    <a:lstStyle/>
                    <a:p>
                      <a:pPr lvl="0" marL="0" indent="0" algn="r">
                        <a:buNone/>
                      </a:pPr>
                      <a:r>
                        <a:rPr/>
                        <a:t>0.1490026</a:t>
                      </a:r>
                    </a:p>
                  </a:txBody>
                </a:tc>
                <a:tc>
                  <a:txBody>
                    <a:bodyPr/>
                    <a:lstStyle/>
                    <a:p>
                      <a:pPr lvl="0" marL="0" indent="0" algn="r">
                        <a:buNone/>
                      </a:pPr>
                      <a:r>
                        <a:rPr/>
                        <a:t>0.8815516</a:t>
                      </a:r>
                    </a:p>
                  </a:txBody>
                </a:tc>
                <a:tc>
                  <a:txBody>
                    <a:bodyPr/>
                    <a:lstStyle/>
                    <a:p>
                      <a:pPr lvl="0" marL="0" indent="0" algn="r">
                        <a:buNone/>
                      </a:pPr>
                      <a:r>
                        <a:rPr/>
                        <a:t>0.3280724</a:t>
                      </a:r>
                    </a:p>
                  </a:txBody>
                </a:tc>
                <a:tc>
                  <a:txBody>
                    <a:bodyPr/>
                    <a:lstStyle/>
                    <a:p>
                      <a:pPr lvl="0" marL="0" indent="0" algn="r">
                        <a:buNone/>
                      </a:pPr>
                      <a:r>
                        <a:rPr/>
                        <a:t>3.2713828</a:t>
                      </a:r>
                    </a:p>
                  </a:txBody>
                </a:tc>
              </a:tr>
              <a:tr h="0">
                <a:tc>
                  <a:txBody>
                    <a:bodyPr/>
                    <a:lstStyle/>
                    <a:p>
                      <a:pPr lvl="0" marL="0" indent="0" algn="l">
                        <a:buNone/>
                      </a:pPr>
                      <a:r>
                        <a:rPr/>
                        <a:t>parents_together</a:t>
                      </a:r>
                    </a:p>
                  </a:txBody>
                </a:tc>
                <a:tc>
                  <a:txBody>
                    <a:bodyPr/>
                    <a:lstStyle/>
                    <a:p>
                      <a:pPr lvl="0" marL="0" indent="0" algn="r">
                        <a:buNone/>
                      </a:pPr>
                      <a:r>
                        <a:rPr/>
                        <a:t>0.3360665</a:t>
                      </a:r>
                    </a:p>
                  </a:txBody>
                </a:tc>
                <a:tc>
                  <a:txBody>
                    <a:bodyPr/>
                    <a:lstStyle/>
                    <a:p>
                      <a:pPr lvl="0" marL="0" indent="0" algn="r">
                        <a:buNone/>
                      </a:pPr>
                      <a:r>
                        <a:rPr/>
                        <a:t>0.7330300</a:t>
                      </a:r>
                    </a:p>
                  </a:txBody>
                </a:tc>
                <a:tc>
                  <a:txBody>
                    <a:bodyPr/>
                    <a:lstStyle/>
                    <a:p>
                      <a:pPr lvl="0" marL="0" indent="0" algn="r">
                        <a:buNone/>
                      </a:pPr>
                      <a:r>
                        <a:rPr/>
                        <a:t>-1.4875877</a:t>
                      </a:r>
                    </a:p>
                  </a:txBody>
                </a:tc>
                <a:tc>
                  <a:txBody>
                    <a:bodyPr/>
                    <a:lstStyle/>
                    <a:p>
                      <a:pPr lvl="0" marL="0" indent="0" algn="r">
                        <a:buNone/>
                      </a:pPr>
                      <a:r>
                        <a:rPr/>
                        <a:t>0.1368597</a:t>
                      </a:r>
                    </a:p>
                  </a:txBody>
                </a:tc>
                <a:tc>
                  <a:txBody>
                    <a:bodyPr/>
                    <a:lstStyle/>
                    <a:p>
                      <a:pPr lvl="0" marL="0" indent="0" algn="r">
                        <a:buNone/>
                      </a:pPr>
                      <a:r>
                        <a:rPr/>
                        <a:t>0.0861486</a:t>
                      </a:r>
                    </a:p>
                  </a:txBody>
                </a:tc>
                <a:tc>
                  <a:txBody>
                    <a:bodyPr/>
                    <a:lstStyle/>
                    <a:p>
                      <a:pPr lvl="0" marL="0" indent="0" algn="r">
                        <a:buNone/>
                      </a:pPr>
                      <a:r>
                        <a:rPr/>
                        <a:t>1.6711355</a:t>
                      </a:r>
                    </a:p>
                  </a:txBody>
                </a:tc>
              </a:tr>
              <a:tr h="0">
                <a:tc>
                  <a:txBody>
                    <a:bodyPr/>
                    <a:lstStyle/>
                    <a:p>
                      <a:pPr lvl="0" marL="0" indent="0" algn="l">
                        <a:buNone/>
                      </a:pPr>
                      <a:r>
                        <a:rPr/>
                        <a:t>mother_secondary</a:t>
                      </a:r>
                    </a:p>
                  </a:txBody>
                </a:tc>
                <a:tc>
                  <a:txBody>
                    <a:bodyPr/>
                    <a:lstStyle/>
                    <a:p>
                      <a:pPr lvl="0" marL="0" indent="0" algn="r">
                        <a:buNone/>
                      </a:pPr>
                      <a:r>
                        <a:rPr/>
                        <a:t>1.6346218</a:t>
                      </a:r>
                    </a:p>
                  </a:txBody>
                </a:tc>
                <a:tc>
                  <a:txBody>
                    <a:bodyPr/>
                    <a:lstStyle/>
                    <a:p>
                      <a:pPr lvl="0" marL="0" indent="0" algn="r">
                        <a:buNone/>
                      </a:pPr>
                      <a:r>
                        <a:rPr/>
                        <a:t>0.6416984</a:t>
                      </a:r>
                    </a:p>
                  </a:txBody>
                </a:tc>
                <a:tc>
                  <a:txBody>
                    <a:bodyPr/>
                    <a:lstStyle/>
                    <a:p>
                      <a:pPr lvl="0" marL="0" indent="0" algn="r">
                        <a:buNone/>
                      </a:pPr>
                      <a:r>
                        <a:rPr/>
                        <a:t>0.7657982</a:t>
                      </a:r>
                    </a:p>
                  </a:txBody>
                </a:tc>
                <a:tc>
                  <a:txBody>
                    <a:bodyPr/>
                    <a:lstStyle/>
                    <a:p>
                      <a:pPr lvl="0" marL="0" indent="0" algn="r">
                        <a:buNone/>
                      </a:pPr>
                      <a:r>
                        <a:rPr/>
                        <a:t>0.4437964</a:t>
                      </a:r>
                    </a:p>
                  </a:txBody>
                </a:tc>
                <a:tc>
                  <a:txBody>
                    <a:bodyPr/>
                    <a:lstStyle/>
                    <a:p>
                      <a:pPr lvl="0" marL="0" indent="0" algn="r">
                        <a:buNone/>
                      </a:pPr>
                      <a:r>
                        <a:rPr/>
                        <a:t>0.4659851</a:t>
                      </a:r>
                    </a:p>
                  </a:txBody>
                </a:tc>
                <a:tc>
                  <a:txBody>
                    <a:bodyPr/>
                    <a:lstStyle/>
                    <a:p>
                      <a:pPr lvl="0" marL="0" indent="0" algn="r">
                        <a:buNone/>
                      </a:pPr>
                      <a:r>
                        <a:rPr/>
                        <a:t>5.9238787</a:t>
                      </a:r>
                    </a:p>
                  </a:txBody>
                </a:tc>
              </a:tr>
              <a:tr h="0">
                <a:tc>
                  <a:txBody>
                    <a:bodyPr/>
                    <a:lstStyle/>
                    <a:p>
                      <a:pPr lvl="0" marL="0" indent="0" algn="l">
                        <a:buNone/>
                      </a:pPr>
                      <a:r>
                        <a:rPr/>
                        <a:t>father_secondary</a:t>
                      </a:r>
                    </a:p>
                  </a:txBody>
                </a:tc>
                <a:tc>
                  <a:txBody>
                    <a:bodyPr/>
                    <a:lstStyle/>
                    <a:p>
                      <a:pPr lvl="0" marL="0" indent="0" algn="r">
                        <a:buNone/>
                      </a:pPr>
                      <a:r>
                        <a:rPr/>
                        <a:t>0.8164724</a:t>
                      </a:r>
                    </a:p>
                  </a:txBody>
                </a:tc>
                <a:tc>
                  <a:txBody>
                    <a:bodyPr/>
                    <a:lstStyle/>
                    <a:p>
                      <a:pPr lvl="0" marL="0" indent="0" algn="r">
                        <a:buNone/>
                      </a:pPr>
                      <a:r>
                        <a:rPr/>
                        <a:t>0.6083885</a:t>
                      </a:r>
                    </a:p>
                  </a:txBody>
                </a:tc>
                <a:tc>
                  <a:txBody>
                    <a:bodyPr/>
                    <a:lstStyle/>
                    <a:p>
                      <a:pPr lvl="0" marL="0" indent="0" algn="r">
                        <a:buNone/>
                      </a:pPr>
                      <a:r>
                        <a:rPr/>
                        <a:t>-0.3332774</a:t>
                      </a:r>
                    </a:p>
                  </a:txBody>
                </a:tc>
                <a:tc>
                  <a:txBody>
                    <a:bodyPr/>
                    <a:lstStyle/>
                    <a:p>
                      <a:pPr lvl="0" marL="0" indent="0" algn="r">
                        <a:buNone/>
                      </a:pPr>
                      <a:r>
                        <a:rPr/>
                        <a:t>0.7389249</a:t>
                      </a:r>
                    </a:p>
                  </a:txBody>
                </a:tc>
                <a:tc>
                  <a:txBody>
                    <a:bodyPr/>
                    <a:lstStyle/>
                    <a:p>
                      <a:pPr lvl="0" marL="0" indent="0" algn="r">
                        <a:buNone/>
                      </a:pPr>
                      <a:r>
                        <a:rPr/>
                        <a:t>0.2476953</a:t>
                      </a:r>
                    </a:p>
                  </a:txBody>
                </a:tc>
                <a:tc>
                  <a:txBody>
                    <a:bodyPr/>
                    <a:lstStyle/>
                    <a:p>
                      <a:pPr lvl="0" marL="0" indent="0" algn="r">
                        <a:buNone/>
                      </a:pPr>
                      <a:r>
                        <a:rPr/>
                        <a:t>2.7533148</a:t>
                      </a:r>
                    </a:p>
                  </a:txBody>
                </a:tc>
              </a:tr>
              <a:tr h="0">
                <a:tc>
                  <a:txBody>
                    <a:bodyPr/>
                    <a:lstStyle/>
                    <a:p>
                      <a:pPr lvl="0" marL="0" indent="0" algn="l">
                        <a:buNone/>
                      </a:pPr>
                      <a:r>
                        <a:rPr/>
                        <a:t>school_support</a:t>
                      </a:r>
                    </a:p>
                  </a:txBody>
                </a:tc>
                <a:tc>
                  <a:txBody>
                    <a:bodyPr/>
                    <a:lstStyle/>
                    <a:p>
                      <a:pPr lvl="0" marL="0" indent="0" algn="r">
                        <a:buNone/>
                      </a:pPr>
                      <a:r>
                        <a:rPr/>
                        <a:t>1.6966845</a:t>
                      </a:r>
                    </a:p>
                  </a:txBody>
                </a:tc>
                <a:tc>
                  <a:txBody>
                    <a:bodyPr/>
                    <a:lstStyle/>
                    <a:p>
                      <a:pPr lvl="0" marL="0" indent="0" algn="r">
                        <a:buNone/>
                      </a:pPr>
                      <a:r>
                        <a:rPr/>
                        <a:t>0.7350288</a:t>
                      </a:r>
                    </a:p>
                  </a:txBody>
                </a:tc>
                <a:tc>
                  <a:txBody>
                    <a:bodyPr/>
                    <a:lstStyle/>
                    <a:p>
                      <a:pPr lvl="0" marL="0" indent="0" algn="r">
                        <a:buNone/>
                      </a:pPr>
                      <a:r>
                        <a:rPr/>
                        <a:t>0.7192590</a:t>
                      </a:r>
                    </a:p>
                  </a:txBody>
                </a:tc>
                <a:tc>
                  <a:txBody>
                    <a:bodyPr/>
                    <a:lstStyle/>
                    <a:p>
                      <a:pPr lvl="0" marL="0" indent="0" algn="r">
                        <a:buNone/>
                      </a:pPr>
                      <a:r>
                        <a:rPr/>
                        <a:t>0.4719814</a:t>
                      </a:r>
                    </a:p>
                  </a:txBody>
                </a:tc>
                <a:tc>
                  <a:txBody>
                    <a:bodyPr/>
                    <a:lstStyle/>
                    <a:p>
                      <a:pPr lvl="0" marL="0" indent="0" algn="r">
                        <a:buNone/>
                      </a:pPr>
                      <a:r>
                        <a:rPr/>
                        <a:t>0.3335768</a:t>
                      </a:r>
                    </a:p>
                  </a:txBody>
                </a:tc>
                <a:tc>
                  <a:txBody>
                    <a:bodyPr/>
                    <a:lstStyle/>
                    <a:p>
                      <a:pPr lvl="0" marL="0" indent="0" algn="r">
                        <a:buNone/>
                      </a:pPr>
                      <a:r>
                        <a:rPr/>
                        <a:t>6.5055546</a:t>
                      </a:r>
                    </a:p>
                  </a:txBody>
                </a:tc>
              </a:tr>
              <a:tr h="0">
                <a:tc>
                  <a:txBody>
                    <a:bodyPr/>
                    <a:lstStyle/>
                    <a:p>
                      <a:pPr lvl="0" marL="0" indent="0" algn="l">
                        <a:buNone/>
                      </a:pPr>
                      <a:r>
                        <a:rPr/>
                        <a:t>family_support</a:t>
                      </a:r>
                    </a:p>
                  </a:txBody>
                </a:tc>
                <a:tc>
                  <a:txBody>
                    <a:bodyPr/>
                    <a:lstStyle/>
                    <a:p>
                      <a:pPr lvl="0" marL="0" indent="0" algn="r">
                        <a:buNone/>
                      </a:pPr>
                      <a:r>
                        <a:rPr/>
                        <a:t>0.7719339</a:t>
                      </a:r>
                    </a:p>
                  </a:txBody>
                </a:tc>
                <a:tc>
                  <a:txBody>
                    <a:bodyPr/>
                    <a:lstStyle/>
                    <a:p>
                      <a:pPr lvl="0" marL="0" indent="0" algn="r">
                        <a:buNone/>
                      </a:pPr>
                      <a:r>
                        <a:rPr/>
                        <a:t>0.5767873</a:t>
                      </a:r>
                    </a:p>
                  </a:txBody>
                </a:tc>
                <a:tc>
                  <a:txBody>
                    <a:bodyPr/>
                    <a:lstStyle/>
                    <a:p>
                      <a:pPr lvl="0" marL="0" indent="0" algn="r">
                        <a:buNone/>
                      </a:pPr>
                      <a:r>
                        <a:rPr/>
                        <a:t>-0.4487901</a:t>
                      </a:r>
                    </a:p>
                  </a:txBody>
                </a:tc>
                <a:tc>
                  <a:txBody>
                    <a:bodyPr/>
                    <a:lstStyle/>
                    <a:p>
                      <a:pPr lvl="0" marL="0" indent="0" algn="r">
                        <a:buNone/>
                      </a:pPr>
                      <a:r>
                        <a:rPr/>
                        <a:t>0.6535831</a:t>
                      </a:r>
                    </a:p>
                  </a:txBody>
                </a:tc>
                <a:tc>
                  <a:txBody>
                    <a:bodyPr/>
                    <a:lstStyle/>
                    <a:p>
                      <a:pPr lvl="0" marL="0" indent="0" algn="r">
                        <a:buNone/>
                      </a:pPr>
                      <a:r>
                        <a:rPr/>
                        <a:t>0.2540548</a:t>
                      </a:r>
                    </a:p>
                  </a:txBody>
                </a:tc>
                <a:tc>
                  <a:txBody>
                    <a:bodyPr/>
                    <a:lstStyle/>
                    <a:p>
                      <a:pPr lvl="0" marL="0" indent="0" algn="r">
                        <a:buNone/>
                      </a:pPr>
                      <a:r>
                        <a:rPr/>
                        <a:t>2.5249038</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2.7390193</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-2.4441553</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internetaccess</a:t>
                      </a:r>
                    </a:p>
                  </a:txBody>
                </a:tc>
                <a:tc>
                  <a:txBody>
                    <a:bodyPr/>
                    <a:lstStyle/>
                    <a:p>
                      <a:pPr lvl="0" marL="0" indent="0" algn="r">
                        <a:buNone/>
                      </a:pPr>
                      <a:r>
                        <a:rPr/>
                        <a:t>1.1353805</a:t>
                      </a:r>
                    </a:p>
                  </a:txBody>
                </a:tc>
                <a:tc>
                  <a:txBody>
                    <a:bodyPr/>
                    <a:lstStyle/>
                    <a:p>
                      <a:pPr lvl="0" marL="0" indent="0" algn="r">
                        <a:buNone/>
                      </a:pPr>
                      <a:r>
                        <a:rPr/>
                        <a:t>0.8280841</a:t>
                      </a:r>
                    </a:p>
                  </a:txBody>
                </a:tc>
                <a:tc>
                  <a:txBody>
                    <a:bodyPr/>
                    <a:lstStyle/>
                    <a:p>
                      <a:pPr lvl="0" marL="0" indent="0" algn="r">
                        <a:buNone/>
                      </a:pPr>
                      <a:r>
                        <a:rPr/>
                        <a:t>0.1533272</a:t>
                      </a:r>
                    </a:p>
                  </a:txBody>
                </a:tc>
                <a:tc>
                  <a:txBody>
                    <a:bodyPr/>
                    <a:lstStyle/>
                    <a:p>
                      <a:pPr lvl="0" marL="0" indent="0" algn="r">
                        <a:buNone/>
                      </a:pPr>
                      <a:r>
                        <a:rPr/>
                        <a:t>0.8781403</a:t>
                      </a:r>
                    </a:p>
                  </a:txBody>
                </a:tc>
                <a:tc>
                  <a:txBody>
                    <a:bodyPr/>
                    <a:lstStyle/>
                    <a:p>
                      <a:pPr lvl="0" marL="0" indent="0" algn="r">
                        <a:buNone/>
                      </a:pPr>
                      <a:r>
                        <a:rPr/>
                        <a:t>0.2619882</a:t>
                      </a:r>
                    </a:p>
                  </a:txBody>
                </a:tc>
                <a:tc>
                  <a:txBody>
                    <a:bodyPr/>
                    <a:lstStyle/>
                    <a:p>
                      <a:pPr lvl="0" marL="0" indent="0" algn="r">
                        <a:buNone/>
                      </a:pPr>
                      <a:r>
                        <a:rPr/>
                        <a:t>7.9215281</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3.0509169</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life and family circumstances that affect alcohol consumption</dc:title>
  <dc:creator>Colin Lee, Danielle Mensah and Haby Sow</dc:creator>
  <cp:keywords/>
  <dcterms:created xsi:type="dcterms:W3CDTF">2021-11-18T22:09:11Z</dcterms:created>
  <dcterms:modified xsi:type="dcterms:W3CDTF">2021-11-18T22:09:11Z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19/11/2021</vt:lpwstr>
  </property>
  <property fmtid="{D5CDD505-2E9C-101B-9397-08002B2CF9AE}" pid="3" name="output">
    <vt:lpwstr/>
  </property>
</Properties>
</file>