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F68C-4E42-2447-8901-54127AFE75BC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eid/SiVa" TargetMode="External"/><Relationship Id="rId2" Type="http://schemas.openxmlformats.org/officeDocument/2006/relationships/hyperlink" Target="https://siva-arendus.eesti.ee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-eid.github.io/Si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9" y="361821"/>
            <a:ext cx="3228397" cy="1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SiVa</a:t>
            </a:r>
            <a:r>
              <a:rPr lang="en-US" dirty="0" smtClean="0"/>
              <a:t> – </a:t>
            </a:r>
            <a:r>
              <a:rPr lang="en-US" dirty="0" err="1" smtClean="0"/>
              <a:t>allkirjade</a:t>
            </a:r>
            <a:r>
              <a:rPr lang="en-US" dirty="0" smtClean="0"/>
              <a:t> </a:t>
            </a:r>
            <a:r>
              <a:rPr lang="en-US" dirty="0" err="1" smtClean="0"/>
              <a:t>valideerimise</a:t>
            </a:r>
            <a:r>
              <a:rPr lang="en-US" dirty="0" smtClean="0"/>
              <a:t> </a:t>
            </a:r>
            <a:r>
              <a:rPr lang="en-US" dirty="0" err="1" smtClean="0"/>
              <a:t>tarkvara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6E00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on </a:t>
            </a:r>
            <a:r>
              <a:rPr lang="en-US" sz="2000" dirty="0" err="1" smtClean="0"/>
              <a:t>veebiteenus</a:t>
            </a:r>
            <a:r>
              <a:rPr lang="en-US" sz="2000" dirty="0" smtClean="0"/>
              <a:t> </a:t>
            </a:r>
            <a:r>
              <a:rPr lang="et-EE" sz="2000" dirty="0" smtClean="0"/>
              <a:t>digitaalselt allkirjastatud dokumentide valideerimiseks</a:t>
            </a:r>
            <a:r>
              <a:rPr lang="en-US" sz="2000" dirty="0" smtClean="0"/>
              <a:t>. </a:t>
            </a:r>
            <a:r>
              <a:rPr lang="en-US" sz="2000" dirty="0" err="1" smtClean="0"/>
              <a:t>SiVal</a:t>
            </a:r>
            <a:r>
              <a:rPr lang="en-US" sz="2000" dirty="0" smtClean="0"/>
              <a:t> on:</a:t>
            </a:r>
          </a:p>
          <a:p>
            <a:pPr lvl="1"/>
            <a:r>
              <a:rPr lang="en-US" sz="1800" dirty="0" smtClean="0"/>
              <a:t>	REST </a:t>
            </a:r>
            <a:r>
              <a:rPr lang="en-US" sz="1800" dirty="0" err="1" smtClean="0"/>
              <a:t>ETSIga</a:t>
            </a:r>
            <a:r>
              <a:rPr lang="en-US" sz="1800" dirty="0" smtClean="0"/>
              <a:t> </a:t>
            </a:r>
            <a:r>
              <a:rPr lang="en-US" sz="1800" dirty="0" err="1" smtClean="0"/>
              <a:t>ühilduv</a:t>
            </a:r>
            <a:r>
              <a:rPr lang="en-US" sz="1800" dirty="0" smtClean="0"/>
              <a:t> API; </a:t>
            </a:r>
            <a:endParaRPr lang="et-EE" sz="1800" dirty="0" smtClean="0"/>
          </a:p>
          <a:p>
            <a:pPr lvl="1"/>
            <a:r>
              <a:rPr lang="en-US" sz="1800" dirty="0" smtClean="0"/>
              <a:t>	SOAP </a:t>
            </a:r>
            <a:r>
              <a:rPr lang="en-US" sz="1800" dirty="0" err="1" smtClean="0"/>
              <a:t>ETSIga</a:t>
            </a:r>
            <a:r>
              <a:rPr lang="en-US" sz="1800" dirty="0" smtClean="0"/>
              <a:t> </a:t>
            </a:r>
            <a:r>
              <a:rPr lang="en-US" sz="1800" dirty="0" err="1" smtClean="0"/>
              <a:t>ühilduv</a:t>
            </a:r>
            <a:r>
              <a:rPr lang="en-US" sz="1800" dirty="0" smtClean="0"/>
              <a:t> API.</a:t>
            </a:r>
            <a:r>
              <a:rPr lang="en-US" dirty="0" smtClean="0"/>
              <a:t> </a:t>
            </a:r>
          </a:p>
          <a:p>
            <a:pPr lvl="0"/>
            <a:endParaRPr lang="en-US" sz="2000" dirty="0" smtClean="0"/>
          </a:p>
          <a:p>
            <a:pPr>
              <a:buClr>
                <a:srgbClr val="FF6E0D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</a:t>
            </a:r>
            <a:r>
              <a:rPr lang="en-US" sz="2000" dirty="0" err="1" smtClean="0"/>
              <a:t>toetab</a:t>
            </a:r>
            <a:r>
              <a:rPr lang="en-US" sz="2000" dirty="0" smtClean="0"/>
              <a:t> </a:t>
            </a:r>
            <a:r>
              <a:rPr lang="en-US" sz="2000" dirty="0" err="1" smtClean="0"/>
              <a:t>järgmisi</a:t>
            </a:r>
            <a:r>
              <a:rPr lang="en-US" sz="2000" dirty="0" smtClean="0"/>
              <a:t> </a:t>
            </a:r>
            <a:r>
              <a:rPr lang="en-US" sz="2000" dirty="0" err="1" smtClean="0"/>
              <a:t>failiformaate</a:t>
            </a:r>
            <a:r>
              <a:rPr lang="en-US" sz="2000" dirty="0" smtClean="0"/>
              <a:t>: </a:t>
            </a:r>
          </a:p>
          <a:p>
            <a:pPr lvl="1"/>
            <a:r>
              <a:rPr lang="et-EE" sz="1800" dirty="0" smtClean="0"/>
              <a:t>PDF versioon 1.7 ja hilisem, mis on allkirjastatud </a:t>
            </a:r>
            <a:r>
              <a:rPr lang="et-EE" sz="1800" dirty="0" err="1" smtClean="0"/>
              <a:t>PadES-profiili</a:t>
            </a:r>
            <a:r>
              <a:rPr lang="et-EE" sz="1800" dirty="0" smtClean="0"/>
              <a:t> allkirjaga;</a:t>
            </a:r>
            <a:endParaRPr lang="en-US" sz="1800" dirty="0" smtClean="0"/>
          </a:p>
          <a:p>
            <a:pPr lvl="1"/>
            <a:r>
              <a:rPr lang="et-EE" sz="1800" dirty="0" smtClean="0"/>
              <a:t>DDOC alates versioonist 1.0;</a:t>
            </a:r>
            <a:endParaRPr lang="en-US" sz="1800" dirty="0" smtClean="0"/>
          </a:p>
          <a:p>
            <a:pPr lvl="1"/>
            <a:r>
              <a:rPr lang="et-EE" sz="1800" dirty="0" smtClean="0"/>
              <a:t>BDOC alates versioonist 2.1;</a:t>
            </a:r>
            <a:endParaRPr lang="en-US" sz="1800" dirty="0" smtClean="0"/>
          </a:p>
          <a:p>
            <a:pPr lvl="1"/>
            <a:r>
              <a:rPr lang="et-EE" sz="1800" dirty="0" smtClean="0"/>
              <a:t>X-tee v6 turvaserveri ASiCE konteinerid;</a:t>
            </a:r>
          </a:p>
          <a:p>
            <a:pPr lvl="1"/>
            <a:r>
              <a:rPr lang="et-EE" sz="1800" dirty="0" smtClean="0"/>
              <a:t>ASiCE ja ASiCS konteinerid;</a:t>
            </a:r>
          </a:p>
          <a:p>
            <a:pPr lvl="1"/>
            <a:r>
              <a:rPr lang="et-EE" sz="1800" dirty="0" smtClean="0"/>
              <a:t>XAdES allkirjad;</a:t>
            </a:r>
          </a:p>
          <a:p>
            <a:pPr lvl="1"/>
            <a:r>
              <a:rPr lang="et-EE" sz="1800" dirty="0" smtClean="0"/>
              <a:t>CAdES allkirjad.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89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kern="0" dirty="0" err="1" smtClean="0"/>
              <a:t>SiVa</a:t>
            </a:r>
            <a:r>
              <a:rPr lang="en-US" kern="0" dirty="0" smtClean="0"/>
              <a:t> </a:t>
            </a:r>
            <a:r>
              <a:rPr lang="en-US" kern="0" dirty="0" err="1" smtClean="0"/>
              <a:t>komponentide</a:t>
            </a:r>
            <a:r>
              <a:rPr lang="en-US" kern="0" dirty="0" smtClean="0"/>
              <a:t> </a:t>
            </a:r>
            <a:r>
              <a:rPr lang="en-US" kern="0" dirty="0" err="1" smtClean="0"/>
              <a:t>mudel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1417638"/>
            <a:ext cx="7578969" cy="49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Toetatud</a:t>
            </a:r>
            <a:r>
              <a:rPr lang="en-US" dirty="0" smtClean="0"/>
              <a:t> </a:t>
            </a:r>
            <a:r>
              <a:rPr lang="en-US" dirty="0" err="1" smtClean="0"/>
              <a:t>formaatide</a:t>
            </a:r>
            <a:r>
              <a:rPr lang="en-US" dirty="0" smtClean="0"/>
              <a:t> </a:t>
            </a:r>
            <a:r>
              <a:rPr lang="en-US" dirty="0" err="1" smtClean="0"/>
              <a:t>tasemed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24" y="1490309"/>
            <a:ext cx="5077151" cy="47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ETSI </a:t>
            </a:r>
            <a:r>
              <a:rPr lang="en-US" dirty="0" err="1" smtClean="0"/>
              <a:t>standardid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6906"/>
              </p:ext>
            </p:extLst>
          </p:nvPr>
        </p:nvGraphicFramePr>
        <p:xfrm>
          <a:off x="669727" y="1699601"/>
          <a:ext cx="7372400" cy="4669617"/>
        </p:xfrm>
        <a:graphic>
          <a:graphicData uri="http://schemas.openxmlformats.org/drawingml/2006/table">
            <a:tbl>
              <a:tblPr/>
              <a:tblGrid>
                <a:gridCol w="1474480">
                  <a:extLst>
                    <a:ext uri="{9D8B030D-6E8A-4147-A177-3AD203B41FA5}">
                      <a16:colId xmlns:a16="http://schemas.microsoft.com/office/drawing/2014/main" val="1689065519"/>
                    </a:ext>
                  </a:extLst>
                </a:gridCol>
                <a:gridCol w="1474480">
                  <a:extLst>
                    <a:ext uri="{9D8B030D-6E8A-4147-A177-3AD203B41FA5}">
                      <a16:colId xmlns:a16="http://schemas.microsoft.com/office/drawing/2014/main" val="3467872839"/>
                    </a:ext>
                  </a:extLst>
                </a:gridCol>
                <a:gridCol w="1474480">
                  <a:extLst>
                    <a:ext uri="{9D8B030D-6E8A-4147-A177-3AD203B41FA5}">
                      <a16:colId xmlns:a16="http://schemas.microsoft.com/office/drawing/2014/main" val="1639968436"/>
                    </a:ext>
                  </a:extLst>
                </a:gridCol>
                <a:gridCol w="1474480">
                  <a:extLst>
                    <a:ext uri="{9D8B030D-6E8A-4147-A177-3AD203B41FA5}">
                      <a16:colId xmlns:a16="http://schemas.microsoft.com/office/drawing/2014/main" val="424073406"/>
                    </a:ext>
                  </a:extLst>
                </a:gridCol>
                <a:gridCol w="1474480">
                  <a:extLst>
                    <a:ext uri="{9D8B030D-6E8A-4147-A177-3AD203B41FA5}">
                      <a16:colId xmlns:a16="http://schemas.microsoft.com/office/drawing/2014/main" val="2479145107"/>
                    </a:ext>
                  </a:extLst>
                </a:gridCol>
              </a:tblGrid>
              <a:tr h="4905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Konteineri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Allkirja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/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konteineri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objekti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Eksisteeriv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baas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profiili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viide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eIDAS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es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rofiili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viid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 (ETSI EN standard)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Märkused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66805"/>
                  </a:ext>
                </a:extLst>
              </a:tr>
              <a:tr h="369040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7.3.1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47926"/>
                  </a:ext>
                </a:extLst>
              </a:tr>
              <a:tr h="36904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00359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Ajatempli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i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 ETSI EN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standardi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rofiil</a:t>
                      </a:r>
                      <a:r>
                        <a:rPr lang="en-US" sz="900" baseline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aseline="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sisalda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antud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61856"/>
                  </a:ext>
                </a:extLst>
              </a:tr>
              <a:tr h="612107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-E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endParaRPr lang="et-EE" sz="900" dirty="0" smtClean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4.4.3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Lisada tugi täiendavatele omadustele, piiranguteta tutvustatud BDOC 2.1 standardis</a:t>
                      </a:r>
                      <a:endParaRPr lang="en-US" sz="900" dirty="0">
                        <a:solidFill>
                          <a:srgbClr val="00B0F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7011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8.4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endParaRPr lang="et-EE" sz="900" dirty="0" smtClean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4.4.4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09234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Ajatempli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i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8.5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endParaRPr lang="et-EE" sz="900" dirty="0" smtClean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4.4.4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73172"/>
                  </a:ext>
                </a:extLst>
              </a:tr>
              <a:tr h="612107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103 172 [3]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319 142 [8]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Toetab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kõiki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omadusi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sh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XAdESega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kui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see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ühildub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profiiliga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17109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103 171 [2]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319 132 [7]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93207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103 173 [4]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319 122 [6]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6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/>
              <a:t>API </a:t>
            </a:r>
            <a:r>
              <a:rPr lang="en-US" dirty="0" err="1" smtClean="0"/>
              <a:t>integraatoritele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FF6E0D"/>
              </a:buClr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Valideerimispäringu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liidesed</a:t>
            </a:r>
            <a:endParaRPr lang="en-US" b="1" dirty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REST JSON </a:t>
            </a:r>
            <a:r>
              <a:rPr lang="en-US" b="1" dirty="0" err="1" smtClean="0">
                <a:solidFill>
                  <a:srgbClr val="707070"/>
                </a:solidFill>
              </a:rPr>
              <a:t>liides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&gt;/validate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SOAP-</a:t>
            </a:r>
            <a:r>
              <a:rPr lang="en-US" b="1" dirty="0" err="1" smtClean="0">
                <a:solidFill>
                  <a:srgbClr val="707070"/>
                </a:solidFill>
              </a:rPr>
              <a:t>liides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&gt;/soap/</a:t>
            </a:r>
            <a:r>
              <a:rPr lang="en-US" dirty="0" err="1" smtClean="0">
                <a:solidFill>
                  <a:srgbClr val="707070"/>
                </a:solidFill>
              </a:rPr>
              <a:t>validationWebService</a:t>
            </a:r>
            <a:r>
              <a:rPr lang="en-US" dirty="0" smtClean="0">
                <a:solidFill>
                  <a:srgbClr val="707070"/>
                </a:solidFill>
              </a:rPr>
              <a:t>/</a:t>
            </a:r>
            <a:r>
              <a:rPr lang="en-US" dirty="0" err="1" smtClean="0">
                <a:solidFill>
                  <a:srgbClr val="707070"/>
                </a:solidFill>
              </a:rPr>
              <a:t>validateDocument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JSON-</a:t>
            </a:r>
            <a:r>
              <a:rPr lang="en-US" b="1" dirty="0" err="1" smtClean="0">
                <a:solidFill>
                  <a:srgbClr val="707070"/>
                </a:solidFill>
              </a:rPr>
              <a:t>päringu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näidis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{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"filename":"</a:t>
            </a:r>
            <a:r>
              <a:rPr lang="en-US" dirty="0" err="1" smtClean="0">
                <a:solidFill>
                  <a:srgbClr val="707070"/>
                </a:solidFill>
              </a:rPr>
              <a:t>sample.ddoc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„</a:t>
            </a:r>
            <a:r>
              <a:rPr lang="et-EE" dirty="0" smtClean="0">
                <a:solidFill>
                  <a:srgbClr val="707070"/>
                </a:solidFill>
              </a:rPr>
              <a:t>report</a:t>
            </a:r>
            <a:r>
              <a:rPr lang="en-US" dirty="0" smtClean="0">
                <a:solidFill>
                  <a:srgbClr val="707070"/>
                </a:solidFill>
              </a:rPr>
              <a:t>Type":"</a:t>
            </a:r>
            <a:r>
              <a:rPr lang="et-EE" dirty="0" smtClean="0">
                <a:solidFill>
                  <a:srgbClr val="707070"/>
                </a:solidFill>
              </a:rPr>
              <a:t>Simple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"document":"PD94bWwgdmVyc2lvbj0iMS4....",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signaturePolicy</a:t>
            </a:r>
            <a:r>
              <a:rPr lang="en-US" dirty="0" smtClean="0">
                <a:solidFill>
                  <a:srgbClr val="707070"/>
                </a:solidFill>
              </a:rPr>
              <a:t>": "</a:t>
            </a:r>
            <a:r>
              <a:rPr lang="en-US" dirty="0" err="1" smtClean="0">
                <a:solidFill>
                  <a:srgbClr val="707070"/>
                </a:solidFill>
              </a:rPr>
              <a:t>POLv</a:t>
            </a:r>
            <a:r>
              <a:rPr lang="et-EE" dirty="0">
                <a:solidFill>
                  <a:srgbClr val="707070"/>
                </a:solidFill>
              </a:rPr>
              <a:t>4</a:t>
            </a:r>
            <a:r>
              <a:rPr lang="en-US" dirty="0" smtClean="0">
                <a:solidFill>
                  <a:srgbClr val="707070"/>
                </a:solidFill>
              </a:rPr>
              <a:t>"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}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endParaRPr lang="et-E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Näidisrakendus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5" y="1810830"/>
            <a:ext cx="6573450" cy="29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Info </a:t>
            </a:r>
            <a:r>
              <a:rPr lang="en-US" dirty="0" err="1"/>
              <a:t>i</a:t>
            </a:r>
            <a:r>
              <a:rPr lang="en-US" dirty="0" err="1" smtClean="0"/>
              <a:t>ntegraatoritele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Näidisrakendus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>
                <a:solidFill>
                  <a:srgbClr val="FF6E0D"/>
                </a:solidFill>
                <a:hlinkClick r:id="rId2"/>
              </a:rPr>
              <a:t>https://siva-arendus.eesti.ee/V2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Github</a:t>
            </a:r>
            <a:r>
              <a:rPr lang="en-US" b="1" dirty="0" err="1" smtClean="0">
                <a:solidFill>
                  <a:srgbClr val="707070"/>
                </a:solidFill>
              </a:rPr>
              <a:t>i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repositoorium</a:t>
            </a:r>
            <a:r>
              <a:rPr lang="en-US" b="1" dirty="0" smtClean="0">
                <a:solidFill>
                  <a:srgbClr val="707070"/>
                </a:solidFill>
              </a:rPr>
              <a:t>, </a:t>
            </a:r>
            <a:r>
              <a:rPr lang="en-US" b="1" dirty="0" err="1" smtClean="0">
                <a:solidFill>
                  <a:srgbClr val="707070"/>
                </a:solidFill>
              </a:rPr>
              <a:t>sh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kood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  <a:hlinkClick r:id="rId3"/>
              </a:rPr>
              <a:t>https://github.com/open-eid/SiVa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Dokumentatsioon</a:t>
            </a:r>
            <a:endParaRPr lang="et-EE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 </a:t>
            </a:r>
            <a:r>
              <a:rPr lang="en-US" dirty="0" smtClean="0">
                <a:solidFill>
                  <a:srgbClr val="595959"/>
                </a:solidFill>
                <a:hlinkClick r:id="rId4"/>
              </a:rPr>
              <a:t>http://open-eid.github.io/SiVa/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259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DIN-Regular</vt:lpstr>
      <vt:lpstr>Office Theme</vt:lpstr>
      <vt:lpstr>SiVa</vt:lpstr>
      <vt:lpstr>SiVa – allkirjade valideerimise tarkvara</vt:lpstr>
      <vt:lpstr>SiVa komponentide mudel</vt:lpstr>
      <vt:lpstr>Toetatud formaatide tasemed</vt:lpstr>
      <vt:lpstr>ETSI standardid</vt:lpstr>
      <vt:lpstr>API integraatoritele</vt:lpstr>
      <vt:lpstr>Näidisrakendus</vt:lpstr>
      <vt:lpstr>Info integraatoritele</vt:lpstr>
    </vt:vector>
  </TitlesOfParts>
  <Company>Sertifitseerimiskeskus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 – Signature Validation</dc:title>
  <dc:creator>Liisa Lukin</dc:creator>
  <cp:lastModifiedBy>Aare Nurm</cp:lastModifiedBy>
  <cp:revision>13</cp:revision>
  <dcterms:created xsi:type="dcterms:W3CDTF">2016-10-13T11:49:25Z</dcterms:created>
  <dcterms:modified xsi:type="dcterms:W3CDTF">2017-12-20T11:16:39Z</dcterms:modified>
</cp:coreProperties>
</file>