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0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6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8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1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7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9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F68C-4E42-2447-8901-54127AFE75B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 smtClean="0"/>
              <a:t>Click to edit Master text styles</a:t>
            </a:r>
          </a:p>
          <a:p>
            <a:pPr lvl="1"/>
            <a:r>
              <a:rPr lang="et-EE" smtClean="0"/>
              <a:t>Second level</a:t>
            </a:r>
          </a:p>
          <a:p>
            <a:pPr lvl="2"/>
            <a:r>
              <a:rPr lang="et-EE" smtClean="0"/>
              <a:t>Third level</a:t>
            </a:r>
          </a:p>
          <a:p>
            <a:pPr lvl="3"/>
            <a:r>
              <a:rPr lang="et-EE" smtClean="0"/>
              <a:t>Fourth level</a:t>
            </a:r>
          </a:p>
          <a:p>
            <a:pPr lvl="4"/>
            <a:r>
              <a:rPr lang="et-E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3F68C-4E42-2447-8901-54127AFE75BC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953C-0166-914B-A0A6-197D5EF94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4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eid/SiVa" TargetMode="External"/><Relationship Id="rId2" Type="http://schemas.openxmlformats.org/officeDocument/2006/relationships/hyperlink" Target="https://siva-arendus.eesti.ee/V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pen-eid.github.io/SiV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59" y="361821"/>
            <a:ext cx="3228397" cy="18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SiVa</a:t>
            </a:r>
            <a:r>
              <a:rPr lang="en-US" dirty="0" smtClean="0"/>
              <a:t> – Signature Validation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6E00"/>
              </a:buClr>
            </a:pPr>
            <a:r>
              <a:rPr lang="en-US" sz="2000" dirty="0" err="1" smtClean="0"/>
              <a:t>SiVa</a:t>
            </a:r>
            <a:r>
              <a:rPr lang="en-US" sz="2000" dirty="0" smtClean="0"/>
              <a:t> is a web service for validating digitally signed documents. </a:t>
            </a:r>
            <a:r>
              <a:rPr lang="en-US" sz="2000" dirty="0" err="1" smtClean="0"/>
              <a:t>SiVa</a:t>
            </a:r>
            <a:r>
              <a:rPr lang="en-US" sz="2000" dirty="0" smtClean="0"/>
              <a:t> has:</a:t>
            </a:r>
          </a:p>
          <a:p>
            <a:pPr lvl="1"/>
            <a:r>
              <a:rPr lang="en-US" sz="1800" dirty="0" smtClean="0"/>
              <a:t>	REST ETSI compliant API; </a:t>
            </a:r>
            <a:endParaRPr lang="et-EE" sz="1800" dirty="0" smtClean="0"/>
          </a:p>
          <a:p>
            <a:pPr lvl="1"/>
            <a:r>
              <a:rPr lang="en-US" sz="1800" dirty="0" smtClean="0"/>
              <a:t>	SOAP ETSI compliant API.</a:t>
            </a:r>
            <a:r>
              <a:rPr lang="en-US" dirty="0" smtClean="0"/>
              <a:t> </a:t>
            </a:r>
          </a:p>
          <a:p>
            <a:pPr lvl="0"/>
            <a:endParaRPr lang="en-US" sz="2000" dirty="0" smtClean="0"/>
          </a:p>
          <a:p>
            <a:pPr>
              <a:buClr>
                <a:srgbClr val="FF6E0D"/>
              </a:buClr>
            </a:pPr>
            <a:r>
              <a:rPr lang="en-US" sz="2000" dirty="0" err="1" smtClean="0"/>
              <a:t>SiVa</a:t>
            </a:r>
            <a:r>
              <a:rPr lang="en-US" sz="2000" dirty="0" smtClean="0"/>
              <a:t> supports the following file formats:</a:t>
            </a:r>
          </a:p>
          <a:p>
            <a:pPr lvl="1"/>
            <a:r>
              <a:rPr lang="en-US" sz="1800" dirty="0" smtClean="0"/>
              <a:t>PDF </a:t>
            </a:r>
            <a:r>
              <a:rPr lang="en-US" sz="1800" dirty="0" smtClean="0"/>
              <a:t>version 1.7 and later signed with </a:t>
            </a:r>
            <a:r>
              <a:rPr lang="en-US" sz="1800" dirty="0" err="1" smtClean="0"/>
              <a:t>PadES</a:t>
            </a:r>
            <a:r>
              <a:rPr lang="en-US" sz="1800" dirty="0" smtClean="0"/>
              <a:t>-profile signatures;</a:t>
            </a:r>
          </a:p>
          <a:p>
            <a:pPr lvl="1"/>
            <a:r>
              <a:rPr lang="en-US" sz="1800" dirty="0" smtClean="0"/>
              <a:t>DDOC </a:t>
            </a:r>
            <a:r>
              <a:rPr lang="en-US" sz="1800" dirty="0" smtClean="0"/>
              <a:t>starting from version 1.0;</a:t>
            </a:r>
          </a:p>
          <a:p>
            <a:pPr lvl="1"/>
            <a:r>
              <a:rPr lang="en-US" sz="1800" dirty="0" smtClean="0"/>
              <a:t>BDOC </a:t>
            </a:r>
            <a:r>
              <a:rPr lang="en-US" sz="1800" dirty="0" smtClean="0"/>
              <a:t>starting from version 2.1;</a:t>
            </a:r>
          </a:p>
          <a:p>
            <a:pPr lvl="1"/>
            <a:r>
              <a:rPr lang="en-US" sz="1800" dirty="0" smtClean="0"/>
              <a:t>X-Road </a:t>
            </a:r>
            <a:r>
              <a:rPr lang="en-US" sz="1800" dirty="0" smtClean="0"/>
              <a:t>v6 security server </a:t>
            </a:r>
            <a:r>
              <a:rPr lang="en-US" sz="1800" dirty="0" err="1" smtClean="0"/>
              <a:t>ASiCE</a:t>
            </a:r>
            <a:r>
              <a:rPr lang="en-US" sz="1800" dirty="0" smtClean="0"/>
              <a:t> </a:t>
            </a:r>
            <a:r>
              <a:rPr lang="en-US" sz="1800" dirty="0" smtClean="0"/>
              <a:t>containers</a:t>
            </a:r>
            <a:r>
              <a:rPr lang="et-EE" sz="1800" dirty="0" smtClean="0"/>
              <a:t>;</a:t>
            </a:r>
          </a:p>
          <a:p>
            <a:pPr lvl="1"/>
            <a:r>
              <a:rPr lang="et-EE" sz="1800" dirty="0"/>
              <a:t>ASiCE </a:t>
            </a:r>
            <a:r>
              <a:rPr lang="et-EE" sz="1800" dirty="0" smtClean="0"/>
              <a:t>and ASiCS containers;</a:t>
            </a:r>
            <a:endParaRPr lang="et-EE" sz="1800" dirty="0"/>
          </a:p>
          <a:p>
            <a:pPr lvl="1"/>
            <a:r>
              <a:rPr lang="et-EE" sz="1800" dirty="0"/>
              <a:t>XAdES </a:t>
            </a:r>
            <a:r>
              <a:rPr lang="et-EE" sz="1800" dirty="0" smtClean="0"/>
              <a:t>signatures;</a:t>
            </a:r>
            <a:endParaRPr lang="et-EE" sz="1800" dirty="0"/>
          </a:p>
          <a:p>
            <a:pPr lvl="1"/>
            <a:r>
              <a:rPr lang="et-EE" sz="1800" dirty="0"/>
              <a:t>CAdES </a:t>
            </a:r>
            <a:r>
              <a:rPr lang="et-EE" sz="1800" dirty="0" smtClean="0"/>
              <a:t>signatures.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89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l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12968"/>
            <a:ext cx="8286750" cy="5876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kern="0" dirty="0" err="1" smtClean="0"/>
              <a:t>SiVa</a:t>
            </a:r>
            <a:r>
              <a:rPr lang="en-US" kern="0" dirty="0" smtClean="0"/>
              <a:t> Components’ Model</a:t>
            </a:r>
            <a:endParaRPr lang="et-EE" kern="0" dirty="0"/>
          </a:p>
        </p:txBody>
      </p:sp>
    </p:spTree>
    <p:extLst>
      <p:ext uri="{BB962C8B-B14F-4D97-AF65-F5344CB8AC3E}">
        <p14:creationId xmlns:p14="http://schemas.microsoft.com/office/powerpoint/2010/main" val="372001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t-EE" dirty="0" err="1" smtClean="0"/>
              <a:t>Supported</a:t>
            </a:r>
            <a:r>
              <a:rPr lang="et-EE" dirty="0" smtClean="0"/>
              <a:t> </a:t>
            </a:r>
            <a:r>
              <a:rPr lang="en-US" dirty="0" smtClean="0"/>
              <a:t>F</a:t>
            </a:r>
            <a:r>
              <a:rPr lang="et-EE" dirty="0" smtClean="0"/>
              <a:t>ormat </a:t>
            </a:r>
            <a:r>
              <a:rPr lang="en-US" dirty="0" smtClean="0"/>
              <a:t>L</a:t>
            </a:r>
            <a:r>
              <a:rPr lang="et-EE" dirty="0" err="1" smtClean="0"/>
              <a:t>evels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989" y="1252728"/>
            <a:ext cx="484202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3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t-EE" dirty="0" smtClean="0"/>
              <a:t>ETSI </a:t>
            </a:r>
            <a:r>
              <a:rPr lang="en-US" dirty="0" smtClean="0"/>
              <a:t>S</a:t>
            </a:r>
            <a:r>
              <a:rPr lang="et-EE" dirty="0" err="1" smtClean="0"/>
              <a:t>tandar</a:t>
            </a:r>
            <a:r>
              <a:rPr lang="en-US" dirty="0" smtClean="0"/>
              <a:t>d</a:t>
            </a:r>
            <a:r>
              <a:rPr lang="et-EE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550884"/>
              </p:ext>
            </p:extLst>
          </p:nvPr>
        </p:nvGraphicFramePr>
        <p:xfrm>
          <a:off x="669724" y="1521801"/>
          <a:ext cx="7661475" cy="5197034"/>
        </p:xfrm>
        <a:graphic>
          <a:graphicData uri="http://schemas.openxmlformats.org/drawingml/2006/table">
            <a:tbl>
              <a:tblPr/>
              <a:tblGrid>
                <a:gridCol w="1532295">
                  <a:extLst>
                    <a:ext uri="{9D8B030D-6E8A-4147-A177-3AD203B41FA5}">
                      <a16:colId xmlns:a16="http://schemas.microsoft.com/office/drawing/2014/main" val="1689065519"/>
                    </a:ext>
                  </a:extLst>
                </a:gridCol>
                <a:gridCol w="1532295">
                  <a:extLst>
                    <a:ext uri="{9D8B030D-6E8A-4147-A177-3AD203B41FA5}">
                      <a16:colId xmlns:a16="http://schemas.microsoft.com/office/drawing/2014/main" val="3467872839"/>
                    </a:ext>
                  </a:extLst>
                </a:gridCol>
                <a:gridCol w="1532295">
                  <a:extLst>
                    <a:ext uri="{9D8B030D-6E8A-4147-A177-3AD203B41FA5}">
                      <a16:colId xmlns:a16="http://schemas.microsoft.com/office/drawing/2014/main" val="1639968436"/>
                    </a:ext>
                  </a:extLst>
                </a:gridCol>
                <a:gridCol w="1532295">
                  <a:extLst>
                    <a:ext uri="{9D8B030D-6E8A-4147-A177-3AD203B41FA5}">
                      <a16:colId xmlns:a16="http://schemas.microsoft.com/office/drawing/2014/main" val="424073406"/>
                    </a:ext>
                  </a:extLst>
                </a:gridCol>
                <a:gridCol w="1532295">
                  <a:extLst>
                    <a:ext uri="{9D8B030D-6E8A-4147-A177-3AD203B41FA5}">
                      <a16:colId xmlns:a16="http://schemas.microsoft.com/office/drawing/2014/main" val="2479145107"/>
                    </a:ext>
                  </a:extLst>
                </a:gridCol>
              </a:tblGrid>
              <a:tr h="526743"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Container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format</a:t>
                      </a:r>
                      <a:endParaRPr lang="et-EE" sz="900" b="1" dirty="0">
                        <a:solidFill>
                          <a:schemeClr val="bg1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Signature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/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container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object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format</a:t>
                      </a:r>
                      <a:endParaRPr lang="et-EE" sz="900" b="1" dirty="0">
                        <a:solidFill>
                          <a:schemeClr val="bg1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Existing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Baseline Profile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reference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in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eIDAS</a:t>
                      </a:r>
                      <a:endParaRPr lang="et-EE" sz="900" b="1" dirty="0">
                        <a:solidFill>
                          <a:schemeClr val="bg1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New Baseline Profile </a:t>
                      </a:r>
                      <a:r>
                        <a:rPr lang="et-EE" sz="900" b="1" dirty="0" err="1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reference</a:t>
                      </a:r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 (ETSI EN standard)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b="1" dirty="0">
                          <a:solidFill>
                            <a:schemeClr val="bg1"/>
                          </a:solidFill>
                          <a:effectLst/>
                          <a:latin typeface="DIN-Regular"/>
                        </a:rPr>
                        <a:t>Notes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E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566805"/>
                  </a:ext>
                </a:extLst>
              </a:tr>
              <a:tr h="392316">
                <a:tc rowSpan="3"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ASiC</a:t>
                      </a:r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-S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XAdES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chap. 7.3.1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319 162 [9], chap. 5.3.2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47926"/>
                  </a:ext>
                </a:extLst>
              </a:tr>
              <a:tr h="392316">
                <a:tc vMerge="1">
                  <a:txBody>
                    <a:bodyPr/>
                    <a:lstStyle/>
                    <a:p>
                      <a:endParaRPr lang="et-E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CAdES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chap. 7.3.2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319 162 [9], </a:t>
                      </a:r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chap</a:t>
                      </a:r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. 5.3.2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000359"/>
                  </a:ext>
                </a:extLst>
              </a:tr>
              <a:tr h="661170">
                <a:tc vMerge="1">
                  <a:txBody>
                    <a:bodyPr/>
                    <a:lstStyle/>
                    <a:p>
                      <a:endParaRPr lang="et-E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time</a:t>
                      </a:r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-stamp </a:t>
                      </a:r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token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chap. 7.3.3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i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N/A</a:t>
                      </a:r>
                      <a:endParaRPr lang="et-EE" sz="90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This profile is not included in Baseline Profile of the new ETSI EN standard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761856"/>
                  </a:ext>
                </a:extLst>
              </a:tr>
              <a:tr h="661170">
                <a:tc rowSpan="3"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ASiC</a:t>
                      </a:r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-E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XAdES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chap. 8.3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319 162 [9], chap</a:t>
                      </a:r>
                      <a:r>
                        <a:rPr lang="et-EE" sz="900" dirty="0" smtClean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. 4.4.3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Add support additional features, without restrictions </a:t>
                      </a:r>
                      <a:r>
                        <a:rPr lang="en-US" sz="900" dirty="0" smtClean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introduced 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in BDOC 2.1 standard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77011"/>
                  </a:ext>
                </a:extLst>
              </a:tr>
              <a:tr h="661170">
                <a:tc vMerge="1">
                  <a:txBody>
                    <a:bodyPr/>
                    <a:lstStyle/>
                    <a:p>
                      <a:endParaRPr lang="et-E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CAdES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chap. 8.4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smtClean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319 162 [9], chap. 4.4.4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smtClean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</a:t>
                      </a:r>
                      <a:endParaRPr lang="en-US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009234"/>
                  </a:ext>
                </a:extLst>
              </a:tr>
              <a:tr h="661170">
                <a:tc vMerge="1">
                  <a:txBody>
                    <a:bodyPr/>
                    <a:lstStyle/>
                    <a:p>
                      <a:endParaRPr lang="et-E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time</a:t>
                      </a:r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-stamp </a:t>
                      </a:r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token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103 174 [5], chap. 8.5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smtClean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319 162 [9], chap. 4.4.4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smtClean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</a:t>
                      </a:r>
                      <a:endParaRPr lang="en-US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273172"/>
                  </a:ext>
                </a:extLst>
              </a:tr>
              <a:tr h="661170">
                <a:tc>
                  <a:txBody>
                    <a:bodyPr/>
                    <a:lstStyle/>
                    <a:p>
                      <a:pPr algn="l" fontAlgn="t"/>
                      <a:r>
                        <a:rPr lang="et-EE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PAdES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i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N/A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103 172 [3]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319 142 [8]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Support all features, including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PAdES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 with </a:t>
                      </a:r>
                      <a:r>
                        <a:rPr lang="en-US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XAdES</a:t>
                      </a:r>
                      <a:r>
                        <a:rPr lang="en-US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, if it is Baseline Profile compliant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17109"/>
                  </a:ext>
                </a:extLst>
              </a:tr>
              <a:tr h="257889"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i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N/A</a:t>
                      </a:r>
                      <a:endParaRPr lang="et-EE" sz="90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XAdES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103 171 [2]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319 132 [7]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93207"/>
                  </a:ext>
                </a:extLst>
              </a:tr>
              <a:tr h="257889"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i="1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N/A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 err="1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CAdES</a:t>
                      </a:r>
                      <a:endParaRPr lang="et-EE" sz="900" dirty="0">
                        <a:solidFill>
                          <a:srgbClr val="707070"/>
                        </a:solidFill>
                        <a:effectLst/>
                        <a:latin typeface="DIN-Regular"/>
                      </a:endParaRP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TS 103 173 [4]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ETSI EN 319 122 [6]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t-EE" sz="900" dirty="0">
                          <a:solidFill>
                            <a:srgbClr val="707070"/>
                          </a:solidFill>
                          <a:effectLst/>
                          <a:latin typeface="DIN-Regular"/>
                        </a:rPr>
                        <a:t>-</a:t>
                      </a:r>
                    </a:p>
                  </a:txBody>
                  <a:tcPr marL="89980" marR="89980" marT="62986" marB="6298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6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67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t-EE" dirty="0" smtClean="0">
                <a:solidFill>
                  <a:srgbClr val="000000"/>
                </a:solidFill>
              </a:rPr>
              <a:t>API </a:t>
            </a:r>
            <a:r>
              <a:rPr lang="et-EE" dirty="0" err="1" smtClean="0">
                <a:solidFill>
                  <a:srgbClr val="000000"/>
                </a:solidFill>
              </a:rPr>
              <a:t>for</a:t>
            </a:r>
            <a:r>
              <a:rPr lang="et-EE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I</a:t>
            </a:r>
            <a:r>
              <a:rPr lang="et-EE" dirty="0" err="1" smtClean="0">
                <a:solidFill>
                  <a:srgbClr val="000000"/>
                </a:solidFill>
              </a:rPr>
              <a:t>ntegrators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Clr>
                <a:srgbClr val="FF6E0D"/>
              </a:buClr>
              <a:buNone/>
            </a:pPr>
            <a:r>
              <a:rPr lang="en-US" b="1" dirty="0" smtClean="0">
                <a:solidFill>
                  <a:srgbClr val="707070"/>
                </a:solidFill>
              </a:rPr>
              <a:t>Validation request interfaces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b="1" dirty="0" smtClean="0">
                <a:solidFill>
                  <a:srgbClr val="707070"/>
                </a:solidFill>
              </a:rPr>
              <a:t> </a:t>
            </a:r>
            <a:endParaRPr lang="et-EE" dirty="0" smtClean="0">
              <a:solidFill>
                <a:srgbClr val="707070"/>
              </a:solidFill>
            </a:endParaRPr>
          </a:p>
          <a:p>
            <a:pPr>
              <a:buClr>
                <a:srgbClr val="FF6E0D"/>
              </a:buClr>
            </a:pPr>
            <a:r>
              <a:rPr lang="en-US" b="1" dirty="0" smtClean="0">
                <a:solidFill>
                  <a:srgbClr val="707070"/>
                </a:solidFill>
              </a:rPr>
              <a:t>REST JSON Endpoint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POST https://&lt;server </a:t>
            </a:r>
            <a:r>
              <a:rPr lang="en-US" dirty="0" err="1" smtClean="0">
                <a:solidFill>
                  <a:srgbClr val="707070"/>
                </a:solidFill>
              </a:rPr>
              <a:t>url</a:t>
            </a:r>
            <a:r>
              <a:rPr lang="en-US" dirty="0" smtClean="0">
                <a:solidFill>
                  <a:srgbClr val="707070"/>
                </a:solidFill>
              </a:rPr>
              <a:t>&gt;/validate</a:t>
            </a:r>
            <a:endParaRPr lang="et-EE" dirty="0" smtClean="0">
              <a:solidFill>
                <a:srgbClr val="707070"/>
              </a:solidFill>
            </a:endParaRPr>
          </a:p>
          <a:p>
            <a:pPr>
              <a:buClr>
                <a:srgbClr val="FF6E0D"/>
              </a:buClr>
            </a:pPr>
            <a:r>
              <a:rPr lang="en-US" b="1" dirty="0" smtClean="0">
                <a:solidFill>
                  <a:srgbClr val="707070"/>
                </a:solidFill>
              </a:rPr>
              <a:t>SOAP Endpoint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POST https://&lt;server </a:t>
            </a:r>
            <a:r>
              <a:rPr lang="en-US" dirty="0" err="1" smtClean="0">
                <a:solidFill>
                  <a:srgbClr val="707070"/>
                </a:solidFill>
              </a:rPr>
              <a:t>url</a:t>
            </a:r>
            <a:r>
              <a:rPr lang="en-US" dirty="0" smtClean="0">
                <a:solidFill>
                  <a:srgbClr val="707070"/>
                </a:solidFill>
              </a:rPr>
              <a:t>&gt;/soap/</a:t>
            </a:r>
            <a:r>
              <a:rPr lang="en-US" dirty="0" err="1" smtClean="0">
                <a:solidFill>
                  <a:srgbClr val="707070"/>
                </a:solidFill>
              </a:rPr>
              <a:t>validationWebService</a:t>
            </a:r>
            <a:r>
              <a:rPr lang="en-US" dirty="0" smtClean="0">
                <a:solidFill>
                  <a:srgbClr val="707070"/>
                </a:solidFill>
              </a:rPr>
              <a:t>/</a:t>
            </a:r>
            <a:r>
              <a:rPr lang="en-US" dirty="0" err="1" smtClean="0">
                <a:solidFill>
                  <a:srgbClr val="707070"/>
                </a:solidFill>
              </a:rPr>
              <a:t>validateDocument</a:t>
            </a:r>
            <a:endParaRPr lang="et-EE" dirty="0" smtClean="0">
              <a:solidFill>
                <a:srgbClr val="707070"/>
              </a:solidFill>
            </a:endParaRPr>
          </a:p>
          <a:p>
            <a:pPr>
              <a:buClr>
                <a:srgbClr val="FF6E0D"/>
              </a:buClr>
            </a:pPr>
            <a:r>
              <a:rPr lang="en-US" b="1" dirty="0" smtClean="0">
                <a:solidFill>
                  <a:srgbClr val="707070"/>
                </a:solidFill>
              </a:rPr>
              <a:t>JSON request</a:t>
            </a:r>
          </a:p>
          <a:p>
            <a:pPr marL="0" indent="0">
              <a:buClr>
                <a:srgbClr val="FF6E0D"/>
              </a:buClr>
              <a:buNone/>
            </a:pPr>
            <a:r>
              <a:rPr lang="en-US" b="1" dirty="0" smtClean="0">
                <a:solidFill>
                  <a:srgbClr val="707070"/>
                </a:solidFill>
              </a:rPr>
              <a:t> </a:t>
            </a:r>
            <a:r>
              <a:rPr lang="en-US" dirty="0" smtClean="0">
                <a:solidFill>
                  <a:srgbClr val="707070"/>
                </a:solidFill>
              </a:rPr>
              <a:t>{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  "filename":"</a:t>
            </a:r>
            <a:r>
              <a:rPr lang="en-US" dirty="0" err="1" smtClean="0">
                <a:solidFill>
                  <a:srgbClr val="707070"/>
                </a:solidFill>
              </a:rPr>
              <a:t>sample.ddoc</a:t>
            </a:r>
            <a:r>
              <a:rPr lang="en-US" dirty="0" smtClean="0">
                <a:solidFill>
                  <a:srgbClr val="707070"/>
                </a:solidFill>
              </a:rPr>
              <a:t>",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  </a:t>
            </a:r>
            <a:r>
              <a:rPr lang="en-US" dirty="0" smtClean="0">
                <a:solidFill>
                  <a:srgbClr val="707070"/>
                </a:solidFill>
              </a:rPr>
              <a:t>„</a:t>
            </a:r>
            <a:r>
              <a:rPr lang="et-EE" dirty="0" smtClean="0">
                <a:solidFill>
                  <a:srgbClr val="707070"/>
                </a:solidFill>
              </a:rPr>
              <a:t>report</a:t>
            </a:r>
            <a:r>
              <a:rPr lang="en-US" dirty="0" smtClean="0">
                <a:solidFill>
                  <a:srgbClr val="707070"/>
                </a:solidFill>
              </a:rPr>
              <a:t>Type":„</a:t>
            </a:r>
            <a:r>
              <a:rPr lang="et-EE" dirty="0" smtClean="0">
                <a:solidFill>
                  <a:srgbClr val="707070"/>
                </a:solidFill>
              </a:rPr>
              <a:t>Simple</a:t>
            </a:r>
            <a:r>
              <a:rPr lang="en-US" dirty="0" smtClean="0">
                <a:solidFill>
                  <a:srgbClr val="707070"/>
                </a:solidFill>
              </a:rPr>
              <a:t>",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  "document":"PD94bWwgdmVyc2lvbj0iMS4....",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  "</a:t>
            </a:r>
            <a:r>
              <a:rPr lang="en-US" dirty="0" err="1" smtClean="0">
                <a:solidFill>
                  <a:srgbClr val="707070"/>
                </a:solidFill>
              </a:rPr>
              <a:t>signaturePolicy</a:t>
            </a:r>
            <a:r>
              <a:rPr lang="en-US" dirty="0" smtClean="0">
                <a:solidFill>
                  <a:srgbClr val="707070"/>
                </a:solidFill>
              </a:rPr>
              <a:t>": "</a:t>
            </a:r>
            <a:r>
              <a:rPr lang="en-US" dirty="0" err="1" smtClean="0">
                <a:solidFill>
                  <a:srgbClr val="707070"/>
                </a:solidFill>
              </a:rPr>
              <a:t>POLv</a:t>
            </a:r>
            <a:r>
              <a:rPr lang="et-EE" dirty="0" smtClean="0">
                <a:solidFill>
                  <a:srgbClr val="707070"/>
                </a:solidFill>
              </a:rPr>
              <a:t>4</a:t>
            </a:r>
            <a:r>
              <a:rPr lang="en-US" dirty="0" smtClean="0">
                <a:solidFill>
                  <a:srgbClr val="707070"/>
                </a:solidFill>
              </a:rPr>
              <a:t>"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r>
              <a:rPr lang="en-US" dirty="0" smtClean="0">
                <a:solidFill>
                  <a:srgbClr val="707070"/>
                </a:solidFill>
              </a:rPr>
              <a:t>}</a:t>
            </a:r>
            <a:endParaRPr lang="et-EE" dirty="0" smtClean="0">
              <a:solidFill>
                <a:srgbClr val="707070"/>
              </a:solidFill>
            </a:endParaRPr>
          </a:p>
          <a:p>
            <a:pPr marL="0" indent="0">
              <a:buClr>
                <a:srgbClr val="FF6E0D"/>
              </a:buClr>
              <a:buNone/>
            </a:pPr>
            <a:endParaRPr lang="et-EE" dirty="0" smtClean="0">
              <a:solidFill>
                <a:srgbClr val="7070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75" y="1810830"/>
            <a:ext cx="6573450" cy="290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For integrators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t-EE" b="1" dirty="0" smtClean="0">
                <a:solidFill>
                  <a:srgbClr val="707070"/>
                </a:solidFill>
              </a:rPr>
              <a:t>Demo </a:t>
            </a:r>
            <a:r>
              <a:rPr lang="et-EE" b="1" dirty="0" err="1" smtClean="0">
                <a:solidFill>
                  <a:srgbClr val="707070"/>
                </a:solidFill>
              </a:rPr>
              <a:t>Application</a:t>
            </a:r>
            <a:endParaRPr lang="en-US" b="1" dirty="0" smtClean="0">
              <a:solidFill>
                <a:srgbClr val="707070"/>
              </a:solidFill>
            </a:endParaRPr>
          </a:p>
          <a:p>
            <a:pPr marL="0" indent="0">
              <a:buNone/>
            </a:pPr>
            <a:r>
              <a:rPr lang="en-US" b="1" smtClean="0"/>
              <a:t>  </a:t>
            </a:r>
            <a:r>
              <a:rPr lang="en-US" smtClean="0">
                <a:solidFill>
                  <a:srgbClr val="FF6E0D"/>
                </a:solidFill>
                <a:hlinkClick r:id="rId2"/>
              </a:rPr>
              <a:t>https://siva-arendus.eesti.ee/V2</a:t>
            </a:r>
            <a:r>
              <a:rPr lang="et-EE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</a:rPr>
              <a:t/>
            </a:r>
            <a:br>
              <a:rPr lang="en-US" dirty="0" smtClean="0">
                <a:solidFill>
                  <a:srgbClr val="595959"/>
                </a:solidFill>
              </a:rPr>
            </a:br>
            <a:endParaRPr lang="et-EE" b="1" dirty="0" smtClean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t-EE" b="1" dirty="0" err="1" smtClean="0">
                <a:solidFill>
                  <a:srgbClr val="707070"/>
                </a:solidFill>
              </a:rPr>
              <a:t>Github</a:t>
            </a:r>
            <a:r>
              <a:rPr lang="et-EE" b="1" dirty="0" smtClean="0">
                <a:solidFill>
                  <a:srgbClr val="707070"/>
                </a:solidFill>
              </a:rPr>
              <a:t> </a:t>
            </a:r>
            <a:r>
              <a:rPr lang="et-EE" b="1" dirty="0" err="1" smtClean="0">
                <a:solidFill>
                  <a:srgbClr val="707070"/>
                </a:solidFill>
              </a:rPr>
              <a:t>repo</a:t>
            </a:r>
            <a:r>
              <a:rPr lang="et-EE" b="1" dirty="0" smtClean="0">
                <a:solidFill>
                  <a:srgbClr val="707070"/>
                </a:solidFill>
              </a:rPr>
              <a:t> </a:t>
            </a:r>
            <a:r>
              <a:rPr lang="et-EE" b="1" dirty="0" err="1" smtClean="0">
                <a:solidFill>
                  <a:srgbClr val="707070"/>
                </a:solidFill>
              </a:rPr>
              <a:t>including</a:t>
            </a:r>
            <a:r>
              <a:rPr lang="et-EE" b="1" dirty="0" smtClean="0">
                <a:solidFill>
                  <a:srgbClr val="707070"/>
                </a:solidFill>
              </a:rPr>
              <a:t> </a:t>
            </a:r>
            <a:r>
              <a:rPr lang="et-EE" b="1" dirty="0" err="1" smtClean="0">
                <a:solidFill>
                  <a:srgbClr val="707070"/>
                </a:solidFill>
              </a:rPr>
              <a:t>code</a:t>
            </a:r>
            <a:r>
              <a:rPr lang="et-EE" b="1" dirty="0" smtClean="0">
                <a:solidFill>
                  <a:srgbClr val="707070"/>
                </a:solidFill>
              </a:rPr>
              <a:t> </a:t>
            </a:r>
            <a:r>
              <a:rPr lang="et-EE" b="1" dirty="0" smtClean="0">
                <a:solidFill>
                  <a:srgbClr val="595959"/>
                </a:solidFill>
              </a:rPr>
              <a:t/>
            </a:r>
            <a:br>
              <a:rPr lang="et-EE" b="1" dirty="0" smtClean="0">
                <a:solidFill>
                  <a:srgbClr val="595959"/>
                </a:solidFill>
              </a:rPr>
            </a:br>
            <a:r>
              <a:rPr lang="et-EE" b="1" dirty="0" smtClean="0">
                <a:solidFill>
                  <a:srgbClr val="595959"/>
                </a:solidFill>
              </a:rPr>
              <a:t> </a:t>
            </a:r>
            <a:r>
              <a:rPr lang="et-EE" dirty="0" smtClean="0">
                <a:solidFill>
                  <a:srgbClr val="595959"/>
                </a:solidFill>
              </a:rPr>
              <a:t> </a:t>
            </a:r>
            <a:r>
              <a:rPr lang="en-US" dirty="0" smtClean="0">
                <a:solidFill>
                  <a:srgbClr val="595959"/>
                </a:solidFill>
                <a:hlinkClick r:id="rId3"/>
              </a:rPr>
              <a:t>https://github.com/open-eid/SiVa</a:t>
            </a:r>
            <a:r>
              <a:rPr lang="et-EE" dirty="0" smtClean="0">
                <a:solidFill>
                  <a:srgbClr val="595959"/>
                </a:solidFill>
              </a:rPr>
              <a:t> </a:t>
            </a:r>
            <a:endParaRPr lang="en-US" dirty="0" smtClean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t-EE" b="1" dirty="0" smtClean="0">
              <a:solidFill>
                <a:srgbClr val="595959"/>
              </a:solidFill>
            </a:endParaRPr>
          </a:p>
          <a:p>
            <a:pPr marL="0" indent="0">
              <a:buNone/>
            </a:pPr>
            <a:r>
              <a:rPr lang="et-EE" b="1" dirty="0" err="1" smtClean="0">
                <a:solidFill>
                  <a:srgbClr val="707070"/>
                </a:solidFill>
              </a:rPr>
              <a:t>Documentation</a:t>
            </a:r>
            <a:r>
              <a:rPr lang="et-EE" b="1" dirty="0" smtClean="0">
                <a:solidFill>
                  <a:srgbClr val="707070"/>
                </a:solidFill>
              </a:rPr>
              <a:t> </a:t>
            </a:r>
            <a:r>
              <a:rPr lang="en-US" b="1" dirty="0" smtClean="0">
                <a:solidFill>
                  <a:srgbClr val="707070"/>
                </a:solidFill>
              </a:rPr>
              <a:t> </a:t>
            </a:r>
            <a:endParaRPr lang="et-EE" b="1" dirty="0" smtClean="0">
              <a:solidFill>
                <a:srgbClr val="707070"/>
              </a:solidFill>
            </a:endParaRPr>
          </a:p>
          <a:p>
            <a:pPr marL="0" indent="0">
              <a:buNone/>
            </a:pPr>
            <a:r>
              <a:rPr lang="et-EE" b="1" dirty="0" smtClean="0">
                <a:solidFill>
                  <a:srgbClr val="595959"/>
                </a:solidFill>
              </a:rPr>
              <a:t>  </a:t>
            </a:r>
            <a:r>
              <a:rPr lang="en-US" dirty="0" smtClean="0">
                <a:solidFill>
                  <a:srgbClr val="595959"/>
                </a:solidFill>
                <a:hlinkClick r:id="rId4"/>
              </a:rPr>
              <a:t>http://open-eid.github.io/SiVa/</a:t>
            </a:r>
            <a:r>
              <a:rPr lang="et-EE" dirty="0" smtClean="0">
                <a:solidFill>
                  <a:srgbClr val="595959"/>
                </a:solidFill>
              </a:rPr>
              <a:t> </a:t>
            </a:r>
            <a:endParaRPr lang="en-US" dirty="0" smtClean="0">
              <a:solidFill>
                <a:srgbClr val="595959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288</Words>
  <Application>Microsoft Office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DIN-Regular</vt:lpstr>
      <vt:lpstr>Office Theme</vt:lpstr>
      <vt:lpstr>SiVa</vt:lpstr>
      <vt:lpstr>SiVa – Signature Validation Software</vt:lpstr>
      <vt:lpstr>SiVa Components’ Model</vt:lpstr>
      <vt:lpstr>Supported Format Levels</vt:lpstr>
      <vt:lpstr>ETSI Standards</vt:lpstr>
      <vt:lpstr>API for Integrators</vt:lpstr>
      <vt:lpstr>Demo Application</vt:lpstr>
      <vt:lpstr>For integrators</vt:lpstr>
    </vt:vector>
  </TitlesOfParts>
  <Company>Sertifitseerimiskeskus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SiVa – Signature Validation</dc:title>
  <dc:creator>Liisa Lukin</dc:creator>
  <cp:lastModifiedBy>Aare Nurm</cp:lastModifiedBy>
  <cp:revision>10</cp:revision>
  <dcterms:created xsi:type="dcterms:W3CDTF">2016-10-13T11:49:25Z</dcterms:created>
  <dcterms:modified xsi:type="dcterms:W3CDTF">2017-12-19T06:09:09Z</dcterms:modified>
</cp:coreProperties>
</file>