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Helvetica Neue"/>
      <p:regular r:id="rId52"/>
      <p:bold r:id="rId53"/>
      <p:italic r:id="rId54"/>
      <p:boldItalic r:id="rId55"/>
    </p:embeddedFont>
    <p:embeddedFont>
      <p:font typeface="Helvetica Neue Light"/>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C0C1366-CDD1-4A1B-B889-5386FEFCE403}">
  <a:tblStyle styleId="{DC0C1366-CDD1-4A1B-B889-5386FEFCE40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F0A6DD2-9EC9-4FF4-8D2D-2A18F12B9C09}"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HelveticaNeue-bold.fntdata"/><Relationship Id="rId52" Type="http://schemas.openxmlformats.org/officeDocument/2006/relationships/font" Target="fonts/HelveticaNeue-regular.fntdata"/><Relationship Id="rId11" Type="http://schemas.openxmlformats.org/officeDocument/2006/relationships/slide" Target="slides/slide6.xml"/><Relationship Id="rId55" Type="http://schemas.openxmlformats.org/officeDocument/2006/relationships/font" Target="fonts/HelveticaNeue-boldItalic.fntdata"/><Relationship Id="rId10" Type="http://schemas.openxmlformats.org/officeDocument/2006/relationships/slide" Target="slides/slide5.xml"/><Relationship Id="rId54" Type="http://schemas.openxmlformats.org/officeDocument/2006/relationships/font" Target="fonts/HelveticaNeue-italic.fntdata"/><Relationship Id="rId13" Type="http://schemas.openxmlformats.org/officeDocument/2006/relationships/slide" Target="slides/slide8.xml"/><Relationship Id="rId57" Type="http://schemas.openxmlformats.org/officeDocument/2006/relationships/font" Target="fonts/HelveticaNeueLight-bold.fntdata"/><Relationship Id="rId12" Type="http://schemas.openxmlformats.org/officeDocument/2006/relationships/slide" Target="slides/slide7.xml"/><Relationship Id="rId56" Type="http://schemas.openxmlformats.org/officeDocument/2006/relationships/font" Target="fonts/HelveticaNeueLight-regular.fntdata"/><Relationship Id="rId15" Type="http://schemas.openxmlformats.org/officeDocument/2006/relationships/slide" Target="slides/slide10.xml"/><Relationship Id="rId59" Type="http://schemas.openxmlformats.org/officeDocument/2006/relationships/font" Target="fonts/HelveticaNeueLight-boldItalic.fntdata"/><Relationship Id="rId14" Type="http://schemas.openxmlformats.org/officeDocument/2006/relationships/slide" Target="slides/slide9.xml"/><Relationship Id="rId58" Type="http://schemas.openxmlformats.org/officeDocument/2006/relationships/font" Target="fonts/HelveticaNeueLigh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e36b165c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6e36b165c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US" sz="1000">
                <a:solidFill>
                  <a:srgbClr val="24292E"/>
                </a:solidFill>
              </a:rPr>
              <a:t>-For PWS + HSQLDB: It contributes to 38.00 % of all unique traces for Java traces and 42.00 % of all unique traces for System traces.</a:t>
            </a:r>
            <a:endParaRPr sz="1000">
              <a:solidFill>
                <a:srgbClr val="24292E"/>
              </a:solidFill>
            </a:endParaRPr>
          </a:p>
          <a:p>
            <a:pPr indent="0" lvl="0" marL="0" rtl="0" algn="just">
              <a:spcBef>
                <a:spcPts val="1200"/>
              </a:spcBef>
              <a:spcAft>
                <a:spcPts val="0"/>
              </a:spcAft>
              <a:buClr>
                <a:schemeClr val="dk1"/>
              </a:buClr>
              <a:buSzPts val="1100"/>
              <a:buFont typeface="Arial"/>
              <a:buNone/>
            </a:pPr>
            <a:r>
              <a:rPr lang="en-US" sz="1000">
                <a:solidFill>
                  <a:srgbClr val="24292E"/>
                </a:solidFill>
              </a:rPr>
              <a:t>-For PWS + Postgres: It contributes to 69.00 % of all unique traces for Java traces and 55.00 % of all unique traces for System traces.</a:t>
            </a:r>
            <a:endParaRPr sz="1000">
              <a:solidFill>
                <a:srgbClr val="24292E"/>
              </a:solidFill>
            </a:endParaRPr>
          </a:p>
          <a:p>
            <a:pPr indent="0" lvl="0" marL="0" rtl="0" algn="just">
              <a:spcBef>
                <a:spcPts val="1200"/>
              </a:spcBef>
              <a:spcAft>
                <a:spcPts val="1200"/>
              </a:spcAft>
              <a:buClr>
                <a:schemeClr val="dk1"/>
              </a:buClr>
              <a:buSzPts val="1100"/>
              <a:buFont typeface="Arial"/>
              <a:buNone/>
            </a:pPr>
            <a:r>
              <a:rPr lang="en-US" sz="1000">
                <a:solidFill>
                  <a:srgbClr val="24292E"/>
                </a:solidFill>
              </a:rPr>
              <a:t>-For PWS + MySQL: It contributes to 41.00 % of all unique traces for Java traces and 46.00 % of all unique traces for System traces.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There is significant progress beyond D5.6. Updated status reported in this presentation.</a:t>
            </a:r>
            <a:endParaRPr/>
          </a:p>
          <a:p>
            <a:pPr indent="0" lvl="0" marL="158750" rtl="0" algn="l">
              <a:lnSpc>
                <a:spcPct val="100000"/>
              </a:lnSpc>
              <a:spcBef>
                <a:spcPts val="0"/>
              </a:spcBef>
              <a:spcAft>
                <a:spcPts val="0"/>
              </a:spcAft>
              <a:buSzPts val="1100"/>
              <a:buNone/>
            </a:pPr>
            <a:r>
              <a:rPr lang="en-US"/>
              <a:t>Different Proactive components were selected as the most suitable to be applied some STAMP techniques.</a:t>
            </a:r>
            <a:endParaRPr/>
          </a:p>
          <a:p>
            <a:pPr indent="0" lvl="0" marL="158750" rtl="0" algn="l">
              <a:lnSpc>
                <a:spcPct val="100000"/>
              </a:lnSpc>
              <a:spcBef>
                <a:spcPts val="0"/>
              </a:spcBef>
              <a:spcAft>
                <a:spcPts val="0"/>
              </a:spcAft>
              <a:buSzPts val="1100"/>
              <a:buNone/>
            </a:pPr>
            <a:r>
              <a:rPr lang="en-US"/>
              <a:t>Benefits: </a:t>
            </a:r>
            <a:endParaRPr/>
          </a:p>
          <a:p>
            <a:pPr indent="-298450" lvl="0" marL="457200" rtl="0" algn="l">
              <a:lnSpc>
                <a:spcPct val="100000"/>
              </a:lnSpc>
              <a:spcBef>
                <a:spcPts val="0"/>
              </a:spcBef>
              <a:spcAft>
                <a:spcPts val="0"/>
              </a:spcAft>
              <a:buSzPts val="1100"/>
              <a:buChar char="●"/>
            </a:pPr>
            <a:r>
              <a:rPr lang="en-US"/>
              <a:t>Extending delivery compatibility with customer infrastructures</a:t>
            </a:r>
            <a:endParaRPr/>
          </a:p>
          <a:p>
            <a:pPr indent="-298450" lvl="0" marL="457200" rtl="0" algn="l">
              <a:lnSpc>
                <a:spcPct val="100000"/>
              </a:lnSpc>
              <a:spcBef>
                <a:spcPts val="0"/>
              </a:spcBef>
              <a:spcAft>
                <a:spcPts val="0"/>
              </a:spcAft>
              <a:buSzPts val="1100"/>
              <a:buChar char="●"/>
            </a:pPr>
            <a:r>
              <a:rPr lang="en-US"/>
              <a:t>Test engineering methodologies/techniques adoption that reduce the occurrences of runtime bugs and regression bugs (increasing test coverage)</a:t>
            </a:r>
            <a:endParaRPr/>
          </a:p>
          <a:p>
            <a:pPr indent="-298450" lvl="0" marL="457200" rtl="0" algn="l">
              <a:lnSpc>
                <a:spcPct val="100000"/>
              </a:lnSpc>
              <a:spcBef>
                <a:spcPts val="0"/>
              </a:spcBef>
              <a:spcAft>
                <a:spcPts val="0"/>
              </a:spcAft>
              <a:buSzPts val="1100"/>
              <a:buChar char="●"/>
            </a:pPr>
            <a:r>
              <a:rPr lang="en-US"/>
              <a:t>The mutation score for the scheduling was not computed because it's require more resources than the catalog (multi-module project).</a:t>
            </a:r>
            <a:endParaRPr/>
          </a:p>
          <a:p>
            <a:pPr indent="-298450" lvl="0" marL="457200" rtl="0" algn="l">
              <a:lnSpc>
                <a:spcPct val="100000"/>
              </a:lnSpc>
              <a:spcBef>
                <a:spcPts val="0"/>
              </a:spcBef>
              <a:spcAft>
                <a:spcPts val="0"/>
              </a:spcAft>
              <a:buSzPts val="1100"/>
              <a:buChar char="●"/>
            </a:pPr>
            <a:r>
              <a:rPr lang="en-US"/>
              <a:t>Studio is not a Java project: metrics are not avaiable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There is significant progress beyond D5.6. Updated status reported in this presentation.</a:t>
            </a:r>
            <a:endParaRPr/>
          </a:p>
          <a:p>
            <a:pPr indent="0" lvl="0" marL="158750" rtl="0" algn="l">
              <a:lnSpc>
                <a:spcPct val="100000"/>
              </a:lnSpc>
              <a:spcBef>
                <a:spcPts val="0"/>
              </a:spcBef>
              <a:spcAft>
                <a:spcPts val="0"/>
              </a:spcAft>
              <a:buSzPts val="1100"/>
              <a:buNone/>
            </a:pPr>
            <a:r>
              <a:rPr lang="en-US"/>
              <a:t>Different Proactive components were selected as the most suitable to be applied some STAMP techniques.</a:t>
            </a:r>
            <a:endParaRPr/>
          </a:p>
          <a:p>
            <a:pPr indent="0" lvl="0" marL="158750" rtl="0" algn="l">
              <a:lnSpc>
                <a:spcPct val="100000"/>
              </a:lnSpc>
              <a:spcBef>
                <a:spcPts val="0"/>
              </a:spcBef>
              <a:spcAft>
                <a:spcPts val="0"/>
              </a:spcAft>
              <a:buSzPts val="1100"/>
              <a:buNone/>
            </a:pPr>
            <a:r>
              <a:rPr lang="en-US"/>
              <a:t>Benefits: </a:t>
            </a:r>
            <a:endParaRPr/>
          </a:p>
          <a:p>
            <a:pPr indent="-298450" lvl="0" marL="457200" rtl="0" algn="l">
              <a:lnSpc>
                <a:spcPct val="100000"/>
              </a:lnSpc>
              <a:spcBef>
                <a:spcPts val="0"/>
              </a:spcBef>
              <a:spcAft>
                <a:spcPts val="0"/>
              </a:spcAft>
              <a:buSzPts val="1100"/>
              <a:buChar char="●"/>
            </a:pPr>
            <a:r>
              <a:rPr lang="en-US"/>
              <a:t>Extending delivery compatibility with customer infrastructures</a:t>
            </a:r>
            <a:endParaRPr/>
          </a:p>
          <a:p>
            <a:pPr indent="-298450" lvl="0" marL="457200" rtl="0" algn="l">
              <a:lnSpc>
                <a:spcPct val="100000"/>
              </a:lnSpc>
              <a:spcBef>
                <a:spcPts val="0"/>
              </a:spcBef>
              <a:spcAft>
                <a:spcPts val="0"/>
              </a:spcAft>
              <a:buSzPts val="1100"/>
              <a:buChar char="●"/>
            </a:pPr>
            <a:r>
              <a:rPr lang="en-US"/>
              <a:t>Test engineering methodologies/techniques adoption that reduce the occurrences of runtime bugs and regression bugs (increasing test coverage)</a:t>
            </a:r>
            <a:endParaRPr/>
          </a:p>
          <a:p>
            <a:pPr indent="-298450" lvl="0" marL="457200" rtl="0" algn="l">
              <a:lnSpc>
                <a:spcPct val="100000"/>
              </a:lnSpc>
              <a:spcBef>
                <a:spcPts val="0"/>
              </a:spcBef>
              <a:spcAft>
                <a:spcPts val="0"/>
              </a:spcAft>
              <a:buSzPts val="1100"/>
              <a:buChar char="●"/>
            </a:pPr>
            <a:r>
              <a:rPr lang="en-US"/>
              <a:t>The mutation score for the scheduling was not computed because it's require more resources than the catalog (multi-module project).</a:t>
            </a:r>
            <a:endParaRPr/>
          </a:p>
          <a:p>
            <a:pPr indent="-298450" lvl="0" marL="457200" rtl="0" algn="l">
              <a:lnSpc>
                <a:spcPct val="100000"/>
              </a:lnSpc>
              <a:spcBef>
                <a:spcPts val="0"/>
              </a:spcBef>
              <a:spcAft>
                <a:spcPts val="0"/>
              </a:spcAft>
              <a:buSzPts val="1100"/>
              <a:buChar char="●"/>
            </a:pPr>
            <a:r>
              <a:rPr lang="en-US"/>
              <a:t>Studio is not a Java project: metrics are not avaiable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There is significant progress beyond D5.6. Updated status reported in this presentation.</a:t>
            </a:r>
            <a:endParaRPr/>
          </a:p>
          <a:p>
            <a:pPr indent="0" lvl="0" marL="158750" rtl="0" algn="l">
              <a:lnSpc>
                <a:spcPct val="100000"/>
              </a:lnSpc>
              <a:spcBef>
                <a:spcPts val="0"/>
              </a:spcBef>
              <a:spcAft>
                <a:spcPts val="0"/>
              </a:spcAft>
              <a:buSzPts val="1100"/>
              <a:buNone/>
            </a:pPr>
            <a:r>
              <a:rPr lang="en-US"/>
              <a:t>Different Proactive components were selected as the most suitable to be applied some STAMP techniques.</a:t>
            </a:r>
            <a:endParaRPr/>
          </a:p>
          <a:p>
            <a:pPr indent="0" lvl="0" marL="158750" rtl="0" algn="l">
              <a:lnSpc>
                <a:spcPct val="100000"/>
              </a:lnSpc>
              <a:spcBef>
                <a:spcPts val="0"/>
              </a:spcBef>
              <a:spcAft>
                <a:spcPts val="0"/>
              </a:spcAft>
              <a:buSzPts val="1100"/>
              <a:buNone/>
            </a:pPr>
            <a:r>
              <a:rPr lang="en-US"/>
              <a:t>Benefits: </a:t>
            </a:r>
            <a:endParaRPr/>
          </a:p>
          <a:p>
            <a:pPr indent="-298450" lvl="0" marL="457200" rtl="0" algn="l">
              <a:lnSpc>
                <a:spcPct val="100000"/>
              </a:lnSpc>
              <a:spcBef>
                <a:spcPts val="0"/>
              </a:spcBef>
              <a:spcAft>
                <a:spcPts val="0"/>
              </a:spcAft>
              <a:buSzPts val="1100"/>
              <a:buChar char="●"/>
            </a:pPr>
            <a:r>
              <a:rPr lang="en-US"/>
              <a:t>Extending delivery compatibility with customer infrastructures</a:t>
            </a:r>
            <a:endParaRPr/>
          </a:p>
          <a:p>
            <a:pPr indent="-298450" lvl="0" marL="457200" rtl="0" algn="l">
              <a:lnSpc>
                <a:spcPct val="100000"/>
              </a:lnSpc>
              <a:spcBef>
                <a:spcPts val="0"/>
              </a:spcBef>
              <a:spcAft>
                <a:spcPts val="0"/>
              </a:spcAft>
              <a:buSzPts val="1100"/>
              <a:buChar char="●"/>
            </a:pPr>
            <a:r>
              <a:rPr lang="en-US"/>
              <a:t>Test engineering methodologies/techniques adoption that reduce the occurrences of runtime bugs and regression bugs (increasing test coverage)</a:t>
            </a:r>
            <a:endParaRPr/>
          </a:p>
          <a:p>
            <a:pPr indent="-298450" lvl="0" marL="457200" rtl="0" algn="l">
              <a:lnSpc>
                <a:spcPct val="100000"/>
              </a:lnSpc>
              <a:spcBef>
                <a:spcPts val="0"/>
              </a:spcBef>
              <a:spcAft>
                <a:spcPts val="0"/>
              </a:spcAft>
              <a:buSzPts val="1100"/>
              <a:buChar char="●"/>
            </a:pPr>
            <a:r>
              <a:rPr lang="en-US"/>
              <a:t>The mutation score for the scheduling was not computed because it's require more resources than the catalog (multi-module project).</a:t>
            </a:r>
            <a:endParaRPr/>
          </a:p>
          <a:p>
            <a:pPr indent="-298450" lvl="0" marL="457200" rtl="0" algn="l">
              <a:lnSpc>
                <a:spcPct val="100000"/>
              </a:lnSpc>
              <a:spcBef>
                <a:spcPts val="0"/>
              </a:spcBef>
              <a:spcAft>
                <a:spcPts val="0"/>
              </a:spcAft>
              <a:buSzPts val="1100"/>
              <a:buChar char="●"/>
            </a:pPr>
            <a:r>
              <a:rPr lang="en-US"/>
              <a:t>Studio is not a Java project: metrics are not avaiable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There is significant progress beyond D5.6. Updated status reported in this presentation.</a:t>
            </a:r>
            <a:endParaRPr/>
          </a:p>
          <a:p>
            <a:pPr indent="0" lvl="0" marL="158750" rtl="0" algn="l">
              <a:lnSpc>
                <a:spcPct val="100000"/>
              </a:lnSpc>
              <a:spcBef>
                <a:spcPts val="0"/>
              </a:spcBef>
              <a:spcAft>
                <a:spcPts val="0"/>
              </a:spcAft>
              <a:buSzPts val="1100"/>
              <a:buNone/>
            </a:pPr>
            <a:r>
              <a:rPr lang="en-US"/>
              <a:t>Different Proactive components were selected as the most suitable to be applied some STAMP techniques.</a:t>
            </a:r>
            <a:endParaRPr/>
          </a:p>
          <a:p>
            <a:pPr indent="0" lvl="0" marL="158750" rtl="0" algn="l">
              <a:lnSpc>
                <a:spcPct val="100000"/>
              </a:lnSpc>
              <a:spcBef>
                <a:spcPts val="0"/>
              </a:spcBef>
              <a:spcAft>
                <a:spcPts val="0"/>
              </a:spcAft>
              <a:buSzPts val="1100"/>
              <a:buNone/>
            </a:pPr>
            <a:r>
              <a:rPr lang="en-US"/>
              <a:t>Benefits: </a:t>
            </a:r>
            <a:endParaRPr/>
          </a:p>
          <a:p>
            <a:pPr indent="-298450" lvl="0" marL="457200" rtl="0" algn="l">
              <a:lnSpc>
                <a:spcPct val="100000"/>
              </a:lnSpc>
              <a:spcBef>
                <a:spcPts val="0"/>
              </a:spcBef>
              <a:spcAft>
                <a:spcPts val="0"/>
              </a:spcAft>
              <a:buSzPts val="1100"/>
              <a:buChar char="●"/>
            </a:pPr>
            <a:r>
              <a:rPr lang="en-US"/>
              <a:t>Extending delivery compatibility with customer infrastructures</a:t>
            </a:r>
            <a:endParaRPr/>
          </a:p>
          <a:p>
            <a:pPr indent="-298450" lvl="0" marL="457200" rtl="0" algn="l">
              <a:lnSpc>
                <a:spcPct val="100000"/>
              </a:lnSpc>
              <a:spcBef>
                <a:spcPts val="0"/>
              </a:spcBef>
              <a:spcAft>
                <a:spcPts val="0"/>
              </a:spcAft>
              <a:buSzPts val="1100"/>
              <a:buChar char="●"/>
            </a:pPr>
            <a:r>
              <a:rPr lang="en-US"/>
              <a:t>Test engineering methodologies/techniques adoption that reduce the occurrences of runtime bugs and regression bugs (increasing test coverage)</a:t>
            </a:r>
            <a:endParaRPr/>
          </a:p>
          <a:p>
            <a:pPr indent="-298450" lvl="0" marL="457200" rtl="0" algn="l">
              <a:lnSpc>
                <a:spcPct val="100000"/>
              </a:lnSpc>
              <a:spcBef>
                <a:spcPts val="0"/>
              </a:spcBef>
              <a:spcAft>
                <a:spcPts val="0"/>
              </a:spcAft>
              <a:buSzPts val="1100"/>
              <a:buChar char="●"/>
            </a:pPr>
            <a:r>
              <a:rPr lang="en-US"/>
              <a:t>The mutation score for the scheduling was not computed because it's require more resources than the catalog (multi-module project).</a:t>
            </a:r>
            <a:endParaRPr/>
          </a:p>
          <a:p>
            <a:pPr indent="-298450" lvl="0" marL="457200" rtl="0" algn="l">
              <a:lnSpc>
                <a:spcPct val="100000"/>
              </a:lnSpc>
              <a:spcBef>
                <a:spcPts val="0"/>
              </a:spcBef>
              <a:spcAft>
                <a:spcPts val="0"/>
              </a:spcAft>
              <a:buSzPts val="1100"/>
              <a:buChar char="●"/>
            </a:pPr>
            <a:r>
              <a:rPr lang="en-US"/>
              <a:t>Studio is not a Java project: metrics are not avaiable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There is significant progress beyond D5.6. Updated status reported in this presentation.</a:t>
            </a:r>
            <a:endParaRPr/>
          </a:p>
          <a:p>
            <a:pPr indent="0" lvl="0" marL="158750" rtl="0" algn="l">
              <a:lnSpc>
                <a:spcPct val="100000"/>
              </a:lnSpc>
              <a:spcBef>
                <a:spcPts val="0"/>
              </a:spcBef>
              <a:spcAft>
                <a:spcPts val="0"/>
              </a:spcAft>
              <a:buSzPts val="1100"/>
              <a:buNone/>
            </a:pPr>
            <a:r>
              <a:rPr lang="en-US"/>
              <a:t>Different Proactive components were selected as the most suitable to be applied some STAMP techniques.</a:t>
            </a:r>
            <a:endParaRPr/>
          </a:p>
          <a:p>
            <a:pPr indent="0" lvl="0" marL="158750" rtl="0" algn="l">
              <a:lnSpc>
                <a:spcPct val="100000"/>
              </a:lnSpc>
              <a:spcBef>
                <a:spcPts val="0"/>
              </a:spcBef>
              <a:spcAft>
                <a:spcPts val="0"/>
              </a:spcAft>
              <a:buSzPts val="1100"/>
              <a:buNone/>
            </a:pPr>
            <a:r>
              <a:rPr lang="en-US"/>
              <a:t>Benefits: </a:t>
            </a:r>
            <a:endParaRPr/>
          </a:p>
          <a:p>
            <a:pPr indent="-298450" lvl="0" marL="457200" rtl="0" algn="l">
              <a:lnSpc>
                <a:spcPct val="100000"/>
              </a:lnSpc>
              <a:spcBef>
                <a:spcPts val="0"/>
              </a:spcBef>
              <a:spcAft>
                <a:spcPts val="0"/>
              </a:spcAft>
              <a:buSzPts val="1100"/>
              <a:buChar char="●"/>
            </a:pPr>
            <a:r>
              <a:rPr lang="en-US"/>
              <a:t>Extending delivery compatibility with customer infrastructures</a:t>
            </a:r>
            <a:endParaRPr/>
          </a:p>
          <a:p>
            <a:pPr indent="-298450" lvl="0" marL="457200" rtl="0" algn="l">
              <a:lnSpc>
                <a:spcPct val="100000"/>
              </a:lnSpc>
              <a:spcBef>
                <a:spcPts val="0"/>
              </a:spcBef>
              <a:spcAft>
                <a:spcPts val="0"/>
              </a:spcAft>
              <a:buSzPts val="1100"/>
              <a:buChar char="●"/>
            </a:pPr>
            <a:r>
              <a:rPr lang="en-US"/>
              <a:t>Test engineering methodologies/techniques adoption that reduce the occurrences of runtime bugs and regression bugs (increasing test coverage)</a:t>
            </a:r>
            <a:endParaRPr/>
          </a:p>
          <a:p>
            <a:pPr indent="-298450" lvl="0" marL="457200" rtl="0" algn="l">
              <a:lnSpc>
                <a:spcPct val="100000"/>
              </a:lnSpc>
              <a:spcBef>
                <a:spcPts val="0"/>
              </a:spcBef>
              <a:spcAft>
                <a:spcPts val="0"/>
              </a:spcAft>
              <a:buSzPts val="1100"/>
              <a:buChar char="●"/>
            </a:pPr>
            <a:r>
              <a:rPr lang="en-US"/>
              <a:t>The mutation score for the scheduling was not computed because it's require more resources than the catalog (multi-module project).</a:t>
            </a:r>
            <a:endParaRPr/>
          </a:p>
          <a:p>
            <a:pPr indent="-298450" lvl="0" marL="457200" rtl="0" algn="l">
              <a:lnSpc>
                <a:spcPct val="100000"/>
              </a:lnSpc>
              <a:spcBef>
                <a:spcPts val="0"/>
              </a:spcBef>
              <a:spcAft>
                <a:spcPts val="0"/>
              </a:spcAft>
              <a:buSzPts val="1100"/>
              <a:buChar char="●"/>
            </a:pPr>
            <a:r>
              <a:rPr lang="en-US"/>
              <a:t>Studio is not a Java project: metrics are not avaiable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There is significant progress beyond D5.6. Updated status reported in this presentation.</a:t>
            </a:r>
            <a:endParaRPr/>
          </a:p>
          <a:p>
            <a:pPr indent="0" lvl="0" marL="158750" rtl="0" algn="l">
              <a:lnSpc>
                <a:spcPct val="100000"/>
              </a:lnSpc>
              <a:spcBef>
                <a:spcPts val="0"/>
              </a:spcBef>
              <a:spcAft>
                <a:spcPts val="0"/>
              </a:spcAft>
              <a:buSzPts val="1100"/>
              <a:buNone/>
            </a:pPr>
            <a:r>
              <a:rPr lang="en-US"/>
              <a:t>Different Proactive components were selected as the most suitable to be applied some STAMP techniques.</a:t>
            </a:r>
            <a:endParaRPr/>
          </a:p>
          <a:p>
            <a:pPr indent="0" lvl="0" marL="158750" rtl="0" algn="l">
              <a:lnSpc>
                <a:spcPct val="100000"/>
              </a:lnSpc>
              <a:spcBef>
                <a:spcPts val="0"/>
              </a:spcBef>
              <a:spcAft>
                <a:spcPts val="0"/>
              </a:spcAft>
              <a:buSzPts val="1100"/>
              <a:buNone/>
            </a:pPr>
            <a:r>
              <a:rPr lang="en-US"/>
              <a:t>Benefits: </a:t>
            </a:r>
            <a:endParaRPr/>
          </a:p>
          <a:p>
            <a:pPr indent="-298450" lvl="0" marL="457200" rtl="0" algn="l">
              <a:lnSpc>
                <a:spcPct val="100000"/>
              </a:lnSpc>
              <a:spcBef>
                <a:spcPts val="0"/>
              </a:spcBef>
              <a:spcAft>
                <a:spcPts val="0"/>
              </a:spcAft>
              <a:buSzPts val="1100"/>
              <a:buChar char="●"/>
            </a:pPr>
            <a:r>
              <a:rPr lang="en-US"/>
              <a:t>Extending delivery compatibility with customer infrastructures</a:t>
            </a:r>
            <a:endParaRPr/>
          </a:p>
          <a:p>
            <a:pPr indent="-298450" lvl="0" marL="457200" rtl="0" algn="l">
              <a:lnSpc>
                <a:spcPct val="100000"/>
              </a:lnSpc>
              <a:spcBef>
                <a:spcPts val="0"/>
              </a:spcBef>
              <a:spcAft>
                <a:spcPts val="0"/>
              </a:spcAft>
              <a:buSzPts val="1100"/>
              <a:buChar char="●"/>
            </a:pPr>
            <a:r>
              <a:rPr lang="en-US"/>
              <a:t>Test engineering methodologies/techniques adoption that reduce the occurrences of runtime bugs and regression bugs (increasing test coverage)</a:t>
            </a:r>
            <a:endParaRPr/>
          </a:p>
          <a:p>
            <a:pPr indent="-298450" lvl="0" marL="457200" rtl="0" algn="l">
              <a:lnSpc>
                <a:spcPct val="100000"/>
              </a:lnSpc>
              <a:spcBef>
                <a:spcPts val="0"/>
              </a:spcBef>
              <a:spcAft>
                <a:spcPts val="0"/>
              </a:spcAft>
              <a:buSzPts val="1100"/>
              <a:buChar char="●"/>
            </a:pPr>
            <a:r>
              <a:rPr lang="en-US"/>
              <a:t>The mutation score for the scheduling was not computed because it's require more resources than the catalog (multi-module project).</a:t>
            </a:r>
            <a:endParaRPr/>
          </a:p>
          <a:p>
            <a:pPr indent="-298450" lvl="0" marL="457200" rtl="0" algn="l">
              <a:lnSpc>
                <a:spcPct val="100000"/>
              </a:lnSpc>
              <a:spcBef>
                <a:spcPts val="0"/>
              </a:spcBef>
              <a:spcAft>
                <a:spcPts val="0"/>
              </a:spcAft>
              <a:buSzPts val="1100"/>
              <a:buChar char="●"/>
            </a:pPr>
            <a:r>
              <a:rPr lang="en-US"/>
              <a:t>Studio is not a Java project: metrics are not avaiable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There is significant progress beyond D5.6. Updated status reported in this presentation.</a:t>
            </a:r>
            <a:endParaRPr/>
          </a:p>
          <a:p>
            <a:pPr indent="0" lvl="0" marL="158750" rtl="0" algn="l">
              <a:lnSpc>
                <a:spcPct val="100000"/>
              </a:lnSpc>
              <a:spcBef>
                <a:spcPts val="0"/>
              </a:spcBef>
              <a:spcAft>
                <a:spcPts val="0"/>
              </a:spcAft>
              <a:buSzPts val="1100"/>
              <a:buNone/>
            </a:pPr>
            <a:r>
              <a:rPr lang="en-US"/>
              <a:t>Different Proactive components were selected as the most suitable to be applied some STAMP techniques.</a:t>
            </a:r>
            <a:endParaRPr/>
          </a:p>
          <a:p>
            <a:pPr indent="0" lvl="0" marL="158750" rtl="0" algn="l">
              <a:lnSpc>
                <a:spcPct val="100000"/>
              </a:lnSpc>
              <a:spcBef>
                <a:spcPts val="0"/>
              </a:spcBef>
              <a:spcAft>
                <a:spcPts val="0"/>
              </a:spcAft>
              <a:buSzPts val="1100"/>
              <a:buNone/>
            </a:pPr>
            <a:r>
              <a:rPr lang="en-US"/>
              <a:t>Benefits: </a:t>
            </a:r>
            <a:endParaRPr/>
          </a:p>
          <a:p>
            <a:pPr indent="-298450" lvl="0" marL="457200" rtl="0" algn="l">
              <a:lnSpc>
                <a:spcPct val="100000"/>
              </a:lnSpc>
              <a:spcBef>
                <a:spcPts val="0"/>
              </a:spcBef>
              <a:spcAft>
                <a:spcPts val="0"/>
              </a:spcAft>
              <a:buSzPts val="1100"/>
              <a:buChar char="●"/>
            </a:pPr>
            <a:r>
              <a:rPr lang="en-US"/>
              <a:t>Extending delivery compatibility with customer infrastructures</a:t>
            </a:r>
            <a:endParaRPr/>
          </a:p>
          <a:p>
            <a:pPr indent="-298450" lvl="0" marL="457200" rtl="0" algn="l">
              <a:lnSpc>
                <a:spcPct val="100000"/>
              </a:lnSpc>
              <a:spcBef>
                <a:spcPts val="0"/>
              </a:spcBef>
              <a:spcAft>
                <a:spcPts val="0"/>
              </a:spcAft>
              <a:buSzPts val="1100"/>
              <a:buChar char="●"/>
            </a:pPr>
            <a:r>
              <a:rPr lang="en-US"/>
              <a:t>Test engineering methodologies/techniques adoption that reduce the occurrences of runtime bugs and regression bugs (increasing test coverage)</a:t>
            </a:r>
            <a:endParaRPr/>
          </a:p>
          <a:p>
            <a:pPr indent="-298450" lvl="0" marL="457200" rtl="0" algn="l">
              <a:lnSpc>
                <a:spcPct val="100000"/>
              </a:lnSpc>
              <a:spcBef>
                <a:spcPts val="0"/>
              </a:spcBef>
              <a:spcAft>
                <a:spcPts val="0"/>
              </a:spcAft>
              <a:buSzPts val="1100"/>
              <a:buChar char="●"/>
            </a:pPr>
            <a:r>
              <a:rPr lang="en-US"/>
              <a:t>The mutation score for the scheduling was not computed because it's require more resources than the catalog (multi-module project).</a:t>
            </a:r>
            <a:endParaRPr/>
          </a:p>
          <a:p>
            <a:pPr indent="-298450" lvl="0" marL="457200" rtl="0" algn="l">
              <a:lnSpc>
                <a:spcPct val="100000"/>
              </a:lnSpc>
              <a:spcBef>
                <a:spcPts val="0"/>
              </a:spcBef>
              <a:spcAft>
                <a:spcPts val="0"/>
              </a:spcAft>
              <a:buSzPts val="1100"/>
              <a:buChar char="●"/>
            </a:pPr>
            <a:r>
              <a:rPr lang="en-US"/>
              <a:t>Studio is not a Java project: metrics are not avaiable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6b8199c9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6b8199c9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There is significant progress beyond D5.6. Updated status reported in this presentation.</a:t>
            </a:r>
            <a:endParaRPr/>
          </a:p>
          <a:p>
            <a:pPr indent="0" lvl="0" marL="158750" rtl="0" algn="l">
              <a:lnSpc>
                <a:spcPct val="100000"/>
              </a:lnSpc>
              <a:spcBef>
                <a:spcPts val="0"/>
              </a:spcBef>
              <a:spcAft>
                <a:spcPts val="0"/>
              </a:spcAft>
              <a:buSzPts val="1100"/>
              <a:buNone/>
            </a:pPr>
            <a:r>
              <a:rPr lang="en-US"/>
              <a:t>Different Proactive components were selected as the most suitable to be applied some STAMP techniques.</a:t>
            </a:r>
            <a:endParaRPr/>
          </a:p>
          <a:p>
            <a:pPr indent="0" lvl="0" marL="158750" rtl="0" algn="l">
              <a:lnSpc>
                <a:spcPct val="100000"/>
              </a:lnSpc>
              <a:spcBef>
                <a:spcPts val="0"/>
              </a:spcBef>
              <a:spcAft>
                <a:spcPts val="0"/>
              </a:spcAft>
              <a:buSzPts val="1100"/>
              <a:buNone/>
            </a:pPr>
            <a:r>
              <a:rPr lang="en-US"/>
              <a:t>Benefits: </a:t>
            </a:r>
            <a:endParaRPr/>
          </a:p>
          <a:p>
            <a:pPr indent="-298450" lvl="0" marL="457200" rtl="0" algn="l">
              <a:lnSpc>
                <a:spcPct val="100000"/>
              </a:lnSpc>
              <a:spcBef>
                <a:spcPts val="0"/>
              </a:spcBef>
              <a:spcAft>
                <a:spcPts val="0"/>
              </a:spcAft>
              <a:buSzPts val="1100"/>
              <a:buChar char="●"/>
            </a:pPr>
            <a:r>
              <a:rPr lang="en-US"/>
              <a:t>Extending delivery compatibility with customer infrastructures</a:t>
            </a:r>
            <a:endParaRPr/>
          </a:p>
          <a:p>
            <a:pPr indent="-298450" lvl="0" marL="457200" rtl="0" algn="l">
              <a:lnSpc>
                <a:spcPct val="100000"/>
              </a:lnSpc>
              <a:spcBef>
                <a:spcPts val="0"/>
              </a:spcBef>
              <a:spcAft>
                <a:spcPts val="0"/>
              </a:spcAft>
              <a:buSzPts val="1100"/>
              <a:buChar char="●"/>
            </a:pPr>
            <a:r>
              <a:rPr lang="en-US"/>
              <a:t>Test engineering methodologies/techniques adoption that reduce the occurrences of runtime bugs and regression bugs (increasing test coverage)</a:t>
            </a:r>
            <a:endParaRPr/>
          </a:p>
          <a:p>
            <a:pPr indent="-298450" lvl="0" marL="457200" rtl="0" algn="l">
              <a:lnSpc>
                <a:spcPct val="100000"/>
              </a:lnSpc>
              <a:spcBef>
                <a:spcPts val="0"/>
              </a:spcBef>
              <a:spcAft>
                <a:spcPts val="0"/>
              </a:spcAft>
              <a:buSzPts val="1100"/>
              <a:buChar char="●"/>
            </a:pPr>
            <a:r>
              <a:rPr lang="en-US"/>
              <a:t>The mutation score for the scheduling was not computed because it's require more resources than the catalog (multi-module project).</a:t>
            </a:r>
            <a:endParaRPr/>
          </a:p>
          <a:p>
            <a:pPr indent="-298450" lvl="0" marL="457200" rtl="0" algn="l">
              <a:lnSpc>
                <a:spcPct val="100000"/>
              </a:lnSpc>
              <a:spcBef>
                <a:spcPts val="0"/>
              </a:spcBef>
              <a:spcAft>
                <a:spcPts val="0"/>
              </a:spcAft>
              <a:buSzPts val="1100"/>
              <a:buChar char="●"/>
            </a:pPr>
            <a:r>
              <a:rPr lang="en-US"/>
              <a:t>Studio is not a Java project: metrics are not avaiable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There is significant progress beyond D5.6. Updated status reported in this presentation.</a:t>
            </a:r>
            <a:endParaRPr/>
          </a:p>
          <a:p>
            <a:pPr indent="0" lvl="0" marL="158750" rtl="0" algn="l">
              <a:lnSpc>
                <a:spcPct val="100000"/>
              </a:lnSpc>
              <a:spcBef>
                <a:spcPts val="0"/>
              </a:spcBef>
              <a:spcAft>
                <a:spcPts val="0"/>
              </a:spcAft>
              <a:buSzPts val="1100"/>
              <a:buNone/>
            </a:pPr>
            <a:r>
              <a:rPr lang="en-US"/>
              <a:t>Different Proactive components were selected as the most suitable to be applied some STAMP techniques.</a:t>
            </a:r>
            <a:endParaRPr/>
          </a:p>
          <a:p>
            <a:pPr indent="0" lvl="0" marL="158750" rtl="0" algn="l">
              <a:lnSpc>
                <a:spcPct val="100000"/>
              </a:lnSpc>
              <a:spcBef>
                <a:spcPts val="0"/>
              </a:spcBef>
              <a:spcAft>
                <a:spcPts val="0"/>
              </a:spcAft>
              <a:buSzPts val="1100"/>
              <a:buNone/>
            </a:pPr>
            <a:r>
              <a:rPr lang="en-US"/>
              <a:t>Benefits: </a:t>
            </a:r>
            <a:endParaRPr/>
          </a:p>
          <a:p>
            <a:pPr indent="-298450" lvl="0" marL="457200" rtl="0" algn="l">
              <a:lnSpc>
                <a:spcPct val="100000"/>
              </a:lnSpc>
              <a:spcBef>
                <a:spcPts val="0"/>
              </a:spcBef>
              <a:spcAft>
                <a:spcPts val="0"/>
              </a:spcAft>
              <a:buSzPts val="1100"/>
              <a:buChar char="●"/>
            </a:pPr>
            <a:r>
              <a:rPr lang="en-US"/>
              <a:t>Extending delivery compatibility with customer infrastructures</a:t>
            </a:r>
            <a:endParaRPr/>
          </a:p>
          <a:p>
            <a:pPr indent="-298450" lvl="0" marL="457200" rtl="0" algn="l">
              <a:lnSpc>
                <a:spcPct val="100000"/>
              </a:lnSpc>
              <a:spcBef>
                <a:spcPts val="0"/>
              </a:spcBef>
              <a:spcAft>
                <a:spcPts val="0"/>
              </a:spcAft>
              <a:buSzPts val="1100"/>
              <a:buChar char="●"/>
            </a:pPr>
            <a:r>
              <a:rPr lang="en-US"/>
              <a:t>Test engineering methodologies/techniques adoption that reduce the occurrences of runtime bugs and regression bugs (increasing test coverage)</a:t>
            </a:r>
            <a:endParaRPr/>
          </a:p>
          <a:p>
            <a:pPr indent="-298450" lvl="0" marL="457200" rtl="0" algn="l">
              <a:lnSpc>
                <a:spcPct val="100000"/>
              </a:lnSpc>
              <a:spcBef>
                <a:spcPts val="0"/>
              </a:spcBef>
              <a:spcAft>
                <a:spcPts val="0"/>
              </a:spcAft>
              <a:buSzPts val="1100"/>
              <a:buChar char="●"/>
            </a:pPr>
            <a:r>
              <a:rPr lang="en-US"/>
              <a:t>The mutation score for the scheduling was not computed because it's require more resources than the catalog (multi-module project).</a:t>
            </a:r>
            <a:endParaRPr/>
          </a:p>
          <a:p>
            <a:pPr indent="-298450" lvl="0" marL="457200" rtl="0" algn="l">
              <a:lnSpc>
                <a:spcPct val="100000"/>
              </a:lnSpc>
              <a:spcBef>
                <a:spcPts val="0"/>
              </a:spcBef>
              <a:spcAft>
                <a:spcPts val="0"/>
              </a:spcAft>
              <a:buSzPts val="1100"/>
              <a:buChar char="●"/>
            </a:pPr>
            <a:r>
              <a:rPr lang="en-US"/>
              <a:t>Studio is not a Java project: metrics are not avaiable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There is significant progress beyond D5.6. Updated status reported in this presentation.</a:t>
            </a:r>
            <a:endParaRPr/>
          </a:p>
          <a:p>
            <a:pPr indent="0" lvl="0" marL="158750" rtl="0" algn="l">
              <a:lnSpc>
                <a:spcPct val="100000"/>
              </a:lnSpc>
              <a:spcBef>
                <a:spcPts val="0"/>
              </a:spcBef>
              <a:spcAft>
                <a:spcPts val="0"/>
              </a:spcAft>
              <a:buSzPts val="1100"/>
              <a:buNone/>
            </a:pPr>
            <a:r>
              <a:rPr lang="en-US"/>
              <a:t>Different Proactive components were selected as the most suitable to be applied some STAMP techniques.</a:t>
            </a:r>
            <a:endParaRPr/>
          </a:p>
          <a:p>
            <a:pPr indent="0" lvl="0" marL="158750" rtl="0" algn="l">
              <a:lnSpc>
                <a:spcPct val="100000"/>
              </a:lnSpc>
              <a:spcBef>
                <a:spcPts val="0"/>
              </a:spcBef>
              <a:spcAft>
                <a:spcPts val="0"/>
              </a:spcAft>
              <a:buSzPts val="1100"/>
              <a:buNone/>
            </a:pPr>
            <a:r>
              <a:rPr lang="en-US"/>
              <a:t>Benefits: </a:t>
            </a:r>
            <a:endParaRPr/>
          </a:p>
          <a:p>
            <a:pPr indent="-298450" lvl="0" marL="457200" rtl="0" algn="l">
              <a:lnSpc>
                <a:spcPct val="100000"/>
              </a:lnSpc>
              <a:spcBef>
                <a:spcPts val="0"/>
              </a:spcBef>
              <a:spcAft>
                <a:spcPts val="0"/>
              </a:spcAft>
              <a:buSzPts val="1100"/>
              <a:buChar char="●"/>
            </a:pPr>
            <a:r>
              <a:rPr lang="en-US"/>
              <a:t>Extending delivery compatibility with customer infrastructures</a:t>
            </a:r>
            <a:endParaRPr/>
          </a:p>
          <a:p>
            <a:pPr indent="-298450" lvl="0" marL="457200" rtl="0" algn="l">
              <a:lnSpc>
                <a:spcPct val="100000"/>
              </a:lnSpc>
              <a:spcBef>
                <a:spcPts val="0"/>
              </a:spcBef>
              <a:spcAft>
                <a:spcPts val="0"/>
              </a:spcAft>
              <a:buSzPts val="1100"/>
              <a:buChar char="●"/>
            </a:pPr>
            <a:r>
              <a:rPr lang="en-US"/>
              <a:t>Test engineering methodologies/techniques adoption that reduce the occurrences of runtime bugs and regression bugs (increasing test coverage)</a:t>
            </a:r>
            <a:endParaRPr/>
          </a:p>
          <a:p>
            <a:pPr indent="-298450" lvl="0" marL="457200" rtl="0" algn="l">
              <a:lnSpc>
                <a:spcPct val="100000"/>
              </a:lnSpc>
              <a:spcBef>
                <a:spcPts val="0"/>
              </a:spcBef>
              <a:spcAft>
                <a:spcPts val="0"/>
              </a:spcAft>
              <a:buSzPts val="1100"/>
              <a:buChar char="●"/>
            </a:pPr>
            <a:r>
              <a:rPr lang="en-US"/>
              <a:t>The mutation score for the scheduling was not computed because it's require more resources than the catalog (multi-module project).</a:t>
            </a:r>
            <a:endParaRPr/>
          </a:p>
          <a:p>
            <a:pPr indent="-298450" lvl="0" marL="457200" rtl="0" algn="l">
              <a:lnSpc>
                <a:spcPct val="100000"/>
              </a:lnSpc>
              <a:spcBef>
                <a:spcPts val="0"/>
              </a:spcBef>
              <a:spcAft>
                <a:spcPts val="0"/>
              </a:spcAft>
              <a:buSzPts val="1100"/>
              <a:buChar char="●"/>
            </a:pPr>
            <a:r>
              <a:rPr lang="en-US"/>
              <a:t>Studio is not a Java project: metrics are not avaiable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There is significant progress beyond D5.6. Updated status reported in this presentation.</a:t>
            </a:r>
            <a:endParaRPr/>
          </a:p>
          <a:p>
            <a:pPr indent="0" lvl="0" marL="158750" rtl="0" algn="l">
              <a:lnSpc>
                <a:spcPct val="100000"/>
              </a:lnSpc>
              <a:spcBef>
                <a:spcPts val="0"/>
              </a:spcBef>
              <a:spcAft>
                <a:spcPts val="0"/>
              </a:spcAft>
              <a:buSzPts val="1100"/>
              <a:buNone/>
            </a:pPr>
            <a:r>
              <a:rPr lang="en-US"/>
              <a:t>Different Proactive components were selected as the most suitable to be applied some STAMP techniques.</a:t>
            </a:r>
            <a:endParaRPr/>
          </a:p>
          <a:p>
            <a:pPr indent="0" lvl="0" marL="158750" rtl="0" algn="l">
              <a:lnSpc>
                <a:spcPct val="100000"/>
              </a:lnSpc>
              <a:spcBef>
                <a:spcPts val="0"/>
              </a:spcBef>
              <a:spcAft>
                <a:spcPts val="0"/>
              </a:spcAft>
              <a:buSzPts val="1100"/>
              <a:buNone/>
            </a:pPr>
            <a:r>
              <a:rPr lang="en-US"/>
              <a:t>Benefits: </a:t>
            </a:r>
            <a:endParaRPr/>
          </a:p>
          <a:p>
            <a:pPr indent="-298450" lvl="0" marL="457200" rtl="0" algn="l">
              <a:lnSpc>
                <a:spcPct val="100000"/>
              </a:lnSpc>
              <a:spcBef>
                <a:spcPts val="0"/>
              </a:spcBef>
              <a:spcAft>
                <a:spcPts val="0"/>
              </a:spcAft>
              <a:buSzPts val="1100"/>
              <a:buChar char="●"/>
            </a:pPr>
            <a:r>
              <a:rPr lang="en-US"/>
              <a:t>Extending delivery compatibility with customer infrastructures</a:t>
            </a:r>
            <a:endParaRPr/>
          </a:p>
          <a:p>
            <a:pPr indent="-298450" lvl="0" marL="457200" rtl="0" algn="l">
              <a:lnSpc>
                <a:spcPct val="100000"/>
              </a:lnSpc>
              <a:spcBef>
                <a:spcPts val="0"/>
              </a:spcBef>
              <a:spcAft>
                <a:spcPts val="0"/>
              </a:spcAft>
              <a:buSzPts val="1100"/>
              <a:buChar char="●"/>
            </a:pPr>
            <a:r>
              <a:rPr lang="en-US"/>
              <a:t>Test engineering methodologies/techniques adoption that reduce the occurrences of runtime bugs and regression bugs (increasing test coverage)</a:t>
            </a:r>
            <a:endParaRPr/>
          </a:p>
          <a:p>
            <a:pPr indent="-298450" lvl="0" marL="457200" rtl="0" algn="l">
              <a:lnSpc>
                <a:spcPct val="100000"/>
              </a:lnSpc>
              <a:spcBef>
                <a:spcPts val="0"/>
              </a:spcBef>
              <a:spcAft>
                <a:spcPts val="0"/>
              </a:spcAft>
              <a:buSzPts val="1100"/>
              <a:buChar char="●"/>
            </a:pPr>
            <a:r>
              <a:rPr lang="en-US"/>
              <a:t>The mutation score for the scheduling was not computed because it's require more resources than the catalog (multi-module project).</a:t>
            </a:r>
            <a:endParaRPr/>
          </a:p>
          <a:p>
            <a:pPr indent="-298450" lvl="0" marL="457200" rtl="0" algn="l">
              <a:lnSpc>
                <a:spcPct val="100000"/>
              </a:lnSpc>
              <a:spcBef>
                <a:spcPts val="0"/>
              </a:spcBef>
              <a:spcAft>
                <a:spcPts val="0"/>
              </a:spcAft>
              <a:buSzPts val="1100"/>
              <a:buChar char="●"/>
            </a:pPr>
            <a:r>
              <a:rPr lang="en-US"/>
              <a:t>Studio is not a Java project: metrics are not avaiable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There is significant progress beyond D5.6. Updated status reported in this presentation.</a:t>
            </a:r>
            <a:endParaRPr/>
          </a:p>
          <a:p>
            <a:pPr indent="0" lvl="0" marL="158750" rtl="0" algn="l">
              <a:lnSpc>
                <a:spcPct val="100000"/>
              </a:lnSpc>
              <a:spcBef>
                <a:spcPts val="0"/>
              </a:spcBef>
              <a:spcAft>
                <a:spcPts val="0"/>
              </a:spcAft>
              <a:buSzPts val="1100"/>
              <a:buNone/>
            </a:pPr>
            <a:r>
              <a:rPr lang="en-US"/>
              <a:t>Different Proactive components were selected as the most suitable to be applied some STAMP techniques.</a:t>
            </a:r>
            <a:endParaRPr/>
          </a:p>
          <a:p>
            <a:pPr indent="0" lvl="0" marL="158750" rtl="0" algn="l">
              <a:lnSpc>
                <a:spcPct val="100000"/>
              </a:lnSpc>
              <a:spcBef>
                <a:spcPts val="0"/>
              </a:spcBef>
              <a:spcAft>
                <a:spcPts val="0"/>
              </a:spcAft>
              <a:buSzPts val="1100"/>
              <a:buNone/>
            </a:pPr>
            <a:r>
              <a:rPr lang="en-US"/>
              <a:t>Benefits: </a:t>
            </a:r>
            <a:endParaRPr/>
          </a:p>
          <a:p>
            <a:pPr indent="-298450" lvl="0" marL="457200" rtl="0" algn="l">
              <a:lnSpc>
                <a:spcPct val="100000"/>
              </a:lnSpc>
              <a:spcBef>
                <a:spcPts val="0"/>
              </a:spcBef>
              <a:spcAft>
                <a:spcPts val="0"/>
              </a:spcAft>
              <a:buSzPts val="1100"/>
              <a:buChar char="●"/>
            </a:pPr>
            <a:r>
              <a:rPr lang="en-US"/>
              <a:t>Extending delivery compatibility with customer infrastructures</a:t>
            </a:r>
            <a:endParaRPr/>
          </a:p>
          <a:p>
            <a:pPr indent="-298450" lvl="0" marL="457200" rtl="0" algn="l">
              <a:lnSpc>
                <a:spcPct val="100000"/>
              </a:lnSpc>
              <a:spcBef>
                <a:spcPts val="0"/>
              </a:spcBef>
              <a:spcAft>
                <a:spcPts val="0"/>
              </a:spcAft>
              <a:buSzPts val="1100"/>
              <a:buChar char="●"/>
            </a:pPr>
            <a:r>
              <a:rPr lang="en-US"/>
              <a:t>Test engineering methodologies/techniques adoption that reduce the occurrences of runtime bugs and regression bugs (increasing test coverage)</a:t>
            </a:r>
            <a:endParaRPr/>
          </a:p>
          <a:p>
            <a:pPr indent="-298450" lvl="0" marL="457200" rtl="0" algn="l">
              <a:lnSpc>
                <a:spcPct val="100000"/>
              </a:lnSpc>
              <a:spcBef>
                <a:spcPts val="0"/>
              </a:spcBef>
              <a:spcAft>
                <a:spcPts val="0"/>
              </a:spcAft>
              <a:buSzPts val="1100"/>
              <a:buChar char="●"/>
            </a:pPr>
            <a:r>
              <a:rPr lang="en-US"/>
              <a:t>The mutation score for the scheduling was not computed because it's require more resources than the catalog (multi-module project).</a:t>
            </a:r>
            <a:endParaRPr/>
          </a:p>
          <a:p>
            <a:pPr indent="-298450" lvl="0" marL="457200" rtl="0" algn="l">
              <a:lnSpc>
                <a:spcPct val="100000"/>
              </a:lnSpc>
              <a:spcBef>
                <a:spcPts val="0"/>
              </a:spcBef>
              <a:spcAft>
                <a:spcPts val="0"/>
              </a:spcAft>
              <a:buSzPts val="1100"/>
              <a:buChar char="●"/>
            </a:pPr>
            <a:r>
              <a:rPr lang="en-US"/>
              <a:t>Studio is not a Java project: metrics are not avaiable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There is significant progress beyond D5.6. Updated status reported in this presentation.</a:t>
            </a:r>
            <a:endParaRPr/>
          </a:p>
          <a:p>
            <a:pPr indent="0" lvl="0" marL="158750" rtl="0" algn="l">
              <a:lnSpc>
                <a:spcPct val="100000"/>
              </a:lnSpc>
              <a:spcBef>
                <a:spcPts val="0"/>
              </a:spcBef>
              <a:spcAft>
                <a:spcPts val="0"/>
              </a:spcAft>
              <a:buSzPts val="1100"/>
              <a:buNone/>
            </a:pPr>
            <a:r>
              <a:rPr lang="en-US"/>
              <a:t>Different Proactive components were selected as the most suitable to be applied some STAMP techniques.</a:t>
            </a:r>
            <a:endParaRPr/>
          </a:p>
          <a:p>
            <a:pPr indent="0" lvl="0" marL="158750" rtl="0" algn="l">
              <a:lnSpc>
                <a:spcPct val="100000"/>
              </a:lnSpc>
              <a:spcBef>
                <a:spcPts val="0"/>
              </a:spcBef>
              <a:spcAft>
                <a:spcPts val="0"/>
              </a:spcAft>
              <a:buSzPts val="1100"/>
              <a:buNone/>
            </a:pPr>
            <a:r>
              <a:rPr lang="en-US"/>
              <a:t>Benefits: </a:t>
            </a:r>
            <a:endParaRPr/>
          </a:p>
          <a:p>
            <a:pPr indent="-298450" lvl="0" marL="457200" rtl="0" algn="l">
              <a:lnSpc>
                <a:spcPct val="100000"/>
              </a:lnSpc>
              <a:spcBef>
                <a:spcPts val="0"/>
              </a:spcBef>
              <a:spcAft>
                <a:spcPts val="0"/>
              </a:spcAft>
              <a:buSzPts val="1100"/>
              <a:buChar char="●"/>
            </a:pPr>
            <a:r>
              <a:rPr lang="en-US"/>
              <a:t>Extending delivery compatibility with customer infrastructures</a:t>
            </a:r>
            <a:endParaRPr/>
          </a:p>
          <a:p>
            <a:pPr indent="-298450" lvl="0" marL="457200" rtl="0" algn="l">
              <a:lnSpc>
                <a:spcPct val="100000"/>
              </a:lnSpc>
              <a:spcBef>
                <a:spcPts val="0"/>
              </a:spcBef>
              <a:spcAft>
                <a:spcPts val="0"/>
              </a:spcAft>
              <a:buSzPts val="1100"/>
              <a:buChar char="●"/>
            </a:pPr>
            <a:r>
              <a:rPr lang="en-US"/>
              <a:t>Test engineering methodologies/techniques adoption that reduce the occurrences of runtime bugs and regression bugs (increasing test coverage)</a:t>
            </a:r>
            <a:endParaRPr/>
          </a:p>
          <a:p>
            <a:pPr indent="-298450" lvl="0" marL="457200" rtl="0" algn="l">
              <a:lnSpc>
                <a:spcPct val="100000"/>
              </a:lnSpc>
              <a:spcBef>
                <a:spcPts val="0"/>
              </a:spcBef>
              <a:spcAft>
                <a:spcPts val="0"/>
              </a:spcAft>
              <a:buSzPts val="1100"/>
              <a:buChar char="●"/>
            </a:pPr>
            <a:r>
              <a:rPr lang="en-US"/>
              <a:t>The mutation score for the scheduling was not computed because it's require more resources than the catalog (multi-module project).</a:t>
            </a:r>
            <a:endParaRPr/>
          </a:p>
          <a:p>
            <a:pPr indent="-298450" lvl="0" marL="457200" rtl="0" algn="l">
              <a:lnSpc>
                <a:spcPct val="100000"/>
              </a:lnSpc>
              <a:spcBef>
                <a:spcPts val="0"/>
              </a:spcBef>
              <a:spcAft>
                <a:spcPts val="0"/>
              </a:spcAft>
              <a:buSzPts val="1100"/>
              <a:buChar char="●"/>
            </a:pPr>
            <a:r>
              <a:rPr lang="en-US"/>
              <a:t>Studio is not a Java project: metrics are not avaiable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There is significant progress beyond D5.6. Updated status reported in this presentation.</a:t>
            </a:r>
            <a:endParaRPr/>
          </a:p>
          <a:p>
            <a:pPr indent="0" lvl="0" marL="158750" rtl="0" algn="l">
              <a:lnSpc>
                <a:spcPct val="100000"/>
              </a:lnSpc>
              <a:spcBef>
                <a:spcPts val="0"/>
              </a:spcBef>
              <a:spcAft>
                <a:spcPts val="0"/>
              </a:spcAft>
              <a:buSzPts val="1100"/>
              <a:buNone/>
            </a:pPr>
            <a:r>
              <a:rPr lang="en-US"/>
              <a:t>Different Proactive components were selected as the most suitable to be applied some STAMP techniques.</a:t>
            </a:r>
            <a:endParaRPr/>
          </a:p>
          <a:p>
            <a:pPr indent="0" lvl="0" marL="158750" rtl="0" algn="l">
              <a:lnSpc>
                <a:spcPct val="100000"/>
              </a:lnSpc>
              <a:spcBef>
                <a:spcPts val="0"/>
              </a:spcBef>
              <a:spcAft>
                <a:spcPts val="0"/>
              </a:spcAft>
              <a:buSzPts val="1100"/>
              <a:buNone/>
            </a:pPr>
            <a:r>
              <a:rPr lang="en-US"/>
              <a:t>Benefits: </a:t>
            </a:r>
            <a:endParaRPr/>
          </a:p>
          <a:p>
            <a:pPr indent="-298450" lvl="0" marL="457200" rtl="0" algn="l">
              <a:lnSpc>
                <a:spcPct val="100000"/>
              </a:lnSpc>
              <a:spcBef>
                <a:spcPts val="0"/>
              </a:spcBef>
              <a:spcAft>
                <a:spcPts val="0"/>
              </a:spcAft>
              <a:buSzPts val="1100"/>
              <a:buChar char="●"/>
            </a:pPr>
            <a:r>
              <a:rPr lang="en-US"/>
              <a:t>Extending delivery compatibility with customer infrastructures</a:t>
            </a:r>
            <a:endParaRPr/>
          </a:p>
          <a:p>
            <a:pPr indent="-298450" lvl="0" marL="457200" rtl="0" algn="l">
              <a:lnSpc>
                <a:spcPct val="100000"/>
              </a:lnSpc>
              <a:spcBef>
                <a:spcPts val="0"/>
              </a:spcBef>
              <a:spcAft>
                <a:spcPts val="0"/>
              </a:spcAft>
              <a:buSzPts val="1100"/>
              <a:buChar char="●"/>
            </a:pPr>
            <a:r>
              <a:rPr lang="en-US"/>
              <a:t>Test engineering methodologies/techniques adoption that reduce the occurrences of runtime bugs and regression bugs (increasing test coverage)</a:t>
            </a:r>
            <a:endParaRPr/>
          </a:p>
          <a:p>
            <a:pPr indent="-298450" lvl="0" marL="457200" rtl="0" algn="l">
              <a:lnSpc>
                <a:spcPct val="100000"/>
              </a:lnSpc>
              <a:spcBef>
                <a:spcPts val="0"/>
              </a:spcBef>
              <a:spcAft>
                <a:spcPts val="0"/>
              </a:spcAft>
              <a:buSzPts val="1100"/>
              <a:buChar char="●"/>
            </a:pPr>
            <a:r>
              <a:rPr lang="en-US"/>
              <a:t>The mutation score for the scheduling was not computed because it's require more resources than the catalog (multi-module project).</a:t>
            </a:r>
            <a:endParaRPr/>
          </a:p>
          <a:p>
            <a:pPr indent="-298450" lvl="0" marL="457200" rtl="0" algn="l">
              <a:lnSpc>
                <a:spcPct val="100000"/>
              </a:lnSpc>
              <a:spcBef>
                <a:spcPts val="0"/>
              </a:spcBef>
              <a:spcAft>
                <a:spcPts val="0"/>
              </a:spcAft>
              <a:buSzPts val="1100"/>
              <a:buChar char="●"/>
            </a:pPr>
            <a:r>
              <a:rPr lang="en-US"/>
              <a:t>Studio is not a Java project: metrics are not avaiable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e271f348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6e271f348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Figures from October/November 2019</a:t>
            </a:r>
            <a:endParaRPr/>
          </a:p>
          <a:p>
            <a:pPr indent="-298450" lvl="0" marL="457200" rtl="0" algn="l">
              <a:lnSpc>
                <a:spcPct val="100000"/>
              </a:lnSpc>
              <a:spcBef>
                <a:spcPts val="0"/>
              </a:spcBef>
              <a:spcAft>
                <a:spcPts val="0"/>
              </a:spcAft>
              <a:buSzPts val="1100"/>
              <a:buChar char="●"/>
            </a:pPr>
            <a:r>
              <a:rPr lang="en-US"/>
              <a:t>Substantial &amp; live codebase for all KPIs.</a:t>
            </a:r>
            <a:endParaRPr/>
          </a:p>
          <a:p>
            <a:pPr indent="-298450" lvl="0" marL="457200" rtl="0" algn="l">
              <a:lnSpc>
                <a:spcPct val="100000"/>
              </a:lnSpc>
              <a:spcBef>
                <a:spcPts val="0"/>
              </a:spcBef>
              <a:spcAft>
                <a:spcPts val="0"/>
              </a:spcAft>
              <a:buSzPts val="1100"/>
              <a:buChar char="●"/>
            </a:pPr>
            <a:r>
              <a:rPr lang="en-US"/>
              <a:t>On 24th of Jan 2020, 71.46% global TPC</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e de titr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7" name="Google Shape;17;p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texte vertical"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4" name="Google Shape;74;p1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vertical et texte"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2"/>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0" name="Google Shape;80;p1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83" name="Shape 83"/>
        <p:cNvGrpSpPr/>
        <p:nvPr/>
      </p:nvGrpSpPr>
      <p:grpSpPr>
        <a:xfrm>
          <a:off x="0" y="0"/>
          <a:ext cx="0" cy="0"/>
          <a:chOff x="0" y="0"/>
          <a:chExt cx="0" cy="0"/>
        </a:xfrm>
      </p:grpSpPr>
      <p:sp>
        <p:nvSpPr>
          <p:cNvPr id="84" name="Google Shape;84;p13"/>
          <p:cNvSpPr txBox="1"/>
          <p:nvPr>
            <p:ph type="title"/>
          </p:nvPr>
        </p:nvSpPr>
        <p:spPr>
          <a:xfrm>
            <a:off x="456901" y="205014"/>
            <a:ext cx="8229128" cy="85851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3"/>
          <p:cNvSpPr txBox="1"/>
          <p:nvPr>
            <p:ph idx="1" type="subTitle"/>
          </p:nvPr>
        </p:nvSpPr>
        <p:spPr>
          <a:xfrm>
            <a:off x="456901" y="1203385"/>
            <a:ext cx="8229128" cy="2982869"/>
          </a:xfrm>
          <a:prstGeom prst="rect">
            <a:avLst/>
          </a:prstGeom>
          <a:noFill/>
          <a:ln>
            <a:noFill/>
          </a:ln>
        </p:spPr>
        <p:txBody>
          <a:bodyPr anchorCtr="0" anchor="ctr" bIns="0" lIns="0" spcFirstLastPara="1" rIns="0" wrap="square" tIns="0">
            <a:noAutofit/>
          </a:bodyPr>
          <a:lstStyle>
            <a:lvl1pPr lvl="0" algn="l">
              <a:lnSpc>
                <a:spcPct val="90000"/>
              </a:lnSpc>
              <a:spcBef>
                <a:spcPts val="750"/>
              </a:spcBef>
              <a:spcAft>
                <a:spcPts val="0"/>
              </a:spcAft>
              <a:buClr>
                <a:schemeClr val="dk1"/>
              </a:buClr>
              <a:buSzPts val="1800"/>
              <a:buChar char="•"/>
              <a:defRPr/>
            </a:lvl1pPr>
            <a:lvl2pPr lvl="1" algn="l">
              <a:lnSpc>
                <a:spcPct val="90000"/>
              </a:lnSpc>
              <a:spcBef>
                <a:spcPts val="375"/>
              </a:spcBef>
              <a:spcAft>
                <a:spcPts val="0"/>
              </a:spcAft>
              <a:buClr>
                <a:schemeClr val="dk1"/>
              </a:buClr>
              <a:buSzPts val="1800"/>
              <a:buChar char="•"/>
              <a:defRPr/>
            </a:lvl2pPr>
            <a:lvl3pPr lvl="2" algn="l">
              <a:lnSpc>
                <a:spcPct val="90000"/>
              </a:lnSpc>
              <a:spcBef>
                <a:spcPts val="375"/>
              </a:spcBef>
              <a:spcAft>
                <a:spcPts val="0"/>
              </a:spcAft>
              <a:buClr>
                <a:schemeClr val="dk1"/>
              </a:buClr>
              <a:buSzPts val="1800"/>
              <a:buChar char="•"/>
              <a:defRPr/>
            </a:lvl3pPr>
            <a:lvl4pPr lvl="3" algn="l">
              <a:lnSpc>
                <a:spcPct val="90000"/>
              </a:lnSpc>
              <a:spcBef>
                <a:spcPts val="375"/>
              </a:spcBef>
              <a:spcAft>
                <a:spcPts val="0"/>
              </a:spcAft>
              <a:buClr>
                <a:schemeClr val="dk1"/>
              </a:buClr>
              <a:buSzPts val="1800"/>
              <a:buChar char="•"/>
              <a:defRPr/>
            </a:lvl4pPr>
            <a:lvl5pPr lvl="4" algn="l">
              <a:lnSpc>
                <a:spcPct val="90000"/>
              </a:lnSpc>
              <a:spcBef>
                <a:spcPts val="375"/>
              </a:spcBef>
              <a:spcAft>
                <a:spcPts val="0"/>
              </a:spcAft>
              <a:buClr>
                <a:schemeClr val="dk1"/>
              </a:buClr>
              <a:buSzPts val="1800"/>
              <a:buChar char="•"/>
              <a:defRPr/>
            </a:lvl5pPr>
            <a:lvl6pPr lvl="5" algn="l">
              <a:lnSpc>
                <a:spcPct val="90000"/>
              </a:lnSpc>
              <a:spcBef>
                <a:spcPts val="375"/>
              </a:spcBef>
              <a:spcAft>
                <a:spcPts val="0"/>
              </a:spcAft>
              <a:buClr>
                <a:schemeClr val="dk1"/>
              </a:buClr>
              <a:buSzPts val="1800"/>
              <a:buChar char="•"/>
              <a:defRPr/>
            </a:lvl6pPr>
            <a:lvl7pPr lvl="6" algn="l">
              <a:lnSpc>
                <a:spcPct val="90000"/>
              </a:lnSpc>
              <a:spcBef>
                <a:spcPts val="375"/>
              </a:spcBef>
              <a:spcAft>
                <a:spcPts val="0"/>
              </a:spcAft>
              <a:buClr>
                <a:schemeClr val="dk1"/>
              </a:buClr>
              <a:buSzPts val="1800"/>
              <a:buChar char="•"/>
              <a:defRPr/>
            </a:lvl7pPr>
            <a:lvl8pPr lvl="7" algn="l">
              <a:lnSpc>
                <a:spcPct val="90000"/>
              </a:lnSpc>
              <a:spcBef>
                <a:spcPts val="375"/>
              </a:spcBef>
              <a:spcAft>
                <a:spcPts val="0"/>
              </a:spcAft>
              <a:buClr>
                <a:schemeClr val="dk1"/>
              </a:buClr>
              <a:buSzPts val="1800"/>
              <a:buChar char="•"/>
              <a:defRPr/>
            </a:lvl8pPr>
            <a:lvl9pPr lvl="8"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contenu"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 name="Google Shape;23;p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de section" type="secHead">
  <p:cSld name="SECTION_HEADER">
    <p:spTree>
      <p:nvGrpSpPr>
        <p:cNvPr id="26" name="Shape 26"/>
        <p:cNvGrpSpPr/>
        <p:nvPr/>
      </p:nvGrpSpPr>
      <p:grpSpPr>
        <a:xfrm>
          <a:off x="0" y="0"/>
          <a:ext cx="0" cy="0"/>
          <a:chOff x="0" y="0"/>
          <a:chExt cx="0" cy="0"/>
        </a:xfrm>
      </p:grpSpPr>
      <p:sp>
        <p:nvSpPr>
          <p:cNvPr id="27" name="Google Shape;27;p4"/>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9" name="Google Shape;29;p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ux contenus"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5" name="Google Shape;35;p5"/>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2" name="Google Shape;42;p6"/>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3" name="Google Shape;43;p6"/>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4" name="Google Shape;44;p6"/>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5" name="Google Shape;45;p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seul"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u avec légende"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0" name="Google Shape;60;p9"/>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1" name="Google Shape;61;p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avec légende"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p:nvPr>
            <p:ph idx="2" type="pic"/>
          </p:nvPr>
        </p:nvSpPr>
        <p:spPr>
          <a:xfrm>
            <a:off x="3887391" y="740569"/>
            <a:ext cx="4629150" cy="365521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7" name="Google Shape;67;p10"/>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8" name="Google Shape;68;p1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jpg"/><Relationship Id="rId2" Type="http://schemas.openxmlformats.org/officeDocument/2006/relationships/image" Target="../media/image1.jpg"/><Relationship Id="rId3" Type="http://schemas.openxmlformats.org/officeDocument/2006/relationships/image" Target="../media/image3.jp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050"/>
              <a:buFont typeface="Calibri"/>
              <a:buNone/>
              <a:defRPr b="0" i="0" sz="405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Autofit/>
          </a:bodyPr>
          <a:lstStyle>
            <a:lvl1pPr indent="-419100" lvl="0" marL="457200" marR="0" rtl="0" algn="l">
              <a:lnSpc>
                <a:spcPct val="90000"/>
              </a:lnSpc>
              <a:spcBef>
                <a:spcPts val="75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1pPr>
            <a:lvl2pPr indent="-381000" lvl="1" marL="914400" marR="0" rtl="0" algn="l">
              <a:lnSpc>
                <a:spcPct val="90000"/>
              </a:lnSpc>
              <a:spcBef>
                <a:spcPts val="375"/>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61950" lvl="2" marL="1371600" marR="0" rtl="0" algn="l">
              <a:lnSpc>
                <a:spcPct val="90000"/>
              </a:lnSpc>
              <a:spcBef>
                <a:spcPts val="375"/>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9" name="Google Shape;9;p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 name="Google Shape;10;p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1" name="Google Shape;11;p1"/>
          <p:cNvPicPr preferRelativeResize="0"/>
          <p:nvPr/>
        </p:nvPicPr>
        <p:blipFill rotWithShape="1">
          <a:blip r:embed="rId1">
            <a:alphaModFix/>
          </a:blip>
          <a:srcRect b="0" l="0" r="0" t="0"/>
          <a:stretch/>
        </p:blipFill>
        <p:spPr>
          <a:xfrm>
            <a:off x="96750" y="4681800"/>
            <a:ext cx="531900" cy="461700"/>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5218773" y="4788180"/>
            <a:ext cx="587520" cy="313200"/>
          </a:xfrm>
          <a:prstGeom prst="rect">
            <a:avLst/>
          </a:prstGeom>
          <a:noFill/>
          <a:ln>
            <a:noFill/>
          </a:ln>
        </p:spPr>
      </p:pic>
      <p:pic>
        <p:nvPicPr>
          <p:cNvPr id="13" name="Google Shape;13;p1"/>
          <p:cNvPicPr preferRelativeResize="0"/>
          <p:nvPr/>
        </p:nvPicPr>
        <p:blipFill rotWithShape="1">
          <a:blip r:embed="rId3">
            <a:alphaModFix/>
          </a:blip>
          <a:srcRect b="0" l="0" r="0" t="0"/>
          <a:stretch/>
        </p:blipFill>
        <p:spPr>
          <a:xfrm>
            <a:off x="3909273" y="4788180"/>
            <a:ext cx="1264680" cy="313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10.png"/><Relationship Id="rId13" Type="http://schemas.openxmlformats.org/officeDocument/2006/relationships/image" Target="../media/image7.png"/><Relationship Id="rId12"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3.jpg"/><Relationship Id="rId9" Type="http://schemas.openxmlformats.org/officeDocument/2006/relationships/image" Target="../media/image5.png"/><Relationship Id="rId15" Type="http://schemas.openxmlformats.org/officeDocument/2006/relationships/image" Target="../media/image14.png"/><Relationship Id="rId14" Type="http://schemas.openxmlformats.org/officeDocument/2006/relationships/image" Target="../media/image13.png"/><Relationship Id="rId5" Type="http://schemas.openxmlformats.org/officeDocument/2006/relationships/image" Target="../media/image11.jpg"/><Relationship Id="rId6" Type="http://schemas.openxmlformats.org/officeDocument/2006/relationships/image" Target="../media/image6.png"/><Relationship Id="rId7" Type="http://schemas.openxmlformats.org/officeDocument/2006/relationships/image" Target="../media/image8.png"/><Relationship Id="rId8"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s://dev.xwiki.org/xwiki/bin/view/Community/Testing/DockerTesting/" TargetMode="Externa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bit.ly/380UR2l" TargetMode="Externa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s://bit.ly/2UyfoI1" TargetMode="External"/><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ctrTitle"/>
          </p:nvPr>
        </p:nvSpPr>
        <p:spPr>
          <a:xfrm>
            <a:off x="874059" y="841772"/>
            <a:ext cx="7436223" cy="1790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Calibri"/>
              <a:buNone/>
            </a:pPr>
            <a:r>
              <a:rPr lang="en-US" sz="4800">
                <a:latin typeface="Calibri"/>
                <a:ea typeface="Calibri"/>
                <a:cs typeface="Calibri"/>
                <a:sym typeface="Calibri"/>
              </a:rPr>
              <a:t>WP5 Industrial Evaluation</a:t>
            </a:r>
            <a:endParaRPr sz="4800">
              <a:latin typeface="Calibri"/>
              <a:ea typeface="Calibri"/>
              <a:cs typeface="Calibri"/>
              <a:sym typeface="Calibri"/>
            </a:endParaRPr>
          </a:p>
        </p:txBody>
      </p:sp>
      <p:sp>
        <p:nvSpPr>
          <p:cNvPr id="91" name="Google Shape;91;p14"/>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800"/>
              <a:buNone/>
            </a:pPr>
            <a:r>
              <a:rPr lang="en-US"/>
              <a:t>H2020 LEIT RIA - ICT-10-2016 – Software Technology</a:t>
            </a:r>
            <a:endParaRPr/>
          </a:p>
          <a:p>
            <a:pPr indent="0" lvl="0" marL="0" rtl="0" algn="ctr">
              <a:lnSpc>
                <a:spcPct val="90000"/>
              </a:lnSpc>
              <a:spcBef>
                <a:spcPts val="750"/>
              </a:spcBef>
              <a:spcAft>
                <a:spcPts val="0"/>
              </a:spcAft>
              <a:buClr>
                <a:schemeClr val="dk1"/>
              </a:buClr>
              <a:buSzPts val="1800"/>
              <a:buNone/>
            </a:pPr>
            <a:r>
              <a:rPr lang="en-US"/>
              <a:t>2016/12/01 – 2019/11/30</a:t>
            </a:r>
            <a:endParaRPr/>
          </a:p>
        </p:txBody>
      </p:sp>
      <p:pic>
        <p:nvPicPr>
          <p:cNvPr id="92" name="Google Shape;92;p14"/>
          <p:cNvPicPr preferRelativeResize="0"/>
          <p:nvPr/>
        </p:nvPicPr>
        <p:blipFill rotWithShape="1">
          <a:blip r:embed="rId3">
            <a:alphaModFix/>
          </a:blip>
          <a:srcRect b="0" l="0" r="0" t="0"/>
          <a:stretch/>
        </p:blipFill>
        <p:spPr>
          <a:xfrm>
            <a:off x="208980" y="55080"/>
            <a:ext cx="2219130" cy="1689930"/>
          </a:xfrm>
          <a:prstGeom prst="rect">
            <a:avLst/>
          </a:prstGeom>
          <a:noFill/>
          <a:ln>
            <a:noFill/>
          </a:ln>
        </p:spPr>
      </p:pic>
      <p:pic>
        <p:nvPicPr>
          <p:cNvPr id="93" name="Google Shape;93;p14"/>
          <p:cNvPicPr preferRelativeResize="0"/>
          <p:nvPr/>
        </p:nvPicPr>
        <p:blipFill rotWithShape="1">
          <a:blip r:embed="rId4">
            <a:alphaModFix/>
          </a:blip>
          <a:srcRect b="0" l="0" r="0" t="0"/>
          <a:stretch/>
        </p:blipFill>
        <p:spPr>
          <a:xfrm>
            <a:off x="6808289" y="80768"/>
            <a:ext cx="1762369" cy="426134"/>
          </a:xfrm>
          <a:prstGeom prst="rect">
            <a:avLst/>
          </a:prstGeom>
          <a:noFill/>
          <a:ln>
            <a:noFill/>
          </a:ln>
        </p:spPr>
      </p:pic>
      <p:pic>
        <p:nvPicPr>
          <p:cNvPr id="94" name="Google Shape;94;p14"/>
          <p:cNvPicPr preferRelativeResize="0"/>
          <p:nvPr/>
        </p:nvPicPr>
        <p:blipFill rotWithShape="1">
          <a:blip r:embed="rId5">
            <a:alphaModFix/>
          </a:blip>
          <a:srcRect b="0" l="0" r="0" t="0"/>
          <a:stretch/>
        </p:blipFill>
        <p:spPr>
          <a:xfrm>
            <a:off x="6808289" y="546294"/>
            <a:ext cx="1762369" cy="912711"/>
          </a:xfrm>
          <a:prstGeom prst="rect">
            <a:avLst/>
          </a:prstGeom>
          <a:noFill/>
          <a:ln>
            <a:noFill/>
          </a:ln>
        </p:spPr>
      </p:pic>
      <p:pic>
        <p:nvPicPr>
          <p:cNvPr id="95" name="Google Shape;95;p14"/>
          <p:cNvPicPr preferRelativeResize="0"/>
          <p:nvPr/>
        </p:nvPicPr>
        <p:blipFill rotWithShape="1">
          <a:blip r:embed="rId6">
            <a:alphaModFix/>
          </a:blip>
          <a:srcRect b="0" l="0" r="0" t="0"/>
          <a:stretch/>
        </p:blipFill>
        <p:spPr>
          <a:xfrm>
            <a:off x="1219289" y="3437623"/>
            <a:ext cx="1386990" cy="417960"/>
          </a:xfrm>
          <a:prstGeom prst="rect">
            <a:avLst/>
          </a:prstGeom>
          <a:noFill/>
          <a:ln>
            <a:noFill/>
          </a:ln>
        </p:spPr>
      </p:pic>
      <p:pic>
        <p:nvPicPr>
          <p:cNvPr id="96" name="Google Shape;96;p14"/>
          <p:cNvPicPr preferRelativeResize="0"/>
          <p:nvPr/>
        </p:nvPicPr>
        <p:blipFill rotWithShape="1">
          <a:blip r:embed="rId7">
            <a:alphaModFix/>
          </a:blip>
          <a:srcRect b="0" l="0" r="0" t="0"/>
          <a:stretch/>
        </p:blipFill>
        <p:spPr>
          <a:xfrm>
            <a:off x="1237109" y="3954943"/>
            <a:ext cx="863460" cy="272160"/>
          </a:xfrm>
          <a:prstGeom prst="rect">
            <a:avLst/>
          </a:prstGeom>
          <a:noFill/>
          <a:ln>
            <a:noFill/>
          </a:ln>
        </p:spPr>
      </p:pic>
      <p:pic>
        <p:nvPicPr>
          <p:cNvPr id="97" name="Google Shape;97;p14"/>
          <p:cNvPicPr preferRelativeResize="0"/>
          <p:nvPr/>
        </p:nvPicPr>
        <p:blipFill rotWithShape="1">
          <a:blip r:embed="rId8">
            <a:alphaModFix/>
          </a:blip>
          <a:srcRect b="0" l="0" r="0" t="0"/>
          <a:stretch/>
        </p:blipFill>
        <p:spPr>
          <a:xfrm>
            <a:off x="1198229" y="4282453"/>
            <a:ext cx="1451520" cy="396630"/>
          </a:xfrm>
          <a:prstGeom prst="rect">
            <a:avLst/>
          </a:prstGeom>
          <a:noFill/>
          <a:ln>
            <a:noFill/>
          </a:ln>
        </p:spPr>
      </p:pic>
      <p:pic>
        <p:nvPicPr>
          <p:cNvPr id="98" name="Google Shape;98;p14"/>
          <p:cNvPicPr preferRelativeResize="0"/>
          <p:nvPr/>
        </p:nvPicPr>
        <p:blipFill rotWithShape="1">
          <a:blip r:embed="rId9">
            <a:alphaModFix/>
          </a:blip>
          <a:srcRect b="0" l="0" r="0" t="0"/>
          <a:stretch/>
        </p:blipFill>
        <p:spPr>
          <a:xfrm>
            <a:off x="5053289" y="3761623"/>
            <a:ext cx="1033560" cy="229230"/>
          </a:xfrm>
          <a:prstGeom prst="rect">
            <a:avLst/>
          </a:prstGeom>
          <a:noFill/>
          <a:ln>
            <a:noFill/>
          </a:ln>
        </p:spPr>
      </p:pic>
      <p:pic>
        <p:nvPicPr>
          <p:cNvPr id="99" name="Google Shape;99;p14"/>
          <p:cNvPicPr preferRelativeResize="0"/>
          <p:nvPr/>
        </p:nvPicPr>
        <p:blipFill rotWithShape="1">
          <a:blip r:embed="rId10">
            <a:alphaModFix/>
          </a:blip>
          <a:srcRect b="0" l="0" r="0" t="0"/>
          <a:stretch/>
        </p:blipFill>
        <p:spPr>
          <a:xfrm>
            <a:off x="4810289" y="4247623"/>
            <a:ext cx="1499040" cy="292140"/>
          </a:xfrm>
          <a:prstGeom prst="rect">
            <a:avLst/>
          </a:prstGeom>
          <a:noFill/>
          <a:ln>
            <a:noFill/>
          </a:ln>
        </p:spPr>
      </p:pic>
      <p:pic>
        <p:nvPicPr>
          <p:cNvPr id="100" name="Google Shape;100;p14"/>
          <p:cNvPicPr preferRelativeResize="0"/>
          <p:nvPr/>
        </p:nvPicPr>
        <p:blipFill rotWithShape="1">
          <a:blip r:embed="rId11">
            <a:alphaModFix/>
          </a:blip>
          <a:srcRect b="0" l="0" r="0" t="0"/>
          <a:stretch/>
        </p:blipFill>
        <p:spPr>
          <a:xfrm>
            <a:off x="6862289" y="3478123"/>
            <a:ext cx="1133460" cy="404460"/>
          </a:xfrm>
          <a:prstGeom prst="rect">
            <a:avLst/>
          </a:prstGeom>
          <a:noFill/>
          <a:ln>
            <a:noFill/>
          </a:ln>
        </p:spPr>
      </p:pic>
      <p:pic>
        <p:nvPicPr>
          <p:cNvPr id="101" name="Google Shape;101;p14"/>
          <p:cNvPicPr preferRelativeResize="0"/>
          <p:nvPr/>
        </p:nvPicPr>
        <p:blipFill rotWithShape="1">
          <a:blip r:embed="rId12">
            <a:alphaModFix/>
          </a:blip>
          <a:srcRect b="0" l="0" r="0" t="0"/>
          <a:stretch/>
        </p:blipFill>
        <p:spPr>
          <a:xfrm>
            <a:off x="6808289" y="3761623"/>
            <a:ext cx="1295460" cy="752760"/>
          </a:xfrm>
          <a:prstGeom prst="rect">
            <a:avLst/>
          </a:prstGeom>
          <a:noFill/>
          <a:ln>
            <a:noFill/>
          </a:ln>
        </p:spPr>
      </p:pic>
      <p:pic>
        <p:nvPicPr>
          <p:cNvPr id="102" name="Google Shape;102;p14"/>
          <p:cNvPicPr preferRelativeResize="0"/>
          <p:nvPr/>
        </p:nvPicPr>
        <p:blipFill rotWithShape="1">
          <a:blip r:embed="rId13">
            <a:alphaModFix/>
          </a:blip>
          <a:srcRect b="0" l="0" r="0" t="0"/>
          <a:stretch/>
        </p:blipFill>
        <p:spPr>
          <a:xfrm>
            <a:off x="6970289" y="4355623"/>
            <a:ext cx="971460" cy="313200"/>
          </a:xfrm>
          <a:prstGeom prst="rect">
            <a:avLst/>
          </a:prstGeom>
          <a:noFill/>
          <a:ln>
            <a:noFill/>
          </a:ln>
        </p:spPr>
      </p:pic>
      <p:pic>
        <p:nvPicPr>
          <p:cNvPr id="103" name="Google Shape;103;p14"/>
          <p:cNvPicPr preferRelativeResize="0"/>
          <p:nvPr/>
        </p:nvPicPr>
        <p:blipFill rotWithShape="1">
          <a:blip r:embed="rId14">
            <a:alphaModFix/>
          </a:blip>
          <a:srcRect b="0" l="0" r="0" t="0"/>
          <a:stretch/>
        </p:blipFill>
        <p:spPr>
          <a:xfrm>
            <a:off x="3388739" y="3904723"/>
            <a:ext cx="809730" cy="906930"/>
          </a:xfrm>
          <a:prstGeom prst="rect">
            <a:avLst/>
          </a:prstGeom>
          <a:noFill/>
          <a:ln>
            <a:noFill/>
          </a:ln>
        </p:spPr>
      </p:pic>
      <p:pic>
        <p:nvPicPr>
          <p:cNvPr id="104" name="Google Shape;104;p14"/>
          <p:cNvPicPr preferRelativeResize="0"/>
          <p:nvPr/>
        </p:nvPicPr>
        <p:blipFill rotWithShape="1">
          <a:blip r:embed="rId15">
            <a:alphaModFix/>
          </a:blip>
          <a:srcRect b="0" l="0" r="0" t="0"/>
          <a:stretch/>
        </p:blipFill>
        <p:spPr>
          <a:xfrm>
            <a:off x="3271289" y="3478123"/>
            <a:ext cx="1134000" cy="472500"/>
          </a:xfrm>
          <a:prstGeom prst="rect">
            <a:avLst/>
          </a:prstGeom>
          <a:noFill/>
          <a:ln>
            <a:noFill/>
          </a:ln>
        </p:spPr>
      </p:pic>
      <p:sp>
        <p:nvSpPr>
          <p:cNvPr id="105" name="Google Shape;105;p1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628650" y="273844"/>
            <a:ext cx="7886700" cy="691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9AFFF"/>
              </a:buClr>
              <a:buSzPts val="3600"/>
              <a:buFont typeface="Calibri"/>
              <a:buNone/>
            </a:pPr>
            <a:r>
              <a:rPr lang="en-US" sz="3600">
                <a:solidFill>
                  <a:srgbClr val="19AFFF"/>
                </a:solidFill>
              </a:rPr>
              <a:t>Industrial Validation</a:t>
            </a:r>
            <a:endParaRPr sz="3600">
              <a:solidFill>
                <a:srgbClr val="000000"/>
              </a:solidFill>
              <a:latin typeface="Calibri"/>
              <a:ea typeface="Calibri"/>
              <a:cs typeface="Calibri"/>
              <a:sym typeface="Calibri"/>
            </a:endParaRPr>
          </a:p>
        </p:txBody>
      </p:sp>
      <p:sp>
        <p:nvSpPr>
          <p:cNvPr id="169" name="Google Shape;169;p2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170" name="Google Shape;170;p23"/>
          <p:cNvSpPr txBox="1"/>
          <p:nvPr/>
        </p:nvSpPr>
        <p:spPr>
          <a:xfrm>
            <a:off x="466116" y="1035915"/>
            <a:ext cx="8228400" cy="3595500"/>
          </a:xfrm>
          <a:prstGeom prst="rect">
            <a:avLst/>
          </a:prstGeom>
          <a:noFill/>
          <a:ln>
            <a:noFill/>
          </a:ln>
        </p:spPr>
        <p:txBody>
          <a:bodyPr anchorCtr="0" anchor="t" bIns="29450" lIns="58925" spcFirstLastPara="1" rIns="58925" wrap="square" tIns="29450">
            <a:noAutofit/>
          </a:bodyPr>
          <a:lstStyle/>
          <a:p>
            <a:pPr indent="-152400" lvl="0" marL="177800" marR="0" rtl="0" algn="l">
              <a:lnSpc>
                <a:spcPct val="100000"/>
              </a:lnSpc>
              <a:spcBef>
                <a:spcPts val="0"/>
              </a:spcBef>
              <a:spcAft>
                <a:spcPts val="0"/>
              </a:spcAft>
              <a:buClr>
                <a:srgbClr val="606060"/>
              </a:buClr>
              <a:buSzPts val="2400"/>
              <a:buFont typeface="Helvetica Neue"/>
              <a:buChar char="•"/>
            </a:pPr>
            <a:r>
              <a:rPr b="0" i="0" lang="en-US" sz="2000" u="none" cap="none" strike="noStrike">
                <a:solidFill>
                  <a:schemeClr val="dk1"/>
                </a:solidFill>
                <a:latin typeface="Calibri"/>
                <a:ea typeface="Calibri"/>
                <a:cs typeface="Calibri"/>
                <a:sym typeface="Calibri"/>
              </a:rPr>
              <a:t>Industrial Validation</a:t>
            </a:r>
            <a:endParaRPr b="0" i="0" sz="2000" u="none" cap="none" strike="noStrike">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rgbClr val="606060"/>
              </a:buClr>
              <a:buSzPts val="2400"/>
              <a:buFont typeface="Helvetica Neue"/>
              <a:buChar char="•"/>
            </a:pPr>
            <a:r>
              <a:rPr b="0" i="0" lang="en-US" sz="2000" u="none" cap="none" strike="noStrike">
                <a:solidFill>
                  <a:schemeClr val="dk1"/>
                </a:solidFill>
                <a:latin typeface="Calibri"/>
                <a:ea typeface="Calibri"/>
                <a:cs typeface="Calibri"/>
                <a:sym typeface="Calibri"/>
              </a:rPr>
              <a:t>Activeeon</a:t>
            </a:r>
            <a:endParaRPr b="0" i="0" sz="2000" u="none" cap="none" strike="noStrike">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rgbClr val="606060"/>
              </a:buClr>
              <a:buSzPts val="2400"/>
              <a:buFont typeface="Helvetica Neue"/>
              <a:buChar char="•"/>
            </a:pPr>
            <a:r>
              <a:rPr b="0" i="0" lang="en-US" sz="2000" u="none" cap="none" strike="noStrike">
                <a:solidFill>
                  <a:schemeClr val="dk1"/>
                </a:solidFill>
                <a:latin typeface="Calibri"/>
                <a:ea typeface="Calibri"/>
                <a:cs typeface="Calibri"/>
                <a:sym typeface="Calibri"/>
              </a:rPr>
              <a:t>Atos </a:t>
            </a:r>
            <a:endParaRPr b="0" i="0" sz="2000" u="none" cap="none" strike="noStrike">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rgbClr val="606060"/>
              </a:buClr>
              <a:buSzPts val="2400"/>
              <a:buFont typeface="Helvetica Neue"/>
              <a:buChar char="•"/>
            </a:pPr>
            <a:r>
              <a:rPr b="0" i="0" lang="en-US" sz="2000" u="none" cap="none" strike="noStrike">
                <a:solidFill>
                  <a:schemeClr val="dk1"/>
                </a:solidFill>
                <a:latin typeface="Calibri"/>
                <a:ea typeface="Calibri"/>
                <a:cs typeface="Calibri"/>
                <a:sym typeface="Calibri"/>
              </a:rPr>
              <a:t>OW2</a:t>
            </a:r>
            <a:endParaRPr b="0" i="0" sz="2000" u="none" cap="none" strike="noStrike">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rgbClr val="606060"/>
              </a:buClr>
              <a:buSzPts val="2400"/>
              <a:buFont typeface="Helvetica Neue"/>
              <a:buChar char="•"/>
            </a:pPr>
            <a:r>
              <a:rPr b="0" i="0" lang="en-US" sz="2000" u="none" cap="none" strike="noStrike">
                <a:solidFill>
                  <a:schemeClr val="dk1"/>
                </a:solidFill>
                <a:latin typeface="Calibri"/>
                <a:ea typeface="Calibri"/>
                <a:cs typeface="Calibri"/>
                <a:sym typeface="Calibri"/>
              </a:rPr>
              <a:t>Tellu </a:t>
            </a:r>
            <a:endParaRPr b="0" i="0" sz="2000" u="none" cap="none" strike="noStrike">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rgbClr val="606060"/>
              </a:buClr>
              <a:buSzPts val="2400"/>
              <a:buFont typeface="Helvetica Neue"/>
              <a:buChar char="•"/>
            </a:pPr>
            <a:r>
              <a:rPr b="0" i="0" lang="en-US" sz="2000" u="none" cap="none" strike="noStrike">
                <a:solidFill>
                  <a:schemeClr val="dk1"/>
                </a:solidFill>
                <a:latin typeface="Calibri"/>
                <a:ea typeface="Calibri"/>
                <a:cs typeface="Calibri"/>
                <a:sym typeface="Calibri"/>
              </a:rPr>
              <a:t>XWiki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606060"/>
              </a:buClr>
              <a:buSzPts val="2800"/>
              <a:buFont typeface="Helvetica Neue"/>
              <a:buNone/>
            </a:pPr>
            <a:r>
              <a:t/>
            </a:r>
            <a:endParaRPr b="0" i="0" sz="2400" u="none" cap="none" strike="noStrike">
              <a:solidFill>
                <a:schemeClr val="dk1"/>
              </a:solidFill>
              <a:latin typeface="Calibri"/>
              <a:ea typeface="Calibri"/>
              <a:cs typeface="Calibri"/>
              <a:sym typeface="Calibri"/>
            </a:endParaRPr>
          </a:p>
          <a:p>
            <a:pPr indent="-76200" lvl="0" marL="177800" marR="0" rtl="0" algn="l">
              <a:lnSpc>
                <a:spcPct val="100000"/>
              </a:lnSpc>
              <a:spcBef>
                <a:spcPts val="0"/>
              </a:spcBef>
              <a:spcAft>
                <a:spcPts val="0"/>
              </a:spcAft>
              <a:buClr>
                <a:srgbClr val="606060"/>
              </a:buClr>
              <a:buSzPts val="1600"/>
              <a:buFont typeface="Helvetica Neue"/>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4"/>
          <p:cNvSpPr/>
          <p:nvPr/>
        </p:nvSpPr>
        <p:spPr>
          <a:xfrm>
            <a:off x="5840925" y="886075"/>
            <a:ext cx="2901000" cy="374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a:t>ProActive Workflows and Scheduling</a:t>
            </a:r>
            <a:endParaRPr/>
          </a:p>
        </p:txBody>
      </p:sp>
      <p:sp>
        <p:nvSpPr>
          <p:cNvPr id="176" name="Google Shape;176;p2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177" name="Google Shape;177;p24"/>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19AFFF"/>
                </a:solidFill>
                <a:latin typeface="Calibri"/>
                <a:ea typeface="Calibri"/>
                <a:cs typeface="Calibri"/>
                <a:sym typeface="Calibri"/>
              </a:rPr>
              <a:t>UC ActiveEon (1/7) – UC introduction – expectations from STAMP</a:t>
            </a:r>
            <a:endParaRPr b="0" i="0" sz="3500" u="none" cap="none" strike="noStrike">
              <a:solidFill>
                <a:srgbClr val="000000"/>
              </a:solidFill>
              <a:latin typeface="Calibri"/>
              <a:ea typeface="Calibri"/>
              <a:cs typeface="Calibri"/>
              <a:sym typeface="Calibri"/>
            </a:endParaRPr>
          </a:p>
        </p:txBody>
      </p:sp>
      <p:sp>
        <p:nvSpPr>
          <p:cNvPr id="178" name="Google Shape;178;p24"/>
          <p:cNvSpPr txBox="1"/>
          <p:nvPr/>
        </p:nvSpPr>
        <p:spPr>
          <a:xfrm>
            <a:off x="466125" y="1035925"/>
            <a:ext cx="4914000" cy="1672800"/>
          </a:xfrm>
          <a:prstGeom prst="rect">
            <a:avLst/>
          </a:prstGeom>
          <a:noFill/>
          <a:ln>
            <a:noFill/>
          </a:ln>
        </p:spPr>
        <p:txBody>
          <a:bodyPr anchorCtr="0" anchor="t" bIns="29450" lIns="58925" spcFirstLastPara="1" rIns="58925" wrap="square" tIns="29450">
            <a:noAutofit/>
          </a:bodyPr>
          <a:lstStyle/>
          <a:p>
            <a:pPr indent="0" lvl="0" marL="0" marR="0" rtl="0" algn="l">
              <a:lnSpc>
                <a:spcPct val="100000"/>
              </a:lnSpc>
              <a:spcBef>
                <a:spcPts val="0"/>
              </a:spcBef>
              <a:spcAft>
                <a:spcPts val="0"/>
              </a:spcAft>
              <a:buNone/>
            </a:pPr>
            <a:r>
              <a:rPr lang="en-US" sz="2000">
                <a:solidFill>
                  <a:schemeClr val="dk1"/>
                </a:solidFill>
                <a:latin typeface="Calibri"/>
                <a:ea typeface="Calibri"/>
                <a:cs typeface="Calibri"/>
                <a:sym typeface="Calibri"/>
              </a:rPr>
              <a:t>ProActive Workflows and Scheduling (</a:t>
            </a:r>
            <a:r>
              <a:rPr b="1" lang="en-US" sz="2000">
                <a:solidFill>
                  <a:schemeClr val="dk1"/>
                </a:solidFill>
                <a:latin typeface="Calibri"/>
                <a:ea typeface="Calibri"/>
                <a:cs typeface="Calibri"/>
                <a:sym typeface="Calibri"/>
              </a:rPr>
              <a:t>PWS</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One core project: </a:t>
            </a:r>
            <a:r>
              <a:rPr b="1" lang="en-US" sz="2000">
                <a:solidFill>
                  <a:schemeClr val="dk1"/>
                </a:solidFill>
                <a:latin typeface="Calibri"/>
                <a:ea typeface="Calibri"/>
                <a:cs typeface="Calibri"/>
                <a:sym typeface="Calibri"/>
              </a:rPr>
              <a:t>Scheduling</a:t>
            </a:r>
            <a:r>
              <a:rPr lang="en-US" sz="2000">
                <a:solidFill>
                  <a:schemeClr val="dk1"/>
                </a:solidFill>
                <a:latin typeface="Calibri"/>
                <a:ea typeface="Calibri"/>
                <a:cs typeface="Calibri"/>
                <a:sym typeface="Calibri"/>
              </a:rPr>
              <a:t> (1770 tests)</a:t>
            </a:r>
            <a:endParaRPr b="0"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40 projects: microservices or libraries</a:t>
            </a:r>
            <a:endParaRPr sz="2000">
              <a:solidFill>
                <a:schemeClr val="dk1"/>
              </a:solidFill>
              <a:latin typeface="Calibri"/>
              <a:ea typeface="Calibri"/>
              <a:cs typeface="Calibri"/>
              <a:sym typeface="Calibri"/>
            </a:endParaRPr>
          </a:p>
          <a:p>
            <a:pPr indent="-355600" lvl="1" marL="914400" marR="0" rtl="0" algn="l">
              <a:lnSpc>
                <a:spcPct val="100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Programming</a:t>
            </a:r>
            <a:r>
              <a:rPr lang="en-US" sz="2000">
                <a:solidFill>
                  <a:schemeClr val="dk1"/>
                </a:solidFill>
                <a:latin typeface="Calibri"/>
                <a:ea typeface="Calibri"/>
                <a:cs typeface="Calibri"/>
                <a:sym typeface="Calibri"/>
              </a:rPr>
              <a:t> (library, 808 tests)</a:t>
            </a:r>
            <a:endParaRPr sz="2000">
              <a:solidFill>
                <a:schemeClr val="dk1"/>
              </a:solidFill>
              <a:latin typeface="Calibri"/>
              <a:ea typeface="Calibri"/>
              <a:cs typeface="Calibri"/>
              <a:sym typeface="Calibri"/>
            </a:endParaRPr>
          </a:p>
          <a:p>
            <a:pPr indent="-355600" lvl="1" marL="914400" marR="0" rtl="0" algn="l">
              <a:lnSpc>
                <a:spcPct val="100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Catalog</a:t>
            </a:r>
            <a:r>
              <a:rPr lang="en-US" sz="2000">
                <a:solidFill>
                  <a:schemeClr val="dk1"/>
                </a:solidFill>
                <a:latin typeface="Calibri"/>
                <a:ea typeface="Calibri"/>
                <a:cs typeface="Calibri"/>
                <a:sym typeface="Calibri"/>
              </a:rPr>
              <a:t> (microservice, 225 tests)</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606060"/>
              </a:buClr>
              <a:buSzPts val="2800"/>
              <a:buFont typeface="Helvetica Neue"/>
              <a:buNone/>
            </a:pPr>
            <a:r>
              <a:t/>
            </a:r>
            <a:endParaRPr b="0" i="0" sz="2400" u="none" cap="none" strike="noStrike">
              <a:solidFill>
                <a:schemeClr val="dk1"/>
              </a:solidFill>
              <a:latin typeface="Calibri"/>
              <a:ea typeface="Calibri"/>
              <a:cs typeface="Calibri"/>
              <a:sym typeface="Calibri"/>
            </a:endParaRPr>
          </a:p>
          <a:p>
            <a:pPr indent="-76200" lvl="0" marL="177800" marR="0" rtl="0" algn="l">
              <a:lnSpc>
                <a:spcPct val="100000"/>
              </a:lnSpc>
              <a:spcBef>
                <a:spcPts val="0"/>
              </a:spcBef>
              <a:spcAft>
                <a:spcPts val="0"/>
              </a:spcAft>
              <a:buClr>
                <a:srgbClr val="606060"/>
              </a:buClr>
              <a:buSzPts val="1600"/>
              <a:buFont typeface="Helvetica Neue"/>
              <a:buNone/>
            </a:pPr>
            <a:r>
              <a:t/>
            </a:r>
            <a:endParaRPr b="0" i="0" sz="2400" u="none" cap="none" strike="noStrike">
              <a:solidFill>
                <a:schemeClr val="dk1"/>
              </a:solidFill>
              <a:latin typeface="Calibri"/>
              <a:ea typeface="Calibri"/>
              <a:cs typeface="Calibri"/>
              <a:sym typeface="Calibri"/>
            </a:endParaRPr>
          </a:p>
        </p:txBody>
      </p:sp>
      <p:sp>
        <p:nvSpPr>
          <p:cNvPr id="179" name="Google Shape;179;p24"/>
          <p:cNvSpPr/>
          <p:nvPr/>
        </p:nvSpPr>
        <p:spPr>
          <a:xfrm>
            <a:off x="6394725" y="3308013"/>
            <a:ext cx="1793400" cy="41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Catalog</a:t>
            </a:r>
            <a:endParaRPr/>
          </a:p>
        </p:txBody>
      </p:sp>
      <p:sp>
        <p:nvSpPr>
          <p:cNvPr id="180" name="Google Shape;180;p24"/>
          <p:cNvSpPr/>
          <p:nvPr/>
        </p:nvSpPr>
        <p:spPr>
          <a:xfrm>
            <a:off x="6394725" y="1715763"/>
            <a:ext cx="1793400" cy="13947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a:t>Scheduling</a:t>
            </a:r>
            <a:endParaRPr/>
          </a:p>
        </p:txBody>
      </p:sp>
      <p:sp>
        <p:nvSpPr>
          <p:cNvPr id="181" name="Google Shape;181;p24"/>
          <p:cNvSpPr/>
          <p:nvPr/>
        </p:nvSpPr>
        <p:spPr>
          <a:xfrm>
            <a:off x="6581475" y="2312988"/>
            <a:ext cx="1419900" cy="510600"/>
          </a:xfrm>
          <a:prstGeom prst="round2Diag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Programming</a:t>
            </a:r>
            <a:endParaRPr/>
          </a:p>
        </p:txBody>
      </p:sp>
      <p:sp>
        <p:nvSpPr>
          <p:cNvPr id="182" name="Google Shape;182;p24"/>
          <p:cNvSpPr/>
          <p:nvPr/>
        </p:nvSpPr>
        <p:spPr>
          <a:xfrm>
            <a:off x="6394725" y="3915650"/>
            <a:ext cx="1793400" cy="4101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Microservices</a:t>
            </a:r>
            <a:endParaRPr/>
          </a:p>
        </p:txBody>
      </p:sp>
      <p:sp>
        <p:nvSpPr>
          <p:cNvPr id="183" name="Google Shape;183;p24"/>
          <p:cNvSpPr txBox="1"/>
          <p:nvPr/>
        </p:nvSpPr>
        <p:spPr>
          <a:xfrm>
            <a:off x="466125" y="2708725"/>
            <a:ext cx="4914000" cy="18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Expectations for this reporting period:</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Use Dspot and RAMP to increase  the test suite quality</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Use CAMP to discover bugs</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Use Botsing with Programming to clarify unresolved reported issues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189" name="Google Shape;189;p25"/>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19AFFF"/>
                </a:solidFill>
                <a:latin typeface="Calibri"/>
                <a:ea typeface="Calibri"/>
                <a:cs typeface="Calibri"/>
                <a:sym typeface="Calibri"/>
              </a:rPr>
              <a:t>UC ActiveEon (2/7) – KPI Summary</a:t>
            </a:r>
            <a:endParaRPr b="0" i="0" sz="3500" u="none" cap="none" strike="noStrike">
              <a:solidFill>
                <a:srgbClr val="000000"/>
              </a:solidFill>
              <a:latin typeface="Calibri"/>
              <a:ea typeface="Calibri"/>
              <a:cs typeface="Calibri"/>
              <a:sym typeface="Calibri"/>
            </a:endParaRPr>
          </a:p>
        </p:txBody>
      </p:sp>
      <p:graphicFrame>
        <p:nvGraphicFramePr>
          <p:cNvPr id="190" name="Google Shape;190;p25"/>
          <p:cNvGraphicFramePr/>
          <p:nvPr/>
        </p:nvGraphicFramePr>
        <p:xfrm>
          <a:off x="218575" y="1164313"/>
          <a:ext cx="3000000" cy="3000000"/>
        </p:xfrm>
        <a:graphic>
          <a:graphicData uri="http://schemas.openxmlformats.org/drawingml/2006/table">
            <a:tbl>
              <a:tblPr>
                <a:noFill/>
                <a:tableStyleId>{DC0C1366-CDD1-4A1B-B889-5386FEFCE403}</a:tableStyleId>
              </a:tblPr>
              <a:tblGrid>
                <a:gridCol w="2528250"/>
                <a:gridCol w="1818750"/>
                <a:gridCol w="1789000"/>
                <a:gridCol w="1009125"/>
                <a:gridCol w="1378250"/>
              </a:tblGrid>
              <a:tr h="274525">
                <a:tc rowSpan="2">
                  <a:txBody>
                    <a:bodyPr/>
                    <a:lstStyle/>
                    <a:p>
                      <a:pPr indent="0" lvl="0" marL="0" rtl="0" algn="ctr">
                        <a:lnSpc>
                          <a:spcPct val="100000"/>
                        </a:lnSpc>
                        <a:spcBef>
                          <a:spcPts val="0"/>
                        </a:spcBef>
                        <a:spcAft>
                          <a:spcPts val="0"/>
                        </a:spcAft>
                        <a:buNone/>
                      </a:pPr>
                      <a:r>
                        <a:rPr b="1" lang="en-US" sz="1000">
                          <a:latin typeface="Calibri"/>
                          <a:ea typeface="Calibri"/>
                          <a:cs typeface="Calibri"/>
                          <a:sym typeface="Calibri"/>
                        </a:rPr>
                        <a:t>KPI</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0" lvl="0" marL="0" rtl="0" algn="ctr">
                        <a:lnSpc>
                          <a:spcPct val="100000"/>
                        </a:lnSpc>
                        <a:spcBef>
                          <a:spcPts val="0"/>
                        </a:spcBef>
                        <a:spcAft>
                          <a:spcPts val="0"/>
                        </a:spcAft>
                        <a:buNone/>
                      </a:pPr>
                      <a:r>
                        <a:rPr b="1" lang="en-US" sz="1000">
                          <a:latin typeface="Calibri"/>
                          <a:ea typeface="Calibri"/>
                          <a:cs typeface="Calibri"/>
                          <a:sym typeface="Calibri"/>
                        </a:rPr>
                        <a:t>Measure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rowSpan="2">
                  <a:txBody>
                    <a:bodyPr/>
                    <a:lstStyle/>
                    <a:p>
                      <a:pPr indent="0" lvl="0" marL="0" rtl="0" algn="ctr">
                        <a:lnSpc>
                          <a:spcPct val="100000"/>
                        </a:lnSpc>
                        <a:spcBef>
                          <a:spcPts val="0"/>
                        </a:spcBef>
                        <a:spcAft>
                          <a:spcPts val="0"/>
                        </a:spcAft>
                        <a:buNone/>
                      </a:pPr>
                      <a:r>
                        <a:rPr b="1" lang="en-US" sz="1000">
                          <a:latin typeface="Calibri"/>
                          <a:ea typeface="Calibri"/>
                          <a:cs typeface="Calibri"/>
                          <a:sym typeface="Calibri"/>
                        </a:rPr>
                        <a:t>Difference with objective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vMerge="1"/>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Baseline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Treatment</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Difference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K01-Execution Paths (Catalog)</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42% </a:t>
                      </a:r>
                      <a:r>
                        <a:rPr lang="en-US" sz="1000">
                          <a:latin typeface="Calibri"/>
                          <a:ea typeface="Calibri"/>
                          <a:cs typeface="Calibri"/>
                          <a:sym typeface="Calibri"/>
                        </a:rPr>
                        <a:t>(Code Coverage)</a:t>
                      </a:r>
                      <a:endParaRPr sz="1000">
                        <a:latin typeface="Calibri"/>
                        <a:ea typeface="Calibri"/>
                        <a:cs typeface="Calibri"/>
                        <a:sym typeface="Calibri"/>
                      </a:endParaRPr>
                    </a:p>
                    <a:p>
                      <a:pPr indent="0" lvl="0" marL="0" rtl="0" algn="l">
                        <a:lnSpc>
                          <a:spcPct val="100000"/>
                        </a:lnSpc>
                        <a:spcBef>
                          <a:spcPts val="0"/>
                        </a:spcBef>
                        <a:spcAft>
                          <a:spcPts val="0"/>
                        </a:spcAft>
                        <a:buNone/>
                      </a:pPr>
                      <a:r>
                        <a:rPr lang="en-US" sz="1000">
                          <a:latin typeface="Calibri"/>
                          <a:ea typeface="Calibri"/>
                          <a:cs typeface="Calibri"/>
                          <a:sym typeface="Calibri"/>
                        </a:rPr>
                        <a:t>58% uncovered</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52</a:t>
                      </a:r>
                      <a:r>
                        <a:rPr b="1" lang="en-US" sz="1000">
                          <a:latin typeface="Calibri"/>
                          <a:ea typeface="Calibri"/>
                          <a:cs typeface="Calibri"/>
                          <a:sym typeface="Calibri"/>
                        </a:rPr>
                        <a:t>% </a:t>
                      </a:r>
                      <a:r>
                        <a:rPr lang="en-US" sz="1000">
                          <a:latin typeface="Calibri"/>
                          <a:ea typeface="Calibri"/>
                          <a:cs typeface="Calibri"/>
                          <a:sym typeface="Calibri"/>
                        </a:rPr>
                        <a:t>(Code Coverage)</a:t>
                      </a:r>
                      <a:endParaRPr sz="1000">
                        <a:latin typeface="Calibri"/>
                        <a:ea typeface="Calibri"/>
                        <a:cs typeface="Calibri"/>
                        <a:sym typeface="Calibri"/>
                      </a:endParaRPr>
                    </a:p>
                    <a:p>
                      <a:pPr indent="0" lvl="0" marL="0" rtl="0" algn="l">
                        <a:lnSpc>
                          <a:spcPct val="100000"/>
                        </a:lnSpc>
                        <a:spcBef>
                          <a:spcPts val="0"/>
                        </a:spcBef>
                        <a:spcAft>
                          <a:spcPts val="0"/>
                        </a:spcAft>
                        <a:buNone/>
                      </a:pPr>
                      <a:r>
                        <a:rPr lang="en-US" sz="1000">
                          <a:latin typeface="Calibri"/>
                          <a:ea typeface="Calibri"/>
                          <a:cs typeface="Calibri"/>
                          <a:sym typeface="Calibri"/>
                        </a:rPr>
                        <a:t>48% uncovered</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+21%</a:t>
                      </a:r>
                      <a:endParaRPr b="1" sz="1000">
                        <a:latin typeface="Calibri"/>
                        <a:ea typeface="Calibri"/>
                        <a:cs typeface="Calibri"/>
                        <a:sym typeface="Calibri"/>
                      </a:endParaRPr>
                    </a:p>
                    <a:p>
                      <a:pPr indent="0" lvl="0" marL="0" rtl="0" algn="l">
                        <a:lnSpc>
                          <a:spcPct val="100000"/>
                        </a:lnSpc>
                        <a:spcBef>
                          <a:spcPts val="0"/>
                        </a:spcBef>
                        <a:spcAft>
                          <a:spcPts val="0"/>
                        </a:spcAft>
                        <a:buNone/>
                      </a:pPr>
                      <a:r>
                        <a:rPr b="1" lang="en-US" sz="1000">
                          <a:latin typeface="Calibri"/>
                          <a:ea typeface="Calibri"/>
                          <a:cs typeface="Calibri"/>
                          <a:sym typeface="Calibri"/>
                        </a:rPr>
                        <a:t>+17.24</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FF0000"/>
                          </a:solidFill>
                          <a:latin typeface="Calibri"/>
                          <a:ea typeface="Calibri"/>
                          <a:cs typeface="Calibri"/>
                          <a:sym typeface="Calibri"/>
                        </a:rPr>
                        <a:t>-22.76</a:t>
                      </a:r>
                      <a:r>
                        <a:rPr lang="en-US" sz="1000">
                          <a:latin typeface="Calibri"/>
                          <a:ea typeface="Calibri"/>
                          <a:cs typeface="Calibri"/>
                          <a:sym typeface="Calibri"/>
                        </a:rPr>
                        <a:t> (40%)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K02-Flaky Tests (PWS)</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46 detected</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23 identified and handled</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+50%</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+30%</a:t>
                      </a:r>
                      <a:r>
                        <a:rPr b="1" lang="en-US" sz="1000">
                          <a:solidFill>
                            <a:srgbClr val="FF0000"/>
                          </a:solidFill>
                          <a:latin typeface="Calibri"/>
                          <a:ea typeface="Calibri"/>
                          <a:cs typeface="Calibri"/>
                          <a:sym typeface="Calibri"/>
                        </a:rPr>
                        <a:t> </a:t>
                      </a:r>
                      <a:r>
                        <a:rPr lang="en-US" sz="1000">
                          <a:latin typeface="Calibri"/>
                          <a:ea typeface="Calibri"/>
                          <a:cs typeface="Calibri"/>
                          <a:sym typeface="Calibri"/>
                        </a:rPr>
                        <a:t>(20%)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K03-Better Test Quality (Catalog)</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35%</a:t>
                      </a:r>
                      <a:r>
                        <a:rPr lang="en-US" sz="1000">
                          <a:latin typeface="Calibri"/>
                          <a:ea typeface="Calibri"/>
                          <a:cs typeface="Calibri"/>
                          <a:sym typeface="Calibri"/>
                        </a:rPr>
                        <a:t> (mutation score)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43</a:t>
                      </a:r>
                      <a:r>
                        <a:rPr b="1" lang="en-US" sz="1000">
                          <a:latin typeface="Calibri"/>
                          <a:ea typeface="Calibri"/>
                          <a:cs typeface="Calibri"/>
                          <a:sym typeface="Calibri"/>
                        </a:rPr>
                        <a:t>%</a:t>
                      </a:r>
                      <a:r>
                        <a:rPr lang="en-US" sz="1000">
                          <a:latin typeface="Calibri"/>
                          <a:ea typeface="Calibri"/>
                          <a:cs typeface="Calibri"/>
                          <a:sym typeface="Calibri"/>
                        </a:rPr>
                        <a:t> (mutation score)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23</a:t>
                      </a:r>
                      <a:r>
                        <a:rPr b="1" lang="en-US" sz="1000">
                          <a:latin typeface="Calibri"/>
                          <a:ea typeface="Calibri"/>
                          <a:cs typeface="Calibri"/>
                          <a:sym typeface="Calibri"/>
                        </a:rPr>
                        <a:t>%</a:t>
                      </a:r>
                      <a:r>
                        <a:rPr lang="en-US" sz="1000">
                          <a:latin typeface="Calibri"/>
                          <a:ea typeface="Calibri"/>
                          <a:cs typeface="Calibri"/>
                          <a:sym typeface="Calibri"/>
                        </a:rPr>
                        <a:t> </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+3%</a:t>
                      </a:r>
                      <a:r>
                        <a:rPr b="1" lang="en-US" sz="1000">
                          <a:latin typeface="Calibri"/>
                          <a:ea typeface="Calibri"/>
                          <a:cs typeface="Calibri"/>
                          <a:sym typeface="Calibri"/>
                        </a:rPr>
                        <a:t> </a:t>
                      </a:r>
                      <a:r>
                        <a:rPr lang="en-US" sz="1000">
                          <a:latin typeface="Calibri"/>
                          <a:ea typeface="Calibri"/>
                          <a:cs typeface="Calibri"/>
                          <a:sym typeface="Calibri"/>
                        </a:rPr>
                        <a:t>(20%)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K04-More unique traces (PWS) </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38%</a:t>
                      </a:r>
                      <a:r>
                        <a:rPr b="1" lang="en-US" sz="1000">
                          <a:latin typeface="Calibri"/>
                          <a:ea typeface="Calibri"/>
                          <a:cs typeface="Calibri"/>
                          <a:sym typeface="Calibri"/>
                        </a:rPr>
                        <a:t> </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69%</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82</a:t>
                      </a:r>
                      <a:r>
                        <a:rPr b="1" lang="en-US" sz="1000">
                          <a:latin typeface="Calibri"/>
                          <a:ea typeface="Calibri"/>
                          <a:cs typeface="Calibri"/>
                          <a:sym typeface="Calibri"/>
                        </a:rPr>
                        <a:t>%</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+42%</a:t>
                      </a:r>
                      <a:r>
                        <a:rPr lang="en-US" sz="1000">
                          <a:latin typeface="Calibri"/>
                          <a:ea typeface="Calibri"/>
                          <a:cs typeface="Calibri"/>
                          <a:sym typeface="Calibri"/>
                        </a:rPr>
                        <a:t>(40%)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56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K05-System specific bugs (PWS) </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5</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+5 </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 </a:t>
                      </a:r>
                      <a:r>
                        <a:rPr b="1" lang="en-US" sz="1000">
                          <a:latin typeface="Calibri"/>
                          <a:ea typeface="Calibri"/>
                          <a:cs typeface="Calibri"/>
                          <a:sym typeface="Calibri"/>
                        </a:rPr>
                        <a:t>N/A</a:t>
                      </a:r>
                      <a:r>
                        <a:rPr lang="en-US" sz="1000">
                          <a:latin typeface="Calibri"/>
                          <a:ea typeface="Calibri"/>
                          <a:cs typeface="Calibri"/>
                          <a:sym typeface="Calibri"/>
                        </a:rPr>
                        <a:t> (30%)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K06-More config / Faster (PWS) </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 </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8</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+7 (+233%)</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+183%</a:t>
                      </a:r>
                      <a:r>
                        <a:rPr lang="en-US" sz="1000">
                          <a:latin typeface="Calibri"/>
                          <a:ea typeface="Calibri"/>
                          <a:cs typeface="Calibri"/>
                          <a:sym typeface="Calibri"/>
                        </a:rPr>
                        <a:t> (50%)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5800">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K08-More crash tests (Catalog)</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16 crashes</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 replicated</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6.3%</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FF0000"/>
                          </a:solidFill>
                          <a:latin typeface="Calibri"/>
                          <a:ea typeface="Calibri"/>
                          <a:cs typeface="Calibri"/>
                          <a:sym typeface="Calibri"/>
                        </a:rPr>
                        <a:t>-64.7%</a:t>
                      </a:r>
                      <a:r>
                        <a:rPr b="1" lang="en-US" sz="1000">
                          <a:latin typeface="Calibri"/>
                          <a:ea typeface="Calibri"/>
                          <a:cs typeface="Calibri"/>
                          <a:sym typeface="Calibri"/>
                        </a:rPr>
                        <a:t> </a:t>
                      </a:r>
                      <a:r>
                        <a:rPr lang="en-US" sz="1000">
                          <a:latin typeface="Calibri"/>
                          <a:ea typeface="Calibri"/>
                          <a:cs typeface="Calibri"/>
                          <a:sym typeface="Calibri"/>
                        </a:rPr>
                        <a:t>(70%)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K09-More prod tests (Catalog)</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184 unit tests</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149 unit tests generated</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+81</a:t>
                      </a:r>
                      <a:r>
                        <a:rPr b="1" lang="en-US" sz="1000">
                          <a:latin typeface="Calibri"/>
                          <a:ea typeface="Calibri"/>
                          <a:cs typeface="Calibri"/>
                          <a:sym typeface="Calibri"/>
                        </a:rPr>
                        <a:t>%</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+71%</a:t>
                      </a:r>
                      <a:r>
                        <a:rPr b="1" lang="en-US" sz="1000">
                          <a:solidFill>
                            <a:srgbClr val="FF0000"/>
                          </a:solidFill>
                          <a:latin typeface="Calibri"/>
                          <a:ea typeface="Calibri"/>
                          <a:cs typeface="Calibri"/>
                          <a:sym typeface="Calibri"/>
                        </a:rPr>
                        <a:t> </a:t>
                      </a:r>
                      <a:r>
                        <a:rPr lang="en-US" sz="1000">
                          <a:latin typeface="Calibri"/>
                          <a:ea typeface="Calibri"/>
                          <a:cs typeface="Calibri"/>
                          <a:sym typeface="Calibri"/>
                        </a:rPr>
                        <a:t>(10%)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196" name="Google Shape;196;p26"/>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19AFFF"/>
                </a:solidFill>
                <a:latin typeface="Calibri"/>
                <a:ea typeface="Calibri"/>
                <a:cs typeface="Calibri"/>
                <a:sym typeface="Calibri"/>
              </a:rPr>
              <a:t>UC ActiveEon (3/7) – Descartes (KPIs, VQs)</a:t>
            </a:r>
            <a:endParaRPr b="0" i="0" sz="3500" u="none" cap="none" strike="noStrike">
              <a:solidFill>
                <a:srgbClr val="000000"/>
              </a:solidFill>
              <a:latin typeface="Calibri"/>
              <a:ea typeface="Calibri"/>
              <a:cs typeface="Calibri"/>
              <a:sym typeface="Calibri"/>
            </a:endParaRPr>
          </a:p>
        </p:txBody>
      </p:sp>
      <p:graphicFrame>
        <p:nvGraphicFramePr>
          <p:cNvPr id="197" name="Google Shape;197;p26"/>
          <p:cNvGraphicFramePr/>
          <p:nvPr/>
        </p:nvGraphicFramePr>
        <p:xfrm>
          <a:off x="218575" y="1164313"/>
          <a:ext cx="3000000" cy="3000000"/>
        </p:xfrm>
        <a:graphic>
          <a:graphicData uri="http://schemas.openxmlformats.org/drawingml/2006/table">
            <a:tbl>
              <a:tblPr>
                <a:noFill/>
                <a:tableStyleId>{DC0C1366-CDD1-4A1B-B889-5386FEFCE403}</a:tableStyleId>
              </a:tblPr>
              <a:tblGrid>
                <a:gridCol w="2528250"/>
                <a:gridCol w="1818750"/>
                <a:gridCol w="1789000"/>
                <a:gridCol w="1332925"/>
                <a:gridCol w="1054450"/>
              </a:tblGrid>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K03-Better Test Quality (Catalog)</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35%</a:t>
                      </a:r>
                      <a:r>
                        <a:rPr lang="en-US" sz="1000">
                          <a:latin typeface="Calibri"/>
                          <a:ea typeface="Calibri"/>
                          <a:cs typeface="Calibri"/>
                          <a:sym typeface="Calibri"/>
                        </a:rPr>
                        <a:t> (mutation score)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43%</a:t>
                      </a:r>
                      <a:r>
                        <a:rPr lang="en-US" sz="1000">
                          <a:latin typeface="Calibri"/>
                          <a:ea typeface="Calibri"/>
                          <a:cs typeface="Calibri"/>
                          <a:sym typeface="Calibri"/>
                        </a:rPr>
                        <a:t> (mutation score)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23%</a:t>
                      </a:r>
                      <a:r>
                        <a:rPr lang="en-US" sz="1000">
                          <a:latin typeface="Calibri"/>
                          <a:ea typeface="Calibri"/>
                          <a:cs typeface="Calibri"/>
                          <a:sym typeface="Calibri"/>
                        </a:rPr>
                        <a:t> </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+3%</a:t>
                      </a:r>
                      <a:r>
                        <a:rPr b="1" lang="en-US" sz="1000">
                          <a:latin typeface="Calibri"/>
                          <a:ea typeface="Calibri"/>
                          <a:cs typeface="Calibri"/>
                          <a:sym typeface="Calibri"/>
                        </a:rPr>
                        <a:t> </a:t>
                      </a:r>
                      <a:r>
                        <a:rPr lang="en-US" sz="1000">
                          <a:latin typeface="Calibri"/>
                          <a:ea typeface="Calibri"/>
                          <a:cs typeface="Calibri"/>
                          <a:sym typeface="Calibri"/>
                        </a:rPr>
                        <a:t>(20%)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98" name="Google Shape;198;p26"/>
          <p:cNvGraphicFramePr/>
          <p:nvPr/>
        </p:nvGraphicFramePr>
        <p:xfrm>
          <a:off x="401950" y="1960100"/>
          <a:ext cx="3000000" cy="3000000"/>
        </p:xfrm>
        <a:graphic>
          <a:graphicData uri="http://schemas.openxmlformats.org/drawingml/2006/table">
            <a:tbl>
              <a:tblPr bandCol="1" bandRow="1">
                <a:noFill/>
                <a:tableStyleId>{6F0A6DD2-9EC9-4FF4-8D2D-2A18F12B9C09}</a:tableStyleId>
              </a:tblPr>
              <a:tblGrid>
                <a:gridCol w="1598300"/>
                <a:gridCol w="699225"/>
                <a:gridCol w="1473425"/>
              </a:tblGrid>
              <a:tr h="619750">
                <a:tc>
                  <a:txBody>
                    <a:bodyPr/>
                    <a:lstStyle/>
                    <a:p>
                      <a:pPr indent="0" lvl="0" marL="0" rtl="0" algn="l">
                        <a:spcBef>
                          <a:spcPts val="0"/>
                        </a:spcBef>
                        <a:spcAft>
                          <a:spcPts val="0"/>
                        </a:spcAft>
                        <a:buNone/>
                      </a:pPr>
                      <a:r>
                        <a:rPr lang="en-US" sz="1000"/>
                        <a:t>Type of test</a:t>
                      </a:r>
                      <a:endParaRPr sz="1000"/>
                    </a:p>
                  </a:txBody>
                  <a:tcPr marT="63500" marB="63500" marR="63500" marL="57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t>Score</a:t>
                      </a:r>
                      <a:endParaRPr sz="1000"/>
                    </a:p>
                  </a:txBody>
                  <a:tcPr marT="63500" marB="63500" marR="63500" marL="57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t>Score after focusing on adding tests</a:t>
                      </a:r>
                      <a:endParaRPr sz="1000"/>
                    </a:p>
                  </a:txBody>
                  <a:tcPr marT="63500" marB="63500" marR="63500" marL="57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7650">
                <a:tc>
                  <a:txBody>
                    <a:bodyPr/>
                    <a:lstStyle/>
                    <a:p>
                      <a:pPr indent="0" lvl="0" marL="0" rtl="0" algn="l">
                        <a:spcBef>
                          <a:spcPts val="900"/>
                        </a:spcBef>
                        <a:spcAft>
                          <a:spcPts val="0"/>
                        </a:spcAft>
                        <a:buNone/>
                      </a:pPr>
                      <a:r>
                        <a:rPr lang="en-US" sz="1000"/>
                        <a:t>line coverage</a:t>
                      </a:r>
                      <a:endParaRPr sz="1000"/>
                    </a:p>
                  </a:txBody>
                  <a:tcPr marT="63500" marB="63500" marR="63500" marL="57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000"/>
                        <a:t>42</a:t>
                      </a:r>
                      <a:r>
                        <a:rPr lang="en-US" sz="1000"/>
                        <a:t>%</a:t>
                      </a:r>
                      <a:endParaRPr sz="1000"/>
                    </a:p>
                  </a:txBody>
                  <a:tcPr marT="63500" marB="63500" marR="63500" marL="57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000"/>
                        <a:t>52%</a:t>
                      </a:r>
                      <a:endParaRPr sz="1000"/>
                    </a:p>
                  </a:txBody>
                  <a:tcPr marT="63500" marB="63500" marR="63500" marL="57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7650">
                <a:tc>
                  <a:txBody>
                    <a:bodyPr/>
                    <a:lstStyle/>
                    <a:p>
                      <a:pPr indent="0" lvl="0" marL="0" rtl="0" algn="l">
                        <a:spcBef>
                          <a:spcPts val="900"/>
                        </a:spcBef>
                        <a:spcAft>
                          <a:spcPts val="0"/>
                        </a:spcAft>
                        <a:buNone/>
                      </a:pPr>
                      <a:r>
                        <a:rPr lang="en-US" sz="1000"/>
                        <a:t>mutation score</a:t>
                      </a:r>
                      <a:endParaRPr sz="1000"/>
                    </a:p>
                  </a:txBody>
                  <a:tcPr marT="63500" marB="63500" marR="63500" marL="57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000"/>
                        <a:t>35%</a:t>
                      </a:r>
                      <a:endParaRPr sz="1000"/>
                    </a:p>
                  </a:txBody>
                  <a:tcPr marT="63500" marB="63500" marR="63500" marL="57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000"/>
                        <a:t>43%</a:t>
                      </a:r>
                      <a:endParaRPr sz="1000"/>
                    </a:p>
                  </a:txBody>
                  <a:tcPr marT="63500" marB="63500" marR="63500" marL="57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7650">
                <a:tc>
                  <a:txBody>
                    <a:bodyPr/>
                    <a:lstStyle/>
                    <a:p>
                      <a:pPr indent="0" lvl="0" marL="0" rtl="0" algn="l">
                        <a:spcBef>
                          <a:spcPts val="900"/>
                        </a:spcBef>
                        <a:spcAft>
                          <a:spcPts val="0"/>
                        </a:spcAft>
                        <a:buNone/>
                      </a:pPr>
                      <a:r>
                        <a:rPr lang="en-US" sz="1000"/>
                        <a:t>pseudo-tested</a:t>
                      </a:r>
                      <a:endParaRPr sz="1000"/>
                    </a:p>
                  </a:txBody>
                  <a:tcPr marT="63500" marB="63500" marR="63500" marL="57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000"/>
                        <a:t>36</a:t>
                      </a:r>
                      <a:endParaRPr sz="1000"/>
                    </a:p>
                  </a:txBody>
                  <a:tcPr marT="63500" marB="63500" marR="63500" marL="57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000"/>
                        <a:t>48</a:t>
                      </a:r>
                      <a:endParaRPr sz="1000"/>
                    </a:p>
                  </a:txBody>
                  <a:tcPr marT="63500" marB="63500" marR="63500" marL="57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7650">
                <a:tc>
                  <a:txBody>
                    <a:bodyPr/>
                    <a:lstStyle/>
                    <a:p>
                      <a:pPr indent="0" lvl="0" marL="0" rtl="0" algn="l">
                        <a:spcBef>
                          <a:spcPts val="900"/>
                        </a:spcBef>
                        <a:spcAft>
                          <a:spcPts val="0"/>
                        </a:spcAft>
                        <a:buNone/>
                      </a:pPr>
                      <a:r>
                        <a:rPr lang="en-US" sz="1000"/>
                        <a:t>partially-tested</a:t>
                      </a:r>
                      <a:endParaRPr sz="1000"/>
                    </a:p>
                  </a:txBody>
                  <a:tcPr marT="63500" marB="63500" marR="63500" marL="57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000"/>
                        <a:t>5</a:t>
                      </a:r>
                      <a:endParaRPr sz="1000"/>
                    </a:p>
                  </a:txBody>
                  <a:tcPr marT="63500" marB="63500" marR="63500" marL="57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000"/>
                        <a:t>7</a:t>
                      </a:r>
                      <a:endParaRPr sz="1000"/>
                    </a:p>
                  </a:txBody>
                  <a:tcPr marT="63500" marB="63500" marR="63500" marL="57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99" name="Google Shape;199;p26"/>
          <p:cNvSpPr txBox="1"/>
          <p:nvPr/>
        </p:nvSpPr>
        <p:spPr>
          <a:xfrm>
            <a:off x="4744350" y="2233550"/>
            <a:ext cx="3771000" cy="17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VQ2: By increasing the mutation score, Descartes enabled to increased the confidence in the test suite.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VQ4: Descartes helps developers to quickly identify how to increase the mutation score in order to reach the level of confidence required.</a:t>
            </a:r>
            <a:endParaRPr>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205" name="Google Shape;205;p27"/>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19AFFF"/>
                </a:solidFill>
                <a:latin typeface="Calibri"/>
                <a:ea typeface="Calibri"/>
                <a:cs typeface="Calibri"/>
                <a:sym typeface="Calibri"/>
              </a:rPr>
              <a:t>UC ActiveEon (4/7) – Dspot (KPIs, VQs)</a:t>
            </a:r>
            <a:endParaRPr b="0" i="0" sz="3500" u="none" cap="none" strike="noStrike">
              <a:solidFill>
                <a:srgbClr val="000000"/>
              </a:solidFill>
              <a:latin typeface="Calibri"/>
              <a:ea typeface="Calibri"/>
              <a:cs typeface="Calibri"/>
              <a:sym typeface="Calibri"/>
            </a:endParaRPr>
          </a:p>
        </p:txBody>
      </p:sp>
      <p:graphicFrame>
        <p:nvGraphicFramePr>
          <p:cNvPr id="206" name="Google Shape;206;p27"/>
          <p:cNvGraphicFramePr/>
          <p:nvPr/>
        </p:nvGraphicFramePr>
        <p:xfrm>
          <a:off x="218575" y="1185588"/>
          <a:ext cx="3000000" cy="3000000"/>
        </p:xfrm>
        <a:graphic>
          <a:graphicData uri="http://schemas.openxmlformats.org/drawingml/2006/table">
            <a:tbl>
              <a:tblPr>
                <a:noFill/>
                <a:tableStyleId>{DC0C1366-CDD1-4A1B-B889-5386FEFCE403}</a:tableStyleId>
              </a:tblPr>
              <a:tblGrid>
                <a:gridCol w="2528250"/>
                <a:gridCol w="1818750"/>
                <a:gridCol w="1789000"/>
                <a:gridCol w="1332925"/>
                <a:gridCol w="1054450"/>
              </a:tblGrid>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K01-Execution Paths (Catalog)</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42% </a:t>
                      </a:r>
                      <a:r>
                        <a:rPr lang="en-US" sz="1000">
                          <a:latin typeface="Calibri"/>
                          <a:ea typeface="Calibri"/>
                          <a:cs typeface="Calibri"/>
                          <a:sym typeface="Calibri"/>
                        </a:rPr>
                        <a:t>(Code Coverage)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52% </a:t>
                      </a:r>
                      <a:r>
                        <a:rPr lang="en-US" sz="1000">
                          <a:latin typeface="Calibri"/>
                          <a:ea typeface="Calibri"/>
                          <a:cs typeface="Calibri"/>
                          <a:sym typeface="Calibri"/>
                        </a:rPr>
                        <a:t>(Code Coverage)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+21%</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+1%</a:t>
                      </a:r>
                      <a:r>
                        <a:rPr lang="en-US" sz="1000">
                          <a:latin typeface="Calibri"/>
                          <a:ea typeface="Calibri"/>
                          <a:cs typeface="Calibri"/>
                          <a:sym typeface="Calibri"/>
                        </a:rPr>
                        <a:t> (20%)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K03-Better Test Quality (Catalog)</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35%</a:t>
                      </a:r>
                      <a:r>
                        <a:rPr lang="en-US" sz="1000">
                          <a:latin typeface="Calibri"/>
                          <a:ea typeface="Calibri"/>
                          <a:cs typeface="Calibri"/>
                          <a:sym typeface="Calibri"/>
                        </a:rPr>
                        <a:t> (mutation score)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43%</a:t>
                      </a:r>
                      <a:r>
                        <a:rPr lang="en-US" sz="1000">
                          <a:latin typeface="Calibri"/>
                          <a:ea typeface="Calibri"/>
                          <a:cs typeface="Calibri"/>
                          <a:sym typeface="Calibri"/>
                        </a:rPr>
                        <a:t> (mutation score)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23%</a:t>
                      </a:r>
                      <a:r>
                        <a:rPr lang="en-US" sz="1000">
                          <a:latin typeface="Calibri"/>
                          <a:ea typeface="Calibri"/>
                          <a:cs typeface="Calibri"/>
                          <a:sym typeface="Calibri"/>
                        </a:rPr>
                        <a:t> </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+3%</a:t>
                      </a:r>
                      <a:r>
                        <a:rPr b="1" lang="en-US" sz="1000">
                          <a:latin typeface="Calibri"/>
                          <a:ea typeface="Calibri"/>
                          <a:cs typeface="Calibri"/>
                          <a:sym typeface="Calibri"/>
                        </a:rPr>
                        <a:t> </a:t>
                      </a:r>
                      <a:r>
                        <a:rPr lang="en-US" sz="1000">
                          <a:latin typeface="Calibri"/>
                          <a:ea typeface="Calibri"/>
                          <a:cs typeface="Calibri"/>
                          <a:sym typeface="Calibri"/>
                        </a:rPr>
                        <a:t>(20%)</a:t>
                      </a:r>
                      <a:endParaRPr b="1" sz="1000">
                        <a:solidFill>
                          <a:srgbClr val="008000"/>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207" name="Google Shape;207;p27"/>
          <p:cNvGraphicFramePr/>
          <p:nvPr/>
        </p:nvGraphicFramePr>
        <p:xfrm>
          <a:off x="401950" y="2420213"/>
          <a:ext cx="3000000" cy="3000000"/>
        </p:xfrm>
        <a:graphic>
          <a:graphicData uri="http://schemas.openxmlformats.org/drawingml/2006/table">
            <a:tbl>
              <a:tblPr>
                <a:noFill/>
                <a:tableStyleId>{DC0C1366-CDD1-4A1B-B889-5386FEFCE403}</a:tableStyleId>
              </a:tblPr>
              <a:tblGrid>
                <a:gridCol w="1782475"/>
                <a:gridCol w="1282250"/>
                <a:gridCol w="1282250"/>
              </a:tblGrid>
              <a:tr h="274525">
                <a:tc>
                  <a:txBody>
                    <a:bodyPr/>
                    <a:lstStyle/>
                    <a:p>
                      <a:pPr indent="0" lvl="0" marL="0" rtl="0" algn="l">
                        <a:lnSpc>
                          <a:spcPct val="100000"/>
                        </a:lnSpc>
                        <a:spcBef>
                          <a:spcPts val="0"/>
                        </a:spcBef>
                        <a:spcAft>
                          <a:spcPts val="0"/>
                        </a:spcAft>
                        <a:buNone/>
                      </a:pPr>
                      <a:r>
                        <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Before Dspot</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After Dspot</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Lines Covered</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871/2020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891/2020</a:t>
                      </a:r>
                      <a:r>
                        <a:rPr b="1" lang="en-US" sz="1000">
                          <a:latin typeface="Calibri"/>
                          <a:ea typeface="Calibri"/>
                          <a:cs typeface="Calibri"/>
                          <a:sym typeface="Calibri"/>
                        </a:rPr>
                        <a:t> (+20)</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Line Coverage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43%</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44%</a:t>
                      </a:r>
                      <a:r>
                        <a:rPr b="1" lang="en-US" sz="1000">
                          <a:latin typeface="Calibri"/>
                          <a:ea typeface="Calibri"/>
                          <a:cs typeface="Calibri"/>
                          <a:sym typeface="Calibri"/>
                        </a:rPr>
                        <a:t> (+1%)</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Mutation Score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192/546</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220/546 </a:t>
                      </a:r>
                      <a:r>
                        <a:rPr b="1" lang="en-US" sz="1000">
                          <a:latin typeface="Calibri"/>
                          <a:ea typeface="Calibri"/>
                          <a:cs typeface="Calibri"/>
                          <a:sym typeface="Calibri"/>
                        </a:rPr>
                        <a:t>(+5%)</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Mutation Coverage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35%</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40% </a:t>
                      </a:r>
                      <a:r>
                        <a:rPr b="1" lang="en-US" sz="1000">
                          <a:latin typeface="Calibri"/>
                          <a:ea typeface="Calibri"/>
                          <a:cs typeface="Calibri"/>
                          <a:sym typeface="Calibri"/>
                        </a:rPr>
                        <a:t>(+5%)</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08" name="Google Shape;208;p27"/>
          <p:cNvSpPr txBox="1"/>
          <p:nvPr/>
        </p:nvSpPr>
        <p:spPr>
          <a:xfrm>
            <a:off x="4926000" y="2416425"/>
            <a:ext cx="3953100" cy="14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VQ2: Dspot generates tests that can be added to the tests suite. </a:t>
            </a:r>
            <a:r>
              <a:rPr lang="en-US">
                <a:latin typeface="Calibri"/>
                <a:ea typeface="Calibri"/>
                <a:cs typeface="Calibri"/>
                <a:sym typeface="Calibri"/>
              </a:rPr>
              <a:t>These</a:t>
            </a:r>
            <a:r>
              <a:rPr lang="en-US">
                <a:latin typeface="Calibri"/>
                <a:ea typeface="Calibri"/>
                <a:cs typeface="Calibri"/>
                <a:sym typeface="Calibri"/>
              </a:rPr>
              <a:t> tests increase the confidence in the test suite by increasing the code coverage and the mutation score.</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214" name="Google Shape;214;p28"/>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19AFFF"/>
                </a:solidFill>
                <a:latin typeface="Calibri"/>
                <a:ea typeface="Calibri"/>
                <a:cs typeface="Calibri"/>
                <a:sym typeface="Calibri"/>
              </a:rPr>
              <a:t>UC ActiveEon (5/7) – CAMP (KPIs, VQs)</a:t>
            </a:r>
            <a:endParaRPr b="0" i="0" sz="3500" u="none" cap="none" strike="noStrike">
              <a:solidFill>
                <a:srgbClr val="000000"/>
              </a:solidFill>
              <a:latin typeface="Calibri"/>
              <a:ea typeface="Calibri"/>
              <a:cs typeface="Calibri"/>
              <a:sym typeface="Calibri"/>
            </a:endParaRPr>
          </a:p>
        </p:txBody>
      </p:sp>
      <p:graphicFrame>
        <p:nvGraphicFramePr>
          <p:cNvPr id="215" name="Google Shape;215;p28"/>
          <p:cNvGraphicFramePr/>
          <p:nvPr/>
        </p:nvGraphicFramePr>
        <p:xfrm>
          <a:off x="218575" y="1008238"/>
          <a:ext cx="3000000" cy="3000000"/>
        </p:xfrm>
        <a:graphic>
          <a:graphicData uri="http://schemas.openxmlformats.org/drawingml/2006/table">
            <a:tbl>
              <a:tblPr>
                <a:noFill/>
                <a:tableStyleId>{DC0C1366-CDD1-4A1B-B889-5386FEFCE403}</a:tableStyleId>
              </a:tblPr>
              <a:tblGrid>
                <a:gridCol w="2528250"/>
                <a:gridCol w="1818750"/>
                <a:gridCol w="1789000"/>
                <a:gridCol w="1332925"/>
                <a:gridCol w="1054450"/>
              </a:tblGrid>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K04-More unique traces (PWS) </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38% </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69%</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82%</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+42%</a:t>
                      </a:r>
                      <a:r>
                        <a:rPr lang="en-US" sz="1000">
                          <a:latin typeface="Calibri"/>
                          <a:ea typeface="Calibri"/>
                          <a:cs typeface="Calibri"/>
                          <a:sym typeface="Calibri"/>
                        </a:rPr>
                        <a:t>(40%)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56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K05-System specific bugs (PWS) </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5</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+5 </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 </a:t>
                      </a:r>
                      <a:r>
                        <a:rPr b="1" lang="en-US" sz="1000">
                          <a:latin typeface="Calibri"/>
                          <a:ea typeface="Calibri"/>
                          <a:cs typeface="Calibri"/>
                          <a:sym typeface="Calibri"/>
                        </a:rPr>
                        <a:t>N/A</a:t>
                      </a:r>
                      <a:r>
                        <a:rPr lang="en-US" sz="1000">
                          <a:latin typeface="Calibri"/>
                          <a:ea typeface="Calibri"/>
                          <a:cs typeface="Calibri"/>
                          <a:sym typeface="Calibri"/>
                        </a:rPr>
                        <a:t> (40%)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K06-More config / Faster (PWS) </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 </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8</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+7 (+233%)</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+183%</a:t>
                      </a:r>
                      <a:r>
                        <a:rPr lang="en-US" sz="1000">
                          <a:latin typeface="Calibri"/>
                          <a:ea typeface="Calibri"/>
                          <a:cs typeface="Calibri"/>
                          <a:sym typeface="Calibri"/>
                        </a:rPr>
                        <a:t> (50%)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16" name="Google Shape;216;p28"/>
          <p:cNvSpPr txBox="1"/>
          <p:nvPr/>
        </p:nvSpPr>
        <p:spPr>
          <a:xfrm>
            <a:off x="4785575" y="2149400"/>
            <a:ext cx="4137300" cy="25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VQ1: </a:t>
            </a:r>
            <a:r>
              <a:rPr lang="en-US">
                <a:solidFill>
                  <a:schemeClr val="dk1"/>
                </a:solidFill>
                <a:latin typeface="Calibri"/>
                <a:ea typeface="Calibri"/>
                <a:cs typeface="Calibri"/>
                <a:sym typeface="Calibri"/>
              </a:rPr>
              <a:t>The CAMP experiment showed that running tests over different configurations leads to discover more unique execution traces that were not previously reached by the baseline version.</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US">
                <a:solidFill>
                  <a:schemeClr val="dk1"/>
                </a:solidFill>
                <a:latin typeface="Calibri"/>
                <a:ea typeface="Calibri"/>
                <a:cs typeface="Calibri"/>
                <a:sym typeface="Calibri"/>
              </a:rPr>
              <a:t>VQ3: CAMP increased our confidence in PWS resilience under several configurations.</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US">
                <a:solidFill>
                  <a:schemeClr val="dk1"/>
                </a:solidFill>
                <a:latin typeface="Calibri"/>
                <a:ea typeface="Calibri"/>
                <a:cs typeface="Calibri"/>
                <a:sym typeface="Calibri"/>
              </a:rPr>
              <a:t>VQ4: CAMP have replaced our manual configuration tests by automatic configuration test.</a:t>
            </a:r>
            <a:r>
              <a:rPr lang="en-US">
                <a:solidFill>
                  <a:schemeClr val="dk1"/>
                </a:solidFill>
              </a:rPr>
              <a:t> </a:t>
            </a:r>
            <a:endParaRPr>
              <a:solidFill>
                <a:schemeClr val="dk1"/>
              </a:solidFill>
            </a:endParaRPr>
          </a:p>
        </p:txBody>
      </p:sp>
      <p:sp>
        <p:nvSpPr>
          <p:cNvPr id="217" name="Google Shape;217;p28"/>
          <p:cNvSpPr/>
          <p:nvPr/>
        </p:nvSpPr>
        <p:spPr>
          <a:xfrm>
            <a:off x="402800" y="2043200"/>
            <a:ext cx="4107600" cy="2724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a:t>CAMP</a:t>
            </a:r>
            <a:endParaRPr/>
          </a:p>
        </p:txBody>
      </p:sp>
      <p:sp>
        <p:nvSpPr>
          <p:cNvPr id="218" name="Google Shape;218;p28"/>
          <p:cNvSpPr/>
          <p:nvPr/>
        </p:nvSpPr>
        <p:spPr>
          <a:xfrm>
            <a:off x="649275" y="2383750"/>
            <a:ext cx="1688400" cy="230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a:t>PostgreSQL</a:t>
            </a:r>
            <a:endParaRPr/>
          </a:p>
        </p:txBody>
      </p:sp>
      <p:sp>
        <p:nvSpPr>
          <p:cNvPr id="219" name="Google Shape;219;p28"/>
          <p:cNvSpPr/>
          <p:nvPr/>
        </p:nvSpPr>
        <p:spPr>
          <a:xfrm>
            <a:off x="2575525" y="2383750"/>
            <a:ext cx="1688400" cy="230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a:t>MySQL</a:t>
            </a:r>
            <a:endParaRPr/>
          </a:p>
        </p:txBody>
      </p:sp>
      <p:sp>
        <p:nvSpPr>
          <p:cNvPr id="220" name="Google Shape;220;p28"/>
          <p:cNvSpPr/>
          <p:nvPr/>
        </p:nvSpPr>
        <p:spPr>
          <a:xfrm>
            <a:off x="2859325" y="3057700"/>
            <a:ext cx="1120800" cy="27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v5.5</a:t>
            </a:r>
            <a:endParaRPr/>
          </a:p>
        </p:txBody>
      </p:sp>
      <p:sp>
        <p:nvSpPr>
          <p:cNvPr id="221" name="Google Shape;221;p28"/>
          <p:cNvSpPr/>
          <p:nvPr/>
        </p:nvSpPr>
        <p:spPr>
          <a:xfrm>
            <a:off x="2859325" y="3438700"/>
            <a:ext cx="1120800" cy="27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v5.7</a:t>
            </a:r>
            <a:endParaRPr/>
          </a:p>
        </p:txBody>
      </p:sp>
      <p:sp>
        <p:nvSpPr>
          <p:cNvPr id="222" name="Google Shape;222;p28"/>
          <p:cNvSpPr/>
          <p:nvPr/>
        </p:nvSpPr>
        <p:spPr>
          <a:xfrm>
            <a:off x="2859325" y="3819700"/>
            <a:ext cx="1120800" cy="27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v8.0</a:t>
            </a:r>
            <a:endParaRPr/>
          </a:p>
        </p:txBody>
      </p:sp>
      <p:sp>
        <p:nvSpPr>
          <p:cNvPr id="223" name="Google Shape;223;p28"/>
          <p:cNvSpPr/>
          <p:nvPr/>
        </p:nvSpPr>
        <p:spPr>
          <a:xfrm>
            <a:off x="933075" y="2891050"/>
            <a:ext cx="1120800" cy="27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v7.1</a:t>
            </a:r>
            <a:endParaRPr/>
          </a:p>
        </p:txBody>
      </p:sp>
      <p:sp>
        <p:nvSpPr>
          <p:cNvPr id="224" name="Google Shape;224;p28"/>
          <p:cNvSpPr/>
          <p:nvPr/>
        </p:nvSpPr>
        <p:spPr>
          <a:xfrm>
            <a:off x="933075" y="3272050"/>
            <a:ext cx="1120800" cy="27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v8.4</a:t>
            </a:r>
            <a:endParaRPr/>
          </a:p>
        </p:txBody>
      </p:sp>
      <p:sp>
        <p:nvSpPr>
          <p:cNvPr id="225" name="Google Shape;225;p28"/>
          <p:cNvSpPr/>
          <p:nvPr/>
        </p:nvSpPr>
        <p:spPr>
          <a:xfrm>
            <a:off x="933075" y="3653050"/>
            <a:ext cx="1120800" cy="27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v9.0</a:t>
            </a:r>
            <a:endParaRPr/>
          </a:p>
        </p:txBody>
      </p:sp>
      <p:sp>
        <p:nvSpPr>
          <p:cNvPr id="226" name="Google Shape;226;p28"/>
          <p:cNvSpPr/>
          <p:nvPr/>
        </p:nvSpPr>
        <p:spPr>
          <a:xfrm>
            <a:off x="933075" y="4034050"/>
            <a:ext cx="1120800" cy="27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v9.6.3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232" name="Google Shape;232;p29"/>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19AFFF"/>
                </a:solidFill>
                <a:latin typeface="Calibri"/>
                <a:ea typeface="Calibri"/>
                <a:cs typeface="Calibri"/>
                <a:sym typeface="Calibri"/>
              </a:rPr>
              <a:t>UC ActiveEon (6/7) – Botsing/RAMP (KPIs, VQs)</a:t>
            </a:r>
            <a:endParaRPr b="0" i="0" sz="3500" u="none" cap="none" strike="noStrike">
              <a:solidFill>
                <a:srgbClr val="000000"/>
              </a:solidFill>
              <a:latin typeface="Calibri"/>
              <a:ea typeface="Calibri"/>
              <a:cs typeface="Calibri"/>
              <a:sym typeface="Calibri"/>
            </a:endParaRPr>
          </a:p>
        </p:txBody>
      </p:sp>
      <p:graphicFrame>
        <p:nvGraphicFramePr>
          <p:cNvPr id="233" name="Google Shape;233;p29"/>
          <p:cNvGraphicFramePr/>
          <p:nvPr/>
        </p:nvGraphicFramePr>
        <p:xfrm>
          <a:off x="218575" y="1277813"/>
          <a:ext cx="3000000" cy="3000000"/>
        </p:xfrm>
        <a:graphic>
          <a:graphicData uri="http://schemas.openxmlformats.org/drawingml/2006/table">
            <a:tbl>
              <a:tblPr>
                <a:noFill/>
                <a:tableStyleId>{DC0C1366-CDD1-4A1B-B889-5386FEFCE403}</a:tableStyleId>
              </a:tblPr>
              <a:tblGrid>
                <a:gridCol w="2528250"/>
                <a:gridCol w="1818750"/>
                <a:gridCol w="1789000"/>
                <a:gridCol w="1332925"/>
                <a:gridCol w="1054450"/>
              </a:tblGrid>
              <a:tr h="275800">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K08-More crash tests (Catalog)</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16 crashes</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 replicated</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6.3%</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FF0000"/>
                          </a:solidFill>
                          <a:latin typeface="Calibri"/>
                          <a:ea typeface="Calibri"/>
                          <a:cs typeface="Calibri"/>
                          <a:sym typeface="Calibri"/>
                        </a:rPr>
                        <a:t>-64.7%</a:t>
                      </a:r>
                      <a:r>
                        <a:rPr b="1" lang="en-US" sz="1000">
                          <a:latin typeface="Calibri"/>
                          <a:ea typeface="Calibri"/>
                          <a:cs typeface="Calibri"/>
                          <a:sym typeface="Calibri"/>
                        </a:rPr>
                        <a:t> </a:t>
                      </a:r>
                      <a:r>
                        <a:rPr lang="en-US" sz="1000">
                          <a:latin typeface="Calibri"/>
                          <a:ea typeface="Calibri"/>
                          <a:cs typeface="Calibri"/>
                          <a:sym typeface="Calibri"/>
                        </a:rPr>
                        <a:t>(70%)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K09-More prod tests (Catalog)</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184 unit tests</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149 unit tests generated</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+81%</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+71%</a:t>
                      </a:r>
                      <a:r>
                        <a:rPr b="1" lang="en-US" sz="1000">
                          <a:solidFill>
                            <a:srgbClr val="FF0000"/>
                          </a:solidFill>
                          <a:latin typeface="Calibri"/>
                          <a:ea typeface="Calibri"/>
                          <a:cs typeface="Calibri"/>
                          <a:sym typeface="Calibri"/>
                        </a:rPr>
                        <a:t> </a:t>
                      </a:r>
                      <a:r>
                        <a:rPr lang="en-US" sz="1000">
                          <a:latin typeface="Calibri"/>
                          <a:ea typeface="Calibri"/>
                          <a:cs typeface="Calibri"/>
                          <a:sym typeface="Calibri"/>
                        </a:rPr>
                        <a:t>(10%)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34" name="Google Shape;234;p29"/>
          <p:cNvSpPr txBox="1"/>
          <p:nvPr/>
        </p:nvSpPr>
        <p:spPr>
          <a:xfrm>
            <a:off x="5624875" y="2415075"/>
            <a:ext cx="3060300" cy="15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VQ1: </a:t>
            </a:r>
            <a:r>
              <a:rPr lang="en-US">
                <a:solidFill>
                  <a:schemeClr val="dk1"/>
                </a:solidFill>
                <a:latin typeface="Calibri"/>
                <a:ea typeface="Calibri"/>
                <a:cs typeface="Calibri"/>
                <a:sym typeface="Calibri"/>
              </a:rPr>
              <a:t>Botsing generated tests reproducing issues that were not detected during the initial testing phase. By running the generated tests, some areas of the code, that were not previously tested, will be executed.</a:t>
            </a:r>
            <a:endParaRPr>
              <a:solidFill>
                <a:schemeClr val="dk1"/>
              </a:solidFill>
              <a:latin typeface="Calibri"/>
              <a:ea typeface="Calibri"/>
              <a:cs typeface="Calibri"/>
              <a:sym typeface="Calibri"/>
            </a:endParaRPr>
          </a:p>
        </p:txBody>
      </p:sp>
      <p:graphicFrame>
        <p:nvGraphicFramePr>
          <p:cNvPr id="235" name="Google Shape;235;p29"/>
          <p:cNvGraphicFramePr/>
          <p:nvPr/>
        </p:nvGraphicFramePr>
        <p:xfrm>
          <a:off x="218575" y="2203863"/>
          <a:ext cx="3000000" cy="3000000"/>
        </p:xfrm>
        <a:graphic>
          <a:graphicData uri="http://schemas.openxmlformats.org/drawingml/2006/table">
            <a:tbl>
              <a:tblPr>
                <a:noFill/>
                <a:tableStyleId>{6F0A6DD2-9EC9-4FF4-8D2D-2A18F12B9C09}</a:tableStyleId>
              </a:tblPr>
              <a:tblGrid>
                <a:gridCol w="1715575"/>
                <a:gridCol w="1715575"/>
                <a:gridCol w="1715575"/>
              </a:tblGrid>
              <a:tr h="540650">
                <a:tc>
                  <a:txBody>
                    <a:bodyPr/>
                    <a:lstStyle/>
                    <a:p>
                      <a:pPr indent="0" lvl="0" marL="0" rtl="0" algn="l">
                        <a:spcBef>
                          <a:spcPts val="400"/>
                        </a:spcBef>
                        <a:spcAft>
                          <a:spcPts val="0"/>
                        </a:spcAft>
                        <a:buNone/>
                      </a:pPr>
                      <a:r>
                        <a:t/>
                      </a:r>
                      <a:endParaRPr sz="1000"/>
                    </a:p>
                    <a:p>
                      <a:pPr indent="0" lvl="0" marL="0" rtl="0" algn="l">
                        <a:spcBef>
                          <a:spcPts val="0"/>
                        </a:spcBef>
                        <a:spcAft>
                          <a:spcPts val="0"/>
                        </a:spcAft>
                        <a:buNone/>
                      </a:pPr>
                      <a:r>
                        <a:t/>
                      </a:r>
                      <a:endParaRPr sz="1000"/>
                    </a:p>
                  </a:txBody>
                  <a:tcPr marT="63500" marB="63500" marR="63500" marL="63500"/>
                </a:tc>
                <a:tc>
                  <a:txBody>
                    <a:bodyPr/>
                    <a:lstStyle/>
                    <a:p>
                      <a:pPr indent="0" lvl="0" marL="0" rtl="0" algn="ctr">
                        <a:spcBef>
                          <a:spcPts val="0"/>
                        </a:spcBef>
                        <a:spcAft>
                          <a:spcPts val="0"/>
                        </a:spcAft>
                        <a:buNone/>
                      </a:pPr>
                      <a:r>
                        <a:rPr lang="en-US" sz="1000"/>
                        <a:t>Scheduling</a:t>
                      </a:r>
                      <a:endParaRPr sz="1000"/>
                    </a:p>
                  </a:txBody>
                  <a:tcPr marT="63500" marB="63500" marR="63500" marL="63500" anchor="ctr"/>
                </a:tc>
                <a:tc>
                  <a:txBody>
                    <a:bodyPr/>
                    <a:lstStyle/>
                    <a:p>
                      <a:pPr indent="0" lvl="0" marL="0" rtl="0" algn="ctr">
                        <a:spcBef>
                          <a:spcPts val="0"/>
                        </a:spcBef>
                        <a:spcAft>
                          <a:spcPts val="0"/>
                        </a:spcAft>
                        <a:buNone/>
                      </a:pPr>
                      <a:r>
                        <a:rPr lang="en-US" sz="1000"/>
                        <a:t>Programming/Catalog</a:t>
                      </a:r>
                      <a:endParaRPr sz="1000"/>
                    </a:p>
                  </a:txBody>
                  <a:tcPr marT="63500" marB="63500" marR="63500" marL="63500" anchor="ctr"/>
                </a:tc>
              </a:tr>
              <a:tr h="315075">
                <a:tc>
                  <a:txBody>
                    <a:bodyPr/>
                    <a:lstStyle/>
                    <a:p>
                      <a:pPr indent="0" lvl="0" marL="0" rtl="0" algn="l">
                        <a:spcBef>
                          <a:spcPts val="0"/>
                        </a:spcBef>
                        <a:spcAft>
                          <a:spcPts val="0"/>
                        </a:spcAft>
                        <a:buNone/>
                      </a:pPr>
                      <a:r>
                        <a:rPr lang="en-US" sz="1000"/>
                        <a:t>Number of execution</a:t>
                      </a:r>
                      <a:endParaRPr sz="1000"/>
                    </a:p>
                  </a:txBody>
                  <a:tcPr marT="63500" marB="63500" marR="63500" marL="63500"/>
                </a:tc>
                <a:tc>
                  <a:txBody>
                    <a:bodyPr/>
                    <a:lstStyle/>
                    <a:p>
                      <a:pPr indent="0" lvl="0" marL="0" rtl="0" algn="ctr">
                        <a:spcBef>
                          <a:spcPts val="0"/>
                        </a:spcBef>
                        <a:spcAft>
                          <a:spcPts val="0"/>
                        </a:spcAft>
                        <a:buNone/>
                      </a:pPr>
                      <a:r>
                        <a:rPr lang="en-US" sz="1000"/>
                        <a:t>23</a:t>
                      </a:r>
                      <a:endParaRPr sz="1000"/>
                    </a:p>
                  </a:txBody>
                  <a:tcPr marT="63500" marB="63500" marR="63500" marL="63500"/>
                </a:tc>
                <a:tc>
                  <a:txBody>
                    <a:bodyPr/>
                    <a:lstStyle/>
                    <a:p>
                      <a:pPr indent="0" lvl="0" marL="0" rtl="0" algn="ctr">
                        <a:spcBef>
                          <a:spcPts val="0"/>
                        </a:spcBef>
                        <a:spcAft>
                          <a:spcPts val="0"/>
                        </a:spcAft>
                        <a:buNone/>
                      </a:pPr>
                      <a:r>
                        <a:rPr lang="en-US" sz="1000"/>
                        <a:t>45</a:t>
                      </a:r>
                      <a:endParaRPr sz="1000"/>
                    </a:p>
                  </a:txBody>
                  <a:tcPr marT="63500" marB="63500" marR="63500" marL="63500"/>
                </a:tc>
              </a:tr>
              <a:tr h="486925">
                <a:tc>
                  <a:txBody>
                    <a:bodyPr/>
                    <a:lstStyle/>
                    <a:p>
                      <a:pPr indent="0" lvl="0" marL="0" rtl="0" algn="l">
                        <a:spcBef>
                          <a:spcPts val="0"/>
                        </a:spcBef>
                        <a:spcAft>
                          <a:spcPts val="0"/>
                        </a:spcAft>
                        <a:buNone/>
                      </a:pPr>
                      <a:r>
                        <a:rPr lang="en-US" sz="1000"/>
                        <a:t>Execution failed/No test generated</a:t>
                      </a:r>
                      <a:endParaRPr sz="1000"/>
                    </a:p>
                  </a:txBody>
                  <a:tcPr marT="63500" marB="63500" marR="63500" marL="63500"/>
                </a:tc>
                <a:tc>
                  <a:txBody>
                    <a:bodyPr/>
                    <a:lstStyle/>
                    <a:p>
                      <a:pPr indent="0" lvl="0" marL="0" rtl="0" algn="ctr">
                        <a:spcBef>
                          <a:spcPts val="0"/>
                        </a:spcBef>
                        <a:spcAft>
                          <a:spcPts val="0"/>
                        </a:spcAft>
                        <a:buNone/>
                      </a:pPr>
                      <a:r>
                        <a:rPr lang="en-US" sz="1000"/>
                        <a:t>15 (65%)</a:t>
                      </a:r>
                      <a:endParaRPr sz="1000"/>
                    </a:p>
                  </a:txBody>
                  <a:tcPr marT="63500" marB="63500" marR="63500" marL="63500" anchor="ctr"/>
                </a:tc>
                <a:tc>
                  <a:txBody>
                    <a:bodyPr/>
                    <a:lstStyle/>
                    <a:p>
                      <a:pPr indent="0" lvl="0" marL="0" rtl="0" algn="ctr">
                        <a:spcBef>
                          <a:spcPts val="0"/>
                        </a:spcBef>
                        <a:spcAft>
                          <a:spcPts val="0"/>
                        </a:spcAft>
                        <a:buNone/>
                      </a:pPr>
                      <a:r>
                        <a:rPr lang="en-US" sz="1000"/>
                        <a:t>31 (69%)</a:t>
                      </a:r>
                      <a:endParaRPr sz="1000"/>
                    </a:p>
                  </a:txBody>
                  <a:tcPr marT="63500" marB="63500" marR="63500" marL="63500" anchor="ctr"/>
                </a:tc>
              </a:tr>
              <a:tr h="315075">
                <a:tc>
                  <a:txBody>
                    <a:bodyPr/>
                    <a:lstStyle/>
                    <a:p>
                      <a:pPr indent="0" lvl="0" marL="0" rtl="0" algn="l">
                        <a:spcBef>
                          <a:spcPts val="0"/>
                        </a:spcBef>
                        <a:spcAft>
                          <a:spcPts val="0"/>
                        </a:spcAft>
                        <a:buNone/>
                      </a:pPr>
                      <a:r>
                        <a:rPr lang="en-US" sz="1000"/>
                        <a:t>Empty test generated</a:t>
                      </a:r>
                      <a:endParaRPr sz="1000"/>
                    </a:p>
                  </a:txBody>
                  <a:tcPr marT="63500" marB="63500" marR="63500" marL="63500"/>
                </a:tc>
                <a:tc>
                  <a:txBody>
                    <a:bodyPr/>
                    <a:lstStyle/>
                    <a:p>
                      <a:pPr indent="0" lvl="0" marL="0" rtl="0" algn="ctr">
                        <a:spcBef>
                          <a:spcPts val="0"/>
                        </a:spcBef>
                        <a:spcAft>
                          <a:spcPts val="0"/>
                        </a:spcAft>
                        <a:buNone/>
                      </a:pPr>
                      <a:r>
                        <a:rPr lang="en-US" sz="1000"/>
                        <a:t>5 (</a:t>
                      </a:r>
                      <a:r>
                        <a:rPr lang="en-US" sz="1000">
                          <a:solidFill>
                            <a:schemeClr val="dk1"/>
                          </a:solidFill>
                        </a:rPr>
                        <a:t>22%)</a:t>
                      </a:r>
                      <a:endParaRPr sz="1000"/>
                    </a:p>
                  </a:txBody>
                  <a:tcPr marT="63500" marB="63500" marR="63500" marL="63500"/>
                </a:tc>
                <a:tc>
                  <a:txBody>
                    <a:bodyPr/>
                    <a:lstStyle/>
                    <a:p>
                      <a:pPr indent="0" lvl="0" marL="0" rtl="0" algn="ctr">
                        <a:spcBef>
                          <a:spcPts val="0"/>
                        </a:spcBef>
                        <a:spcAft>
                          <a:spcPts val="0"/>
                        </a:spcAft>
                        <a:buNone/>
                      </a:pPr>
                      <a:r>
                        <a:rPr lang="en-US" sz="1000"/>
                        <a:t>14</a:t>
                      </a:r>
                      <a:r>
                        <a:rPr lang="en-US" sz="1000"/>
                        <a:t> (31</a:t>
                      </a:r>
                      <a:r>
                        <a:rPr lang="en-US" sz="1000">
                          <a:solidFill>
                            <a:schemeClr val="dk1"/>
                          </a:solidFill>
                        </a:rPr>
                        <a:t>%)</a:t>
                      </a:r>
                      <a:endParaRPr sz="1000"/>
                    </a:p>
                  </a:txBody>
                  <a:tcPr marT="63500" marB="63500" marR="63500" marL="63500"/>
                </a:tc>
              </a:tr>
              <a:tr h="315075">
                <a:tc>
                  <a:txBody>
                    <a:bodyPr/>
                    <a:lstStyle/>
                    <a:p>
                      <a:pPr indent="0" lvl="0" marL="0" rtl="0" algn="l">
                        <a:spcBef>
                          <a:spcPts val="0"/>
                        </a:spcBef>
                        <a:spcAft>
                          <a:spcPts val="0"/>
                        </a:spcAft>
                        <a:buNone/>
                      </a:pPr>
                      <a:r>
                        <a:rPr lang="en-US" sz="1000"/>
                        <a:t>Test generated</a:t>
                      </a:r>
                      <a:endParaRPr sz="1000"/>
                    </a:p>
                  </a:txBody>
                  <a:tcPr marT="63500" marB="63500" marR="63500" marL="63500"/>
                </a:tc>
                <a:tc>
                  <a:txBody>
                    <a:bodyPr/>
                    <a:lstStyle/>
                    <a:p>
                      <a:pPr indent="0" lvl="0" marL="0" rtl="0" algn="ctr">
                        <a:spcBef>
                          <a:spcPts val="0"/>
                        </a:spcBef>
                        <a:spcAft>
                          <a:spcPts val="0"/>
                        </a:spcAft>
                        <a:buNone/>
                      </a:pPr>
                      <a:r>
                        <a:rPr lang="en-US" sz="1000"/>
                        <a:t>3 (</a:t>
                      </a:r>
                      <a:r>
                        <a:rPr lang="en-US" sz="1000">
                          <a:solidFill>
                            <a:schemeClr val="dk1"/>
                          </a:solidFill>
                        </a:rPr>
                        <a:t>13%)</a:t>
                      </a:r>
                      <a:endParaRPr sz="1000"/>
                    </a:p>
                  </a:txBody>
                  <a:tcPr marT="63500" marB="63500" marR="63500" marL="63500"/>
                </a:tc>
                <a:tc>
                  <a:txBody>
                    <a:bodyPr/>
                    <a:lstStyle/>
                    <a:p>
                      <a:pPr indent="0" lvl="0" marL="0" rtl="0" algn="ctr">
                        <a:spcBef>
                          <a:spcPts val="0"/>
                        </a:spcBef>
                        <a:spcAft>
                          <a:spcPts val="0"/>
                        </a:spcAft>
                        <a:buNone/>
                      </a:pPr>
                      <a:r>
                        <a:rPr lang="en-US" sz="1000"/>
                        <a:t>0 (0%)</a:t>
                      </a:r>
                      <a:endParaRPr sz="1000"/>
                    </a:p>
                  </a:txBody>
                  <a:tcPr marT="63500" marB="63500" marR="63500" marL="6350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241" name="Google Shape;241;p30"/>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19AFFF"/>
                </a:solidFill>
                <a:latin typeface="Calibri"/>
                <a:ea typeface="Calibri"/>
                <a:cs typeface="Calibri"/>
                <a:sym typeface="Calibri"/>
              </a:rPr>
              <a:t>UC ActiveEon (7/7) – Industrial benefits of STAMP adoption</a:t>
            </a:r>
            <a:endParaRPr b="0" i="0" sz="3500" u="none" cap="none" strike="noStrike">
              <a:solidFill>
                <a:srgbClr val="000000"/>
              </a:solidFill>
              <a:latin typeface="Calibri"/>
              <a:ea typeface="Calibri"/>
              <a:cs typeface="Calibri"/>
              <a:sym typeface="Calibri"/>
            </a:endParaRPr>
          </a:p>
        </p:txBody>
      </p:sp>
      <p:sp>
        <p:nvSpPr>
          <p:cNvPr id="242" name="Google Shape;242;p30"/>
          <p:cNvSpPr txBox="1"/>
          <p:nvPr/>
        </p:nvSpPr>
        <p:spPr>
          <a:xfrm>
            <a:off x="532075" y="1525325"/>
            <a:ext cx="7764600" cy="263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b="1" lang="en-US">
                <a:solidFill>
                  <a:schemeClr val="dk1"/>
                </a:solidFill>
                <a:latin typeface="Calibri"/>
                <a:ea typeface="Calibri"/>
                <a:cs typeface="Calibri"/>
                <a:sym typeface="Calibri"/>
              </a:rPr>
              <a:t>STAMP had a huge impact on Activeeon’s testing practices</a:t>
            </a:r>
            <a:r>
              <a:rPr lang="en-US">
                <a:solidFill>
                  <a:schemeClr val="dk1"/>
                </a:solidFill>
                <a:latin typeface="Calibri"/>
                <a:ea typeface="Calibri"/>
                <a:cs typeface="Calibri"/>
                <a:sym typeface="Calibri"/>
              </a:rPr>
              <a:t>. Our engineers learnt new solutions to improve our test suites’ quality. We learnt about the concept of mutation testing and the tools that can be used on our projects. </a:t>
            </a:r>
            <a:endParaRPr>
              <a:solidFill>
                <a:schemeClr val="dk1"/>
              </a:solidFill>
              <a:latin typeface="Calibri"/>
              <a:ea typeface="Calibri"/>
              <a:cs typeface="Calibri"/>
              <a:sym typeface="Calibri"/>
            </a:endParaRPr>
          </a:p>
          <a:p>
            <a:pPr indent="0" lvl="0" marL="0" rtl="0" algn="l">
              <a:lnSpc>
                <a:spcPct val="100000"/>
              </a:lnSpc>
              <a:spcBef>
                <a:spcPts val="1000"/>
              </a:spcBef>
              <a:spcAft>
                <a:spcPts val="0"/>
              </a:spcAft>
              <a:buNone/>
            </a:pPr>
            <a:r>
              <a:rPr lang="en-US">
                <a:solidFill>
                  <a:schemeClr val="dk1"/>
                </a:solidFill>
                <a:latin typeface="Calibri"/>
                <a:ea typeface="Calibri"/>
                <a:cs typeface="Calibri"/>
                <a:sym typeface="Calibri"/>
              </a:rPr>
              <a:t>Among all the improvements, those with the biggest impact are the following:</a:t>
            </a:r>
            <a:endParaRPr>
              <a:solidFill>
                <a:schemeClr val="dk1"/>
              </a:solidFill>
              <a:latin typeface="Calibri"/>
              <a:ea typeface="Calibri"/>
              <a:cs typeface="Calibri"/>
              <a:sym typeface="Calibri"/>
            </a:endParaRPr>
          </a:p>
          <a:p>
            <a:pPr indent="-317500" lvl="0" marL="457200" rtl="0" algn="l">
              <a:lnSpc>
                <a:spcPct val="115000"/>
              </a:lnSpc>
              <a:spcBef>
                <a:spcPts val="1000"/>
              </a:spcBef>
              <a:spcAft>
                <a:spcPts val="0"/>
              </a:spcAft>
              <a:buSzPts val="1400"/>
              <a:buFont typeface="Calibri"/>
              <a:buChar char="●"/>
            </a:pPr>
            <a:r>
              <a:rPr lang="en-US">
                <a:latin typeface="Calibri"/>
                <a:ea typeface="Calibri"/>
                <a:cs typeface="Calibri"/>
                <a:sym typeface="Calibri"/>
              </a:rPr>
              <a:t>Descartes is integrated and used to validate the test suite quality in Activeeon projects.</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US">
                <a:latin typeface="Calibri"/>
                <a:ea typeface="Calibri"/>
                <a:cs typeface="Calibri"/>
                <a:sym typeface="Calibri"/>
              </a:rPr>
              <a:t>CAMP helped us to test new configurations automatically and to discover bugs with specific databases.</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US">
                <a:latin typeface="Calibri"/>
                <a:ea typeface="Calibri"/>
                <a:cs typeface="Calibri"/>
                <a:sym typeface="Calibri"/>
              </a:rPr>
              <a:t>During STAMP project, we increased our code quality by fixing bugs and our tests quality by increasing our code coverage and improving our projects mutation score.</a:t>
            </a:r>
            <a:endParaRPr>
              <a:latin typeface="Calibri"/>
              <a:ea typeface="Calibri"/>
              <a:cs typeface="Calibri"/>
              <a:sym typeface="Calibri"/>
            </a:endParaRPr>
          </a:p>
          <a:p>
            <a:pPr indent="0" lvl="0" marL="0" rtl="0" algn="l">
              <a:lnSpc>
                <a:spcPct val="115000"/>
              </a:lnSpc>
              <a:spcBef>
                <a:spcPts val="1000"/>
              </a:spcBef>
              <a:spcAft>
                <a:spcPts val="0"/>
              </a:spcAft>
              <a:buNone/>
            </a:pPr>
            <a:r>
              <a:t/>
            </a:r>
            <a:endParaRPr sz="1200">
              <a:latin typeface="Calibri"/>
              <a:ea typeface="Calibri"/>
              <a:cs typeface="Calibri"/>
              <a:sym typeface="Calibri"/>
            </a:endParaRPr>
          </a:p>
          <a:p>
            <a:pPr indent="0" lvl="0" marL="0" rtl="0" algn="l">
              <a:lnSpc>
                <a:spcPct val="115000"/>
              </a:lnSpc>
              <a:spcBef>
                <a:spcPts val="1000"/>
              </a:spcBef>
              <a:spcAft>
                <a:spcPts val="1000"/>
              </a:spcAft>
              <a:buNone/>
            </a:pPr>
            <a:r>
              <a:t/>
            </a:r>
            <a:endParaRPr sz="12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248" name="Google Shape;248;p31"/>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19AFFF"/>
                </a:solidFill>
                <a:latin typeface="Calibri"/>
                <a:ea typeface="Calibri"/>
                <a:cs typeface="Calibri"/>
                <a:sym typeface="Calibri"/>
              </a:rPr>
              <a:t>UC Atos (1/7) – UC introduction – expectations from STAMP</a:t>
            </a:r>
            <a:endParaRPr b="0" i="0" sz="3500" u="none" cap="none" strike="noStrike">
              <a:solidFill>
                <a:srgbClr val="000000"/>
              </a:solidFill>
              <a:latin typeface="Calibri"/>
              <a:ea typeface="Calibri"/>
              <a:cs typeface="Calibri"/>
              <a:sym typeface="Calibri"/>
            </a:endParaRPr>
          </a:p>
        </p:txBody>
      </p:sp>
      <p:sp>
        <p:nvSpPr>
          <p:cNvPr id="249" name="Google Shape;249;p31"/>
          <p:cNvSpPr txBox="1"/>
          <p:nvPr/>
        </p:nvSpPr>
        <p:spPr>
          <a:xfrm>
            <a:off x="562650" y="1311000"/>
            <a:ext cx="7952700" cy="3208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400"/>
              </a:spcBef>
              <a:spcAft>
                <a:spcPts val="0"/>
              </a:spcAft>
              <a:buNone/>
            </a:pPr>
            <a:r>
              <a:rPr lang="en-US">
                <a:solidFill>
                  <a:schemeClr val="dk1"/>
                </a:solidFill>
                <a:latin typeface="Calibri"/>
                <a:ea typeface="Calibri"/>
                <a:cs typeface="Calibri"/>
                <a:sym typeface="Calibri"/>
              </a:rPr>
              <a:t>Atos industrial validation has targeted the SUTs: </a:t>
            </a:r>
            <a:endParaRPr>
              <a:solidFill>
                <a:schemeClr val="dk1"/>
              </a:solidFill>
              <a:latin typeface="Calibri"/>
              <a:ea typeface="Calibri"/>
              <a:cs typeface="Calibri"/>
              <a:sym typeface="Calibri"/>
            </a:endParaRPr>
          </a:p>
          <a:p>
            <a:pPr indent="-317500" lvl="0" marL="457200" rtl="0" algn="just">
              <a:lnSpc>
                <a:spcPct val="100000"/>
              </a:lnSpc>
              <a:spcBef>
                <a:spcPts val="1200"/>
              </a:spcBef>
              <a:spcAft>
                <a:spcPts val="0"/>
              </a:spcAft>
              <a:buClr>
                <a:schemeClr val="dk1"/>
              </a:buClr>
              <a:buSzPts val="1400"/>
              <a:buFont typeface="Calibri"/>
              <a:buChar char="●"/>
            </a:pPr>
            <a:r>
              <a:rPr b="1" lang="en-US">
                <a:solidFill>
                  <a:schemeClr val="dk1"/>
                </a:solidFill>
                <a:latin typeface="Calibri"/>
                <a:ea typeface="Calibri"/>
                <a:cs typeface="Calibri"/>
                <a:sym typeface="Calibri"/>
              </a:rPr>
              <a:t>SUPERSEDE IF: </a:t>
            </a:r>
            <a:r>
              <a:rPr lang="en-US">
                <a:solidFill>
                  <a:schemeClr val="dk1"/>
                </a:solidFill>
                <a:latin typeface="Calibri"/>
                <a:ea typeface="Calibri"/>
                <a:cs typeface="Calibri"/>
                <a:sym typeface="Calibri"/>
              </a:rPr>
              <a:t>inter-service middleware, Java, 200 test suites, 25493 NSLOC</a:t>
            </a:r>
            <a:endParaRPr>
              <a:solidFill>
                <a:schemeClr val="dk1"/>
              </a:solidFill>
              <a:latin typeface="Calibri"/>
              <a:ea typeface="Calibri"/>
              <a:cs typeface="Calibri"/>
              <a:sym typeface="Calibri"/>
            </a:endParaRPr>
          </a:p>
          <a:p>
            <a:pPr indent="-317500" lvl="0" marL="457200" rtl="0" algn="just">
              <a:lnSpc>
                <a:spcPct val="100000"/>
              </a:lnSpc>
              <a:spcBef>
                <a:spcPts val="0"/>
              </a:spcBef>
              <a:spcAft>
                <a:spcPts val="0"/>
              </a:spcAft>
              <a:buClr>
                <a:schemeClr val="dk1"/>
              </a:buClr>
              <a:buSzPts val="1400"/>
              <a:buFont typeface="Calibri"/>
              <a:buChar char="●"/>
            </a:pPr>
            <a:r>
              <a:rPr b="1" lang="en-US">
                <a:solidFill>
                  <a:schemeClr val="dk1"/>
                </a:solidFill>
                <a:latin typeface="Calibri"/>
                <a:ea typeface="Calibri"/>
                <a:cs typeface="Calibri"/>
                <a:sym typeface="Calibri"/>
              </a:rPr>
              <a:t>CityGo CityDash: </a:t>
            </a:r>
            <a:r>
              <a:rPr lang="en-US">
                <a:solidFill>
                  <a:schemeClr val="dk1"/>
                </a:solidFill>
                <a:latin typeface="Calibri"/>
                <a:ea typeface="Calibri"/>
                <a:cs typeface="Calibri"/>
                <a:sym typeface="Calibri"/>
              </a:rPr>
              <a:t>city dashboard for travel planning, Python/Django, no test suites, 15473 NSLOC</a:t>
            </a:r>
            <a:endParaRPr>
              <a:solidFill>
                <a:schemeClr val="dk1"/>
              </a:solidFill>
              <a:latin typeface="Calibri"/>
              <a:ea typeface="Calibri"/>
              <a:cs typeface="Calibri"/>
              <a:sym typeface="Calibri"/>
            </a:endParaRPr>
          </a:p>
          <a:p>
            <a:pPr indent="0" lvl="0" marL="0" rtl="0" algn="just">
              <a:lnSpc>
                <a:spcPct val="115000"/>
              </a:lnSpc>
              <a:spcBef>
                <a:spcPts val="1200"/>
              </a:spcBef>
              <a:spcAft>
                <a:spcPts val="0"/>
              </a:spcAft>
              <a:buNone/>
            </a:pPr>
            <a:r>
              <a:rPr lang="en-US">
                <a:solidFill>
                  <a:schemeClr val="dk1"/>
                </a:solidFill>
                <a:latin typeface="Calibri"/>
                <a:ea typeface="Calibri"/>
                <a:cs typeface="Calibri"/>
                <a:sym typeface="Calibri"/>
              </a:rPr>
              <a:t>Expectations for this reporting period:</a:t>
            </a:r>
            <a:endParaRPr>
              <a:solidFill>
                <a:schemeClr val="dk1"/>
              </a:solidFill>
              <a:latin typeface="Calibri"/>
              <a:ea typeface="Calibri"/>
              <a:cs typeface="Calibri"/>
              <a:sym typeface="Calibri"/>
            </a:endParaRPr>
          </a:p>
          <a:p>
            <a:pPr indent="-317500" lvl="0" marL="457200" rtl="0" algn="just">
              <a:lnSpc>
                <a:spcPct val="115000"/>
              </a:lnSpc>
              <a:spcBef>
                <a:spcPts val="1200"/>
              </a:spcBef>
              <a:spcAft>
                <a:spcPts val="0"/>
              </a:spcAft>
              <a:buSzPts val="1400"/>
              <a:buFont typeface="Calibri"/>
              <a:buChar char="●"/>
            </a:pPr>
            <a:r>
              <a:rPr b="1" i="1" lang="en-US">
                <a:solidFill>
                  <a:schemeClr val="dk1"/>
                </a:solidFill>
                <a:latin typeface="Calibri"/>
                <a:ea typeface="Calibri"/>
                <a:cs typeface="Calibri"/>
                <a:sym typeface="Calibri"/>
              </a:rPr>
              <a:t>CityGO CityDash</a:t>
            </a:r>
            <a:endParaRPr b="1" i="1">
              <a:solidFill>
                <a:schemeClr val="dk1"/>
              </a:solidFill>
              <a:latin typeface="Calibri"/>
              <a:ea typeface="Calibri"/>
              <a:cs typeface="Calibri"/>
              <a:sym typeface="Calibri"/>
            </a:endParaRPr>
          </a:p>
          <a:p>
            <a:pPr indent="-317500" lvl="1" marL="914400" rtl="0" algn="just">
              <a:lnSpc>
                <a:spcPct val="115000"/>
              </a:lnSpc>
              <a:spcBef>
                <a:spcPts val="0"/>
              </a:spcBef>
              <a:spcAft>
                <a:spcPts val="0"/>
              </a:spcAft>
              <a:buSzPts val="1400"/>
              <a:buFont typeface="Calibri"/>
              <a:buChar char="○"/>
            </a:pPr>
            <a:r>
              <a:rPr b="1" lang="en-US">
                <a:solidFill>
                  <a:schemeClr val="dk1"/>
                </a:solidFill>
                <a:latin typeface="Calibri"/>
                <a:ea typeface="Calibri"/>
                <a:cs typeface="Calibri"/>
                <a:sym typeface="Calibri"/>
              </a:rPr>
              <a:t>Deliver an optimal CityGO platform</a:t>
            </a:r>
            <a:r>
              <a:rPr lang="en-US">
                <a:solidFill>
                  <a:schemeClr val="dk1"/>
                </a:solidFill>
                <a:latin typeface="Calibri"/>
                <a:ea typeface="Calibri"/>
                <a:cs typeface="Calibri"/>
                <a:sym typeface="Calibri"/>
              </a:rPr>
              <a:t> for the current runtime infrastructure conditions.</a:t>
            </a:r>
            <a:endParaRPr>
              <a:solidFill>
                <a:schemeClr val="dk1"/>
              </a:solidFill>
              <a:latin typeface="Calibri"/>
              <a:ea typeface="Calibri"/>
              <a:cs typeface="Calibri"/>
              <a:sym typeface="Calibri"/>
            </a:endParaRPr>
          </a:p>
          <a:p>
            <a:pPr indent="-317500" lvl="1" marL="914400" rtl="0" algn="just">
              <a:lnSpc>
                <a:spcPct val="115000"/>
              </a:lnSpc>
              <a:spcBef>
                <a:spcPts val="0"/>
              </a:spcBef>
              <a:spcAft>
                <a:spcPts val="0"/>
              </a:spcAft>
              <a:buClr>
                <a:schemeClr val="dk1"/>
              </a:buClr>
              <a:buSzPts val="1400"/>
              <a:buFont typeface="Calibri"/>
              <a:buChar char="○"/>
            </a:pPr>
            <a:r>
              <a:rPr b="1" lang="en-US">
                <a:solidFill>
                  <a:schemeClr val="dk1"/>
                </a:solidFill>
                <a:latin typeface="Calibri"/>
                <a:ea typeface="Calibri"/>
                <a:cs typeface="Calibri"/>
                <a:sym typeface="Calibri"/>
              </a:rPr>
              <a:t>Deliver CityGO CityDash onto different compatible runtime platforms</a:t>
            </a:r>
            <a:r>
              <a:rPr lang="en-US">
                <a:solidFill>
                  <a:schemeClr val="dk1"/>
                </a:solidFill>
                <a:latin typeface="Calibri"/>
                <a:ea typeface="Calibri"/>
                <a:cs typeface="Calibri"/>
                <a:sym typeface="Calibri"/>
              </a:rPr>
              <a:t> provisioned by city administrators</a:t>
            </a:r>
            <a:endParaRPr>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b="1" i="1" lang="en-US">
                <a:solidFill>
                  <a:schemeClr val="dk1"/>
                </a:solidFill>
                <a:latin typeface="Calibri"/>
                <a:ea typeface="Calibri"/>
                <a:cs typeface="Calibri"/>
                <a:sym typeface="Calibri"/>
              </a:rPr>
              <a:t>SUPERSEDE IF</a:t>
            </a:r>
            <a:endParaRPr b="1" i="1">
              <a:solidFill>
                <a:schemeClr val="dk1"/>
              </a:solidFill>
              <a:latin typeface="Calibri"/>
              <a:ea typeface="Calibri"/>
              <a:cs typeface="Calibri"/>
              <a:sym typeface="Calibri"/>
            </a:endParaRPr>
          </a:p>
          <a:p>
            <a:pPr indent="-317500" lvl="1" marL="914400" rtl="0" algn="just">
              <a:lnSpc>
                <a:spcPct val="115000"/>
              </a:lnSpc>
              <a:spcBef>
                <a:spcPts val="0"/>
              </a:spcBef>
              <a:spcAft>
                <a:spcPts val="0"/>
              </a:spcAft>
              <a:buClr>
                <a:schemeClr val="dk1"/>
              </a:buClr>
              <a:buSzPts val="1400"/>
              <a:buFont typeface="Times New Roman"/>
              <a:buChar char="○"/>
            </a:pPr>
            <a:r>
              <a:rPr b="1" lang="en-US">
                <a:solidFill>
                  <a:schemeClr val="dk1"/>
                </a:solidFill>
                <a:latin typeface="Calibri"/>
                <a:ea typeface="Calibri"/>
                <a:cs typeface="Calibri"/>
                <a:sym typeface="Calibri"/>
              </a:rPr>
              <a:t>Ensure the runtime functional consistency of the SUPERSEDE backend platform </a:t>
            </a:r>
            <a:r>
              <a:rPr lang="en-US">
                <a:solidFill>
                  <a:schemeClr val="dk1"/>
                </a:solidFill>
                <a:latin typeface="Calibri"/>
                <a:ea typeface="Calibri"/>
                <a:cs typeface="Calibri"/>
                <a:sym typeface="Calibri"/>
              </a:rPr>
              <a:t>through a robust test-driven QA process</a:t>
            </a:r>
            <a:endParaRPr>
              <a:solidFill>
                <a:schemeClr val="dk1"/>
              </a:solidFill>
              <a:latin typeface="Calibri"/>
              <a:ea typeface="Calibri"/>
              <a:cs typeface="Calibri"/>
              <a:sym typeface="Calibri"/>
            </a:endParaRPr>
          </a:p>
          <a:p>
            <a:pPr indent="0" lvl="0" marL="914400" rtl="0" algn="just">
              <a:lnSpc>
                <a:spcPct val="115000"/>
              </a:lnSpc>
              <a:spcBef>
                <a:spcPts val="1200"/>
              </a:spcBef>
              <a:spcAft>
                <a:spcPts val="1200"/>
              </a:spcAft>
              <a:buNone/>
            </a:pPr>
            <a:r>
              <a:t/>
            </a:r>
            <a:endParaRPr b="1" i="1">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255" name="Google Shape;255;p32"/>
          <p:cNvSpPr txBox="1"/>
          <p:nvPr/>
        </p:nvSpPr>
        <p:spPr>
          <a:xfrm>
            <a:off x="402000" y="0"/>
            <a:ext cx="8340000" cy="6576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600" u="none" cap="none" strike="noStrike">
                <a:solidFill>
                  <a:srgbClr val="19AFFF"/>
                </a:solidFill>
                <a:latin typeface="Calibri"/>
                <a:ea typeface="Calibri"/>
                <a:cs typeface="Calibri"/>
                <a:sym typeface="Calibri"/>
              </a:rPr>
              <a:t>UC Atos (2/7) – KPI Summary</a:t>
            </a:r>
            <a:endParaRPr b="0" i="0" sz="3600" u="none" cap="none" strike="noStrike">
              <a:solidFill>
                <a:srgbClr val="000000"/>
              </a:solidFill>
              <a:latin typeface="Calibri"/>
              <a:ea typeface="Calibri"/>
              <a:cs typeface="Calibri"/>
              <a:sym typeface="Calibri"/>
            </a:endParaRPr>
          </a:p>
        </p:txBody>
      </p:sp>
      <p:graphicFrame>
        <p:nvGraphicFramePr>
          <p:cNvPr id="256" name="Google Shape;256;p32"/>
          <p:cNvGraphicFramePr/>
          <p:nvPr/>
        </p:nvGraphicFramePr>
        <p:xfrm>
          <a:off x="310313" y="1183500"/>
          <a:ext cx="3000000" cy="3000000"/>
        </p:xfrm>
        <a:graphic>
          <a:graphicData uri="http://schemas.openxmlformats.org/drawingml/2006/table">
            <a:tbl>
              <a:tblPr>
                <a:noFill/>
                <a:tableStyleId>{DC0C1366-CDD1-4A1B-B889-5386FEFCE403}</a:tableStyleId>
              </a:tblPr>
              <a:tblGrid>
                <a:gridCol w="3358300"/>
                <a:gridCol w="1683975"/>
                <a:gridCol w="1476825"/>
                <a:gridCol w="949825"/>
                <a:gridCol w="1054450"/>
              </a:tblGrid>
              <a:tr h="278750">
                <a:tc rowSpan="2">
                  <a:txBody>
                    <a:bodyPr/>
                    <a:lstStyle/>
                    <a:p>
                      <a:pPr indent="0" lvl="0" marL="0" rtl="0" algn="ctr">
                        <a:lnSpc>
                          <a:spcPct val="100000"/>
                        </a:lnSpc>
                        <a:spcBef>
                          <a:spcPts val="0"/>
                        </a:spcBef>
                        <a:spcAft>
                          <a:spcPts val="0"/>
                        </a:spcAft>
                        <a:buNone/>
                      </a:pPr>
                      <a:r>
                        <a:rPr b="1" lang="en-US" sz="1000">
                          <a:latin typeface="Calibri"/>
                          <a:ea typeface="Calibri"/>
                          <a:cs typeface="Calibri"/>
                          <a:sym typeface="Calibri"/>
                        </a:rPr>
                        <a:t>KPI</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0" lvl="0" marL="0" rtl="0" algn="ctr">
                        <a:lnSpc>
                          <a:spcPct val="100000"/>
                        </a:lnSpc>
                        <a:spcBef>
                          <a:spcPts val="0"/>
                        </a:spcBef>
                        <a:spcAft>
                          <a:spcPts val="0"/>
                        </a:spcAft>
                        <a:buNone/>
                      </a:pPr>
                      <a:r>
                        <a:rPr b="1" lang="en-US" sz="1000">
                          <a:latin typeface="Calibri"/>
                          <a:ea typeface="Calibri"/>
                          <a:cs typeface="Calibri"/>
                          <a:sym typeface="Calibri"/>
                        </a:rPr>
                        <a:t>Measure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rowSpan="2">
                  <a:txBody>
                    <a:bodyPr/>
                    <a:lstStyle/>
                    <a:p>
                      <a:pPr indent="0" lvl="0" marL="0" rtl="0" algn="ctr">
                        <a:lnSpc>
                          <a:spcPct val="100000"/>
                        </a:lnSpc>
                        <a:spcBef>
                          <a:spcPts val="0"/>
                        </a:spcBef>
                        <a:spcAft>
                          <a:spcPts val="0"/>
                        </a:spcAft>
                        <a:buNone/>
                      </a:pPr>
                      <a:r>
                        <a:rPr b="1" lang="en-US" sz="1000">
                          <a:latin typeface="Calibri"/>
                          <a:ea typeface="Calibri"/>
                          <a:cs typeface="Calibri"/>
                          <a:sym typeface="Calibri"/>
                        </a:rPr>
                        <a:t>Difference with objective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8750">
                <a:tc vMerge="1"/>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Baseline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Treatment</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Difference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r h="278750">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K01-Execution Paths (IF)</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47.7%</a:t>
                      </a:r>
                      <a:r>
                        <a:rPr b="1" lang="en-US" sz="1000">
                          <a:latin typeface="Calibri"/>
                          <a:ea typeface="Calibri"/>
                          <a:cs typeface="Calibri"/>
                          <a:sym typeface="Calibri"/>
                        </a:rPr>
                        <a:t> </a:t>
                      </a:r>
                      <a:r>
                        <a:rPr lang="en-US" sz="1000">
                          <a:latin typeface="Calibri"/>
                          <a:ea typeface="Calibri"/>
                          <a:cs typeface="Calibri"/>
                          <a:sym typeface="Calibri"/>
                        </a:rPr>
                        <a:t>(Code Coverage)</a:t>
                      </a:r>
                      <a:endParaRPr sz="1000">
                        <a:latin typeface="Calibri"/>
                        <a:ea typeface="Calibri"/>
                        <a:cs typeface="Calibri"/>
                        <a:sym typeface="Calibri"/>
                      </a:endParaRPr>
                    </a:p>
                    <a:p>
                      <a:pPr indent="0" lvl="0" marL="0" rtl="0" algn="l">
                        <a:lnSpc>
                          <a:spcPct val="100000"/>
                        </a:lnSpc>
                        <a:spcBef>
                          <a:spcPts val="0"/>
                        </a:spcBef>
                        <a:spcAft>
                          <a:spcPts val="0"/>
                        </a:spcAft>
                        <a:buNone/>
                      </a:pPr>
                      <a:r>
                        <a:rPr b="1" lang="en-US" sz="1000">
                          <a:latin typeface="Calibri"/>
                          <a:ea typeface="Calibri"/>
                          <a:cs typeface="Calibri"/>
                          <a:sym typeface="Calibri"/>
                        </a:rPr>
                        <a:t>52.3%</a:t>
                      </a:r>
                      <a:r>
                        <a:rPr lang="en-US" sz="1000">
                          <a:latin typeface="Calibri"/>
                          <a:ea typeface="Calibri"/>
                          <a:cs typeface="Calibri"/>
                          <a:sym typeface="Calibri"/>
                        </a:rPr>
                        <a:t> uncovered</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78.7%</a:t>
                      </a:r>
                      <a:r>
                        <a:rPr b="1" lang="en-US" sz="1000">
                          <a:latin typeface="Calibri"/>
                          <a:ea typeface="Calibri"/>
                          <a:cs typeface="Calibri"/>
                          <a:sym typeface="Calibri"/>
                        </a:rPr>
                        <a:t> </a:t>
                      </a:r>
                      <a:r>
                        <a:rPr lang="en-US" sz="1000">
                          <a:latin typeface="Calibri"/>
                          <a:ea typeface="Calibri"/>
                          <a:cs typeface="Calibri"/>
                          <a:sym typeface="Calibri"/>
                        </a:rPr>
                        <a:t>(Code Coverage)</a:t>
                      </a:r>
                      <a:endParaRPr sz="1000">
                        <a:latin typeface="Calibri"/>
                        <a:ea typeface="Calibri"/>
                        <a:cs typeface="Calibri"/>
                        <a:sym typeface="Calibri"/>
                      </a:endParaRPr>
                    </a:p>
                    <a:p>
                      <a:pPr indent="0" lvl="0" marL="0" rtl="0" algn="l">
                        <a:lnSpc>
                          <a:spcPct val="100000"/>
                        </a:lnSpc>
                        <a:spcBef>
                          <a:spcPts val="0"/>
                        </a:spcBef>
                        <a:spcAft>
                          <a:spcPts val="0"/>
                        </a:spcAft>
                        <a:buNone/>
                      </a:pPr>
                      <a:r>
                        <a:rPr b="1" lang="en-US" sz="1000">
                          <a:latin typeface="Calibri"/>
                          <a:ea typeface="Calibri"/>
                          <a:cs typeface="Calibri"/>
                          <a:sym typeface="Calibri"/>
                        </a:rPr>
                        <a:t>21.3%</a:t>
                      </a:r>
                      <a:r>
                        <a:rPr lang="en-US" sz="1000">
                          <a:latin typeface="Calibri"/>
                          <a:ea typeface="Calibri"/>
                          <a:cs typeface="Calibri"/>
                          <a:sym typeface="Calibri"/>
                        </a:rPr>
                        <a:t> uncovered</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+65.68%</a:t>
                      </a:r>
                      <a:endParaRPr sz="1000">
                        <a:latin typeface="Calibri"/>
                        <a:ea typeface="Calibri"/>
                        <a:cs typeface="Calibri"/>
                        <a:sym typeface="Calibri"/>
                      </a:endParaRPr>
                    </a:p>
                    <a:p>
                      <a:pPr indent="0" lvl="0" marL="0" rtl="0" algn="l">
                        <a:lnSpc>
                          <a:spcPct val="100000"/>
                        </a:lnSpc>
                        <a:spcBef>
                          <a:spcPts val="0"/>
                        </a:spcBef>
                        <a:spcAft>
                          <a:spcPts val="0"/>
                        </a:spcAft>
                        <a:buNone/>
                      </a:pPr>
                      <a:r>
                        <a:rPr b="1" lang="en-US" sz="1000">
                          <a:latin typeface="Calibri"/>
                          <a:ea typeface="Calibri"/>
                          <a:cs typeface="Calibri"/>
                          <a:sym typeface="Calibri"/>
                        </a:rPr>
                        <a:t>+59.27%</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+19.27%</a:t>
                      </a:r>
                      <a:r>
                        <a:rPr lang="en-US" sz="1000">
                          <a:latin typeface="Calibri"/>
                          <a:ea typeface="Calibri"/>
                          <a:cs typeface="Calibri"/>
                          <a:sym typeface="Calibri"/>
                        </a:rPr>
                        <a:t> (40%)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8750">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K02-Flaky Tests (IF)</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No Flaky tests</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N/A</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chemeClr val="dk1"/>
                          </a:solidFill>
                          <a:latin typeface="Calibri"/>
                          <a:ea typeface="Calibri"/>
                          <a:cs typeface="Calibri"/>
                          <a:sym typeface="Calibri"/>
                        </a:rPr>
                        <a:t>N/A</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N/A</a:t>
                      </a:r>
                      <a:r>
                        <a:rPr lang="en-US" sz="1000">
                          <a:latin typeface="Calibri"/>
                          <a:ea typeface="Calibri"/>
                          <a:cs typeface="Calibri"/>
                          <a:sym typeface="Calibri"/>
                        </a:rPr>
                        <a:t> (20%)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8750">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K03-Better Test Quality (IF)</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39%</a:t>
                      </a:r>
                      <a:r>
                        <a:rPr lang="en-US" sz="1000">
                          <a:latin typeface="Calibri"/>
                          <a:ea typeface="Calibri"/>
                          <a:cs typeface="Calibri"/>
                          <a:sym typeface="Calibri"/>
                        </a:rPr>
                        <a:t> (mutation score)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66%</a:t>
                      </a:r>
                      <a:r>
                        <a:rPr lang="en-US" sz="1000">
                          <a:latin typeface="Calibri"/>
                          <a:ea typeface="Calibri"/>
                          <a:cs typeface="Calibri"/>
                          <a:sym typeface="Calibri"/>
                        </a:rPr>
                        <a:t> (mutation score)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69,23%</a:t>
                      </a:r>
                      <a:r>
                        <a:rPr lang="en-US" sz="1000">
                          <a:latin typeface="Calibri"/>
                          <a:ea typeface="Calibri"/>
                          <a:cs typeface="Calibri"/>
                          <a:sym typeface="Calibri"/>
                        </a:rPr>
                        <a:t> </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+49,23%</a:t>
                      </a:r>
                      <a:r>
                        <a:rPr b="1" lang="en-US" sz="1000">
                          <a:latin typeface="Calibri"/>
                          <a:ea typeface="Calibri"/>
                          <a:cs typeface="Calibri"/>
                          <a:sym typeface="Calibri"/>
                        </a:rPr>
                        <a:t> </a:t>
                      </a:r>
                      <a:r>
                        <a:rPr lang="en-US" sz="1000">
                          <a:latin typeface="Calibri"/>
                          <a:ea typeface="Calibri"/>
                          <a:cs typeface="Calibri"/>
                          <a:sym typeface="Calibri"/>
                        </a:rPr>
                        <a:t>(20%)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127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K04-More unique traces (CityGo)</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629</a:t>
                      </a:r>
                      <a:r>
                        <a:rPr b="1" lang="en-US" sz="1000">
                          <a:latin typeface="Calibri"/>
                          <a:ea typeface="Calibri"/>
                          <a:cs typeface="Calibri"/>
                          <a:sym typeface="Calibri"/>
                        </a:rPr>
                        <a:t> </a:t>
                      </a:r>
                      <a:r>
                        <a:rPr lang="en-US" sz="1000">
                          <a:latin typeface="Calibri"/>
                          <a:ea typeface="Calibri"/>
                          <a:cs typeface="Calibri"/>
                          <a:sym typeface="Calibri"/>
                        </a:rPr>
                        <a:t>(suboptimal config)</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683</a:t>
                      </a:r>
                      <a:r>
                        <a:rPr b="1" lang="en-US" sz="1000">
                          <a:latin typeface="Calibri"/>
                          <a:ea typeface="Calibri"/>
                          <a:cs typeface="Calibri"/>
                          <a:sym typeface="Calibri"/>
                        </a:rPr>
                        <a:t> </a:t>
                      </a:r>
                      <a:r>
                        <a:rPr lang="en-US" sz="1000">
                          <a:latin typeface="Calibri"/>
                          <a:ea typeface="Calibri"/>
                          <a:cs typeface="Calibri"/>
                          <a:sym typeface="Calibri"/>
                        </a:rPr>
                        <a:t>(optimal config)</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8</a:t>
                      </a:r>
                      <a:r>
                        <a:rPr b="1" lang="en-US" sz="1000">
                          <a:latin typeface="Calibri"/>
                          <a:ea typeface="Calibri"/>
                          <a:cs typeface="Calibri"/>
                          <a:sym typeface="Calibri"/>
                        </a:rPr>
                        <a:t>.59%</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FF0000"/>
                          </a:solidFill>
                          <a:latin typeface="Calibri"/>
                          <a:ea typeface="Calibri"/>
                          <a:cs typeface="Calibri"/>
                          <a:sym typeface="Calibri"/>
                        </a:rPr>
                        <a:t>-31.41</a:t>
                      </a:r>
                      <a:r>
                        <a:rPr lang="en-US" sz="1000">
                          <a:latin typeface="Calibri"/>
                          <a:ea typeface="Calibri"/>
                          <a:cs typeface="Calibri"/>
                          <a:sym typeface="Calibri"/>
                        </a:rPr>
                        <a:t> (40%)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127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K05-System specific bugs (CityGo)</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0 </a:t>
                      </a:r>
                      <a:r>
                        <a:rPr lang="en-US" sz="1000">
                          <a:latin typeface="Calibri"/>
                          <a:ea typeface="Calibri"/>
                          <a:cs typeface="Calibri"/>
                          <a:sym typeface="Calibri"/>
                        </a:rPr>
                        <a:t>(one single default config)</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5</a:t>
                      </a:r>
                      <a:r>
                        <a:rPr lang="en-US" sz="1000">
                          <a:latin typeface="Calibri"/>
                          <a:ea typeface="Calibri"/>
                          <a:cs typeface="Calibri"/>
                          <a:sym typeface="Calibri"/>
                        </a:rPr>
                        <a:t> (of 32 configs)</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N/A</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N/A</a:t>
                      </a:r>
                      <a:r>
                        <a:rPr lang="en-US" sz="1000">
                          <a:latin typeface="Calibri"/>
                          <a:ea typeface="Calibri"/>
                          <a:cs typeface="Calibri"/>
                          <a:sym typeface="Calibri"/>
                        </a:rPr>
                        <a:t> (30%)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6427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K06-More config / Faster (CityGo) </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 </a:t>
                      </a:r>
                      <a:r>
                        <a:rPr lang="en-US" sz="1000">
                          <a:latin typeface="Calibri"/>
                          <a:ea typeface="Calibri"/>
                          <a:cs typeface="Calibri"/>
                          <a:sym typeface="Calibri"/>
                        </a:rPr>
                        <a:t>(#config)</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42</a:t>
                      </a:r>
                      <a:r>
                        <a:rPr lang="en-US" sz="1000">
                          <a:latin typeface="Calibri"/>
                          <a:ea typeface="Calibri"/>
                          <a:cs typeface="Calibri"/>
                          <a:sym typeface="Calibri"/>
                        </a:rPr>
                        <a:t>(#config)</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+4100%</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+4040</a:t>
                      </a:r>
                      <a:r>
                        <a:rPr lang="en-US" sz="1000">
                          <a:latin typeface="Calibri"/>
                          <a:ea typeface="Calibri"/>
                          <a:cs typeface="Calibri"/>
                          <a:sym typeface="Calibri"/>
                        </a:rPr>
                        <a:t> (50%)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71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K08-More crash tests (IF)</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0</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3 (3/6)</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50%</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FF0000"/>
                          </a:solidFill>
                          <a:latin typeface="Calibri"/>
                          <a:ea typeface="Calibri"/>
                          <a:cs typeface="Calibri"/>
                          <a:sym typeface="Calibri"/>
                        </a:rPr>
                        <a:t>- 20%</a:t>
                      </a:r>
                      <a:r>
                        <a:rPr b="1" lang="en-US" sz="1000">
                          <a:latin typeface="Calibri"/>
                          <a:ea typeface="Calibri"/>
                          <a:cs typeface="Calibri"/>
                          <a:sym typeface="Calibri"/>
                        </a:rPr>
                        <a:t> </a:t>
                      </a:r>
                      <a:r>
                        <a:rPr lang="en-US" sz="1000">
                          <a:latin typeface="Calibri"/>
                          <a:ea typeface="Calibri"/>
                          <a:cs typeface="Calibri"/>
                          <a:sym typeface="Calibri"/>
                        </a:rPr>
                        <a:t>(70%)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8750">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K09-More prod tests (IF)</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196</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2180</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1012.24%</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+1002.24</a:t>
                      </a:r>
                      <a:r>
                        <a:rPr b="1" lang="en-US" sz="1000">
                          <a:solidFill>
                            <a:srgbClr val="FF0000"/>
                          </a:solidFill>
                          <a:latin typeface="Calibri"/>
                          <a:ea typeface="Calibri"/>
                          <a:cs typeface="Calibri"/>
                          <a:sym typeface="Calibri"/>
                        </a:rPr>
                        <a:t> </a:t>
                      </a:r>
                      <a:r>
                        <a:rPr lang="en-US" sz="1000">
                          <a:latin typeface="Calibri"/>
                          <a:ea typeface="Calibri"/>
                          <a:cs typeface="Calibri"/>
                          <a:sym typeface="Calibri"/>
                        </a:rPr>
                        <a:t>(10%)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628650" y="273844"/>
            <a:ext cx="7886700" cy="69135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9AFFF"/>
              </a:buClr>
              <a:buSzPts val="3600"/>
              <a:buFont typeface="Calibri"/>
              <a:buNone/>
            </a:pPr>
            <a:r>
              <a:rPr lang="en-US" sz="3600">
                <a:solidFill>
                  <a:srgbClr val="19AFFF"/>
                </a:solidFill>
                <a:latin typeface="Calibri"/>
                <a:ea typeface="Calibri"/>
                <a:cs typeface="Calibri"/>
                <a:sym typeface="Calibri"/>
              </a:rPr>
              <a:t>Outline</a:t>
            </a:r>
            <a:endParaRPr sz="3600">
              <a:solidFill>
                <a:srgbClr val="000000"/>
              </a:solidFill>
              <a:latin typeface="Calibri"/>
              <a:ea typeface="Calibri"/>
              <a:cs typeface="Calibri"/>
              <a:sym typeface="Calibri"/>
            </a:endParaRPr>
          </a:p>
        </p:txBody>
      </p:sp>
      <p:sp>
        <p:nvSpPr>
          <p:cNvPr id="111" name="Google Shape;111;p1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112" name="Google Shape;112;p15"/>
          <p:cNvSpPr txBox="1"/>
          <p:nvPr/>
        </p:nvSpPr>
        <p:spPr>
          <a:xfrm>
            <a:off x="466125" y="1035925"/>
            <a:ext cx="8228400" cy="3671700"/>
          </a:xfrm>
          <a:prstGeom prst="rect">
            <a:avLst/>
          </a:prstGeom>
          <a:noFill/>
          <a:ln>
            <a:noFill/>
          </a:ln>
        </p:spPr>
        <p:txBody>
          <a:bodyPr anchorCtr="0" anchor="t" bIns="29450" lIns="58925" spcFirstLastPara="1" rIns="58925" wrap="square" tIns="29450">
            <a:noAutofit/>
          </a:bodyPr>
          <a:lstStyle/>
          <a:p>
            <a:pPr indent="-152400" lvl="0" marL="177800" marR="0" rtl="0" algn="l">
              <a:lnSpc>
                <a:spcPct val="100000"/>
              </a:lnSpc>
              <a:spcBef>
                <a:spcPts val="0"/>
              </a:spcBef>
              <a:spcAft>
                <a:spcPts val="0"/>
              </a:spcAft>
              <a:buClr>
                <a:srgbClr val="606060"/>
              </a:buClr>
              <a:buSzPts val="2400"/>
              <a:buFont typeface="Helvetica Neue"/>
              <a:buChar char="•"/>
            </a:pPr>
            <a:r>
              <a:rPr b="0" i="0" lang="en-US" sz="2000" u="none" cap="none" strike="noStrike">
                <a:solidFill>
                  <a:schemeClr val="dk1"/>
                </a:solidFill>
                <a:latin typeface="Calibri"/>
                <a:ea typeface="Calibri"/>
                <a:cs typeface="Calibri"/>
                <a:sym typeface="Calibri"/>
              </a:rPr>
              <a:t>WP5 Introduction</a:t>
            </a:r>
            <a:endParaRPr sz="2000">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rgbClr val="606060"/>
              </a:buClr>
              <a:buSzPts val="2400"/>
              <a:buFont typeface="Helvetica Neue"/>
              <a:buChar char="•"/>
            </a:pPr>
            <a:r>
              <a:rPr lang="en-US" sz="2000">
                <a:solidFill>
                  <a:schemeClr val="dk1"/>
                </a:solidFill>
                <a:latin typeface="Calibri"/>
                <a:ea typeface="Calibri"/>
                <a:cs typeface="Calibri"/>
                <a:sym typeface="Calibri"/>
              </a:rPr>
              <a:t>Deliverables</a:t>
            </a:r>
            <a:endParaRPr sz="2000">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rgbClr val="606060"/>
              </a:buClr>
              <a:buSzPts val="2400"/>
              <a:buFont typeface="Helvetica Neue"/>
              <a:buChar char="•"/>
            </a:pPr>
            <a:r>
              <a:rPr b="0" i="0" lang="en-US" sz="2000" u="none" cap="none" strike="noStrike">
                <a:solidFill>
                  <a:schemeClr val="dk1"/>
                </a:solidFill>
                <a:latin typeface="Calibri"/>
                <a:ea typeface="Calibri"/>
                <a:cs typeface="Calibri"/>
                <a:sym typeface="Calibri"/>
              </a:rPr>
              <a:t>KPIs</a:t>
            </a:r>
            <a:endParaRPr b="0" i="0" sz="2000" u="none" cap="none" strike="noStrike">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rgbClr val="606060"/>
              </a:buClr>
              <a:buSzPts val="2400"/>
              <a:buFont typeface="Helvetica Neue"/>
              <a:buChar char="•"/>
            </a:pPr>
            <a:r>
              <a:rPr lang="en-US" sz="2000">
                <a:solidFill>
                  <a:schemeClr val="dk1"/>
                </a:solidFill>
                <a:latin typeface="Calibri"/>
                <a:ea typeface="Calibri"/>
                <a:cs typeface="Calibri"/>
                <a:sym typeface="Calibri"/>
              </a:rPr>
              <a:t>Validation Questions</a:t>
            </a:r>
            <a:endParaRPr sz="2000">
              <a:solidFill>
                <a:schemeClr val="dk1"/>
              </a:solidFill>
              <a:latin typeface="Calibri"/>
              <a:ea typeface="Calibri"/>
              <a:cs typeface="Calibri"/>
              <a:sym typeface="Calibri"/>
            </a:endParaRPr>
          </a:p>
          <a:p>
            <a:pPr indent="-152400" lvl="0" marL="177800" marR="0" rtl="0" algn="l">
              <a:lnSpc>
                <a:spcPct val="100000"/>
              </a:lnSpc>
              <a:spcBef>
                <a:spcPts val="0"/>
              </a:spcBef>
              <a:spcAft>
                <a:spcPts val="0"/>
              </a:spcAft>
              <a:buClr>
                <a:srgbClr val="606060"/>
              </a:buClr>
              <a:buSzPts val="2400"/>
              <a:buFont typeface="Helvetica Neue"/>
              <a:buChar char="•"/>
            </a:pPr>
            <a:r>
              <a:rPr b="0" i="0" lang="en-US" sz="2000" u="none" cap="none" strike="noStrike">
                <a:solidFill>
                  <a:schemeClr val="dk1"/>
                </a:solidFill>
                <a:latin typeface="Calibri"/>
                <a:ea typeface="Calibri"/>
                <a:cs typeface="Calibri"/>
                <a:sym typeface="Calibri"/>
              </a:rPr>
              <a:t>Industrial Validation</a:t>
            </a:r>
            <a:endParaRPr b="0" i="0" sz="2000" u="none" cap="none" strike="noStrike">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rgbClr val="606060"/>
              </a:buClr>
              <a:buSzPts val="2400"/>
              <a:buFont typeface="Helvetica Neue"/>
              <a:buChar char="•"/>
            </a:pPr>
            <a:r>
              <a:rPr b="0" i="0" lang="en-US" sz="2000" u="none" cap="none" strike="noStrike">
                <a:solidFill>
                  <a:schemeClr val="dk1"/>
                </a:solidFill>
                <a:latin typeface="Calibri"/>
                <a:ea typeface="Calibri"/>
                <a:cs typeface="Calibri"/>
                <a:sym typeface="Calibri"/>
              </a:rPr>
              <a:t>Activeeon</a:t>
            </a:r>
            <a:endParaRPr b="0" i="0" sz="2000" u="none" cap="none" strike="noStrike">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rgbClr val="606060"/>
              </a:buClr>
              <a:buSzPts val="2400"/>
              <a:buFont typeface="Helvetica Neue"/>
              <a:buChar char="•"/>
            </a:pPr>
            <a:r>
              <a:rPr b="0" i="0" lang="en-US" sz="2000" u="none" cap="none" strike="noStrike">
                <a:solidFill>
                  <a:schemeClr val="dk1"/>
                </a:solidFill>
                <a:latin typeface="Calibri"/>
                <a:ea typeface="Calibri"/>
                <a:cs typeface="Calibri"/>
                <a:sym typeface="Calibri"/>
              </a:rPr>
              <a:t>Atos </a:t>
            </a:r>
            <a:endParaRPr b="0" i="0" sz="2000" u="none" cap="none" strike="noStrike">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rgbClr val="606060"/>
              </a:buClr>
              <a:buSzPts val="2400"/>
              <a:buFont typeface="Helvetica Neue"/>
              <a:buChar char="•"/>
            </a:pPr>
            <a:r>
              <a:rPr b="0" i="0" lang="en-US" sz="2000" u="none" cap="none" strike="noStrike">
                <a:solidFill>
                  <a:schemeClr val="dk1"/>
                </a:solidFill>
                <a:latin typeface="Calibri"/>
                <a:ea typeface="Calibri"/>
                <a:cs typeface="Calibri"/>
                <a:sym typeface="Calibri"/>
              </a:rPr>
              <a:t>OW2</a:t>
            </a:r>
            <a:endParaRPr b="0" i="0" sz="2000" u="none" cap="none" strike="noStrike">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rgbClr val="606060"/>
              </a:buClr>
              <a:buSzPts val="2400"/>
              <a:buFont typeface="Helvetica Neue"/>
              <a:buChar char="•"/>
            </a:pPr>
            <a:r>
              <a:rPr b="0" i="0" lang="en-US" sz="2000" u="none" cap="none" strike="noStrike">
                <a:solidFill>
                  <a:schemeClr val="dk1"/>
                </a:solidFill>
                <a:latin typeface="Calibri"/>
                <a:ea typeface="Calibri"/>
                <a:cs typeface="Calibri"/>
                <a:sym typeface="Calibri"/>
              </a:rPr>
              <a:t>Tellu </a:t>
            </a:r>
            <a:endParaRPr b="0" i="0" sz="2000" u="none" cap="none" strike="noStrike">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rgbClr val="606060"/>
              </a:buClr>
              <a:buSzPts val="2400"/>
              <a:buFont typeface="Helvetica Neue"/>
              <a:buChar char="•"/>
            </a:pPr>
            <a:r>
              <a:rPr b="0" i="0" lang="en-US" sz="2000" u="none" cap="none" strike="noStrike">
                <a:solidFill>
                  <a:schemeClr val="dk1"/>
                </a:solidFill>
                <a:latin typeface="Calibri"/>
                <a:ea typeface="Calibri"/>
                <a:cs typeface="Calibri"/>
                <a:sym typeface="Calibri"/>
              </a:rPr>
              <a:t>XWiki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606060"/>
              </a:buClr>
              <a:buSzPts val="2800"/>
              <a:buFont typeface="Helvetica Neue"/>
              <a:buNone/>
            </a:pPr>
            <a:r>
              <a:t/>
            </a:r>
            <a:endParaRPr b="0" i="0" sz="2400" u="none" cap="none" strike="noStrike">
              <a:solidFill>
                <a:schemeClr val="dk1"/>
              </a:solidFill>
              <a:latin typeface="Calibri"/>
              <a:ea typeface="Calibri"/>
              <a:cs typeface="Calibri"/>
              <a:sym typeface="Calibri"/>
            </a:endParaRPr>
          </a:p>
          <a:p>
            <a:pPr indent="-76200" lvl="0" marL="177800" marR="0" rtl="0" algn="l">
              <a:lnSpc>
                <a:spcPct val="100000"/>
              </a:lnSpc>
              <a:spcBef>
                <a:spcPts val="0"/>
              </a:spcBef>
              <a:spcAft>
                <a:spcPts val="0"/>
              </a:spcAft>
              <a:buClr>
                <a:srgbClr val="606060"/>
              </a:buClr>
              <a:buSzPts val="1600"/>
              <a:buFont typeface="Helvetica Neue"/>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262" name="Google Shape;262;p33"/>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19AFFF"/>
                </a:solidFill>
                <a:latin typeface="Calibri"/>
                <a:ea typeface="Calibri"/>
                <a:cs typeface="Calibri"/>
                <a:sym typeface="Calibri"/>
              </a:rPr>
              <a:t>UC Atos (3/7) – Descartes (KPIs, VQs)</a:t>
            </a:r>
            <a:endParaRPr b="0" i="0" sz="3500" u="none" cap="none" strike="noStrike">
              <a:solidFill>
                <a:srgbClr val="000000"/>
              </a:solidFill>
              <a:latin typeface="Calibri"/>
              <a:ea typeface="Calibri"/>
              <a:cs typeface="Calibri"/>
              <a:sym typeface="Calibri"/>
            </a:endParaRPr>
          </a:p>
        </p:txBody>
      </p:sp>
      <p:sp>
        <p:nvSpPr>
          <p:cNvPr id="263" name="Google Shape;263;p33"/>
          <p:cNvSpPr txBox="1"/>
          <p:nvPr/>
        </p:nvSpPr>
        <p:spPr>
          <a:xfrm>
            <a:off x="448350" y="791625"/>
            <a:ext cx="8067000" cy="8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KPIs: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K01</a:t>
            </a:r>
            <a:r>
              <a:rPr lang="en-US">
                <a:latin typeface="Calibri"/>
                <a:ea typeface="Calibri"/>
                <a:cs typeface="Calibri"/>
                <a:sym typeface="Calibri"/>
              </a:rPr>
              <a:t>: Descartes seems to </a:t>
            </a:r>
            <a:r>
              <a:rPr b="1" lang="en-US">
                <a:latin typeface="Calibri"/>
                <a:ea typeface="Calibri"/>
                <a:cs typeface="Calibri"/>
                <a:sym typeface="Calibri"/>
              </a:rPr>
              <a:t>have no influence</a:t>
            </a:r>
            <a:r>
              <a:rPr lang="en-US">
                <a:latin typeface="Calibri"/>
                <a:ea typeface="Calibri"/>
                <a:cs typeface="Calibri"/>
                <a:sym typeface="Calibri"/>
              </a:rPr>
              <a:t> on the overall code coverage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K03</a:t>
            </a:r>
            <a:r>
              <a:rPr lang="en-US">
                <a:latin typeface="Calibri"/>
                <a:ea typeface="Calibri"/>
                <a:cs typeface="Calibri"/>
                <a:sym typeface="Calibri"/>
              </a:rPr>
              <a:t>: Descartes </a:t>
            </a:r>
            <a:r>
              <a:rPr b="1" lang="en-US">
                <a:latin typeface="Calibri"/>
                <a:ea typeface="Calibri"/>
                <a:cs typeface="Calibri"/>
                <a:sym typeface="Calibri"/>
              </a:rPr>
              <a:t>has strong positive impact on both mutation score and test quality</a:t>
            </a:r>
            <a:endParaRPr b="1">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graphicFrame>
        <p:nvGraphicFramePr>
          <p:cNvPr id="264" name="Google Shape;264;p33"/>
          <p:cNvGraphicFramePr/>
          <p:nvPr/>
        </p:nvGraphicFramePr>
        <p:xfrm>
          <a:off x="261300" y="1610025"/>
          <a:ext cx="3000000" cy="3000000"/>
        </p:xfrm>
        <a:graphic>
          <a:graphicData uri="http://schemas.openxmlformats.org/drawingml/2006/table">
            <a:tbl>
              <a:tblPr>
                <a:noFill/>
                <a:tableStyleId>{DC0C1366-CDD1-4A1B-B889-5386FEFCE403}</a:tableStyleId>
              </a:tblPr>
              <a:tblGrid>
                <a:gridCol w="1823050"/>
                <a:gridCol w="1237150"/>
              </a:tblGrid>
              <a:tr h="283325">
                <a:tc>
                  <a:txBody>
                    <a:bodyPr/>
                    <a:lstStyle/>
                    <a:p>
                      <a:pPr indent="0" lvl="0" marL="0" rtl="0" algn="ctr">
                        <a:lnSpc>
                          <a:spcPct val="100000"/>
                        </a:lnSpc>
                        <a:spcBef>
                          <a:spcPts val="0"/>
                        </a:spcBef>
                        <a:spcAft>
                          <a:spcPts val="0"/>
                        </a:spcAft>
                        <a:buNone/>
                      </a:pPr>
                      <a:r>
                        <a:rPr b="1" lang="en-US" sz="1000"/>
                        <a:t>Iteration</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1200"/>
                        </a:spcAft>
                        <a:buNone/>
                      </a:pPr>
                      <a:r>
                        <a:rPr b="1" lang="en-US" sz="1000"/>
                        <a:t>Mutation score </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0875">
                <a:tc>
                  <a:txBody>
                    <a:bodyPr/>
                    <a:lstStyle/>
                    <a:p>
                      <a:pPr indent="0" lvl="0" marL="0" rtl="0" algn="l">
                        <a:lnSpc>
                          <a:spcPct val="100000"/>
                        </a:lnSpc>
                        <a:spcBef>
                          <a:spcPts val="0"/>
                        </a:spcBef>
                        <a:spcAft>
                          <a:spcPts val="0"/>
                        </a:spcAft>
                        <a:buNone/>
                      </a:pPr>
                      <a:r>
                        <a:rPr b="1" lang="en-US" sz="1000"/>
                        <a:t>Baseline 1 (D5.6)</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39%</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D5.6 Descartes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43%</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D5.7 Descartes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53%</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265" name="Google Shape;265;p33"/>
          <p:cNvGraphicFramePr/>
          <p:nvPr/>
        </p:nvGraphicFramePr>
        <p:xfrm>
          <a:off x="3532625" y="1610025"/>
          <a:ext cx="3000000" cy="3000000"/>
        </p:xfrm>
        <a:graphic>
          <a:graphicData uri="http://schemas.openxmlformats.org/drawingml/2006/table">
            <a:tbl>
              <a:tblPr>
                <a:noFill/>
                <a:tableStyleId>{DC0C1366-CDD1-4A1B-B889-5386FEFCE403}</a:tableStyleId>
              </a:tblPr>
              <a:tblGrid>
                <a:gridCol w="1942850"/>
                <a:gridCol w="686025"/>
                <a:gridCol w="1290225"/>
                <a:gridCol w="1290225"/>
              </a:tblGrid>
              <a:tr h="194300">
                <a:tc rowSpan="2">
                  <a:txBody>
                    <a:bodyPr/>
                    <a:lstStyle/>
                    <a:p>
                      <a:pPr indent="0" lvl="0" marL="0" rtl="0" algn="ctr">
                        <a:lnSpc>
                          <a:spcPct val="100000"/>
                        </a:lnSpc>
                        <a:spcBef>
                          <a:spcPts val="0"/>
                        </a:spcBef>
                        <a:spcAft>
                          <a:spcPts val="0"/>
                        </a:spcAft>
                        <a:buNone/>
                      </a:pPr>
                      <a:r>
                        <a:rPr b="1" lang="en-US" sz="1000"/>
                        <a:t>Iteration</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2">
                  <a:txBody>
                    <a:bodyPr/>
                    <a:lstStyle/>
                    <a:p>
                      <a:pPr indent="0" lvl="0" marL="0" rtl="0" algn="ctr">
                        <a:lnSpc>
                          <a:spcPct val="100000"/>
                        </a:lnSpc>
                        <a:spcBef>
                          <a:spcPts val="0"/>
                        </a:spcBef>
                        <a:spcAft>
                          <a:spcPts val="1200"/>
                        </a:spcAft>
                        <a:buNone/>
                      </a:pPr>
                      <a:r>
                        <a:rPr b="1" lang="en-US" sz="1000"/>
                        <a:t>Mutation Score</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rtl="0" algn="ctr">
                        <a:lnSpc>
                          <a:spcPct val="100000"/>
                        </a:lnSpc>
                        <a:spcBef>
                          <a:spcPts val="0"/>
                        </a:spcBef>
                        <a:spcAft>
                          <a:spcPts val="0"/>
                        </a:spcAft>
                        <a:buNone/>
                      </a:pPr>
                      <a:r>
                        <a:rPr b="1" lang="en-US" sz="1000"/>
                        <a:t>Issues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247475">
                <a:tc vMerge="1"/>
                <a:tc vMerge="1"/>
                <a:tc>
                  <a:txBody>
                    <a:bodyPr/>
                    <a:lstStyle/>
                    <a:p>
                      <a:pPr indent="0" lvl="0" marL="0" rtl="0" algn="ctr">
                        <a:lnSpc>
                          <a:spcPct val="100000"/>
                        </a:lnSpc>
                        <a:spcBef>
                          <a:spcPts val="0"/>
                        </a:spcBef>
                        <a:spcAft>
                          <a:spcPts val="0"/>
                        </a:spcAft>
                        <a:buNone/>
                      </a:pPr>
                      <a:r>
                        <a:rPr b="1" lang="en-US" sz="1000"/>
                        <a:t>Pseudo-tested</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000"/>
                        <a:t>Partially tested</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6075">
                <a:tc>
                  <a:txBody>
                    <a:bodyPr/>
                    <a:lstStyle/>
                    <a:p>
                      <a:pPr indent="0" lvl="0" marL="0" rtl="0" algn="l">
                        <a:lnSpc>
                          <a:spcPct val="100000"/>
                        </a:lnSpc>
                        <a:spcBef>
                          <a:spcPts val="0"/>
                        </a:spcBef>
                        <a:spcAft>
                          <a:spcPts val="0"/>
                        </a:spcAft>
                        <a:buNone/>
                      </a:pPr>
                      <a:r>
                        <a:rPr b="1" lang="en-US" sz="1000"/>
                        <a:t>Baseline - 2019/07/01</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t>38%</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t>20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t>21</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6075">
                <a:tc>
                  <a:txBody>
                    <a:bodyPr/>
                    <a:lstStyle/>
                    <a:p>
                      <a:pPr indent="0" lvl="0" marL="0" rtl="0" algn="l">
                        <a:lnSpc>
                          <a:spcPct val="100000"/>
                        </a:lnSpc>
                        <a:spcBef>
                          <a:spcPts val="0"/>
                        </a:spcBef>
                        <a:spcAft>
                          <a:spcPts val="0"/>
                        </a:spcAft>
                        <a:buNone/>
                      </a:pPr>
                      <a:r>
                        <a:rPr b="1" lang="en-US" sz="1000"/>
                        <a:t>Code refactoring: 2019/09/25</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t>48%</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t>7</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t>4</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64450">
                <a:tc>
                  <a:txBody>
                    <a:bodyPr/>
                    <a:lstStyle/>
                    <a:p>
                      <a:pPr indent="0" lvl="0" marL="0" rtl="0" algn="l">
                        <a:lnSpc>
                          <a:spcPct val="100000"/>
                        </a:lnSpc>
                        <a:spcBef>
                          <a:spcPts val="0"/>
                        </a:spcBef>
                        <a:spcAft>
                          <a:spcPts val="0"/>
                        </a:spcAft>
                        <a:buNone/>
                      </a:pPr>
                      <a:r>
                        <a:rPr b="1" lang="en-US" sz="1000"/>
                        <a:t>Code refactoring: 2019/09/27</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t>54%</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t>2</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t>2</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5900">
                <a:tc>
                  <a:txBody>
                    <a:bodyPr/>
                    <a:lstStyle/>
                    <a:p>
                      <a:pPr indent="0" lvl="0" marL="0" rtl="0" algn="l">
                        <a:lnSpc>
                          <a:spcPct val="100000"/>
                        </a:lnSpc>
                        <a:spcBef>
                          <a:spcPts val="0"/>
                        </a:spcBef>
                        <a:spcAft>
                          <a:spcPts val="0"/>
                        </a:spcAft>
                        <a:buNone/>
                      </a:pPr>
                      <a:r>
                        <a:rPr b="1" lang="en-US" sz="1000"/>
                        <a:t>Variation</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t>42%</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t>-90%</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t>-90%</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66" name="Google Shape;266;p33"/>
          <p:cNvSpPr txBox="1"/>
          <p:nvPr/>
        </p:nvSpPr>
        <p:spPr>
          <a:xfrm>
            <a:off x="3532625" y="3396925"/>
            <a:ext cx="5523900" cy="14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VQs</a:t>
            </a:r>
            <a:r>
              <a:rPr lang="en-US">
                <a:latin typeface="Calibri"/>
                <a:ea typeface="Calibri"/>
                <a:cs typeface="Calibri"/>
                <a:sym typeface="Calibri"/>
              </a:rPr>
              <a: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VQ1</a:t>
            </a:r>
            <a:r>
              <a:rPr lang="en-US">
                <a:latin typeface="Calibri"/>
                <a:ea typeface="Calibri"/>
                <a:cs typeface="Calibri"/>
                <a:sym typeface="Calibri"/>
              </a:rPr>
              <a:t>: Descartes shows </a:t>
            </a:r>
            <a:r>
              <a:rPr b="1" lang="en-US">
                <a:latin typeface="Calibri"/>
                <a:ea typeface="Calibri"/>
                <a:cs typeface="Calibri"/>
                <a:sym typeface="Calibri"/>
              </a:rPr>
              <a:t>low positive impact</a:t>
            </a:r>
            <a:r>
              <a:rPr lang="en-US">
                <a:latin typeface="Calibri"/>
                <a:ea typeface="Calibri"/>
                <a:cs typeface="Calibri"/>
                <a:sym typeface="Calibri"/>
              </a:rPr>
              <a:t> in reaching not tested code areas.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VQ2</a:t>
            </a:r>
            <a:r>
              <a:rPr lang="en-US">
                <a:latin typeface="Calibri"/>
                <a:ea typeface="Calibri"/>
                <a:cs typeface="Calibri"/>
                <a:sym typeface="Calibri"/>
              </a:rPr>
              <a:t>: </a:t>
            </a:r>
            <a:r>
              <a:rPr lang="en-US">
                <a:latin typeface="Calibri"/>
                <a:ea typeface="Calibri"/>
                <a:cs typeface="Calibri"/>
                <a:sym typeface="Calibri"/>
              </a:rPr>
              <a:t>Mutation score increases up to </a:t>
            </a:r>
            <a:r>
              <a:rPr b="1" lang="en-US">
                <a:latin typeface="Calibri"/>
                <a:ea typeface="Calibri"/>
                <a:cs typeface="Calibri"/>
                <a:sym typeface="Calibri"/>
              </a:rPr>
              <a:t>69,23%</a:t>
            </a:r>
            <a:r>
              <a:rPr lang="en-US">
                <a:latin typeface="Calibri"/>
                <a:ea typeface="Calibri"/>
                <a:cs typeface="Calibri"/>
                <a:sym typeface="Calibri"/>
              </a:rPr>
              <a:t> with the combined STAMP treatment for addressing the reported </a:t>
            </a:r>
            <a:r>
              <a:rPr b="1" lang="en-US">
                <a:latin typeface="Calibri"/>
                <a:ea typeface="Calibri"/>
                <a:cs typeface="Calibri"/>
                <a:sym typeface="Calibri"/>
              </a:rPr>
              <a:t>Descartes</a:t>
            </a:r>
            <a:r>
              <a:rPr lang="en-US">
                <a:latin typeface="Calibri"/>
                <a:ea typeface="Calibri"/>
                <a:cs typeface="Calibri"/>
                <a:sym typeface="Calibri"/>
              </a:rPr>
              <a:t> issues, which decreases </a:t>
            </a:r>
            <a:r>
              <a:rPr b="1" lang="en-US">
                <a:latin typeface="Calibri"/>
                <a:ea typeface="Calibri"/>
                <a:cs typeface="Calibri"/>
                <a:sym typeface="Calibri"/>
              </a:rPr>
              <a:t>90%</a:t>
            </a:r>
            <a:endParaRPr b="1">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67" name="Google Shape;267;p33"/>
          <p:cNvPicPr preferRelativeResize="0"/>
          <p:nvPr/>
        </p:nvPicPr>
        <p:blipFill>
          <a:blip r:embed="rId3">
            <a:alphaModFix/>
          </a:blip>
          <a:stretch>
            <a:fillRect/>
          </a:stretch>
        </p:blipFill>
        <p:spPr>
          <a:xfrm>
            <a:off x="700560" y="3117525"/>
            <a:ext cx="2453390" cy="1923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273" name="Google Shape;273;p34"/>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19AFFF"/>
                </a:solidFill>
                <a:latin typeface="Calibri"/>
                <a:ea typeface="Calibri"/>
                <a:cs typeface="Calibri"/>
                <a:sym typeface="Calibri"/>
              </a:rPr>
              <a:t>UC Atos (4/7) – Dspot (KPIs, VQs)</a:t>
            </a:r>
            <a:endParaRPr b="0" i="0" sz="3500" u="none" cap="none" strike="noStrike">
              <a:solidFill>
                <a:srgbClr val="000000"/>
              </a:solidFill>
              <a:latin typeface="Calibri"/>
              <a:ea typeface="Calibri"/>
              <a:cs typeface="Calibri"/>
              <a:sym typeface="Calibri"/>
            </a:endParaRPr>
          </a:p>
        </p:txBody>
      </p:sp>
      <p:sp>
        <p:nvSpPr>
          <p:cNvPr id="274" name="Google Shape;274;p34"/>
          <p:cNvSpPr txBox="1"/>
          <p:nvPr/>
        </p:nvSpPr>
        <p:spPr>
          <a:xfrm>
            <a:off x="76800" y="791625"/>
            <a:ext cx="4195200" cy="24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   </a:t>
            </a:r>
            <a:r>
              <a:rPr lang="en-US">
                <a:latin typeface="Calibri"/>
                <a:ea typeface="Calibri"/>
                <a:cs typeface="Calibri"/>
                <a:sym typeface="Calibri"/>
              </a:rPr>
              <a:t>KPIs: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K01</a:t>
            </a:r>
            <a:r>
              <a:rPr lang="en-US">
                <a:latin typeface="Calibri"/>
                <a:ea typeface="Calibri"/>
                <a:cs typeface="Calibri"/>
                <a:sym typeface="Calibri"/>
              </a:rPr>
              <a:t>: </a:t>
            </a:r>
            <a:r>
              <a:rPr b="1" lang="en-US">
                <a:latin typeface="Calibri"/>
                <a:ea typeface="Calibri"/>
                <a:cs typeface="Calibri"/>
                <a:sym typeface="Calibri"/>
              </a:rPr>
              <a:t>DSpot increases the code coverage</a:t>
            </a:r>
            <a:r>
              <a:rPr lang="en-US">
                <a:latin typeface="Calibri"/>
                <a:ea typeface="Calibri"/>
                <a:cs typeface="Calibri"/>
                <a:sym typeface="Calibri"/>
              </a:rPr>
              <a:t> </a:t>
            </a:r>
            <a:r>
              <a:rPr b="1" lang="en-US">
                <a:latin typeface="Calibri"/>
                <a:ea typeface="Calibri"/>
                <a:cs typeface="Calibri"/>
                <a:sym typeface="Calibri"/>
              </a:rPr>
              <a:t>(from 47% to 54.9%) </a:t>
            </a:r>
            <a:r>
              <a:rPr lang="en-US">
                <a:latin typeface="Calibri"/>
                <a:ea typeface="Calibri"/>
                <a:cs typeface="Calibri"/>
                <a:sym typeface="Calibri"/>
              </a:rPr>
              <a:t>thanks to the new tests cases it created by amplifying most of the existing IF test suites. DSpot coverage improvement (</a:t>
            </a:r>
            <a:r>
              <a:rPr b="1" lang="en-US">
                <a:latin typeface="Calibri"/>
                <a:ea typeface="Calibri"/>
                <a:cs typeface="Calibri"/>
                <a:sym typeface="Calibri"/>
              </a:rPr>
              <a:t>7.4%</a:t>
            </a:r>
            <a:r>
              <a:rPr lang="en-US">
                <a:latin typeface="Calibri"/>
                <a:ea typeface="Calibri"/>
                <a:cs typeface="Calibri"/>
                <a:sym typeface="Calibri"/>
              </a:rPr>
              <a:t>) required 50 amplified test suites and 1317 new test cases.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K03</a:t>
            </a:r>
            <a:r>
              <a:rPr lang="en-US">
                <a:latin typeface="Calibri"/>
                <a:ea typeface="Calibri"/>
                <a:cs typeface="Calibri"/>
                <a:sym typeface="Calibri"/>
              </a:rPr>
              <a:t>: </a:t>
            </a:r>
            <a:r>
              <a:rPr lang="en-US">
                <a:latin typeface="Calibri"/>
                <a:ea typeface="Calibri"/>
                <a:cs typeface="Calibri"/>
                <a:sym typeface="Calibri"/>
              </a:rPr>
              <a:t>Significant</a:t>
            </a:r>
            <a:r>
              <a:rPr lang="en-US">
                <a:latin typeface="Calibri"/>
                <a:ea typeface="Calibri"/>
                <a:cs typeface="Calibri"/>
                <a:sym typeface="Calibri"/>
              </a:rPr>
              <a:t> DSpot contribution to the </a:t>
            </a:r>
            <a:r>
              <a:rPr b="1" lang="en-US">
                <a:latin typeface="Calibri"/>
                <a:ea typeface="Calibri"/>
                <a:cs typeface="Calibri"/>
                <a:sym typeface="Calibri"/>
              </a:rPr>
              <a:t>mutation score improvement (</a:t>
            </a:r>
            <a:r>
              <a:rPr b="1" lang="en-US">
                <a:solidFill>
                  <a:schemeClr val="dk1"/>
                </a:solidFill>
                <a:latin typeface="Calibri"/>
                <a:ea typeface="Calibri"/>
                <a:cs typeface="Calibri"/>
                <a:sym typeface="Calibri"/>
              </a:rPr>
              <a:t>5.66%</a:t>
            </a:r>
            <a:r>
              <a:rPr b="1" lang="en-US">
                <a:latin typeface="Calibri"/>
                <a:ea typeface="Calibri"/>
                <a:cs typeface="Calibri"/>
                <a:sym typeface="Calibri"/>
              </a:rPr>
              <a:t>)</a:t>
            </a:r>
            <a:r>
              <a:rPr lang="en-US">
                <a:latin typeface="Calibri"/>
                <a:ea typeface="Calibri"/>
                <a:cs typeface="Calibri"/>
                <a:sym typeface="Calibri"/>
              </a:rPr>
              <a:t> thanks to its amplified tests that supported the detection of a larger set of mutants.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75" name="Google Shape;275;p34"/>
          <p:cNvSpPr txBox="1"/>
          <p:nvPr/>
        </p:nvSpPr>
        <p:spPr>
          <a:xfrm>
            <a:off x="401950" y="3537975"/>
            <a:ext cx="8465700" cy="11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VQs: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VQ1</a:t>
            </a:r>
            <a:r>
              <a:rPr lang="en-US">
                <a:latin typeface="Calibri"/>
                <a:ea typeface="Calibri"/>
                <a:cs typeface="Calibri"/>
                <a:sym typeface="Calibri"/>
              </a:rPr>
              <a:t>: DSpot </a:t>
            </a:r>
            <a:r>
              <a:rPr b="1" lang="en-US">
                <a:latin typeface="Calibri"/>
                <a:ea typeface="Calibri"/>
                <a:cs typeface="Calibri"/>
                <a:sym typeface="Calibri"/>
              </a:rPr>
              <a:t>is significantly contributing for a positive answer</a:t>
            </a:r>
            <a:r>
              <a:rPr lang="en-US">
                <a:latin typeface="Calibri"/>
                <a:ea typeface="Calibri"/>
                <a:cs typeface="Calibri"/>
                <a:sym typeface="Calibri"/>
              </a:rPr>
              <a:t> to this VQ1. DSpot is still producing a significant high number of (quite similar) amplified test cases, though</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VQ2</a:t>
            </a:r>
            <a:r>
              <a:rPr lang="en-US">
                <a:latin typeface="Calibri"/>
                <a:ea typeface="Calibri"/>
                <a:cs typeface="Calibri"/>
                <a:sym typeface="Calibri"/>
              </a:rPr>
              <a:t>: DSpot have a relative impact on increasing the mutation score. Significantly better was the </a:t>
            </a:r>
            <a:r>
              <a:rPr b="1" lang="en-US">
                <a:latin typeface="Calibri"/>
                <a:ea typeface="Calibri"/>
                <a:cs typeface="Calibri"/>
                <a:sym typeface="Calibri"/>
              </a:rPr>
              <a:t>DSpot management, in amplified tests, of the exceptional code behavior</a:t>
            </a:r>
            <a:r>
              <a:rPr lang="en-US">
                <a:latin typeface="Calibri"/>
                <a:ea typeface="Calibri"/>
                <a:cs typeface="Calibri"/>
                <a:sym typeface="Calibri"/>
              </a:rPr>
              <a: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graphicFrame>
        <p:nvGraphicFramePr>
          <p:cNvPr id="276" name="Google Shape;276;p34"/>
          <p:cNvGraphicFramePr/>
          <p:nvPr/>
        </p:nvGraphicFramePr>
        <p:xfrm>
          <a:off x="4272000" y="910575"/>
          <a:ext cx="3000000" cy="3000000"/>
        </p:xfrm>
        <a:graphic>
          <a:graphicData uri="http://schemas.openxmlformats.org/drawingml/2006/table">
            <a:tbl>
              <a:tblPr>
                <a:noFill/>
                <a:tableStyleId>{DC0C1366-CDD1-4A1B-B889-5386FEFCE403}</a:tableStyleId>
              </a:tblPr>
              <a:tblGrid>
                <a:gridCol w="2772600"/>
                <a:gridCol w="1822975"/>
              </a:tblGrid>
              <a:tr h="314325">
                <a:tc>
                  <a:txBody>
                    <a:bodyPr/>
                    <a:lstStyle/>
                    <a:p>
                      <a:pPr indent="0" lvl="0" marL="0" rtl="0" algn="ctr">
                        <a:lnSpc>
                          <a:spcPct val="115000"/>
                        </a:lnSpc>
                        <a:spcBef>
                          <a:spcPts val="0"/>
                        </a:spcBef>
                        <a:spcAft>
                          <a:spcPts val="0"/>
                        </a:spcAft>
                        <a:buNone/>
                      </a:pPr>
                      <a:r>
                        <a:rPr b="1" lang="en-US" sz="1100">
                          <a:latin typeface="Calibri"/>
                          <a:ea typeface="Calibri"/>
                          <a:cs typeface="Calibri"/>
                          <a:sym typeface="Calibri"/>
                        </a:rPr>
                        <a:t>Treatment</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100">
                          <a:latin typeface="Calibri"/>
                          <a:ea typeface="Calibri"/>
                          <a:cs typeface="Calibri"/>
                          <a:sym typeface="Calibri"/>
                        </a:rPr>
                        <a:t>Code Coverage (Clover)</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Baseline 1 (D5.6)</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47.5%</a:t>
                      </a:r>
                      <a:endParaRPr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D5.6 Dspot Treatment</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52%</a:t>
                      </a:r>
                      <a:endParaRPr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D5.7 DSpot Treatment</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54,9%</a:t>
                      </a:r>
                      <a:endParaRPr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277" name="Google Shape;277;p34"/>
          <p:cNvGraphicFramePr/>
          <p:nvPr/>
        </p:nvGraphicFramePr>
        <p:xfrm>
          <a:off x="4930550" y="2380700"/>
          <a:ext cx="3000000" cy="3000000"/>
        </p:xfrm>
        <a:graphic>
          <a:graphicData uri="http://schemas.openxmlformats.org/drawingml/2006/table">
            <a:tbl>
              <a:tblPr>
                <a:noFill/>
                <a:tableStyleId>{DC0C1366-CDD1-4A1B-B889-5386FEFCE403}</a:tableStyleId>
              </a:tblPr>
              <a:tblGrid>
                <a:gridCol w="1851250"/>
                <a:gridCol w="1264825"/>
              </a:tblGrid>
              <a:tr h="291675">
                <a:tc>
                  <a:txBody>
                    <a:bodyPr/>
                    <a:lstStyle/>
                    <a:p>
                      <a:pPr indent="0" lvl="0" marL="0" rtl="0" algn="ctr">
                        <a:lnSpc>
                          <a:spcPct val="100000"/>
                        </a:lnSpc>
                        <a:spcBef>
                          <a:spcPts val="0"/>
                        </a:spcBef>
                        <a:spcAft>
                          <a:spcPts val="0"/>
                        </a:spcAft>
                        <a:buNone/>
                      </a:pPr>
                      <a:r>
                        <a:rPr b="1" lang="en-US" sz="1100"/>
                        <a:t>Iteration</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1200"/>
                        </a:spcAft>
                        <a:buNone/>
                      </a:pPr>
                      <a:r>
                        <a:rPr b="1" lang="en-US" sz="1100"/>
                        <a:t>Mutation score</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7625">
                <a:tc>
                  <a:txBody>
                    <a:bodyPr/>
                    <a:lstStyle/>
                    <a:p>
                      <a:pPr indent="0" lvl="0" marL="0" rtl="0" algn="l">
                        <a:lnSpc>
                          <a:spcPct val="100000"/>
                        </a:lnSpc>
                        <a:spcBef>
                          <a:spcPts val="0"/>
                        </a:spcBef>
                        <a:spcAft>
                          <a:spcPts val="0"/>
                        </a:spcAft>
                        <a:buNone/>
                      </a:pPr>
                      <a:r>
                        <a:rPr b="1" lang="en-US" sz="1100"/>
                        <a:t>Baseline 1 (D5.6)</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100"/>
                        <a:t>39%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8975">
                <a:tc>
                  <a:txBody>
                    <a:bodyPr/>
                    <a:lstStyle/>
                    <a:p>
                      <a:pPr indent="0" lvl="0" marL="0" rtl="0" algn="l">
                        <a:lnSpc>
                          <a:spcPct val="100000"/>
                        </a:lnSpc>
                        <a:spcBef>
                          <a:spcPts val="0"/>
                        </a:spcBef>
                        <a:spcAft>
                          <a:spcPts val="0"/>
                        </a:spcAft>
                        <a:buNone/>
                      </a:pPr>
                      <a:r>
                        <a:rPr b="1" lang="en-US" sz="1100"/>
                        <a:t>D5.7 Descartes treatment</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100"/>
                        <a:t>53%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100"/>
                        <a:t>D5.7 DSpot treatment </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100"/>
                        <a:t>56%</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283" name="Google Shape;283;p35"/>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19AFFF"/>
                </a:solidFill>
                <a:latin typeface="Calibri"/>
                <a:ea typeface="Calibri"/>
                <a:cs typeface="Calibri"/>
                <a:sym typeface="Calibri"/>
              </a:rPr>
              <a:t>UC Atos (5/7) – CAMP (KPIs, VQs)</a:t>
            </a:r>
            <a:endParaRPr b="0" i="0" sz="3500" u="none" cap="none" strike="noStrike">
              <a:solidFill>
                <a:srgbClr val="000000"/>
              </a:solidFill>
              <a:latin typeface="Calibri"/>
              <a:ea typeface="Calibri"/>
              <a:cs typeface="Calibri"/>
              <a:sym typeface="Calibri"/>
            </a:endParaRPr>
          </a:p>
        </p:txBody>
      </p:sp>
      <p:sp>
        <p:nvSpPr>
          <p:cNvPr id="284" name="Google Shape;284;p35"/>
          <p:cNvSpPr txBox="1"/>
          <p:nvPr/>
        </p:nvSpPr>
        <p:spPr>
          <a:xfrm>
            <a:off x="76800" y="791625"/>
            <a:ext cx="3333900" cy="24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alibri"/>
                <a:ea typeface="Calibri"/>
                <a:cs typeface="Calibri"/>
                <a:sym typeface="Calibri"/>
              </a:rPr>
              <a:t>   KPIs: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b="1" lang="en-US" sz="1200">
                <a:latin typeface="Calibri"/>
                <a:ea typeface="Calibri"/>
                <a:cs typeface="Calibri"/>
                <a:sym typeface="Calibri"/>
              </a:rPr>
              <a:t>K04</a:t>
            </a:r>
            <a:r>
              <a:rPr lang="en-US" sz="1200">
                <a:latin typeface="Calibri"/>
                <a:ea typeface="Calibri"/>
                <a:cs typeface="Calibri"/>
                <a:sym typeface="Calibri"/>
              </a:rPr>
              <a:t>: CityDash under different configurations s</a:t>
            </a:r>
            <a:r>
              <a:rPr b="1" lang="en-US" sz="1200">
                <a:latin typeface="Calibri"/>
                <a:ea typeface="Calibri"/>
                <a:cs typeface="Calibri"/>
                <a:sym typeface="Calibri"/>
              </a:rPr>
              <a:t>hows a significant (5% - 10%) increment</a:t>
            </a:r>
            <a:r>
              <a:rPr lang="en-US" sz="1200">
                <a:latin typeface="Calibri"/>
                <a:ea typeface="Calibri"/>
                <a:cs typeface="Calibri"/>
                <a:sym typeface="Calibri"/>
              </a:rPr>
              <a:t> in the total number of unique CityDash test executions, </a:t>
            </a:r>
            <a:r>
              <a:rPr b="1" lang="en-US" sz="1200">
                <a:latin typeface="Calibri"/>
                <a:ea typeface="Calibri"/>
                <a:cs typeface="Calibri"/>
                <a:sym typeface="Calibri"/>
              </a:rPr>
              <a:t>despite its monolithic nature</a:t>
            </a:r>
            <a:endParaRPr b="1"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b="1" lang="en-US" sz="1200">
                <a:latin typeface="Calibri"/>
                <a:ea typeface="Calibri"/>
                <a:cs typeface="Calibri"/>
                <a:sym typeface="Calibri"/>
              </a:rPr>
              <a:t>K05</a:t>
            </a:r>
            <a:r>
              <a:rPr lang="en-US" sz="1200">
                <a:latin typeface="Calibri"/>
                <a:ea typeface="Calibri"/>
                <a:cs typeface="Calibri"/>
                <a:sym typeface="Calibri"/>
              </a:rPr>
              <a:t>: Tests executed by CAMP spotted </a:t>
            </a:r>
            <a:r>
              <a:rPr b="1" lang="en-US" sz="1200">
                <a:latin typeface="Calibri"/>
                <a:ea typeface="Calibri"/>
                <a:cs typeface="Calibri"/>
                <a:sym typeface="Calibri"/>
              </a:rPr>
              <a:t>5 failing configurations</a:t>
            </a:r>
            <a:endParaRPr b="1"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b="1" lang="en-US" sz="1200">
                <a:latin typeface="Calibri"/>
                <a:ea typeface="Calibri"/>
                <a:cs typeface="Calibri"/>
                <a:sym typeface="Calibri"/>
              </a:rPr>
              <a:t>K06</a:t>
            </a:r>
            <a:r>
              <a:rPr lang="en-US" sz="1200">
                <a:latin typeface="Calibri"/>
                <a:ea typeface="Calibri"/>
                <a:cs typeface="Calibri"/>
                <a:sym typeface="Calibri"/>
              </a:rPr>
              <a:t>: CAMP significantly reduces </a:t>
            </a:r>
            <a:r>
              <a:rPr b="1" lang="en-US" sz="1200">
                <a:latin typeface="Calibri"/>
                <a:ea typeface="Calibri"/>
                <a:cs typeface="Calibri"/>
                <a:sym typeface="Calibri"/>
              </a:rPr>
              <a:t>the overall time required to test CityDash under multiple given configurations</a:t>
            </a:r>
            <a:endParaRPr sz="1200">
              <a:latin typeface="Calibri"/>
              <a:ea typeface="Calibri"/>
              <a:cs typeface="Calibri"/>
              <a:sym typeface="Calibri"/>
            </a:endParaRPr>
          </a:p>
        </p:txBody>
      </p:sp>
      <p:sp>
        <p:nvSpPr>
          <p:cNvPr id="285" name="Google Shape;285;p35"/>
          <p:cNvSpPr txBox="1"/>
          <p:nvPr/>
        </p:nvSpPr>
        <p:spPr>
          <a:xfrm>
            <a:off x="76800" y="2864450"/>
            <a:ext cx="3333900" cy="19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alibri"/>
                <a:ea typeface="Calibri"/>
                <a:cs typeface="Calibri"/>
                <a:sym typeface="Calibri"/>
              </a:rPr>
              <a:t>VQs: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b="1" lang="en-US" sz="1200">
                <a:latin typeface="Calibri"/>
                <a:ea typeface="Calibri"/>
                <a:cs typeface="Calibri"/>
                <a:sym typeface="Calibri"/>
              </a:rPr>
              <a:t>VQ3</a:t>
            </a:r>
            <a:r>
              <a:rPr lang="en-US" sz="1200">
                <a:latin typeface="Calibri"/>
                <a:ea typeface="Calibri"/>
                <a:cs typeface="Calibri"/>
                <a:sym typeface="Calibri"/>
              </a:rPr>
              <a:t>: CAMP  </a:t>
            </a:r>
            <a:r>
              <a:rPr b="1" lang="en-US" sz="1200">
                <a:latin typeface="Calibri"/>
                <a:ea typeface="Calibri"/>
                <a:cs typeface="Calibri"/>
                <a:sym typeface="Calibri"/>
              </a:rPr>
              <a:t>increases our confidence </a:t>
            </a:r>
            <a:r>
              <a:rPr lang="en-US" sz="1200">
                <a:latin typeface="Calibri"/>
                <a:ea typeface="Calibri"/>
                <a:cs typeface="Calibri"/>
                <a:sym typeface="Calibri"/>
              </a:rPr>
              <a:t>in CityDash under different workloads (e.g. number of concurrent users) requiring </a:t>
            </a:r>
            <a:r>
              <a:rPr b="1" lang="en-US" sz="1200">
                <a:latin typeface="Calibri"/>
                <a:ea typeface="Calibri"/>
                <a:cs typeface="Calibri"/>
                <a:sym typeface="Calibri"/>
              </a:rPr>
              <a:t>optimal configurations</a:t>
            </a:r>
            <a:r>
              <a:rPr lang="en-US" sz="1200">
                <a:latin typeface="Calibri"/>
                <a:ea typeface="Calibri"/>
                <a:cs typeface="Calibri"/>
                <a:sym typeface="Calibri"/>
              </a:rPr>
              <a:t>, and classified them between those that are reliable and those that are not.</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b="1" lang="en-US" sz="1200">
                <a:latin typeface="Calibri"/>
                <a:ea typeface="Calibri"/>
                <a:cs typeface="Calibri"/>
                <a:sym typeface="Calibri"/>
              </a:rPr>
              <a:t>VQ4</a:t>
            </a:r>
            <a:r>
              <a:rPr lang="en-US" sz="1200">
                <a:latin typeface="Calibri"/>
                <a:ea typeface="Calibri"/>
                <a:cs typeface="Calibri"/>
                <a:sym typeface="Calibri"/>
              </a:rPr>
              <a:t>: </a:t>
            </a:r>
            <a:r>
              <a:rPr i="1" lang="en-US" sz="1100">
                <a:solidFill>
                  <a:schemeClr val="dk1"/>
                </a:solidFill>
              </a:rPr>
              <a:t> the execution of functional and stress tests can be </a:t>
            </a:r>
            <a:r>
              <a:rPr b="1" i="1" lang="en-US" sz="1100">
                <a:solidFill>
                  <a:schemeClr val="dk1"/>
                </a:solidFill>
              </a:rPr>
              <a:t>fully automated</a:t>
            </a:r>
            <a:r>
              <a:rPr i="1" lang="en-US" sz="1100">
                <a:solidFill>
                  <a:schemeClr val="dk1"/>
                </a:solidFill>
              </a:rPr>
              <a:t> by CAMP in out CI/CD</a:t>
            </a:r>
            <a:endParaRPr i="1" sz="1100">
              <a:solidFill>
                <a:schemeClr val="dk1"/>
              </a:solidFill>
            </a:endParaRPr>
          </a:p>
          <a:p>
            <a:pPr indent="-304800" lvl="0" marL="457200" rtl="0" algn="l">
              <a:spcBef>
                <a:spcPts val="0"/>
              </a:spcBef>
              <a:spcAft>
                <a:spcPts val="0"/>
              </a:spcAft>
              <a:buSzPts val="1200"/>
              <a:buFont typeface="Calibri"/>
              <a:buChar char="●"/>
            </a:pPr>
            <a:r>
              <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p:txBody>
      </p:sp>
      <p:graphicFrame>
        <p:nvGraphicFramePr>
          <p:cNvPr id="286" name="Google Shape;286;p35"/>
          <p:cNvGraphicFramePr/>
          <p:nvPr/>
        </p:nvGraphicFramePr>
        <p:xfrm>
          <a:off x="3410600" y="791625"/>
          <a:ext cx="3000000" cy="3000000"/>
        </p:xfrm>
        <a:graphic>
          <a:graphicData uri="http://schemas.openxmlformats.org/drawingml/2006/table">
            <a:tbl>
              <a:tblPr>
                <a:noFill/>
                <a:tableStyleId>{DC0C1366-CDD1-4A1B-B889-5386FEFCE403}</a:tableStyleId>
              </a:tblPr>
              <a:tblGrid>
                <a:gridCol w="1872850"/>
                <a:gridCol w="1489650"/>
                <a:gridCol w="1291900"/>
                <a:gridCol w="970175"/>
              </a:tblGrid>
              <a:tr h="323850">
                <a:tc rowSpan="2">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K04-More unique traces</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0" lvl="0" marL="0" rtl="0" algn="ctr">
                        <a:lnSpc>
                          <a:spcPct val="100000"/>
                        </a:lnSpc>
                        <a:spcBef>
                          <a:spcPts val="0"/>
                        </a:spcBef>
                        <a:spcAft>
                          <a:spcPts val="0"/>
                        </a:spcAft>
                        <a:buNone/>
                      </a:pPr>
                      <a:r>
                        <a:rPr b="1" lang="en-US" sz="1100">
                          <a:latin typeface="Calibri"/>
                          <a:ea typeface="Calibri"/>
                          <a:cs typeface="Calibri"/>
                          <a:sym typeface="Calibri"/>
                        </a:rPr>
                        <a:t>Measure</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r>
              <a:tr h="323850">
                <a:tc vMerge="1"/>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Baseline</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Treatment (CAMP)</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Difference (%)</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7300">
                <a:tc>
                  <a:txBody>
                    <a:bodyPr/>
                    <a:lstStyle/>
                    <a:p>
                      <a:pPr indent="0" lvl="0" marL="0" rtl="0" algn="l">
                        <a:lnSpc>
                          <a:spcPct val="100000"/>
                        </a:lnSpc>
                        <a:spcBef>
                          <a:spcPts val="0"/>
                        </a:spcBef>
                        <a:spcAft>
                          <a:spcPts val="0"/>
                        </a:spcAft>
                        <a:buNone/>
                      </a:pPr>
                      <a:r>
                        <a:rPr lang="en-US" sz="1100">
                          <a:latin typeface="Calibri"/>
                          <a:ea typeface="Calibri"/>
                          <a:cs typeface="Calibri"/>
                          <a:sym typeface="Calibri"/>
                        </a:rPr>
                        <a:t>#</a:t>
                      </a:r>
                      <a:r>
                        <a:rPr lang="en-US" sz="1100">
                          <a:latin typeface="Calibri"/>
                          <a:ea typeface="Calibri"/>
                          <a:cs typeface="Calibri"/>
                          <a:sym typeface="Calibri"/>
                        </a:rPr>
                        <a:t>unique traces (performance)</a:t>
                      </a:r>
                      <a:endParaRPr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92 </a:t>
                      </a:r>
                      <a:r>
                        <a:rPr lang="en-US" sz="1100">
                          <a:latin typeface="Calibri"/>
                          <a:ea typeface="Calibri"/>
                          <a:cs typeface="Calibri"/>
                          <a:sym typeface="Calibri"/>
                        </a:rPr>
                        <a:t>(suboptimal config)</a:t>
                      </a:r>
                      <a:endParaRPr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102 </a:t>
                      </a:r>
                      <a:r>
                        <a:rPr lang="en-US" sz="1100">
                          <a:latin typeface="Calibri"/>
                          <a:ea typeface="Calibri"/>
                          <a:cs typeface="Calibri"/>
                          <a:sym typeface="Calibri"/>
                        </a:rPr>
                        <a:t>(optimal config)</a:t>
                      </a:r>
                      <a:endParaRPr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+10.86%</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7275">
                <a:tc>
                  <a:txBody>
                    <a:bodyPr/>
                    <a:lstStyle/>
                    <a:p>
                      <a:pPr indent="0" lvl="0" marL="0" rtl="0" algn="l">
                        <a:lnSpc>
                          <a:spcPct val="100000"/>
                        </a:lnSpc>
                        <a:spcBef>
                          <a:spcPts val="0"/>
                        </a:spcBef>
                        <a:spcAft>
                          <a:spcPts val="0"/>
                        </a:spcAft>
                        <a:buNone/>
                      </a:pPr>
                      <a:r>
                        <a:rPr lang="en-US" sz="1100">
                          <a:latin typeface="Calibri"/>
                          <a:ea typeface="Calibri"/>
                          <a:cs typeface="Calibri"/>
                          <a:sym typeface="Calibri"/>
                        </a:rPr>
                        <a:t>#</a:t>
                      </a:r>
                      <a:r>
                        <a:rPr lang="en-US" sz="1100">
                          <a:latin typeface="Calibri"/>
                          <a:ea typeface="Calibri"/>
                          <a:cs typeface="Calibri"/>
                          <a:sym typeface="Calibri"/>
                        </a:rPr>
                        <a:t>unique traces (functional)</a:t>
                      </a:r>
                      <a:endParaRPr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537 </a:t>
                      </a:r>
                      <a:r>
                        <a:rPr lang="en-US" sz="1100">
                          <a:latin typeface="Calibri"/>
                          <a:ea typeface="Calibri"/>
                          <a:cs typeface="Calibri"/>
                          <a:sym typeface="Calibri"/>
                        </a:rPr>
                        <a:t>(suboptimal config)</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581 </a:t>
                      </a:r>
                      <a:r>
                        <a:rPr lang="en-US" sz="1100">
                          <a:latin typeface="Calibri"/>
                          <a:ea typeface="Calibri"/>
                          <a:cs typeface="Calibri"/>
                          <a:sym typeface="Calibri"/>
                        </a:rPr>
                        <a:t>(optimal config)</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+5.57%</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287" name="Google Shape;287;p35"/>
          <p:cNvGraphicFramePr/>
          <p:nvPr/>
        </p:nvGraphicFramePr>
        <p:xfrm>
          <a:off x="3410600" y="2216738"/>
          <a:ext cx="3000000" cy="3000000"/>
        </p:xfrm>
        <a:graphic>
          <a:graphicData uri="http://schemas.openxmlformats.org/drawingml/2006/table">
            <a:tbl>
              <a:tblPr>
                <a:noFill/>
                <a:tableStyleId>{DC0C1366-CDD1-4A1B-B889-5386FEFCE403}</a:tableStyleId>
              </a:tblPr>
              <a:tblGrid>
                <a:gridCol w="1663425"/>
                <a:gridCol w="2034775"/>
                <a:gridCol w="1926375"/>
              </a:tblGrid>
              <a:tr h="323850">
                <a:tc rowSpan="2">
                  <a:txBody>
                    <a:bodyPr/>
                    <a:lstStyle/>
                    <a:p>
                      <a:pPr indent="0" lvl="0" marL="0" rtl="0" algn="ctr">
                        <a:lnSpc>
                          <a:spcPct val="115000"/>
                        </a:lnSpc>
                        <a:spcBef>
                          <a:spcPts val="0"/>
                        </a:spcBef>
                        <a:spcAft>
                          <a:spcPts val="1200"/>
                        </a:spcAft>
                        <a:buNone/>
                      </a:pPr>
                      <a:r>
                        <a:rPr b="1" lang="en-US" sz="1100">
                          <a:latin typeface="Calibri"/>
                          <a:ea typeface="Calibri"/>
                          <a:cs typeface="Calibri"/>
                          <a:sym typeface="Calibri"/>
                        </a:rPr>
                        <a:t>K05-System specific bugs</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rtl="0" algn="ctr">
                        <a:lnSpc>
                          <a:spcPct val="115000"/>
                        </a:lnSpc>
                        <a:spcBef>
                          <a:spcPts val="0"/>
                        </a:spcBef>
                        <a:spcAft>
                          <a:spcPts val="0"/>
                        </a:spcAft>
                        <a:buNone/>
                      </a:pPr>
                      <a:r>
                        <a:rPr b="1" lang="en-US" sz="1100">
                          <a:latin typeface="Calibri"/>
                          <a:ea typeface="Calibri"/>
                          <a:cs typeface="Calibri"/>
                          <a:sym typeface="Calibri"/>
                        </a:rPr>
                        <a:t>Measure</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323850">
                <a:tc vMerge="1"/>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Treatment (CAMP)-Performance</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b="1" lang="en-US" sz="1100">
                          <a:solidFill>
                            <a:schemeClr val="dk1"/>
                          </a:solidFill>
                          <a:latin typeface="Calibri"/>
                          <a:ea typeface="Calibri"/>
                          <a:cs typeface="Calibri"/>
                          <a:sym typeface="Calibri"/>
                        </a:rPr>
                        <a:t>Treatment (CAMP)-Functional</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1625">
                <a:tc>
                  <a:txBody>
                    <a:bodyPr/>
                    <a:lstStyle/>
                    <a:p>
                      <a:pPr indent="0" lvl="0" marL="0" rtl="0" algn="l">
                        <a:lnSpc>
                          <a:spcPct val="100000"/>
                        </a:lnSpc>
                        <a:spcBef>
                          <a:spcPts val="0"/>
                        </a:spcBef>
                        <a:spcAft>
                          <a:spcPts val="0"/>
                        </a:spcAft>
                        <a:buNone/>
                      </a:pPr>
                      <a:r>
                        <a:rPr lang="en-US" sz="1100">
                          <a:latin typeface="Calibri"/>
                          <a:ea typeface="Calibri"/>
                          <a:cs typeface="Calibri"/>
                          <a:sym typeface="Calibri"/>
                        </a:rPr>
                        <a:t>#</a:t>
                      </a:r>
                      <a:r>
                        <a:rPr lang="en-US" sz="1100">
                          <a:latin typeface="Calibri"/>
                          <a:ea typeface="Calibri"/>
                          <a:cs typeface="Calibri"/>
                          <a:sym typeface="Calibri"/>
                        </a:rPr>
                        <a:t>failing configurations</a:t>
                      </a:r>
                      <a:endParaRPr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4 (10)</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1 (32)</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288" name="Google Shape;288;p35"/>
          <p:cNvGraphicFramePr/>
          <p:nvPr/>
        </p:nvGraphicFramePr>
        <p:xfrm>
          <a:off x="3410600" y="3318925"/>
          <a:ext cx="3000000" cy="3000000"/>
        </p:xfrm>
        <a:graphic>
          <a:graphicData uri="http://schemas.openxmlformats.org/drawingml/2006/table">
            <a:tbl>
              <a:tblPr>
                <a:noFill/>
                <a:tableStyleId>{DC0C1366-CDD1-4A1B-B889-5386FEFCE403}</a:tableStyleId>
              </a:tblPr>
              <a:tblGrid>
                <a:gridCol w="1872850"/>
                <a:gridCol w="854175"/>
                <a:gridCol w="1735850"/>
                <a:gridCol w="1161700"/>
              </a:tblGrid>
              <a:tr h="323850">
                <a:tc rowSpan="2">
                  <a:txBody>
                    <a:bodyPr/>
                    <a:lstStyle/>
                    <a:p>
                      <a:pPr indent="0" lvl="0" marL="0" rtl="0" algn="ctr">
                        <a:lnSpc>
                          <a:spcPct val="115000"/>
                        </a:lnSpc>
                        <a:spcBef>
                          <a:spcPts val="0"/>
                        </a:spcBef>
                        <a:spcAft>
                          <a:spcPts val="1200"/>
                        </a:spcAft>
                        <a:buNone/>
                      </a:pPr>
                      <a:r>
                        <a:rPr b="1" lang="en-US" sz="1100">
                          <a:latin typeface="Calibri"/>
                          <a:ea typeface="Calibri"/>
                          <a:cs typeface="Calibri"/>
                          <a:sym typeface="Calibri"/>
                        </a:rPr>
                        <a:t>K06-More config / Faster</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0" lvl="0" marL="0" rtl="0" algn="ctr">
                        <a:lnSpc>
                          <a:spcPct val="115000"/>
                        </a:lnSpc>
                        <a:spcBef>
                          <a:spcPts val="0"/>
                        </a:spcBef>
                        <a:spcAft>
                          <a:spcPts val="0"/>
                        </a:spcAft>
                        <a:buNone/>
                      </a:pPr>
                      <a:r>
                        <a:rPr b="1" lang="en-US" sz="1100">
                          <a:latin typeface="Calibri"/>
                          <a:ea typeface="Calibri"/>
                          <a:cs typeface="Calibri"/>
                          <a:sym typeface="Calibri"/>
                        </a:rPr>
                        <a:t>Measure</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r>
              <a:tr h="323850">
                <a:tc vMerge="1"/>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Baseline</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Treatment (CAMP)</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Difference (%)</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0525">
                <a:tc>
                  <a:txBody>
                    <a:bodyPr/>
                    <a:lstStyle/>
                    <a:p>
                      <a:pPr indent="0" lvl="0" marL="0" rtl="0" algn="l">
                        <a:lnSpc>
                          <a:spcPct val="100000"/>
                        </a:lnSpc>
                        <a:spcBef>
                          <a:spcPts val="0"/>
                        </a:spcBef>
                        <a:spcAft>
                          <a:spcPts val="0"/>
                        </a:spcAft>
                        <a:buNone/>
                      </a:pPr>
                      <a:r>
                        <a:rPr lang="en-US" sz="1100">
                          <a:latin typeface="Calibri"/>
                          <a:ea typeface="Calibri"/>
                          <a:cs typeface="Calibri"/>
                          <a:sym typeface="Calibri"/>
                        </a:rPr>
                        <a:t>#A</a:t>
                      </a:r>
                      <a:r>
                        <a:rPr lang="en-US" sz="1100">
                          <a:latin typeface="Calibri"/>
                          <a:ea typeface="Calibri"/>
                          <a:cs typeface="Calibri"/>
                          <a:sym typeface="Calibri"/>
                        </a:rPr>
                        <a:t>mplified configurations</a:t>
                      </a:r>
                      <a:endParaRPr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1</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10/32</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+900%/3100%</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8900">
                <a:tc>
                  <a:txBody>
                    <a:bodyPr/>
                    <a:lstStyle/>
                    <a:p>
                      <a:pPr indent="0" lvl="0" marL="0" rtl="0" algn="l">
                        <a:lnSpc>
                          <a:spcPct val="100000"/>
                        </a:lnSpc>
                        <a:spcBef>
                          <a:spcPts val="0"/>
                        </a:spcBef>
                        <a:spcAft>
                          <a:spcPts val="0"/>
                        </a:spcAft>
                        <a:buNone/>
                      </a:pPr>
                      <a:r>
                        <a:rPr lang="en-US" sz="1100">
                          <a:latin typeface="Calibri"/>
                          <a:ea typeface="Calibri"/>
                          <a:cs typeface="Calibri"/>
                          <a:sym typeface="Calibri"/>
                        </a:rPr>
                        <a:t>CAMP execute time</a:t>
                      </a:r>
                      <a:endParaRPr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1722/1588 s</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1016/476 s</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-41.00%/-70.03%</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294" name="Google Shape;294;p36"/>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19AFFF"/>
                </a:solidFill>
                <a:latin typeface="Calibri"/>
                <a:ea typeface="Calibri"/>
                <a:cs typeface="Calibri"/>
                <a:sym typeface="Calibri"/>
              </a:rPr>
              <a:t>UC Atos (6/7) – Botsing/RAMP (KPIs, VQs)</a:t>
            </a:r>
            <a:endParaRPr b="0" i="0" sz="3500" u="none" cap="none" strike="noStrike">
              <a:solidFill>
                <a:srgbClr val="000000"/>
              </a:solidFill>
              <a:latin typeface="Calibri"/>
              <a:ea typeface="Calibri"/>
              <a:cs typeface="Calibri"/>
              <a:sym typeface="Calibri"/>
            </a:endParaRPr>
          </a:p>
        </p:txBody>
      </p:sp>
      <p:sp>
        <p:nvSpPr>
          <p:cNvPr id="295" name="Google Shape;295;p36"/>
          <p:cNvSpPr txBox="1"/>
          <p:nvPr/>
        </p:nvSpPr>
        <p:spPr>
          <a:xfrm>
            <a:off x="76875" y="741375"/>
            <a:ext cx="5847000" cy="21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alibri"/>
                <a:ea typeface="Calibri"/>
                <a:cs typeface="Calibri"/>
                <a:sym typeface="Calibri"/>
              </a:rPr>
              <a:t>   KPIs: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b="1" lang="en-US" sz="1200">
                <a:latin typeface="Calibri"/>
                <a:ea typeface="Calibri"/>
                <a:cs typeface="Calibri"/>
                <a:sym typeface="Calibri"/>
              </a:rPr>
              <a:t>K01</a:t>
            </a:r>
            <a:r>
              <a:rPr lang="en-US" sz="1200">
                <a:latin typeface="Calibri"/>
                <a:ea typeface="Calibri"/>
                <a:cs typeface="Calibri"/>
                <a:sym typeface="Calibri"/>
              </a:rPr>
              <a:t>: RAMP offers the most significant code coverage improvement</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b="1" lang="en-US" sz="1200">
                <a:latin typeface="Calibri"/>
                <a:ea typeface="Calibri"/>
                <a:cs typeface="Calibri"/>
                <a:sym typeface="Calibri"/>
              </a:rPr>
              <a:t>K03</a:t>
            </a:r>
            <a:r>
              <a:rPr lang="en-US" sz="1200">
                <a:latin typeface="Calibri"/>
                <a:ea typeface="Calibri"/>
                <a:cs typeface="Calibri"/>
                <a:sym typeface="Calibri"/>
              </a:rPr>
              <a:t>: Significantly larger is the RAMP contribution, supported by the newly generated production level tests: a relative mutation score improvement of 22.64% (from 53% to 65%)</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b="1" lang="en-US" sz="1200">
                <a:latin typeface="Calibri"/>
                <a:ea typeface="Calibri"/>
                <a:cs typeface="Calibri"/>
                <a:sym typeface="Calibri"/>
              </a:rPr>
              <a:t>K08</a:t>
            </a:r>
            <a:r>
              <a:rPr lang="en-US" sz="1200">
                <a:latin typeface="Calibri"/>
                <a:ea typeface="Calibri"/>
                <a:cs typeface="Calibri"/>
                <a:sym typeface="Calibri"/>
              </a:rPr>
              <a:t>: Botsing succeeded on generating crash replicating tests in 50% of the tried cases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b="1" lang="en-US" sz="1200">
                <a:latin typeface="Calibri"/>
                <a:ea typeface="Calibri"/>
                <a:cs typeface="Calibri"/>
                <a:sym typeface="Calibri"/>
              </a:rPr>
              <a:t>K09</a:t>
            </a:r>
            <a:r>
              <a:rPr lang="en-US" sz="1200">
                <a:latin typeface="Calibri"/>
                <a:ea typeface="Calibri"/>
                <a:cs typeface="Calibri"/>
                <a:sym typeface="Calibri"/>
              </a:rPr>
              <a:t>: RAMP could generate lots of (somehow repetitive and simple) </a:t>
            </a:r>
            <a:r>
              <a:rPr lang="en-US" sz="1200">
                <a:solidFill>
                  <a:schemeClr val="dk1"/>
                </a:solidFill>
                <a:latin typeface="Calibri"/>
                <a:ea typeface="Calibri"/>
                <a:cs typeface="Calibri"/>
                <a:sym typeface="Calibri"/>
              </a:rPr>
              <a:t>test cases </a:t>
            </a:r>
            <a:r>
              <a:rPr lang="en-US" sz="1200">
                <a:latin typeface="Calibri"/>
                <a:ea typeface="Calibri"/>
                <a:cs typeface="Calibri"/>
                <a:sym typeface="Calibri"/>
              </a:rPr>
              <a:t>for the IF helper and model packages in over 2 hours. RAMP could not generate production level tests for IF business classes, those that offer communication proxy capabilities, since RAMP failed in correctly mocking the proxy objects</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p:txBody>
      </p:sp>
      <p:sp>
        <p:nvSpPr>
          <p:cNvPr id="296" name="Google Shape;296;p36"/>
          <p:cNvSpPr txBox="1"/>
          <p:nvPr/>
        </p:nvSpPr>
        <p:spPr>
          <a:xfrm>
            <a:off x="76875" y="2797175"/>
            <a:ext cx="5021400" cy="22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alibri"/>
                <a:ea typeface="Calibri"/>
                <a:cs typeface="Calibri"/>
                <a:sym typeface="Calibri"/>
              </a:rPr>
              <a:t>VQs: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b="1" lang="en-US" sz="1200">
                <a:latin typeface="Calibri"/>
                <a:ea typeface="Calibri"/>
                <a:cs typeface="Calibri"/>
                <a:sym typeface="Calibri"/>
              </a:rPr>
              <a:t>VQ1</a:t>
            </a:r>
            <a:r>
              <a:rPr lang="en-US" sz="1200">
                <a:latin typeface="Calibri"/>
                <a:ea typeface="Calibri"/>
                <a:cs typeface="Calibri"/>
                <a:sym typeface="Calibri"/>
              </a:rPr>
              <a:t>: </a:t>
            </a:r>
            <a:r>
              <a:rPr b="1" lang="en-US" sz="1200">
                <a:latin typeface="Calibri"/>
                <a:ea typeface="Calibri"/>
                <a:cs typeface="Calibri"/>
                <a:sym typeface="Calibri"/>
              </a:rPr>
              <a:t>High contribution of RAMP</a:t>
            </a:r>
            <a:r>
              <a:rPr lang="en-US" sz="1200">
                <a:latin typeface="Calibri"/>
                <a:ea typeface="Calibri"/>
                <a:cs typeface="Calibri"/>
                <a:sym typeface="Calibri"/>
              </a:rPr>
              <a:t> for a positive answer to this question. Although </a:t>
            </a:r>
            <a:r>
              <a:rPr lang="en-US" sz="1200">
                <a:latin typeface="Calibri"/>
                <a:ea typeface="Calibri"/>
                <a:cs typeface="Calibri"/>
                <a:sym typeface="Calibri"/>
              </a:rPr>
              <a:t>RAMP generated tests look rather simple, we acknowledge the high potential of its behavioral model seeding approach to increase the level of richness of the generated tests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b="1" lang="en-US" sz="1200">
                <a:latin typeface="Calibri"/>
                <a:ea typeface="Calibri"/>
                <a:cs typeface="Calibri"/>
                <a:sym typeface="Calibri"/>
              </a:rPr>
              <a:t>VQ2</a:t>
            </a:r>
            <a:r>
              <a:rPr lang="en-US" sz="1200">
                <a:latin typeface="Calibri"/>
                <a:ea typeface="Calibri"/>
                <a:cs typeface="Calibri"/>
                <a:sym typeface="Calibri"/>
              </a:rPr>
              <a:t>: Favorable RAMP impact </a:t>
            </a:r>
            <a:r>
              <a:rPr lang="en-US" sz="1200">
                <a:solidFill>
                  <a:schemeClr val="dk1"/>
                </a:solidFill>
                <a:latin typeface="Calibri"/>
                <a:ea typeface="Calibri"/>
                <a:cs typeface="Calibri"/>
                <a:sym typeface="Calibri"/>
              </a:rPr>
              <a:t>for a positive answer to this question.</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b="1" lang="en-US" sz="1200">
                <a:latin typeface="Calibri"/>
                <a:ea typeface="Calibri"/>
                <a:cs typeface="Calibri"/>
                <a:sym typeface="Calibri"/>
              </a:rPr>
              <a:t>VQ4</a:t>
            </a:r>
            <a:r>
              <a:rPr lang="en-US" sz="1200">
                <a:latin typeface="Calibri"/>
                <a:ea typeface="Calibri"/>
                <a:cs typeface="Calibri"/>
                <a:sym typeface="Calibri"/>
              </a:rPr>
              <a:t>: </a:t>
            </a:r>
            <a:r>
              <a:rPr b="1" lang="en-US" sz="1200">
                <a:latin typeface="Calibri"/>
                <a:ea typeface="Calibri"/>
                <a:cs typeface="Calibri"/>
                <a:sym typeface="Calibri"/>
              </a:rPr>
              <a:t>Botsing</a:t>
            </a:r>
            <a:r>
              <a:rPr lang="en-US" sz="1200">
                <a:latin typeface="Calibri"/>
                <a:ea typeface="Calibri"/>
                <a:cs typeface="Calibri"/>
                <a:sym typeface="Calibri"/>
              </a:rPr>
              <a:t> offers some assistance to developers </a:t>
            </a:r>
            <a:r>
              <a:rPr b="1" lang="en-US" sz="1200">
                <a:latin typeface="Calibri"/>
                <a:ea typeface="Calibri"/>
                <a:cs typeface="Calibri"/>
                <a:sym typeface="Calibri"/>
              </a:rPr>
              <a:t>to speed up the generation of test cases for some exceptional situations</a:t>
            </a:r>
            <a:r>
              <a:rPr lang="en-US" sz="1200">
                <a:latin typeface="Calibri"/>
                <a:ea typeface="Calibri"/>
                <a:cs typeface="Calibri"/>
                <a:sym typeface="Calibri"/>
              </a:rPr>
              <a:t>. </a:t>
            </a:r>
            <a:r>
              <a:rPr b="1" lang="en-US" sz="1200">
                <a:latin typeface="Calibri"/>
                <a:ea typeface="Calibri"/>
                <a:cs typeface="Calibri"/>
                <a:sym typeface="Calibri"/>
              </a:rPr>
              <a:t>RAMP</a:t>
            </a:r>
            <a:r>
              <a:rPr lang="en-US" sz="1200">
                <a:latin typeface="Calibri"/>
                <a:ea typeface="Calibri"/>
                <a:cs typeface="Calibri"/>
                <a:sym typeface="Calibri"/>
              </a:rPr>
              <a:t> is </a:t>
            </a:r>
            <a:r>
              <a:rPr b="1" lang="en-US" sz="1200">
                <a:latin typeface="Calibri"/>
                <a:ea typeface="Calibri"/>
                <a:cs typeface="Calibri"/>
                <a:sym typeface="Calibri"/>
              </a:rPr>
              <a:t>fast and efficient in the generation of new test cases</a:t>
            </a:r>
            <a:r>
              <a:rPr lang="en-US" sz="1200">
                <a:latin typeface="Calibri"/>
                <a:ea typeface="Calibri"/>
                <a:cs typeface="Calibri"/>
                <a:sym typeface="Calibri"/>
              </a:rPr>
              <a:t> for some IF classes, although generated test cases are rather simple executions of a few class API methods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t/>
            </a:r>
            <a:endParaRPr sz="1200">
              <a:latin typeface="Calibri"/>
              <a:ea typeface="Calibri"/>
              <a:cs typeface="Calibri"/>
              <a:sym typeface="Calibri"/>
            </a:endParaRPr>
          </a:p>
        </p:txBody>
      </p:sp>
      <p:graphicFrame>
        <p:nvGraphicFramePr>
          <p:cNvPr id="297" name="Google Shape;297;p36"/>
          <p:cNvGraphicFramePr/>
          <p:nvPr/>
        </p:nvGraphicFramePr>
        <p:xfrm>
          <a:off x="5815275" y="910575"/>
          <a:ext cx="3000000" cy="3000000"/>
        </p:xfrm>
        <a:graphic>
          <a:graphicData uri="http://schemas.openxmlformats.org/drawingml/2006/table">
            <a:tbl>
              <a:tblPr>
                <a:noFill/>
                <a:tableStyleId>{DC0C1366-CDD1-4A1B-B889-5386FEFCE403}</a:tableStyleId>
              </a:tblPr>
              <a:tblGrid>
                <a:gridCol w="1607850"/>
                <a:gridCol w="1485425"/>
              </a:tblGrid>
              <a:tr h="275600">
                <a:tc>
                  <a:txBody>
                    <a:bodyPr/>
                    <a:lstStyle/>
                    <a:p>
                      <a:pPr indent="0" lvl="0" marL="0" rtl="0" algn="ctr">
                        <a:lnSpc>
                          <a:spcPct val="115000"/>
                        </a:lnSpc>
                        <a:spcBef>
                          <a:spcPts val="0"/>
                        </a:spcBef>
                        <a:spcAft>
                          <a:spcPts val="0"/>
                        </a:spcAft>
                        <a:buNone/>
                      </a:pPr>
                      <a:r>
                        <a:rPr b="1" lang="en-US" sz="1100">
                          <a:latin typeface="Calibri"/>
                          <a:ea typeface="Calibri"/>
                          <a:cs typeface="Calibri"/>
                          <a:sym typeface="Calibri"/>
                        </a:rPr>
                        <a:t>Treatment</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100">
                          <a:latin typeface="Calibri"/>
                          <a:ea typeface="Calibri"/>
                          <a:cs typeface="Calibri"/>
                          <a:sym typeface="Calibri"/>
                        </a:rPr>
                        <a:t>Code Coverage (Clover)</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6275">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D5.7 baseline</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100">
                          <a:latin typeface="Calibri"/>
                          <a:ea typeface="Calibri"/>
                          <a:cs typeface="Calibri"/>
                          <a:sym typeface="Calibri"/>
                        </a:rPr>
                        <a:t>53.4%</a:t>
                      </a:r>
                      <a:endParaRPr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2150">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D5.7 RAMP treatment </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100">
                          <a:latin typeface="Calibri"/>
                          <a:ea typeface="Calibri"/>
                          <a:cs typeface="Calibri"/>
                          <a:sym typeface="Calibri"/>
                        </a:rPr>
                        <a:t>78.3%</a:t>
                      </a:r>
                      <a:endParaRPr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298" name="Google Shape;298;p36"/>
          <p:cNvGraphicFramePr/>
          <p:nvPr/>
        </p:nvGraphicFramePr>
        <p:xfrm>
          <a:off x="6390025" y="2028825"/>
          <a:ext cx="3000000" cy="3000000"/>
        </p:xfrm>
        <a:graphic>
          <a:graphicData uri="http://schemas.openxmlformats.org/drawingml/2006/table">
            <a:tbl>
              <a:tblPr>
                <a:noFill/>
                <a:tableStyleId>{DC0C1366-CDD1-4A1B-B889-5386FEFCE403}</a:tableStyleId>
              </a:tblPr>
              <a:tblGrid>
                <a:gridCol w="1446250"/>
                <a:gridCol w="1072275"/>
              </a:tblGrid>
              <a:tr h="316800">
                <a:tc>
                  <a:txBody>
                    <a:bodyPr/>
                    <a:lstStyle/>
                    <a:p>
                      <a:pPr indent="0" lvl="0" marL="0" rtl="0" algn="ctr">
                        <a:lnSpc>
                          <a:spcPct val="100000"/>
                        </a:lnSpc>
                        <a:spcBef>
                          <a:spcPts val="0"/>
                        </a:spcBef>
                        <a:spcAft>
                          <a:spcPts val="0"/>
                        </a:spcAft>
                        <a:buNone/>
                      </a:pPr>
                      <a:r>
                        <a:rPr b="1" lang="en-US" sz="1100">
                          <a:latin typeface="Calibri"/>
                          <a:ea typeface="Calibri"/>
                          <a:cs typeface="Calibri"/>
                          <a:sym typeface="Calibri"/>
                        </a:rPr>
                        <a:t>Treatment</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1200"/>
                        </a:spcAft>
                        <a:buNone/>
                      </a:pPr>
                      <a:r>
                        <a:rPr b="1" lang="en-US" sz="1100">
                          <a:latin typeface="Calibri"/>
                          <a:ea typeface="Calibri"/>
                          <a:cs typeface="Calibri"/>
                          <a:sym typeface="Calibri"/>
                        </a:rPr>
                        <a:t>Mutation score</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D5.7 Baseline</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56%</a:t>
                      </a:r>
                      <a:endParaRPr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D5.7 RAMP treatment </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65%</a:t>
                      </a:r>
                      <a:endParaRPr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299" name="Google Shape;299;p36"/>
          <p:cNvGraphicFramePr/>
          <p:nvPr/>
        </p:nvGraphicFramePr>
        <p:xfrm>
          <a:off x="5222425" y="3192050"/>
          <a:ext cx="3000000" cy="3000000"/>
        </p:xfrm>
        <a:graphic>
          <a:graphicData uri="http://schemas.openxmlformats.org/drawingml/2006/table">
            <a:tbl>
              <a:tblPr>
                <a:noFill/>
                <a:tableStyleId>{DC0C1366-CDD1-4A1B-B889-5386FEFCE403}</a:tableStyleId>
              </a:tblPr>
              <a:tblGrid>
                <a:gridCol w="2363100"/>
                <a:gridCol w="1323025"/>
              </a:tblGrid>
              <a:tr h="295650">
                <a:tc>
                  <a:txBody>
                    <a:bodyPr/>
                    <a:lstStyle/>
                    <a:p>
                      <a:pPr indent="0" lvl="0" marL="0" rtl="0" algn="ctr">
                        <a:lnSpc>
                          <a:spcPct val="100000"/>
                        </a:lnSpc>
                        <a:spcBef>
                          <a:spcPts val="0"/>
                        </a:spcBef>
                        <a:spcAft>
                          <a:spcPts val="0"/>
                        </a:spcAft>
                        <a:buNone/>
                      </a:pPr>
                      <a:r>
                        <a:rPr b="1" lang="en-US" sz="1100">
                          <a:latin typeface="Calibri"/>
                          <a:ea typeface="Calibri"/>
                          <a:cs typeface="Calibri"/>
                          <a:sym typeface="Calibri"/>
                        </a:rPr>
                        <a:t>KPI8 </a:t>
                      </a:r>
                      <a:r>
                        <a:rPr b="1" lang="en-US" sz="1100">
                          <a:latin typeface="Calibri"/>
                          <a:ea typeface="Calibri"/>
                          <a:cs typeface="Calibri"/>
                          <a:sym typeface="Calibri"/>
                        </a:rPr>
                        <a:t>More crash tests</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Treatment (Botsing)</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4025">
                <a:tc>
                  <a:txBody>
                    <a:bodyPr/>
                    <a:lstStyle/>
                    <a:p>
                      <a:pPr indent="0" lvl="0" marL="0" rtl="0" algn="l">
                        <a:lnSpc>
                          <a:spcPct val="100000"/>
                        </a:lnSpc>
                        <a:spcBef>
                          <a:spcPts val="0"/>
                        </a:spcBef>
                        <a:spcAft>
                          <a:spcPts val="0"/>
                        </a:spcAft>
                        <a:buNone/>
                      </a:pPr>
                      <a:r>
                        <a:rPr lang="en-US" sz="1100">
                          <a:latin typeface="Calibri"/>
                          <a:ea typeface="Calibri"/>
                          <a:cs typeface="Calibri"/>
                          <a:sym typeface="Calibri"/>
                        </a:rPr>
                        <a:t>Number of crash replicating test cases</a:t>
                      </a:r>
                      <a:endParaRPr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t>3 (3/6)</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300" name="Google Shape;300;p36"/>
          <p:cNvGraphicFramePr/>
          <p:nvPr/>
        </p:nvGraphicFramePr>
        <p:xfrm>
          <a:off x="5203200" y="4064300"/>
          <a:ext cx="3000000" cy="3000000"/>
        </p:xfrm>
        <a:graphic>
          <a:graphicData uri="http://schemas.openxmlformats.org/drawingml/2006/table">
            <a:tbl>
              <a:tblPr>
                <a:noFill/>
                <a:tableStyleId>{DC0C1366-CDD1-4A1B-B889-5386FEFCE403}</a:tableStyleId>
              </a:tblPr>
              <a:tblGrid>
                <a:gridCol w="1866775"/>
                <a:gridCol w="623400"/>
                <a:gridCol w="1234400"/>
              </a:tblGrid>
              <a:tr h="100000">
                <a:tc>
                  <a:txBody>
                    <a:bodyPr/>
                    <a:lstStyle/>
                    <a:p>
                      <a:pPr indent="0" lvl="0" marL="0" rtl="0" algn="ctr">
                        <a:lnSpc>
                          <a:spcPct val="100000"/>
                        </a:lnSpc>
                        <a:spcBef>
                          <a:spcPts val="0"/>
                        </a:spcBef>
                        <a:spcAft>
                          <a:spcPts val="0"/>
                        </a:spcAft>
                        <a:buNone/>
                      </a:pPr>
                      <a:r>
                        <a:rPr b="1" lang="en-US" sz="1100">
                          <a:latin typeface="Calibri"/>
                          <a:ea typeface="Calibri"/>
                          <a:cs typeface="Calibri"/>
                          <a:sym typeface="Calibri"/>
                        </a:rPr>
                        <a:t>KPI9: </a:t>
                      </a:r>
                      <a:r>
                        <a:rPr b="1" lang="en-US" sz="1100">
                          <a:latin typeface="Calibri"/>
                          <a:ea typeface="Calibri"/>
                          <a:cs typeface="Calibri"/>
                          <a:sym typeface="Calibri"/>
                        </a:rPr>
                        <a:t>More production tests</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Baseline</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Treatment (RAMP)</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Number of test cases</a:t>
                      </a:r>
                      <a:endParaRPr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196</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4000"/>
                        </a:lnSpc>
                        <a:spcBef>
                          <a:spcPts val="0"/>
                        </a:spcBef>
                        <a:spcAft>
                          <a:spcPts val="0"/>
                        </a:spcAft>
                        <a:buNone/>
                      </a:pPr>
                      <a:r>
                        <a:rPr b="1" lang="en-US" sz="1100"/>
                        <a:t>2180</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3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306" name="Google Shape;306;p37"/>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19AFFF"/>
                </a:solidFill>
                <a:latin typeface="Calibri"/>
                <a:ea typeface="Calibri"/>
                <a:cs typeface="Calibri"/>
                <a:sym typeface="Calibri"/>
              </a:rPr>
              <a:t>UC Atos (7/7) – Industrial benefits of STAMP adoption</a:t>
            </a:r>
            <a:endParaRPr b="0" i="0" sz="3500" u="none" cap="none" strike="noStrike">
              <a:solidFill>
                <a:srgbClr val="000000"/>
              </a:solidFill>
              <a:latin typeface="Calibri"/>
              <a:ea typeface="Calibri"/>
              <a:cs typeface="Calibri"/>
              <a:sym typeface="Calibri"/>
            </a:endParaRPr>
          </a:p>
        </p:txBody>
      </p:sp>
      <p:sp>
        <p:nvSpPr>
          <p:cNvPr id="307" name="Google Shape;307;p37"/>
          <p:cNvSpPr txBox="1"/>
          <p:nvPr/>
        </p:nvSpPr>
        <p:spPr>
          <a:xfrm>
            <a:off x="484000" y="1084825"/>
            <a:ext cx="8340000" cy="3956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1200"/>
              </a:spcBef>
              <a:spcAft>
                <a:spcPts val="0"/>
              </a:spcAft>
              <a:buClr>
                <a:schemeClr val="dk1"/>
              </a:buClr>
              <a:buSzPts val="1100"/>
              <a:buFont typeface="Arial"/>
              <a:buNone/>
            </a:pPr>
            <a:r>
              <a:rPr lang="en-US">
                <a:solidFill>
                  <a:schemeClr val="dk1"/>
                </a:solidFill>
                <a:latin typeface="Calibri"/>
                <a:ea typeface="Calibri"/>
                <a:cs typeface="Calibri"/>
                <a:sym typeface="Calibri"/>
              </a:rPr>
              <a:t>STAMP technologies and tools show a </a:t>
            </a:r>
            <a:r>
              <a:rPr b="1" lang="en-US">
                <a:solidFill>
                  <a:schemeClr val="dk1"/>
                </a:solidFill>
                <a:latin typeface="Calibri"/>
                <a:ea typeface="Calibri"/>
                <a:cs typeface="Calibri"/>
                <a:sym typeface="Calibri"/>
              </a:rPr>
              <a:t>great potential impact on the QA of the Atos Research &amp; Innovation (ARI)</a:t>
            </a:r>
            <a:r>
              <a:rPr lang="en-US">
                <a:solidFill>
                  <a:schemeClr val="dk1"/>
                </a:solidFill>
                <a:latin typeface="Calibri"/>
                <a:ea typeface="Calibri"/>
                <a:cs typeface="Calibri"/>
                <a:sym typeface="Calibri"/>
              </a:rPr>
              <a:t> software development lifecycle methodology. The benefits of STAMP adoption in ARI can be classified into two groups:</a:t>
            </a:r>
            <a:endParaRPr>
              <a:solidFill>
                <a:schemeClr val="dk1"/>
              </a:solidFill>
              <a:latin typeface="Calibri"/>
              <a:ea typeface="Calibri"/>
              <a:cs typeface="Calibri"/>
              <a:sym typeface="Calibri"/>
            </a:endParaRPr>
          </a:p>
          <a:p>
            <a:pPr indent="-317500" lvl="0" marL="457200" rtl="0" algn="just">
              <a:lnSpc>
                <a:spcPct val="100000"/>
              </a:lnSpc>
              <a:spcBef>
                <a:spcPts val="1200"/>
              </a:spcBef>
              <a:spcAft>
                <a:spcPts val="0"/>
              </a:spcAft>
              <a:buClr>
                <a:schemeClr val="dk1"/>
              </a:buClr>
              <a:buSzPts val="1400"/>
              <a:buFont typeface="Calibri"/>
              <a:buChar char="●"/>
            </a:pPr>
            <a:r>
              <a:rPr b="1" lang="en-US">
                <a:solidFill>
                  <a:schemeClr val="dk1"/>
                </a:solidFill>
                <a:latin typeface="Calibri"/>
                <a:ea typeface="Calibri"/>
                <a:cs typeface="Calibri"/>
                <a:sym typeface="Calibri"/>
              </a:rPr>
              <a:t>Know-how</a:t>
            </a:r>
            <a:endParaRPr b="1">
              <a:solidFill>
                <a:schemeClr val="dk1"/>
              </a:solidFill>
              <a:latin typeface="Calibri"/>
              <a:ea typeface="Calibri"/>
              <a:cs typeface="Calibri"/>
              <a:sym typeface="Calibri"/>
            </a:endParaRPr>
          </a:p>
          <a:p>
            <a:pPr indent="-317500" lvl="1" marL="914400" rtl="0" algn="just">
              <a:lnSpc>
                <a:spcPct val="100000"/>
              </a:lnSpc>
              <a:spcBef>
                <a:spcPts val="0"/>
              </a:spcBef>
              <a:spcAft>
                <a:spcPts val="0"/>
              </a:spcAft>
              <a:buClr>
                <a:schemeClr val="dk1"/>
              </a:buClr>
              <a:buSzPts val="1400"/>
              <a:buFont typeface="Calibri"/>
              <a:buChar char="○"/>
            </a:pPr>
            <a:r>
              <a:rPr b="1" lang="en-US">
                <a:solidFill>
                  <a:schemeClr val="dk1"/>
                </a:solidFill>
                <a:latin typeface="Calibri"/>
                <a:ea typeface="Calibri"/>
                <a:cs typeface="Calibri"/>
                <a:sym typeface="Calibri"/>
              </a:rPr>
              <a:t>TDD related technologies</a:t>
            </a:r>
            <a:r>
              <a:rPr lang="en-US">
                <a:solidFill>
                  <a:schemeClr val="dk1"/>
                </a:solidFill>
                <a:latin typeface="Calibri"/>
                <a:ea typeface="Calibri"/>
                <a:cs typeface="Calibri"/>
                <a:sym typeface="Calibri"/>
              </a:rPr>
              <a:t> have been promoted among the Atos ARI team</a:t>
            </a:r>
            <a:endParaRPr>
              <a:solidFill>
                <a:schemeClr val="dk1"/>
              </a:solidFill>
              <a:latin typeface="Calibri"/>
              <a:ea typeface="Calibri"/>
              <a:cs typeface="Calibri"/>
              <a:sym typeface="Calibri"/>
            </a:endParaRPr>
          </a:p>
          <a:p>
            <a:pPr indent="-317500" lvl="1" marL="914400" rtl="0" algn="just">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Atos is internally promoting </a:t>
            </a:r>
            <a:r>
              <a:rPr b="1" lang="en-US">
                <a:solidFill>
                  <a:schemeClr val="dk1"/>
                </a:solidFill>
                <a:latin typeface="Calibri"/>
                <a:ea typeface="Calibri"/>
                <a:cs typeface="Calibri"/>
                <a:sym typeface="Calibri"/>
              </a:rPr>
              <a:t>learnt strategies to improve our test bases</a:t>
            </a:r>
            <a:endParaRPr b="1">
              <a:solidFill>
                <a:schemeClr val="dk1"/>
              </a:solidFill>
              <a:latin typeface="Calibri"/>
              <a:ea typeface="Calibri"/>
              <a:cs typeface="Calibri"/>
              <a:sym typeface="Calibri"/>
            </a:endParaRPr>
          </a:p>
          <a:p>
            <a:pPr indent="-317500" lvl="1" marL="914400" rtl="0" algn="just">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Adopting </a:t>
            </a:r>
            <a:r>
              <a:rPr b="1" lang="en-US">
                <a:solidFill>
                  <a:schemeClr val="dk1"/>
                </a:solidFill>
                <a:latin typeface="Calibri"/>
                <a:ea typeface="Calibri"/>
                <a:cs typeface="Calibri"/>
                <a:sym typeface="Calibri"/>
              </a:rPr>
              <a:t>QA indicators such as mutation score and code coverage</a:t>
            </a:r>
            <a:r>
              <a:rPr lang="en-US">
                <a:solidFill>
                  <a:schemeClr val="dk1"/>
                </a:solidFill>
                <a:latin typeface="Calibri"/>
                <a:ea typeface="Calibri"/>
                <a:cs typeface="Calibri"/>
                <a:sym typeface="Calibri"/>
              </a:rPr>
              <a:t> to strengthen our test base in order to reduce the occurrence of regression bugs</a:t>
            </a:r>
            <a:endParaRPr>
              <a:solidFill>
                <a:schemeClr val="dk1"/>
              </a:solidFill>
              <a:latin typeface="Calibri"/>
              <a:ea typeface="Calibri"/>
              <a:cs typeface="Calibri"/>
              <a:sym typeface="Calibri"/>
            </a:endParaRPr>
          </a:p>
          <a:p>
            <a:pPr indent="-317500" lvl="0" marL="457200" rtl="0" algn="just">
              <a:lnSpc>
                <a:spcPct val="100000"/>
              </a:lnSpc>
              <a:spcBef>
                <a:spcPts val="0"/>
              </a:spcBef>
              <a:spcAft>
                <a:spcPts val="0"/>
              </a:spcAft>
              <a:buClr>
                <a:schemeClr val="dk1"/>
              </a:buClr>
              <a:buSzPts val="1400"/>
              <a:buFont typeface="Calibri"/>
              <a:buChar char="●"/>
            </a:pPr>
            <a:r>
              <a:rPr b="1" lang="en-US">
                <a:solidFill>
                  <a:schemeClr val="dk1"/>
                </a:solidFill>
                <a:latin typeface="Calibri"/>
                <a:ea typeface="Calibri"/>
                <a:cs typeface="Calibri"/>
                <a:sym typeface="Calibri"/>
              </a:rPr>
              <a:t>Improvements in software development methodology</a:t>
            </a:r>
            <a:endParaRPr b="1">
              <a:solidFill>
                <a:schemeClr val="dk1"/>
              </a:solidFill>
              <a:latin typeface="Calibri"/>
              <a:ea typeface="Calibri"/>
              <a:cs typeface="Calibri"/>
              <a:sym typeface="Calibri"/>
            </a:endParaRPr>
          </a:p>
          <a:p>
            <a:pPr indent="-317500" lvl="1" marL="914400" rtl="0" algn="just">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T</a:t>
            </a:r>
            <a:r>
              <a:rPr lang="en-US">
                <a:solidFill>
                  <a:schemeClr val="dk1"/>
                </a:solidFill>
                <a:latin typeface="Calibri"/>
                <a:ea typeface="Calibri"/>
                <a:cs typeface="Calibri"/>
                <a:sym typeface="Calibri"/>
              </a:rPr>
              <a:t>wo main STAMP technologies that are promoted within ARI internal methodology because of its straightforward application: </a:t>
            </a:r>
            <a:endParaRPr>
              <a:solidFill>
                <a:schemeClr val="dk1"/>
              </a:solidFill>
              <a:latin typeface="Calibri"/>
              <a:ea typeface="Calibri"/>
              <a:cs typeface="Calibri"/>
              <a:sym typeface="Calibri"/>
            </a:endParaRPr>
          </a:p>
          <a:p>
            <a:pPr indent="-317500" lvl="2" marL="1371600" rtl="0" algn="just">
              <a:lnSpc>
                <a:spcPct val="100000"/>
              </a:lnSpc>
              <a:spcBef>
                <a:spcPts val="0"/>
              </a:spcBef>
              <a:spcAft>
                <a:spcPts val="0"/>
              </a:spcAft>
              <a:buClr>
                <a:schemeClr val="dk1"/>
              </a:buClr>
              <a:buSzPts val="1400"/>
              <a:buFont typeface="Calibri"/>
              <a:buChar char="■"/>
            </a:pPr>
            <a:r>
              <a:rPr b="1" lang="en-US">
                <a:solidFill>
                  <a:schemeClr val="dk1"/>
                </a:solidFill>
                <a:latin typeface="Calibri"/>
                <a:ea typeface="Calibri"/>
                <a:cs typeface="Calibri"/>
                <a:sym typeface="Calibri"/>
              </a:rPr>
              <a:t>Descartes’ test quality analysis</a:t>
            </a:r>
            <a:r>
              <a:rPr lang="en-US">
                <a:solidFill>
                  <a:schemeClr val="dk1"/>
                </a:solidFill>
                <a:latin typeface="Calibri"/>
                <a:ea typeface="Calibri"/>
                <a:cs typeface="Calibri"/>
                <a:sym typeface="Calibri"/>
              </a:rPr>
              <a:t> to be incorporated into our pipelines </a:t>
            </a:r>
            <a:endParaRPr>
              <a:solidFill>
                <a:schemeClr val="dk1"/>
              </a:solidFill>
              <a:latin typeface="Calibri"/>
              <a:ea typeface="Calibri"/>
              <a:cs typeface="Calibri"/>
              <a:sym typeface="Calibri"/>
            </a:endParaRPr>
          </a:p>
          <a:p>
            <a:pPr indent="-317500" lvl="2" marL="1371600" rtl="0" algn="just">
              <a:lnSpc>
                <a:spcPct val="100000"/>
              </a:lnSpc>
              <a:spcBef>
                <a:spcPts val="0"/>
              </a:spcBef>
              <a:spcAft>
                <a:spcPts val="0"/>
              </a:spcAft>
              <a:buClr>
                <a:schemeClr val="dk1"/>
              </a:buClr>
              <a:buSzPts val="1400"/>
              <a:buFont typeface="Calibri"/>
              <a:buChar char="■"/>
            </a:pPr>
            <a:r>
              <a:rPr b="1" lang="en-US">
                <a:solidFill>
                  <a:schemeClr val="dk1"/>
                </a:solidFill>
                <a:latin typeface="Calibri"/>
                <a:ea typeface="Calibri"/>
                <a:cs typeface="Calibri"/>
                <a:sym typeface="Calibri"/>
              </a:rPr>
              <a:t>CAMP test execution support against multiple environments</a:t>
            </a:r>
            <a:r>
              <a:rPr lang="en-US">
                <a:solidFill>
                  <a:schemeClr val="dk1"/>
                </a:solidFill>
                <a:latin typeface="Calibri"/>
                <a:ea typeface="Calibri"/>
                <a:cs typeface="Calibri"/>
                <a:sym typeface="Calibri"/>
              </a:rPr>
              <a:t>. It has been evaluated by Seville testing factory.</a:t>
            </a:r>
            <a:endParaRPr>
              <a:solidFill>
                <a:schemeClr val="dk1"/>
              </a:solidFill>
              <a:latin typeface="Calibri"/>
              <a:ea typeface="Calibri"/>
              <a:cs typeface="Calibri"/>
              <a:sym typeface="Calibri"/>
            </a:endParaRPr>
          </a:p>
          <a:p>
            <a:pPr indent="0" lvl="0" marL="0" rtl="0" algn="just">
              <a:lnSpc>
                <a:spcPct val="100000"/>
              </a:lnSpc>
              <a:spcBef>
                <a:spcPts val="1200"/>
              </a:spcBef>
              <a:spcAft>
                <a:spcPts val="1200"/>
              </a:spcAft>
              <a:buClr>
                <a:schemeClr val="dk1"/>
              </a:buClr>
              <a:buSzPts val="1100"/>
              <a:buFont typeface="Arial"/>
              <a:buNone/>
            </a:pPr>
            <a:r>
              <a:t/>
            </a:r>
            <a:endParaRPr>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13" name="Google Shape;313;p38"/>
          <p:cNvSpPr txBox="1"/>
          <p:nvPr/>
        </p:nvSpPr>
        <p:spPr>
          <a:xfrm>
            <a:off x="204375" y="174075"/>
            <a:ext cx="88224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19AFFF"/>
                </a:solidFill>
                <a:latin typeface="Calibri"/>
                <a:ea typeface="Calibri"/>
                <a:cs typeface="Calibri"/>
                <a:sym typeface="Calibri"/>
              </a:rPr>
              <a:t>OW2 UC </a:t>
            </a:r>
            <a:r>
              <a:rPr lang="en-US" sz="3500">
                <a:solidFill>
                  <a:srgbClr val="19AFFF"/>
                </a:solidFill>
                <a:latin typeface="Calibri"/>
                <a:ea typeface="Calibri"/>
                <a:cs typeface="Calibri"/>
                <a:sym typeface="Calibri"/>
              </a:rPr>
              <a:t>(1/7) -</a:t>
            </a:r>
            <a:r>
              <a:rPr b="0" i="0" lang="en-US" sz="3500" u="none" cap="none" strike="noStrike">
                <a:solidFill>
                  <a:srgbClr val="19AFFF"/>
                </a:solidFill>
                <a:latin typeface="Calibri"/>
                <a:ea typeface="Calibri"/>
                <a:cs typeface="Calibri"/>
                <a:sym typeface="Calibri"/>
              </a:rPr>
              <a:t> expectations from STAMP</a:t>
            </a:r>
            <a:endParaRPr b="0" i="0" sz="3500" u="none" cap="none" strike="noStrike">
              <a:solidFill>
                <a:srgbClr val="000000"/>
              </a:solidFill>
              <a:latin typeface="Calibri"/>
              <a:ea typeface="Calibri"/>
              <a:cs typeface="Calibri"/>
              <a:sym typeface="Calibri"/>
            </a:endParaRPr>
          </a:p>
        </p:txBody>
      </p:sp>
      <p:sp>
        <p:nvSpPr>
          <p:cNvPr id="314" name="Google Shape;314;p38"/>
          <p:cNvSpPr txBox="1"/>
          <p:nvPr>
            <p:ph idx="1" type="body"/>
          </p:nvPr>
        </p:nvSpPr>
        <p:spPr>
          <a:xfrm>
            <a:off x="628650" y="1002775"/>
            <a:ext cx="7886700" cy="3672300"/>
          </a:xfrm>
          <a:prstGeom prst="rect">
            <a:avLst/>
          </a:prstGeom>
        </p:spPr>
        <p:txBody>
          <a:bodyPr anchorCtr="0" anchor="t" bIns="45700" lIns="91425" spcFirstLastPara="1" rIns="91425" wrap="square" tIns="45700">
            <a:noAutofit/>
          </a:bodyPr>
          <a:lstStyle/>
          <a:p>
            <a:pPr indent="-342900" lvl="0" marL="457200" rtl="0" algn="l">
              <a:spcBef>
                <a:spcPts val="750"/>
              </a:spcBef>
              <a:spcAft>
                <a:spcPts val="0"/>
              </a:spcAft>
              <a:buSzPts val="1800"/>
              <a:buChar char="●"/>
            </a:pPr>
            <a:r>
              <a:rPr lang="en-US"/>
              <a:t>OW2 is an open-source software community</a:t>
            </a:r>
            <a:endParaRPr/>
          </a:p>
          <a:p>
            <a:pPr indent="-342900" lvl="1" marL="914400" rtl="0" algn="l">
              <a:spcBef>
                <a:spcPts val="0"/>
              </a:spcBef>
              <a:spcAft>
                <a:spcPts val="0"/>
              </a:spcAft>
              <a:buSzPts val="1800"/>
              <a:buChar char="○"/>
            </a:pPr>
            <a:r>
              <a:rPr lang="en-US"/>
              <a:t>OW2 provides infrastructure (hosting and quality assessment resources) to open-source projects.</a:t>
            </a:r>
            <a:endParaRPr/>
          </a:p>
          <a:p>
            <a:pPr indent="-342900" lvl="0" marL="457200" rtl="0" algn="l">
              <a:spcBef>
                <a:spcPts val="0"/>
              </a:spcBef>
              <a:spcAft>
                <a:spcPts val="0"/>
              </a:spcAft>
              <a:buSzPts val="1800"/>
              <a:buChar char="●"/>
            </a:pPr>
            <a:r>
              <a:rPr lang="en-US"/>
              <a:t>STAMP tools are expected to:</a:t>
            </a:r>
            <a:endParaRPr/>
          </a:p>
          <a:p>
            <a:pPr indent="-342900" lvl="1" marL="914400" rtl="0" algn="l">
              <a:spcBef>
                <a:spcPts val="0"/>
              </a:spcBef>
              <a:spcAft>
                <a:spcPts val="0"/>
              </a:spcAft>
              <a:buSzPts val="1800"/>
              <a:buChar char="○"/>
            </a:pPr>
            <a:r>
              <a:rPr lang="en-US"/>
              <a:t>Enhance OW2’s capability to evaluate and classify projects, by adding value to our MRL (Market Readiness Level) methodology.</a:t>
            </a:r>
            <a:endParaRPr/>
          </a:p>
          <a:p>
            <a:pPr indent="-342900" lvl="1" marL="914400" rtl="0" algn="l">
              <a:spcBef>
                <a:spcPts val="0"/>
              </a:spcBef>
              <a:spcAft>
                <a:spcPts val="0"/>
              </a:spcAft>
              <a:buSzPts val="1800"/>
              <a:buChar char="○"/>
            </a:pPr>
            <a:r>
              <a:rPr lang="en-US"/>
              <a:t>Offer OW2 project leaders ready-to-use test amplification tools, that can be activated in the project build and/or continuous integration process.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39"/>
          <p:cNvSpPr txBox="1"/>
          <p:nvPr>
            <p:ph idx="12" type="sldNum"/>
          </p:nvPr>
        </p:nvSpPr>
        <p:spPr>
          <a:xfrm>
            <a:off x="6304550" y="102721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320" name="Google Shape;320;p39"/>
          <p:cNvSpPr txBox="1"/>
          <p:nvPr/>
        </p:nvSpPr>
        <p:spPr>
          <a:xfrm>
            <a:off x="402012" y="13073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b="0" i="0" lang="en-US" sz="3500" u="none" cap="none" strike="noStrike">
                <a:solidFill>
                  <a:srgbClr val="19AFFF"/>
                </a:solidFill>
                <a:latin typeface="Arial"/>
                <a:ea typeface="Arial"/>
                <a:cs typeface="Arial"/>
                <a:sym typeface="Arial"/>
              </a:rPr>
              <a:t>OW2</a:t>
            </a:r>
            <a:r>
              <a:rPr b="0" i="0" lang="en-US" sz="3500" u="none" cap="none" strike="noStrike">
                <a:solidFill>
                  <a:srgbClr val="19AFFF"/>
                </a:solidFill>
                <a:latin typeface="Calibri"/>
                <a:ea typeface="Calibri"/>
                <a:cs typeface="Calibri"/>
                <a:sym typeface="Calibri"/>
              </a:rPr>
              <a:t> UC (2/7) – KPI Summary</a:t>
            </a:r>
            <a:endParaRPr b="0" i="0" sz="3500" u="none" cap="none" strike="noStrike">
              <a:solidFill>
                <a:srgbClr val="000000"/>
              </a:solidFill>
              <a:latin typeface="Calibri"/>
              <a:ea typeface="Calibri"/>
              <a:cs typeface="Calibri"/>
              <a:sym typeface="Calibri"/>
            </a:endParaRPr>
          </a:p>
        </p:txBody>
      </p:sp>
      <p:graphicFrame>
        <p:nvGraphicFramePr>
          <p:cNvPr id="321" name="Google Shape;321;p39"/>
          <p:cNvGraphicFramePr/>
          <p:nvPr/>
        </p:nvGraphicFramePr>
        <p:xfrm>
          <a:off x="164600" y="790113"/>
          <a:ext cx="3000000" cy="3000000"/>
        </p:xfrm>
        <a:graphic>
          <a:graphicData uri="http://schemas.openxmlformats.org/drawingml/2006/table">
            <a:tbl>
              <a:tblPr>
                <a:noFill/>
                <a:tableStyleId>{DC0C1366-CDD1-4A1B-B889-5386FEFCE403}</a:tableStyleId>
              </a:tblPr>
              <a:tblGrid>
                <a:gridCol w="1988450"/>
                <a:gridCol w="2003850"/>
                <a:gridCol w="2205400"/>
                <a:gridCol w="893350"/>
                <a:gridCol w="1432325"/>
              </a:tblGrid>
              <a:tr h="274525">
                <a:tc rowSpan="2">
                  <a:txBody>
                    <a:bodyPr/>
                    <a:lstStyle/>
                    <a:p>
                      <a:pPr indent="0" lvl="0" marL="0" rtl="0" algn="ctr">
                        <a:lnSpc>
                          <a:spcPct val="100000"/>
                        </a:lnSpc>
                        <a:spcBef>
                          <a:spcPts val="0"/>
                        </a:spcBef>
                        <a:spcAft>
                          <a:spcPts val="0"/>
                        </a:spcAft>
                        <a:buNone/>
                      </a:pPr>
                      <a:r>
                        <a:rPr b="1" lang="en-US" sz="1000">
                          <a:latin typeface="Calibri"/>
                          <a:ea typeface="Calibri"/>
                          <a:cs typeface="Calibri"/>
                          <a:sym typeface="Calibri"/>
                        </a:rPr>
                        <a:t>KPI</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0" lvl="0" marL="0" rtl="0" algn="ctr">
                        <a:lnSpc>
                          <a:spcPct val="100000"/>
                        </a:lnSpc>
                        <a:spcBef>
                          <a:spcPts val="0"/>
                        </a:spcBef>
                        <a:spcAft>
                          <a:spcPts val="0"/>
                        </a:spcAft>
                        <a:buNone/>
                      </a:pPr>
                      <a:r>
                        <a:rPr b="1" lang="en-US" sz="1000">
                          <a:latin typeface="Calibri"/>
                          <a:ea typeface="Calibri"/>
                          <a:cs typeface="Calibri"/>
                          <a:sym typeface="Calibri"/>
                        </a:rPr>
                        <a:t>Measure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rowSpan="2">
                  <a:txBody>
                    <a:bodyPr/>
                    <a:lstStyle/>
                    <a:p>
                      <a:pPr indent="0" lvl="0" marL="0" rtl="0" algn="ctr">
                        <a:lnSpc>
                          <a:spcPct val="100000"/>
                        </a:lnSpc>
                        <a:spcBef>
                          <a:spcPts val="0"/>
                        </a:spcBef>
                        <a:spcAft>
                          <a:spcPts val="0"/>
                        </a:spcAft>
                        <a:buNone/>
                      </a:pPr>
                      <a:r>
                        <a:rPr b="1" lang="en-US" sz="1000">
                          <a:latin typeface="Calibri"/>
                          <a:ea typeface="Calibri"/>
                          <a:cs typeface="Calibri"/>
                          <a:sym typeface="Calibri"/>
                        </a:rPr>
                        <a:t>Difference with objective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vMerge="1"/>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Baseline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Treatment</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Difference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r h="4336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K01-Execution Paths (Joram)</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14.0</a:t>
                      </a:r>
                      <a:r>
                        <a:rPr lang="en-US" sz="1000">
                          <a:latin typeface="Calibri"/>
                          <a:ea typeface="Calibri"/>
                          <a:cs typeface="Calibri"/>
                          <a:sym typeface="Calibri"/>
                        </a:rPr>
                        <a:t>% </a:t>
                      </a:r>
                      <a:r>
                        <a:rPr lang="en-US" sz="1000">
                          <a:latin typeface="Calibri"/>
                          <a:ea typeface="Calibri"/>
                          <a:cs typeface="Calibri"/>
                          <a:sym typeface="Calibri"/>
                        </a:rPr>
                        <a:t>(Code Coverage)</a:t>
                      </a:r>
                      <a:endParaRPr sz="1000">
                        <a:latin typeface="Calibri"/>
                        <a:ea typeface="Calibri"/>
                        <a:cs typeface="Calibri"/>
                        <a:sym typeface="Calibri"/>
                      </a:endParaRPr>
                    </a:p>
                    <a:p>
                      <a:pPr indent="0" lvl="0" marL="0" rtl="0" algn="l">
                        <a:lnSpc>
                          <a:spcPct val="100000"/>
                        </a:lnSpc>
                        <a:spcBef>
                          <a:spcPts val="0"/>
                        </a:spcBef>
                        <a:spcAft>
                          <a:spcPts val="0"/>
                        </a:spcAft>
                        <a:buNone/>
                      </a:pPr>
                      <a:r>
                        <a:rPr b="1" lang="en-US" sz="1000">
                          <a:latin typeface="Calibri"/>
                          <a:ea typeface="Calibri"/>
                          <a:cs typeface="Calibri"/>
                          <a:sym typeface="Calibri"/>
                        </a:rPr>
                        <a:t>86%</a:t>
                      </a:r>
                      <a:r>
                        <a:rPr lang="en-US" sz="1000">
                          <a:latin typeface="Calibri"/>
                          <a:ea typeface="Calibri"/>
                          <a:cs typeface="Calibri"/>
                          <a:sym typeface="Calibri"/>
                        </a:rPr>
                        <a:t> uncovered</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18.4</a:t>
                      </a:r>
                      <a:r>
                        <a:rPr lang="en-US" sz="1000">
                          <a:latin typeface="Calibri"/>
                          <a:ea typeface="Calibri"/>
                          <a:cs typeface="Calibri"/>
                          <a:sym typeface="Calibri"/>
                        </a:rPr>
                        <a:t>%</a:t>
                      </a:r>
                      <a:r>
                        <a:rPr b="1" lang="en-US" sz="1000">
                          <a:latin typeface="Calibri"/>
                          <a:ea typeface="Calibri"/>
                          <a:cs typeface="Calibri"/>
                          <a:sym typeface="Calibri"/>
                        </a:rPr>
                        <a:t> </a:t>
                      </a:r>
                      <a:r>
                        <a:rPr lang="en-US" sz="1000">
                          <a:latin typeface="Calibri"/>
                          <a:ea typeface="Calibri"/>
                          <a:cs typeface="Calibri"/>
                          <a:sym typeface="Calibri"/>
                        </a:rPr>
                        <a:t>(Code Coverage)</a:t>
                      </a:r>
                      <a:endParaRPr sz="1000">
                        <a:latin typeface="Calibri"/>
                        <a:ea typeface="Calibri"/>
                        <a:cs typeface="Calibri"/>
                        <a:sym typeface="Calibri"/>
                      </a:endParaRPr>
                    </a:p>
                    <a:p>
                      <a:pPr indent="0" lvl="0" marL="0" rtl="0" algn="l">
                        <a:lnSpc>
                          <a:spcPct val="100000"/>
                        </a:lnSpc>
                        <a:spcBef>
                          <a:spcPts val="0"/>
                        </a:spcBef>
                        <a:spcAft>
                          <a:spcPts val="0"/>
                        </a:spcAft>
                        <a:buNone/>
                      </a:pPr>
                      <a:r>
                        <a:rPr b="1" lang="en-US" sz="1000">
                          <a:latin typeface="Calibri"/>
                          <a:ea typeface="Calibri"/>
                          <a:cs typeface="Calibri"/>
                          <a:sym typeface="Calibri"/>
                        </a:rPr>
                        <a:t>81.6</a:t>
                      </a:r>
                      <a:r>
                        <a:rPr lang="en-US" sz="1000">
                          <a:latin typeface="Calibri"/>
                          <a:ea typeface="Calibri"/>
                          <a:cs typeface="Calibri"/>
                          <a:sym typeface="Calibri"/>
                        </a:rPr>
                        <a:t>% uncovered</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+31.3%</a:t>
                      </a:r>
                      <a:endParaRPr sz="1000">
                        <a:latin typeface="Calibri"/>
                        <a:ea typeface="Calibri"/>
                        <a:cs typeface="Calibri"/>
                        <a:sym typeface="Calibri"/>
                      </a:endParaRPr>
                    </a:p>
                    <a:p>
                      <a:pPr indent="0" lvl="0" marL="0" rtl="0" algn="l">
                        <a:lnSpc>
                          <a:spcPct val="100000"/>
                        </a:lnSpc>
                        <a:spcBef>
                          <a:spcPts val="0"/>
                        </a:spcBef>
                        <a:spcAft>
                          <a:spcPts val="0"/>
                        </a:spcAft>
                        <a:buNone/>
                      </a:pPr>
                      <a:r>
                        <a:rPr b="1" lang="en-US" sz="1000">
                          <a:latin typeface="Calibri"/>
                          <a:ea typeface="Calibri"/>
                          <a:cs typeface="Calibri"/>
                          <a:sym typeface="Calibri"/>
                        </a:rPr>
                        <a:t>+5.11%</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rPr lang="en-US" sz="1000">
                          <a:solidFill>
                            <a:srgbClr val="FF0000"/>
                          </a:solidFill>
                          <a:latin typeface="Calibri"/>
                          <a:ea typeface="Calibri"/>
                          <a:cs typeface="Calibri"/>
                          <a:sym typeface="Calibri"/>
                        </a:rPr>
                        <a:t>-34.89% </a:t>
                      </a:r>
                      <a:r>
                        <a:rPr lang="en-US" sz="1000">
                          <a:solidFill>
                            <a:schemeClr val="dk1"/>
                          </a:solidFill>
                          <a:latin typeface="Calibri"/>
                          <a:ea typeface="Calibri"/>
                          <a:cs typeface="Calibri"/>
                          <a:sym typeface="Calibri"/>
                        </a:rPr>
                        <a:t>(40%)</a:t>
                      </a:r>
                      <a:endParaRPr sz="10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K02-Flaky Tests (Joram)</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Not quantifiable</a:t>
                      </a:r>
                      <a:endParaRPr b="1" sz="1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000">
                          <a:solidFill>
                            <a:schemeClr val="dk1"/>
                          </a:solidFill>
                          <a:latin typeface="Calibri"/>
                          <a:ea typeface="Calibri"/>
                          <a:cs typeface="Calibri"/>
                          <a:sym typeface="Calibri"/>
                        </a:rPr>
                        <a:t>(Multiple random exceptions in existing test suite)</a:t>
                      </a:r>
                      <a:endParaRPr sz="10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Flaky tests not fixed</a:t>
                      </a:r>
                      <a:endParaRPr b="1" sz="1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000">
                          <a:solidFill>
                            <a:schemeClr val="dk1"/>
                          </a:solidFill>
                          <a:latin typeface="Calibri"/>
                          <a:ea typeface="Calibri"/>
                          <a:cs typeface="Calibri"/>
                          <a:sym typeface="Calibri"/>
                        </a:rPr>
                        <a:t>(reproduced, but skilled human dev required from team)</a:t>
                      </a:r>
                      <a:endParaRPr sz="10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0%</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rgbClr val="FF0000"/>
                          </a:solidFill>
                          <a:latin typeface="Calibri"/>
                          <a:ea typeface="Calibri"/>
                          <a:cs typeface="Calibri"/>
                          <a:sym typeface="Calibri"/>
                        </a:rPr>
                        <a:t>- 20%</a:t>
                      </a:r>
                      <a:r>
                        <a:rPr b="1" lang="en-US" sz="1000">
                          <a:solidFill>
                            <a:srgbClr val="38761D"/>
                          </a:solidFill>
                          <a:latin typeface="Calibri"/>
                          <a:ea typeface="Calibri"/>
                          <a:cs typeface="Calibri"/>
                          <a:sym typeface="Calibri"/>
                        </a:rPr>
                        <a:t> </a:t>
                      </a:r>
                      <a:r>
                        <a:rPr lang="en-US" sz="1000">
                          <a:solidFill>
                            <a:schemeClr val="dk1"/>
                          </a:solidFill>
                          <a:latin typeface="Calibri"/>
                          <a:ea typeface="Calibri"/>
                          <a:cs typeface="Calibri"/>
                          <a:sym typeface="Calibri"/>
                        </a:rPr>
                        <a:t>(20%)</a:t>
                      </a:r>
                      <a:endParaRPr sz="1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000">
                          <a:solidFill>
                            <a:schemeClr val="dk1"/>
                          </a:solidFill>
                          <a:latin typeface="Calibri"/>
                          <a:ea typeface="Calibri"/>
                          <a:cs typeface="Calibri"/>
                          <a:sym typeface="Calibri"/>
                        </a:rPr>
                        <a:t>Great help for dev team (hints in generated tests)</a:t>
                      </a:r>
                      <a:endParaRPr sz="10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K03-Better Test Quality (Joram)</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20</a:t>
                      </a:r>
                      <a:r>
                        <a:rPr b="1" lang="en-US" sz="1000">
                          <a:solidFill>
                            <a:schemeClr val="dk1"/>
                          </a:solidFill>
                          <a:latin typeface="Calibri"/>
                          <a:ea typeface="Calibri"/>
                          <a:cs typeface="Calibri"/>
                          <a:sym typeface="Calibri"/>
                        </a:rPr>
                        <a:t>%</a:t>
                      </a:r>
                      <a:r>
                        <a:rPr lang="en-US" sz="1000">
                          <a:solidFill>
                            <a:schemeClr val="dk1"/>
                          </a:solidFill>
                          <a:latin typeface="Calibri"/>
                          <a:ea typeface="Calibri"/>
                          <a:cs typeface="Calibri"/>
                          <a:sym typeface="Calibri"/>
                        </a:rPr>
                        <a:t> (mutation score)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27.2</a:t>
                      </a:r>
                      <a:r>
                        <a:rPr b="1" lang="en-US" sz="1000">
                          <a:solidFill>
                            <a:schemeClr val="dk1"/>
                          </a:solidFill>
                          <a:latin typeface="Calibri"/>
                          <a:ea typeface="Calibri"/>
                          <a:cs typeface="Calibri"/>
                          <a:sym typeface="Calibri"/>
                        </a:rPr>
                        <a:t>%</a:t>
                      </a:r>
                      <a:r>
                        <a:rPr lang="en-US" sz="1000">
                          <a:solidFill>
                            <a:schemeClr val="dk1"/>
                          </a:solidFill>
                          <a:latin typeface="Calibri"/>
                          <a:ea typeface="Calibri"/>
                          <a:cs typeface="Calibri"/>
                          <a:sym typeface="Calibri"/>
                        </a:rPr>
                        <a:t> (mutation score)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+36.2%</a:t>
                      </a:r>
                      <a:r>
                        <a:rPr lang="en-US" sz="1000">
                          <a:solidFill>
                            <a:schemeClr val="dk1"/>
                          </a:solidFill>
                          <a:latin typeface="Calibri"/>
                          <a:ea typeface="Calibri"/>
                          <a:cs typeface="Calibri"/>
                          <a:sym typeface="Calibri"/>
                        </a:rPr>
                        <a:t> </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rgbClr val="38761D"/>
                          </a:solidFill>
                          <a:latin typeface="Calibri"/>
                          <a:ea typeface="Calibri"/>
                          <a:cs typeface="Calibri"/>
                          <a:sym typeface="Calibri"/>
                        </a:rPr>
                        <a:t>+16.2%</a:t>
                      </a:r>
                      <a:r>
                        <a:rPr b="1" lang="en-US" sz="1000">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(20%)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K04-More unique traces (Lutece)</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Initial configuration: config0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88%</a:t>
                      </a:r>
                      <a:r>
                        <a:rPr b="1" lang="en-US" sz="1000">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difference with config0</a:t>
                      </a:r>
                      <a:endParaRPr sz="1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000">
                          <a:solidFill>
                            <a:schemeClr val="dk1"/>
                          </a:solidFill>
                          <a:latin typeface="Calibri"/>
                          <a:ea typeface="Calibri"/>
                          <a:cs typeface="Calibri"/>
                          <a:sym typeface="Calibri"/>
                        </a:rPr>
                        <a:t>(in best config tested)</a:t>
                      </a:r>
                      <a:endParaRPr sz="10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+88%</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rgbClr val="38761D"/>
                          </a:solidFill>
                          <a:latin typeface="Calibri"/>
                          <a:ea typeface="Calibri"/>
                          <a:cs typeface="Calibri"/>
                          <a:sym typeface="Calibri"/>
                        </a:rPr>
                        <a:t>+48%</a:t>
                      </a:r>
                      <a:r>
                        <a:rPr lang="en-US" sz="1000">
                          <a:solidFill>
                            <a:schemeClr val="dk1"/>
                          </a:solidFill>
                          <a:latin typeface="Calibri"/>
                          <a:ea typeface="Calibri"/>
                          <a:cs typeface="Calibri"/>
                          <a:sym typeface="Calibri"/>
                        </a:rPr>
                        <a:t> (40%)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56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K05-System specific bugs (Lutece)</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0</a:t>
                      </a:r>
                      <a:r>
                        <a:rPr b="1" lang="en-US" sz="1000">
                          <a:solidFill>
                            <a:schemeClr val="dk1"/>
                          </a:solidFill>
                          <a:latin typeface="Calibri"/>
                          <a:ea typeface="Calibri"/>
                          <a:cs typeface="Calibri"/>
                          <a:sym typeface="Calibri"/>
                        </a:rPr>
                        <a:t>%</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rgbClr val="FF0000"/>
                          </a:solidFill>
                          <a:latin typeface="Calibri"/>
                          <a:ea typeface="Calibri"/>
                          <a:cs typeface="Calibri"/>
                          <a:sym typeface="Calibri"/>
                        </a:rPr>
                        <a:t>- 30%</a:t>
                      </a:r>
                      <a:r>
                        <a:rPr lang="en-US" sz="1000">
                          <a:solidFill>
                            <a:schemeClr val="dk1"/>
                          </a:solidFill>
                          <a:latin typeface="Calibri"/>
                          <a:ea typeface="Calibri"/>
                          <a:cs typeface="Calibri"/>
                          <a:sym typeface="Calibri"/>
                        </a:rPr>
                        <a:t> (30%)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K06-More config / Faster (Lutece)</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1 </a:t>
                      </a:r>
                      <a:r>
                        <a:rPr lang="en-US" sz="1000">
                          <a:solidFill>
                            <a:schemeClr val="dk1"/>
                          </a:solidFill>
                          <a:latin typeface="Calibri"/>
                          <a:ea typeface="Calibri"/>
                          <a:cs typeface="Calibri"/>
                          <a:sym typeface="Calibri"/>
                        </a:rPr>
                        <a:t>(#config)</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7</a:t>
                      </a:r>
                      <a:r>
                        <a:rPr b="1" lang="en-US" sz="1000">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(#config)</a:t>
                      </a:r>
                      <a:endParaRPr sz="1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000">
                          <a:solidFill>
                            <a:schemeClr val="dk1"/>
                          </a:solidFill>
                          <a:latin typeface="Calibri"/>
                          <a:ea typeface="Calibri"/>
                          <a:cs typeface="Calibri"/>
                          <a:sym typeface="Calibri"/>
                        </a:rPr>
                        <a:t>Variations: 2 on DB, 3 on app server, 2 on java platform</a:t>
                      </a:r>
                      <a:endParaRPr sz="10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+600%</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rgbClr val="38761D"/>
                          </a:solidFill>
                          <a:latin typeface="Calibri"/>
                          <a:ea typeface="Calibri"/>
                          <a:cs typeface="Calibri"/>
                          <a:sym typeface="Calibri"/>
                        </a:rPr>
                        <a:t>+550%</a:t>
                      </a:r>
                      <a:r>
                        <a:rPr lang="en-US" sz="1000">
                          <a:solidFill>
                            <a:schemeClr val="dk1"/>
                          </a:solidFill>
                          <a:latin typeface="Calibri"/>
                          <a:ea typeface="Calibri"/>
                          <a:cs typeface="Calibri"/>
                          <a:sym typeface="Calibri"/>
                        </a:rPr>
                        <a:t> (50%)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5800">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K08-More crash tests (Joram)</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0</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7 exceptions out of 12 successful </a:t>
                      </a:r>
                      <a:r>
                        <a:rPr lang="en-US" sz="1000">
                          <a:solidFill>
                            <a:schemeClr val="dk1"/>
                          </a:solidFill>
                          <a:latin typeface="Calibri"/>
                          <a:ea typeface="Calibri"/>
                          <a:cs typeface="Calibri"/>
                          <a:sym typeface="Calibri"/>
                        </a:rPr>
                        <a:t>(result: 64 tests in 4 cases)</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+58%</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rgbClr val="FF0000"/>
                          </a:solidFill>
                          <a:latin typeface="Calibri"/>
                          <a:ea typeface="Calibri"/>
                          <a:cs typeface="Calibri"/>
                          <a:sym typeface="Calibri"/>
                        </a:rPr>
                        <a:t>- 12%</a:t>
                      </a:r>
                      <a:r>
                        <a:rPr b="1" lang="en-US" sz="1000">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(70%)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K09-More prod tests (Joram)</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9</a:t>
                      </a:r>
                      <a:r>
                        <a:rPr b="1" lang="en-US" sz="1000">
                          <a:solidFill>
                            <a:schemeClr val="dk1"/>
                          </a:solidFill>
                          <a:latin typeface="Calibri"/>
                          <a:ea typeface="Calibri"/>
                          <a:cs typeface="Calibri"/>
                          <a:sym typeface="Calibri"/>
                        </a:rPr>
                        <a:t>3 test cases</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b="1" lang="en-US" sz="1000">
                          <a:solidFill>
                            <a:schemeClr val="dk1"/>
                          </a:solidFill>
                        </a:rPr>
                        <a:t>123 test cases</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+43%</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rgbClr val="38761D"/>
                          </a:solidFill>
                          <a:latin typeface="Calibri"/>
                          <a:ea typeface="Calibri"/>
                          <a:cs typeface="Calibri"/>
                          <a:sym typeface="Calibri"/>
                        </a:rPr>
                        <a:t>+33%</a:t>
                      </a:r>
                      <a:r>
                        <a:rPr b="1" lang="en-US" sz="1000">
                          <a:solidFill>
                            <a:srgbClr val="FF0000"/>
                          </a:solidFill>
                          <a:latin typeface="Calibri"/>
                          <a:ea typeface="Calibri"/>
                          <a:cs typeface="Calibri"/>
                          <a:sym typeface="Calibri"/>
                        </a:rPr>
                        <a:t> </a:t>
                      </a:r>
                      <a:r>
                        <a:rPr lang="en-US" sz="1000">
                          <a:solidFill>
                            <a:schemeClr val="dk1"/>
                          </a:solidFill>
                          <a:latin typeface="Calibri"/>
                          <a:ea typeface="Calibri"/>
                          <a:cs typeface="Calibri"/>
                          <a:sym typeface="Calibri"/>
                        </a:rPr>
                        <a:t>(10%)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27" name="Google Shape;327;p40"/>
          <p:cNvSpPr txBox="1"/>
          <p:nvPr/>
        </p:nvSpPr>
        <p:spPr>
          <a:xfrm>
            <a:off x="402012" y="733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b="0" i="0" lang="en-US" sz="3500" u="none" cap="none" strike="noStrike">
                <a:solidFill>
                  <a:srgbClr val="19AFFF"/>
                </a:solidFill>
                <a:latin typeface="Arial"/>
                <a:ea typeface="Arial"/>
                <a:cs typeface="Arial"/>
                <a:sym typeface="Arial"/>
              </a:rPr>
              <a:t>OW2</a:t>
            </a:r>
            <a:r>
              <a:rPr b="0" i="0" lang="en-US" sz="3500" u="none" cap="none" strike="noStrike">
                <a:solidFill>
                  <a:srgbClr val="19AFFF"/>
                </a:solidFill>
                <a:latin typeface="Calibri"/>
                <a:ea typeface="Calibri"/>
                <a:cs typeface="Calibri"/>
                <a:sym typeface="Calibri"/>
              </a:rPr>
              <a:t> UC (3/7) – Descartes (KPIs, VQs)</a:t>
            </a:r>
            <a:endParaRPr b="0" i="0" sz="3500" u="none" cap="none" strike="noStrike">
              <a:solidFill>
                <a:srgbClr val="000000"/>
              </a:solidFill>
              <a:latin typeface="Calibri"/>
              <a:ea typeface="Calibri"/>
              <a:cs typeface="Calibri"/>
              <a:sym typeface="Calibri"/>
            </a:endParaRPr>
          </a:p>
        </p:txBody>
      </p:sp>
      <p:sp>
        <p:nvSpPr>
          <p:cNvPr id="328" name="Google Shape;328;p40"/>
          <p:cNvSpPr txBox="1"/>
          <p:nvPr>
            <p:ph idx="1" type="body"/>
          </p:nvPr>
        </p:nvSpPr>
        <p:spPr>
          <a:xfrm>
            <a:off x="402000" y="757650"/>
            <a:ext cx="8641800" cy="3945300"/>
          </a:xfrm>
          <a:prstGeom prst="rect">
            <a:avLst/>
          </a:prstGeom>
        </p:spPr>
        <p:txBody>
          <a:bodyPr anchorCtr="0" anchor="t" bIns="45700" lIns="91425" spcFirstLastPara="1" rIns="91425" wrap="square" tIns="45700">
            <a:noAutofit/>
          </a:bodyPr>
          <a:lstStyle/>
          <a:p>
            <a:pPr indent="-342900" lvl="0" marL="457200" rtl="0" algn="l">
              <a:spcBef>
                <a:spcPts val="750"/>
              </a:spcBef>
              <a:spcAft>
                <a:spcPts val="0"/>
              </a:spcAft>
              <a:buSzPts val="1800"/>
              <a:buChar char="●"/>
            </a:pPr>
            <a:r>
              <a:rPr lang="en-US"/>
              <a:t>Stable, industry-grade: recommend to community.</a:t>
            </a:r>
            <a:endParaRPr/>
          </a:p>
          <a:p>
            <a:pPr indent="-342900" lvl="1" marL="914400" rtl="0" algn="l">
              <a:spcBef>
                <a:spcPts val="0"/>
              </a:spcBef>
              <a:spcAft>
                <a:spcPts val="0"/>
              </a:spcAft>
              <a:buClr>
                <a:srgbClr val="38761D"/>
              </a:buClr>
              <a:buSzPts val="1800"/>
              <a:buChar char="○"/>
            </a:pPr>
            <a:r>
              <a:rPr lang="en-US">
                <a:solidFill>
                  <a:srgbClr val="38761D"/>
                </a:solidFill>
              </a:rPr>
              <a:t>VQ 1, 2 (all dev process + confidence) / K01, 03 (execution paths, test quality)</a:t>
            </a:r>
            <a:endParaRPr>
              <a:solidFill>
                <a:srgbClr val="38761D"/>
              </a:solidFill>
            </a:endParaRPr>
          </a:p>
          <a:p>
            <a:pPr indent="-342900" lvl="2" marL="1371600" rtl="0" algn="l">
              <a:spcBef>
                <a:spcPts val="0"/>
              </a:spcBef>
              <a:spcAft>
                <a:spcPts val="0"/>
              </a:spcAft>
              <a:buClr>
                <a:srgbClr val="38761D"/>
              </a:buClr>
              <a:buSzPts val="1800"/>
              <a:buChar char="■"/>
            </a:pPr>
            <a:r>
              <a:rPr lang="en-US">
                <a:solidFill>
                  <a:srgbClr val="38761D"/>
                </a:solidFill>
              </a:rPr>
              <a:t>Joram / </a:t>
            </a:r>
            <a:r>
              <a:rPr lang="en-US">
                <a:solidFill>
                  <a:srgbClr val="BF9000"/>
                </a:solidFill>
              </a:rPr>
              <a:t>Lutece</a:t>
            </a:r>
            <a:endParaRPr>
              <a:solidFill>
                <a:srgbClr val="38761D"/>
              </a:solidFill>
            </a:endParaRPr>
          </a:p>
          <a:p>
            <a:pPr indent="-342900" lvl="1" marL="914400" rtl="0" algn="l">
              <a:spcBef>
                <a:spcPts val="0"/>
              </a:spcBef>
              <a:spcAft>
                <a:spcPts val="0"/>
              </a:spcAft>
              <a:buSzPts val="1800"/>
              <a:buChar char="○"/>
            </a:pPr>
            <a:r>
              <a:rPr lang="en-US"/>
              <a:t>Suitable for project managers: build (break upon mutation score breach), development (detect poor testing patterns like pseudo-tests), CI (when fast enough: depends on projects and the way tests are coded).</a:t>
            </a:r>
            <a:endParaRPr/>
          </a:p>
          <a:p>
            <a:pPr indent="-342900" lvl="1" marL="914400" rtl="0" algn="l">
              <a:spcBef>
                <a:spcPts val="0"/>
              </a:spcBef>
              <a:spcAft>
                <a:spcPts val="0"/>
              </a:spcAft>
              <a:buSzPts val="1800"/>
              <a:buChar char="○"/>
            </a:pPr>
            <a:r>
              <a:rPr lang="en-US"/>
              <a:t>Configurable outputs, for human readers, machine processing, or automation (we could generate Gitlab issues, which proves Descartes is also extensible).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34" name="Google Shape;334;p41"/>
          <p:cNvSpPr txBox="1"/>
          <p:nvPr/>
        </p:nvSpPr>
        <p:spPr>
          <a:xfrm>
            <a:off x="402012" y="9433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b="0" i="0" lang="en-US" sz="3500" u="none" cap="none" strike="noStrike">
                <a:solidFill>
                  <a:srgbClr val="19AFFF"/>
                </a:solidFill>
                <a:latin typeface="Arial"/>
                <a:ea typeface="Arial"/>
                <a:cs typeface="Arial"/>
                <a:sym typeface="Arial"/>
              </a:rPr>
              <a:t>OW2</a:t>
            </a:r>
            <a:r>
              <a:rPr b="0" i="0" lang="en-US" sz="3500" u="none" cap="none" strike="noStrike">
                <a:solidFill>
                  <a:srgbClr val="19AFFF"/>
                </a:solidFill>
                <a:latin typeface="Calibri"/>
                <a:ea typeface="Calibri"/>
                <a:cs typeface="Calibri"/>
                <a:sym typeface="Calibri"/>
              </a:rPr>
              <a:t> U</a:t>
            </a:r>
            <a:r>
              <a:rPr lang="en-US" sz="3500">
                <a:solidFill>
                  <a:srgbClr val="19AFFF"/>
                </a:solidFill>
                <a:latin typeface="Calibri"/>
                <a:ea typeface="Calibri"/>
                <a:cs typeface="Calibri"/>
                <a:sym typeface="Calibri"/>
              </a:rPr>
              <a:t>C </a:t>
            </a:r>
            <a:r>
              <a:rPr b="0" i="0" lang="en-US" sz="3500" u="none" cap="none" strike="noStrike">
                <a:solidFill>
                  <a:srgbClr val="19AFFF"/>
                </a:solidFill>
                <a:latin typeface="Calibri"/>
                <a:ea typeface="Calibri"/>
                <a:cs typeface="Calibri"/>
                <a:sym typeface="Calibri"/>
              </a:rPr>
              <a:t>(4/7) – Dspot (KPIs, VQs)</a:t>
            </a:r>
            <a:endParaRPr b="0" i="0" sz="3500" u="none" cap="none" strike="noStrike">
              <a:solidFill>
                <a:srgbClr val="000000"/>
              </a:solidFill>
              <a:latin typeface="Calibri"/>
              <a:ea typeface="Calibri"/>
              <a:cs typeface="Calibri"/>
              <a:sym typeface="Calibri"/>
            </a:endParaRPr>
          </a:p>
        </p:txBody>
      </p:sp>
      <p:sp>
        <p:nvSpPr>
          <p:cNvPr id="335" name="Google Shape;335;p41"/>
          <p:cNvSpPr txBox="1"/>
          <p:nvPr>
            <p:ph idx="1" type="body"/>
          </p:nvPr>
        </p:nvSpPr>
        <p:spPr>
          <a:xfrm>
            <a:off x="84150" y="750275"/>
            <a:ext cx="8975700" cy="4017000"/>
          </a:xfrm>
          <a:prstGeom prst="rect">
            <a:avLst/>
          </a:prstGeom>
        </p:spPr>
        <p:txBody>
          <a:bodyPr anchorCtr="0" anchor="t" bIns="45700" lIns="91425" spcFirstLastPara="1" rIns="91425" wrap="square" tIns="45700">
            <a:noAutofit/>
          </a:bodyPr>
          <a:lstStyle/>
          <a:p>
            <a:pPr indent="-342900" lvl="0" marL="457200" rtl="0" algn="l">
              <a:spcBef>
                <a:spcPts val="750"/>
              </a:spcBef>
              <a:spcAft>
                <a:spcPts val="0"/>
              </a:spcAft>
              <a:buSzPts val="1800"/>
              <a:buChar char="●"/>
            </a:pPr>
            <a:r>
              <a:rPr lang="en-US"/>
              <a:t>Some increase in mutation and line coverage</a:t>
            </a:r>
            <a:endParaRPr/>
          </a:p>
          <a:p>
            <a:pPr indent="-342900" lvl="1" marL="914400" rtl="0" algn="l">
              <a:spcBef>
                <a:spcPts val="0"/>
              </a:spcBef>
              <a:spcAft>
                <a:spcPts val="0"/>
              </a:spcAft>
              <a:buClr>
                <a:srgbClr val="38761D"/>
              </a:buClr>
              <a:buSzPts val="1800"/>
              <a:buChar char="○"/>
            </a:pPr>
            <a:r>
              <a:rPr lang="en-US">
                <a:solidFill>
                  <a:srgbClr val="38761D"/>
                </a:solidFill>
              </a:rPr>
              <a:t>VQ 1, 4 (dev speedup + coverage) / </a:t>
            </a:r>
            <a:r>
              <a:rPr lang="en-US">
                <a:solidFill>
                  <a:srgbClr val="38761D"/>
                </a:solidFill>
              </a:rPr>
              <a:t>K01, 03, 09 (execution paths, test quality, prod level tests)</a:t>
            </a:r>
            <a:endParaRPr>
              <a:solidFill>
                <a:srgbClr val="38761D"/>
              </a:solidFill>
            </a:endParaRPr>
          </a:p>
          <a:p>
            <a:pPr indent="-342900" lvl="2" marL="1371600" rtl="0" algn="l">
              <a:spcBef>
                <a:spcPts val="0"/>
              </a:spcBef>
              <a:spcAft>
                <a:spcPts val="0"/>
              </a:spcAft>
              <a:buClr>
                <a:srgbClr val="38761D"/>
              </a:buClr>
              <a:buSzPts val="1800"/>
              <a:buChar char="■"/>
            </a:pPr>
            <a:r>
              <a:rPr lang="en-US">
                <a:solidFill>
                  <a:srgbClr val="38761D"/>
                </a:solidFill>
              </a:rPr>
              <a:t>Joram / </a:t>
            </a:r>
            <a:r>
              <a:rPr lang="en-US">
                <a:solidFill>
                  <a:srgbClr val="FF0000"/>
                </a:solidFill>
              </a:rPr>
              <a:t>Lutece</a:t>
            </a:r>
            <a:endParaRPr>
              <a:solidFill>
                <a:srgbClr val="38761D"/>
              </a:solidFill>
            </a:endParaRPr>
          </a:p>
          <a:p>
            <a:pPr indent="-342900" lvl="1" marL="914400" rtl="0" algn="l">
              <a:spcBef>
                <a:spcPts val="0"/>
              </a:spcBef>
              <a:spcAft>
                <a:spcPts val="0"/>
              </a:spcAft>
              <a:buSzPts val="1800"/>
              <a:buChar char="○"/>
            </a:pPr>
            <a:r>
              <a:rPr lang="en-US"/>
              <a:t>Result difficult to interpret for a human developer (a</a:t>
            </a:r>
            <a:r>
              <a:rPr lang="en-US"/>
              <a:t>pplied to a real Joram bug: fixed, but team rewrote tests by hand).</a:t>
            </a:r>
            <a:endParaRPr/>
          </a:p>
          <a:p>
            <a:pPr indent="-342900" lvl="0" marL="457200" rtl="0" algn="l">
              <a:spcBef>
                <a:spcPts val="0"/>
              </a:spcBef>
              <a:spcAft>
                <a:spcPts val="0"/>
              </a:spcAft>
              <a:buSzPts val="1800"/>
              <a:buChar char="●"/>
            </a:pPr>
            <a:r>
              <a:rPr lang="en-US"/>
              <a:t>Trade-off between computation time and generated tests too low for massive deployment at OW2</a:t>
            </a:r>
            <a:endParaRPr/>
          </a:p>
          <a:p>
            <a:pPr indent="-342900" lvl="1" marL="914400" rtl="0" algn="l">
              <a:spcBef>
                <a:spcPts val="0"/>
              </a:spcBef>
              <a:spcAft>
                <a:spcPts val="0"/>
              </a:spcAft>
              <a:buSzPts val="1800"/>
              <a:buChar char="○"/>
            </a:pPr>
            <a:r>
              <a:rPr lang="en-US"/>
              <a:t>DSpot punctually efficient to fix something (particularly when mixed with Descartes, to auto-suggest DSpot commands).</a:t>
            </a:r>
            <a:endParaRPr/>
          </a:p>
          <a:p>
            <a:pPr indent="-342900" lvl="1" marL="914400" rtl="0" algn="l">
              <a:spcBef>
                <a:spcPts val="0"/>
              </a:spcBef>
              <a:spcAft>
                <a:spcPts val="0"/>
              </a:spcAft>
              <a:buSzPts val="1800"/>
              <a:buChar char="○"/>
            </a:pPr>
            <a:r>
              <a:rPr lang="en-US"/>
              <a:t>More science needed to improve legibility of generated tests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41" name="Google Shape;341;p42"/>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b="0" i="0" lang="en-US" sz="3500" u="none" cap="none" strike="noStrike">
                <a:solidFill>
                  <a:srgbClr val="19AFFF"/>
                </a:solidFill>
                <a:latin typeface="Arial"/>
                <a:ea typeface="Arial"/>
                <a:cs typeface="Arial"/>
                <a:sym typeface="Arial"/>
              </a:rPr>
              <a:t>OW2</a:t>
            </a:r>
            <a:r>
              <a:rPr b="0" i="0" lang="en-US" sz="3500" u="none" cap="none" strike="noStrike">
                <a:solidFill>
                  <a:srgbClr val="19AFFF"/>
                </a:solidFill>
                <a:latin typeface="Calibri"/>
                <a:ea typeface="Calibri"/>
                <a:cs typeface="Calibri"/>
                <a:sym typeface="Calibri"/>
              </a:rPr>
              <a:t> UC (5/7) – CAMP (KPIs, VQs)</a:t>
            </a:r>
            <a:endParaRPr b="0" i="0" sz="3500" u="none" cap="none" strike="noStrike">
              <a:solidFill>
                <a:srgbClr val="000000"/>
              </a:solidFill>
              <a:latin typeface="Calibri"/>
              <a:ea typeface="Calibri"/>
              <a:cs typeface="Calibri"/>
              <a:sym typeface="Calibri"/>
            </a:endParaRPr>
          </a:p>
        </p:txBody>
      </p:sp>
      <p:sp>
        <p:nvSpPr>
          <p:cNvPr id="342" name="Google Shape;342;p42"/>
          <p:cNvSpPr txBox="1"/>
          <p:nvPr>
            <p:ph idx="1" type="body"/>
          </p:nvPr>
        </p:nvSpPr>
        <p:spPr>
          <a:xfrm>
            <a:off x="115750" y="815425"/>
            <a:ext cx="8912400" cy="3951900"/>
          </a:xfrm>
          <a:prstGeom prst="rect">
            <a:avLst/>
          </a:prstGeom>
        </p:spPr>
        <p:txBody>
          <a:bodyPr anchorCtr="0" anchor="t" bIns="45700" lIns="91425" spcFirstLastPara="1" rIns="91425" wrap="square" tIns="45700">
            <a:noAutofit/>
          </a:bodyPr>
          <a:lstStyle/>
          <a:p>
            <a:pPr indent="-342900" lvl="0" marL="457200" rtl="0" algn="l">
              <a:spcBef>
                <a:spcPts val="750"/>
              </a:spcBef>
              <a:spcAft>
                <a:spcPts val="0"/>
              </a:spcAft>
              <a:buSzPts val="1800"/>
              <a:buChar char="●"/>
            </a:pPr>
            <a:r>
              <a:rPr lang="en-US"/>
              <a:t>F</a:t>
            </a:r>
            <a:r>
              <a:rPr lang="en-US"/>
              <a:t>or projects with multiple configuration schemes</a:t>
            </a:r>
            <a:endParaRPr/>
          </a:p>
          <a:p>
            <a:pPr indent="-342900" lvl="1" marL="914400" rtl="0" algn="l">
              <a:spcBef>
                <a:spcPts val="0"/>
              </a:spcBef>
              <a:spcAft>
                <a:spcPts val="0"/>
              </a:spcAft>
              <a:buClr>
                <a:srgbClr val="38761D"/>
              </a:buClr>
              <a:buSzPts val="1800"/>
              <a:buChar char="○"/>
            </a:pPr>
            <a:r>
              <a:rPr lang="en-US">
                <a:solidFill>
                  <a:srgbClr val="38761D"/>
                </a:solidFill>
              </a:rPr>
              <a:t>VQ 3 / K04, </a:t>
            </a:r>
            <a:r>
              <a:rPr lang="en-US">
                <a:solidFill>
                  <a:srgbClr val="BF9000"/>
                </a:solidFill>
              </a:rPr>
              <a:t>[05]</a:t>
            </a:r>
            <a:r>
              <a:rPr lang="en-US">
                <a:solidFill>
                  <a:srgbClr val="38761D"/>
                </a:solidFill>
              </a:rPr>
              <a:t>, 06 (multi-environment test + SUT confidence)</a:t>
            </a:r>
            <a:endParaRPr>
              <a:solidFill>
                <a:srgbClr val="38761D"/>
              </a:solidFill>
            </a:endParaRPr>
          </a:p>
          <a:p>
            <a:pPr indent="-342900" lvl="2" marL="1371600" rtl="0" algn="l">
              <a:spcBef>
                <a:spcPts val="0"/>
              </a:spcBef>
              <a:spcAft>
                <a:spcPts val="0"/>
              </a:spcAft>
              <a:buClr>
                <a:srgbClr val="38761D"/>
              </a:buClr>
              <a:buSzPts val="1800"/>
              <a:buChar char="■"/>
            </a:pPr>
            <a:r>
              <a:rPr lang="en-US">
                <a:solidFill>
                  <a:srgbClr val="38761D"/>
                </a:solidFill>
              </a:rPr>
              <a:t>Joram / Lutece</a:t>
            </a:r>
            <a:endParaRPr>
              <a:solidFill>
                <a:srgbClr val="BF9000"/>
              </a:solidFill>
            </a:endParaRPr>
          </a:p>
          <a:p>
            <a:pPr indent="-342900" lvl="1" marL="914400" rtl="0" algn="l">
              <a:spcBef>
                <a:spcPts val="0"/>
              </a:spcBef>
              <a:spcAft>
                <a:spcPts val="0"/>
              </a:spcAft>
              <a:buSzPts val="1800"/>
              <a:buChar char="○"/>
            </a:pPr>
            <a:r>
              <a:rPr lang="en-US"/>
              <a:t>Many external components: servers, databases, platforms…</a:t>
            </a:r>
            <a:endParaRPr/>
          </a:p>
          <a:p>
            <a:pPr indent="-342900" lvl="2" marL="1371600" rtl="0" algn="l">
              <a:spcBef>
                <a:spcPts val="0"/>
              </a:spcBef>
              <a:spcAft>
                <a:spcPts val="0"/>
              </a:spcAft>
              <a:buSzPts val="1800"/>
              <a:buChar char="■"/>
            </a:pPr>
            <a:r>
              <a:rPr i="1" lang="en-US"/>
              <a:t>Lutece: from 1 to 7 variations (2 DB / app servers/ 2 platforms)</a:t>
            </a:r>
            <a:endParaRPr i="1"/>
          </a:p>
          <a:p>
            <a:pPr indent="-342900" lvl="2" marL="1371600" rtl="0" algn="l">
              <a:spcBef>
                <a:spcPts val="0"/>
              </a:spcBef>
              <a:spcAft>
                <a:spcPts val="0"/>
              </a:spcAft>
              <a:buSzPts val="1800"/>
              <a:buChar char="■"/>
            </a:pPr>
            <a:r>
              <a:rPr i="1" lang="en-US"/>
              <a:t>Perf tests + unique traces (stability assessed: no shift, many paths)</a:t>
            </a:r>
            <a:endParaRPr i="1"/>
          </a:p>
          <a:p>
            <a:pPr indent="-342900" lvl="0" marL="457200" rtl="0" algn="l">
              <a:spcBef>
                <a:spcPts val="0"/>
              </a:spcBef>
              <a:spcAft>
                <a:spcPts val="0"/>
              </a:spcAft>
              <a:buSzPts val="1800"/>
              <a:buChar char="●"/>
            </a:pPr>
            <a:r>
              <a:rPr lang="en-US"/>
              <a:t>CAMP dedicated to high configuration complexity</a:t>
            </a:r>
            <a:endParaRPr/>
          </a:p>
          <a:p>
            <a:pPr indent="-342900" lvl="1" marL="914400" rtl="0" algn="l">
              <a:spcBef>
                <a:spcPts val="0"/>
              </a:spcBef>
              <a:spcAft>
                <a:spcPts val="0"/>
              </a:spcAft>
              <a:buSzPts val="1800"/>
              <a:buChar char="○"/>
            </a:pPr>
            <a:r>
              <a:rPr lang="en-US"/>
              <a:t>For complex multi-configuration projects (like Lutece), when more basic solutions don’t fit (like plain Dockerfiles).</a:t>
            </a:r>
            <a:endParaRPr/>
          </a:p>
          <a:p>
            <a:pPr indent="-342900" lvl="1" marL="914400" rtl="0" algn="l">
              <a:spcBef>
                <a:spcPts val="0"/>
              </a:spcBef>
              <a:spcAft>
                <a:spcPts val="0"/>
              </a:spcAft>
              <a:buSzPts val="1800"/>
              <a:buChar char="○"/>
            </a:pPr>
            <a:r>
              <a:rPr lang="en-US"/>
              <a:t>More suitable for validation / deployment tests on releases than everyday use by dev teams.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9AFFF"/>
              </a:buClr>
              <a:buSzPts val="3600"/>
              <a:buFont typeface="Calibri"/>
              <a:buNone/>
            </a:pPr>
            <a:r>
              <a:rPr lang="en-US" sz="3600">
                <a:solidFill>
                  <a:srgbClr val="19AFFF"/>
                </a:solidFill>
              </a:rPr>
              <a:t>Deliverables</a:t>
            </a:r>
            <a:endParaRPr/>
          </a:p>
        </p:txBody>
      </p:sp>
      <p:sp>
        <p:nvSpPr>
          <p:cNvPr id="118" name="Google Shape;118;p16"/>
          <p:cNvSpPr txBox="1"/>
          <p:nvPr>
            <p:ph idx="1" type="body"/>
          </p:nvPr>
        </p:nvSpPr>
        <p:spPr>
          <a:xfrm>
            <a:off x="377700" y="1084400"/>
            <a:ext cx="8388600" cy="9942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US" sz="2400"/>
              <a:t>T5.3-T5.7: Use Case validation</a:t>
            </a:r>
            <a:endParaRPr sz="2400"/>
          </a:p>
          <a:p>
            <a:pPr indent="-381000" lvl="0" marL="457200" rtl="0" algn="l">
              <a:spcBef>
                <a:spcPts val="750"/>
              </a:spcBef>
              <a:spcAft>
                <a:spcPts val="0"/>
              </a:spcAft>
              <a:buSzPts val="2400"/>
              <a:buChar char="•"/>
            </a:pPr>
            <a:r>
              <a:rPr lang="en-US" sz="2400"/>
              <a:t>D5.7 Use Case Validation Report v3 - M36, Nov 19</a:t>
            </a:r>
            <a:endParaRPr sz="2400"/>
          </a:p>
        </p:txBody>
      </p:sp>
      <p:sp>
        <p:nvSpPr>
          <p:cNvPr id="119" name="Google Shape;119;p16"/>
          <p:cNvSpPr txBox="1"/>
          <p:nvPr>
            <p:ph idx="12" type="sldNum"/>
          </p:nvPr>
        </p:nvSpPr>
        <p:spPr>
          <a:xfrm>
            <a:off x="6457950" y="4767263"/>
            <a:ext cx="20574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20" name="Google Shape;120;p16"/>
          <p:cNvPicPr preferRelativeResize="0"/>
          <p:nvPr/>
        </p:nvPicPr>
        <p:blipFill>
          <a:blip r:embed="rId3">
            <a:alphaModFix/>
          </a:blip>
          <a:stretch>
            <a:fillRect/>
          </a:stretch>
        </p:blipFill>
        <p:spPr>
          <a:xfrm>
            <a:off x="1015250" y="2038325"/>
            <a:ext cx="6738516" cy="2383862"/>
          </a:xfrm>
          <a:prstGeom prst="rect">
            <a:avLst/>
          </a:prstGeom>
          <a:noFill/>
          <a:ln>
            <a:noFill/>
          </a:ln>
        </p:spPr>
      </p:pic>
      <p:sp>
        <p:nvSpPr>
          <p:cNvPr id="121" name="Google Shape;121;p16"/>
          <p:cNvSpPr txBox="1"/>
          <p:nvPr/>
        </p:nvSpPr>
        <p:spPr>
          <a:xfrm>
            <a:off x="1862025" y="4377000"/>
            <a:ext cx="5252400" cy="5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Use Case Experimentations during Period 2 ( </a:t>
            </a:r>
            <a:r>
              <a:rPr lang="en-US">
                <a:solidFill>
                  <a:srgbClr val="FF0000"/>
                </a:solidFill>
                <a:latin typeface="Calibri"/>
                <a:ea typeface="Calibri"/>
                <a:cs typeface="Calibri"/>
                <a:sym typeface="Calibri"/>
              </a:rPr>
              <a:t>☓ -√</a:t>
            </a:r>
            <a:r>
              <a:rPr lang="en-US">
                <a:latin typeface="Calibri"/>
                <a:ea typeface="Calibri"/>
                <a:cs typeface="Calibri"/>
                <a:sym typeface="Calibri"/>
              </a:rPr>
              <a:t>) and Period 3 (</a:t>
            </a:r>
            <a:r>
              <a:rPr lang="en-US">
                <a:solidFill>
                  <a:srgbClr val="0000FF"/>
                </a:solidFill>
                <a:latin typeface="Calibri"/>
                <a:ea typeface="Calibri"/>
                <a:cs typeface="Calibri"/>
                <a:sym typeface="Calibri"/>
              </a:rPr>
              <a:t>√</a:t>
            </a:r>
            <a:r>
              <a:rPr lang="en-US">
                <a:latin typeface="Calibri"/>
                <a:ea typeface="Calibri"/>
                <a:cs typeface="Calibri"/>
                <a:sym typeface="Calibri"/>
              </a:rPr>
              <a:t>)</a:t>
            </a:r>
            <a:endParaRPr>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48" name="Google Shape;348;p43"/>
          <p:cNvSpPr txBox="1"/>
          <p:nvPr/>
        </p:nvSpPr>
        <p:spPr>
          <a:xfrm>
            <a:off x="402012" y="12"/>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b="0" i="0" lang="en-US" sz="3500" u="none" cap="none" strike="noStrike">
                <a:solidFill>
                  <a:srgbClr val="19AFFF"/>
                </a:solidFill>
                <a:latin typeface="Arial"/>
                <a:ea typeface="Arial"/>
                <a:cs typeface="Arial"/>
                <a:sym typeface="Arial"/>
              </a:rPr>
              <a:t>OW2</a:t>
            </a:r>
            <a:r>
              <a:rPr b="0" i="0" lang="en-US" sz="3500" u="none" cap="none" strike="noStrike">
                <a:solidFill>
                  <a:srgbClr val="19AFFF"/>
                </a:solidFill>
                <a:latin typeface="Calibri"/>
                <a:ea typeface="Calibri"/>
                <a:cs typeface="Calibri"/>
                <a:sym typeface="Calibri"/>
              </a:rPr>
              <a:t> UC (6/7) – Botsing/RAMP (KPIs, VQs)</a:t>
            </a:r>
            <a:endParaRPr b="0" i="0" sz="3500" u="none" cap="none" strike="noStrike">
              <a:solidFill>
                <a:srgbClr val="000000"/>
              </a:solidFill>
              <a:latin typeface="Calibri"/>
              <a:ea typeface="Calibri"/>
              <a:cs typeface="Calibri"/>
              <a:sym typeface="Calibri"/>
            </a:endParaRPr>
          </a:p>
        </p:txBody>
      </p:sp>
      <p:sp>
        <p:nvSpPr>
          <p:cNvPr id="349" name="Google Shape;349;p43"/>
          <p:cNvSpPr txBox="1"/>
          <p:nvPr>
            <p:ph idx="1" type="body"/>
          </p:nvPr>
        </p:nvSpPr>
        <p:spPr>
          <a:xfrm>
            <a:off x="158100" y="483875"/>
            <a:ext cx="8827800" cy="4283400"/>
          </a:xfrm>
          <a:prstGeom prst="rect">
            <a:avLst/>
          </a:prstGeom>
        </p:spPr>
        <p:txBody>
          <a:bodyPr anchorCtr="0" anchor="t" bIns="45700" lIns="91425" spcFirstLastPara="1" rIns="91425" wrap="square" tIns="45700">
            <a:noAutofit/>
          </a:bodyPr>
          <a:lstStyle/>
          <a:p>
            <a:pPr indent="-342900" lvl="0" marL="457200" rtl="0" algn="l">
              <a:spcBef>
                <a:spcPts val="750"/>
              </a:spcBef>
              <a:spcAft>
                <a:spcPts val="0"/>
              </a:spcAft>
              <a:buSzPts val="1800"/>
              <a:buChar char="●"/>
            </a:pPr>
            <a:r>
              <a:rPr lang="en-US"/>
              <a:t>Provides accurate crash-reproduction code.</a:t>
            </a:r>
            <a:endParaRPr/>
          </a:p>
          <a:p>
            <a:pPr indent="-342900" lvl="1" marL="914400" rtl="0" algn="l">
              <a:spcBef>
                <a:spcPts val="0"/>
              </a:spcBef>
              <a:spcAft>
                <a:spcPts val="0"/>
              </a:spcAft>
              <a:buClr>
                <a:srgbClr val="38761D"/>
              </a:buClr>
              <a:buSzPts val="1800"/>
              <a:buChar char="○"/>
            </a:pPr>
            <a:r>
              <a:rPr lang="en-US">
                <a:solidFill>
                  <a:srgbClr val="38761D"/>
                </a:solidFill>
              </a:rPr>
              <a:t>VQ 1, 3, 4 (all dev process) / K01, 02, 03, 08, 09 (all except config tests)</a:t>
            </a:r>
            <a:endParaRPr>
              <a:solidFill>
                <a:srgbClr val="38761D"/>
              </a:solidFill>
            </a:endParaRPr>
          </a:p>
          <a:p>
            <a:pPr indent="-342900" lvl="2" marL="1371600" rtl="0" algn="l">
              <a:spcBef>
                <a:spcPts val="0"/>
              </a:spcBef>
              <a:spcAft>
                <a:spcPts val="0"/>
              </a:spcAft>
              <a:buClr>
                <a:srgbClr val="38761D"/>
              </a:buClr>
              <a:buSzPts val="1800"/>
              <a:buChar char="■"/>
            </a:pPr>
            <a:r>
              <a:rPr lang="en-US" sz="2100">
                <a:solidFill>
                  <a:srgbClr val="38761D"/>
                </a:solidFill>
              </a:rPr>
              <a:t>Joram / Lutece</a:t>
            </a:r>
            <a:endParaRPr>
              <a:solidFill>
                <a:srgbClr val="38761D"/>
              </a:solidFill>
            </a:endParaRPr>
          </a:p>
          <a:p>
            <a:pPr indent="-342900" lvl="1" marL="914400" rtl="0" algn="l">
              <a:spcBef>
                <a:spcPts val="0"/>
              </a:spcBef>
              <a:spcAft>
                <a:spcPts val="0"/>
              </a:spcAft>
              <a:buSzPts val="1800"/>
              <a:buChar char="○"/>
            </a:pPr>
            <a:r>
              <a:rPr lang="en-US"/>
              <a:t>RAMP, added to Botsing, provides important increases of mutation and line coverage, at little cost.</a:t>
            </a:r>
            <a:endParaRPr/>
          </a:p>
          <a:p>
            <a:pPr indent="-342900" lvl="2" marL="1371600" rtl="0" algn="l">
              <a:spcBef>
                <a:spcPts val="0"/>
              </a:spcBef>
              <a:spcAft>
                <a:spcPts val="0"/>
              </a:spcAft>
              <a:buSzPts val="1800"/>
              <a:buChar char="■"/>
            </a:pPr>
            <a:r>
              <a:rPr i="1" lang="en-US"/>
              <a:t>58% success (7 exceptions out of 12, 64 tests in 4 test cases)</a:t>
            </a:r>
            <a:endParaRPr i="1"/>
          </a:p>
          <a:p>
            <a:pPr indent="-342900" lvl="0" marL="457200" rtl="0" algn="l">
              <a:spcBef>
                <a:spcPts val="0"/>
              </a:spcBef>
              <a:spcAft>
                <a:spcPts val="0"/>
              </a:spcAft>
              <a:buSzPts val="1800"/>
              <a:buChar char="●"/>
            </a:pPr>
            <a:r>
              <a:rPr lang="en-US"/>
              <a:t>Recommended to skilled people for specific hard debugging (like flaky behaviour).</a:t>
            </a:r>
            <a:endParaRPr/>
          </a:p>
          <a:p>
            <a:pPr indent="-342900" lvl="1" marL="914400" rtl="0" algn="l">
              <a:spcBef>
                <a:spcPts val="0"/>
              </a:spcBef>
              <a:spcAft>
                <a:spcPts val="0"/>
              </a:spcAft>
              <a:buSzPts val="1800"/>
              <a:buChar char="○"/>
            </a:pPr>
            <a:r>
              <a:rPr lang="en-US"/>
              <a:t>Brings new ideas and innovative fixes, but needs skilled post-processing (JUnit porting, cleanup, understanding...)</a:t>
            </a:r>
            <a:endParaRPr/>
          </a:p>
          <a:p>
            <a:pPr indent="-342900" lvl="1" marL="914400" rtl="0" algn="l">
              <a:spcBef>
                <a:spcPts val="0"/>
              </a:spcBef>
              <a:spcAft>
                <a:spcPts val="0"/>
              </a:spcAft>
              <a:buSzPts val="1800"/>
              <a:buChar char="○"/>
            </a:pPr>
            <a:r>
              <a:rPr lang="en-US"/>
              <a:t>Difficult to automate (long processing / medium success rate)</a:t>
            </a:r>
            <a:endParaRPr/>
          </a:p>
          <a:p>
            <a:pPr indent="0" lvl="0" marL="457200" rtl="0" algn="l">
              <a:spcBef>
                <a:spcPts val="75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55" name="Google Shape;355;p44"/>
          <p:cNvSpPr txBox="1"/>
          <p:nvPr/>
        </p:nvSpPr>
        <p:spPr>
          <a:xfrm>
            <a:off x="-100" y="174075"/>
            <a:ext cx="9144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b="0" i="0" lang="en-US" sz="3500" u="none" cap="none" strike="noStrike">
                <a:solidFill>
                  <a:srgbClr val="19AFFF"/>
                </a:solidFill>
                <a:latin typeface="Arial"/>
                <a:ea typeface="Arial"/>
                <a:cs typeface="Arial"/>
                <a:sym typeface="Arial"/>
              </a:rPr>
              <a:t>OW2</a:t>
            </a:r>
            <a:r>
              <a:rPr b="0" i="0" lang="en-US" sz="3500" u="none" cap="none" strike="noStrike">
                <a:solidFill>
                  <a:srgbClr val="19AFFF"/>
                </a:solidFill>
                <a:latin typeface="Calibri"/>
                <a:ea typeface="Calibri"/>
                <a:cs typeface="Calibri"/>
                <a:sym typeface="Calibri"/>
              </a:rPr>
              <a:t> (7/7)</a:t>
            </a:r>
            <a:r>
              <a:rPr lang="en-US" sz="3500">
                <a:solidFill>
                  <a:srgbClr val="19AFFF"/>
                </a:solidFill>
                <a:latin typeface="Calibri"/>
                <a:ea typeface="Calibri"/>
                <a:cs typeface="Calibri"/>
                <a:sym typeface="Calibri"/>
              </a:rPr>
              <a:t>:</a:t>
            </a:r>
            <a:r>
              <a:rPr b="0" i="0" lang="en-US" sz="3500" u="none" cap="none" strike="noStrike">
                <a:solidFill>
                  <a:srgbClr val="19AFFF"/>
                </a:solidFill>
                <a:latin typeface="Calibri"/>
                <a:ea typeface="Calibri"/>
                <a:cs typeface="Calibri"/>
                <a:sym typeface="Calibri"/>
              </a:rPr>
              <a:t> Industrial benefits of STAMP adoption</a:t>
            </a:r>
            <a:endParaRPr b="0" i="0" sz="3500" u="none" cap="none" strike="noStrike">
              <a:solidFill>
                <a:srgbClr val="000000"/>
              </a:solidFill>
              <a:latin typeface="Calibri"/>
              <a:ea typeface="Calibri"/>
              <a:cs typeface="Calibri"/>
              <a:sym typeface="Calibri"/>
            </a:endParaRPr>
          </a:p>
        </p:txBody>
      </p:sp>
      <p:sp>
        <p:nvSpPr>
          <p:cNvPr id="356" name="Google Shape;356;p44"/>
          <p:cNvSpPr txBox="1"/>
          <p:nvPr>
            <p:ph idx="1" type="body"/>
          </p:nvPr>
        </p:nvSpPr>
        <p:spPr>
          <a:xfrm>
            <a:off x="153275" y="840550"/>
            <a:ext cx="8856300" cy="3758100"/>
          </a:xfrm>
          <a:prstGeom prst="rect">
            <a:avLst/>
          </a:prstGeom>
        </p:spPr>
        <p:txBody>
          <a:bodyPr anchorCtr="0" anchor="t" bIns="45700" lIns="91425" spcFirstLastPara="1" rIns="91425" wrap="square" tIns="45700">
            <a:noAutofit/>
          </a:bodyPr>
          <a:lstStyle/>
          <a:p>
            <a:pPr indent="-342900" lvl="0" marL="457200" rtl="0" algn="l">
              <a:spcBef>
                <a:spcPts val="750"/>
              </a:spcBef>
              <a:spcAft>
                <a:spcPts val="0"/>
              </a:spcAft>
              <a:buSzPts val="1800"/>
              <a:buChar char="●"/>
            </a:pPr>
            <a:r>
              <a:rPr lang="en-US"/>
              <a:t>Promote</a:t>
            </a:r>
            <a:r>
              <a:rPr lang="en-US"/>
              <a:t> new approaches and better understanding of testing in the community</a:t>
            </a:r>
            <a:endParaRPr/>
          </a:p>
          <a:p>
            <a:pPr indent="-342900" lvl="0" marL="457200" rtl="0" algn="l">
              <a:spcBef>
                <a:spcPts val="0"/>
              </a:spcBef>
              <a:spcAft>
                <a:spcPts val="0"/>
              </a:spcAft>
              <a:buSzPts val="1800"/>
              <a:buChar char="●"/>
            </a:pPr>
            <a:r>
              <a:rPr lang="en-US"/>
              <a:t>OW2 projects adopting STAMP in production...</a:t>
            </a:r>
            <a:endParaRPr/>
          </a:p>
          <a:p>
            <a:pPr indent="-342900" lvl="1" marL="914400" rtl="0" algn="l">
              <a:spcBef>
                <a:spcPts val="0"/>
              </a:spcBef>
              <a:spcAft>
                <a:spcPts val="0"/>
              </a:spcAft>
              <a:buSzPts val="1800"/>
              <a:buChar char="○"/>
            </a:pPr>
            <a:r>
              <a:rPr lang="en-US"/>
              <a:t>… obtain</a:t>
            </a:r>
            <a:r>
              <a:rPr lang="en-US"/>
              <a:t> better scores in MRL (Market Readiness Level)</a:t>
            </a:r>
            <a:endParaRPr/>
          </a:p>
          <a:p>
            <a:pPr indent="-342900" lvl="1" marL="914400" rtl="0" algn="l">
              <a:spcBef>
                <a:spcPts val="0"/>
              </a:spcBef>
              <a:spcAft>
                <a:spcPts val="0"/>
              </a:spcAft>
              <a:buSzPts val="1800"/>
              <a:buChar char="○"/>
            </a:pPr>
            <a:r>
              <a:rPr lang="en-US"/>
              <a:t>Done for XWiki + ActiveEon, in progress for Joram and Lutece</a:t>
            </a:r>
            <a:endParaRPr/>
          </a:p>
          <a:p>
            <a:pPr indent="-342900" lvl="0" marL="457200" rtl="0" algn="l">
              <a:spcBef>
                <a:spcPts val="0"/>
              </a:spcBef>
              <a:spcAft>
                <a:spcPts val="0"/>
              </a:spcAft>
              <a:buSzPts val="1800"/>
              <a:buChar char="●"/>
            </a:pPr>
            <a:r>
              <a:rPr lang="en-US"/>
              <a:t>CI tools to integrate STAMP with our issue tracking system (Gitlab).</a:t>
            </a:r>
            <a:endParaRPr/>
          </a:p>
          <a:p>
            <a:pPr indent="-342900" lvl="1" marL="914400" rtl="0" algn="l">
              <a:spcBef>
                <a:spcPts val="0"/>
              </a:spcBef>
              <a:spcAft>
                <a:spcPts val="0"/>
              </a:spcAft>
              <a:buSzPts val="1800"/>
              <a:buChar char="○"/>
            </a:pPr>
            <a:r>
              <a:rPr lang="en-US"/>
              <a:t>Tools + doc to exploit Descartes in production</a:t>
            </a:r>
            <a:endParaRPr/>
          </a:p>
          <a:p>
            <a:pPr indent="-342900" lvl="2" marL="1371600" rtl="0" algn="l">
              <a:spcBef>
                <a:spcPts val="0"/>
              </a:spcBef>
              <a:spcAft>
                <a:spcPts val="0"/>
              </a:spcAft>
              <a:buSzPts val="1800"/>
              <a:buChar char="■"/>
            </a:pPr>
            <a:r>
              <a:rPr lang="en-US"/>
              <a:t>Descartes Gitlab issue generator released on Maven Central</a:t>
            </a:r>
            <a:endParaRPr/>
          </a:p>
          <a:p>
            <a:pPr indent="-342900" lvl="2" marL="1371600" rtl="0" algn="l">
              <a:spcBef>
                <a:spcPts val="0"/>
              </a:spcBef>
              <a:spcAft>
                <a:spcPts val="0"/>
              </a:spcAft>
              <a:buSzPts val="1800"/>
              <a:buChar char="■"/>
            </a:pPr>
            <a:r>
              <a:rPr lang="en-US"/>
              <a:t>Config + doc provided in OW2 new maven project template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4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362" name="Google Shape;362;p45"/>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19AFFF"/>
                </a:solidFill>
                <a:latin typeface="Calibri"/>
                <a:ea typeface="Calibri"/>
                <a:cs typeface="Calibri"/>
                <a:sym typeface="Calibri"/>
              </a:rPr>
              <a:t>UC Tell</a:t>
            </a:r>
            <a:r>
              <a:rPr lang="en-US" sz="3500">
                <a:solidFill>
                  <a:srgbClr val="19AFFF"/>
                </a:solidFill>
                <a:latin typeface="Calibri"/>
                <a:ea typeface="Calibri"/>
                <a:cs typeface="Calibri"/>
                <a:sym typeface="Calibri"/>
              </a:rPr>
              <a:t>u</a:t>
            </a:r>
            <a:r>
              <a:rPr b="0" i="0" lang="en-US" sz="3500" u="none" cap="none" strike="noStrike">
                <a:solidFill>
                  <a:srgbClr val="19AFFF"/>
                </a:solidFill>
                <a:latin typeface="Calibri"/>
                <a:ea typeface="Calibri"/>
                <a:cs typeface="Calibri"/>
                <a:sym typeface="Calibri"/>
              </a:rPr>
              <a:t> (1/7) – UC introduction – expectations from STAMP</a:t>
            </a:r>
            <a:endParaRPr sz="3500">
              <a:solidFill>
                <a:srgbClr val="19AFFF"/>
              </a:solidFill>
              <a:latin typeface="Calibri"/>
              <a:ea typeface="Calibri"/>
              <a:cs typeface="Calibri"/>
              <a:sym typeface="Calibri"/>
            </a:endParaRPr>
          </a:p>
        </p:txBody>
      </p:sp>
      <p:sp>
        <p:nvSpPr>
          <p:cNvPr id="363" name="Google Shape;363;p45"/>
          <p:cNvSpPr txBox="1"/>
          <p:nvPr/>
        </p:nvSpPr>
        <p:spPr>
          <a:xfrm>
            <a:off x="401950" y="1225375"/>
            <a:ext cx="3942900" cy="3362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TelluCloud - IoT platform for collection and processing of data</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Edges</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Data processing and storage</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Rule engine</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REST APIs, web applications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Unit test experiments on three projects</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TelluLib (8.245 NCLOC)</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Core (27.462 NCLOC)</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FilterStore (1.777 NCLOC)</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Deployment with Kubernetes</a:t>
            </a:r>
            <a:endParaRPr sz="1800">
              <a:latin typeface="Calibri"/>
              <a:ea typeface="Calibri"/>
              <a:cs typeface="Calibri"/>
              <a:sym typeface="Calibri"/>
            </a:endParaRPr>
          </a:p>
        </p:txBody>
      </p:sp>
      <p:sp>
        <p:nvSpPr>
          <p:cNvPr id="364" name="Google Shape;364;p45"/>
          <p:cNvSpPr txBox="1"/>
          <p:nvPr/>
        </p:nvSpPr>
        <p:spPr>
          <a:xfrm>
            <a:off x="4578500" y="1225375"/>
            <a:ext cx="4276500" cy="32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Expectations from STAMP</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Improve and automate testing</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Move towards DevOps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Ensure correctness and robustness in a cost-effective manner</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Amplification, tools and techniques</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Generate unit tests</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Increase test coverage &amp; quality</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Tests for micro-service and system level</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Amplify Kubernetes configuration files</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4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370" name="Google Shape;370;p46"/>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lang="en-US" sz="3500">
                <a:solidFill>
                  <a:srgbClr val="19AFFF"/>
                </a:solidFill>
                <a:latin typeface="Calibri"/>
                <a:ea typeface="Calibri"/>
                <a:cs typeface="Calibri"/>
                <a:sym typeface="Calibri"/>
              </a:rPr>
              <a:t>UC</a:t>
            </a:r>
            <a:r>
              <a:rPr b="0" i="0" lang="en-US" sz="3500" u="none" cap="none" strike="noStrike">
                <a:solidFill>
                  <a:srgbClr val="19AFFF"/>
                </a:solidFill>
                <a:latin typeface="Calibri"/>
                <a:ea typeface="Calibri"/>
                <a:cs typeface="Calibri"/>
                <a:sym typeface="Calibri"/>
              </a:rPr>
              <a:t> </a:t>
            </a:r>
            <a:r>
              <a:rPr b="0" i="0" lang="en-US" sz="3500" u="none" cap="none" strike="noStrike">
                <a:solidFill>
                  <a:srgbClr val="19AFFF"/>
                </a:solidFill>
                <a:latin typeface="Arial"/>
                <a:ea typeface="Arial"/>
                <a:cs typeface="Arial"/>
                <a:sym typeface="Arial"/>
              </a:rPr>
              <a:t>Tell</a:t>
            </a:r>
            <a:r>
              <a:rPr lang="en-US" sz="3500">
                <a:solidFill>
                  <a:srgbClr val="19AFFF"/>
                </a:solidFill>
              </a:rPr>
              <a:t>u</a:t>
            </a:r>
            <a:r>
              <a:rPr b="0" i="0" lang="en-US" sz="3500" u="none" cap="none" strike="noStrike">
                <a:solidFill>
                  <a:srgbClr val="19AFFF"/>
                </a:solidFill>
                <a:latin typeface="Calibri"/>
                <a:ea typeface="Calibri"/>
                <a:cs typeface="Calibri"/>
                <a:sym typeface="Calibri"/>
              </a:rPr>
              <a:t> (2/7) – KPI Summary</a:t>
            </a:r>
            <a:endParaRPr b="0" i="0" sz="3500" u="none" cap="none" strike="noStrike">
              <a:solidFill>
                <a:srgbClr val="000000"/>
              </a:solidFill>
              <a:latin typeface="Calibri"/>
              <a:ea typeface="Calibri"/>
              <a:cs typeface="Calibri"/>
              <a:sym typeface="Calibri"/>
            </a:endParaRPr>
          </a:p>
        </p:txBody>
      </p:sp>
      <p:graphicFrame>
        <p:nvGraphicFramePr>
          <p:cNvPr id="371" name="Google Shape;371;p46"/>
          <p:cNvGraphicFramePr/>
          <p:nvPr/>
        </p:nvGraphicFramePr>
        <p:xfrm>
          <a:off x="577600" y="1164313"/>
          <a:ext cx="3000000" cy="3000000"/>
        </p:xfrm>
        <a:graphic>
          <a:graphicData uri="http://schemas.openxmlformats.org/drawingml/2006/table">
            <a:tbl>
              <a:tblPr>
                <a:noFill/>
                <a:tableStyleId>{DC0C1366-CDD1-4A1B-B889-5386FEFCE403}</a:tableStyleId>
              </a:tblPr>
              <a:tblGrid>
                <a:gridCol w="1749500"/>
                <a:gridCol w="1532200"/>
                <a:gridCol w="1582875"/>
                <a:gridCol w="1949100"/>
                <a:gridCol w="1148600"/>
              </a:tblGrid>
              <a:tr h="274525">
                <a:tc rowSpan="2">
                  <a:txBody>
                    <a:bodyPr/>
                    <a:lstStyle/>
                    <a:p>
                      <a:pPr indent="0" lvl="0" marL="0" rtl="0" algn="ctr">
                        <a:lnSpc>
                          <a:spcPct val="100000"/>
                        </a:lnSpc>
                        <a:spcBef>
                          <a:spcPts val="0"/>
                        </a:spcBef>
                        <a:spcAft>
                          <a:spcPts val="0"/>
                        </a:spcAft>
                        <a:buNone/>
                      </a:pPr>
                      <a:r>
                        <a:rPr b="1" lang="en-US" sz="1000">
                          <a:latin typeface="Calibri"/>
                          <a:ea typeface="Calibri"/>
                          <a:cs typeface="Calibri"/>
                          <a:sym typeface="Calibri"/>
                        </a:rPr>
                        <a:t>KPI</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0" lvl="0" marL="0" rtl="0" algn="ctr">
                        <a:lnSpc>
                          <a:spcPct val="100000"/>
                        </a:lnSpc>
                        <a:spcBef>
                          <a:spcPts val="0"/>
                        </a:spcBef>
                        <a:spcAft>
                          <a:spcPts val="0"/>
                        </a:spcAft>
                        <a:buNone/>
                      </a:pPr>
                      <a:r>
                        <a:rPr b="1" lang="en-US" sz="1000">
                          <a:latin typeface="Calibri"/>
                          <a:ea typeface="Calibri"/>
                          <a:cs typeface="Calibri"/>
                          <a:sym typeface="Calibri"/>
                        </a:rPr>
                        <a:t>Measure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rowSpan="2">
                  <a:txBody>
                    <a:bodyPr/>
                    <a:lstStyle/>
                    <a:p>
                      <a:pPr indent="0" lvl="0" marL="0" rtl="0" algn="ctr">
                        <a:lnSpc>
                          <a:spcPct val="100000"/>
                        </a:lnSpc>
                        <a:spcBef>
                          <a:spcPts val="0"/>
                        </a:spcBef>
                        <a:spcAft>
                          <a:spcPts val="0"/>
                        </a:spcAft>
                        <a:buNone/>
                      </a:pPr>
                      <a:r>
                        <a:rPr b="1" lang="en-US" sz="1000">
                          <a:latin typeface="Calibri"/>
                          <a:ea typeface="Calibri"/>
                          <a:cs typeface="Calibri"/>
                          <a:sym typeface="Calibri"/>
                        </a:rPr>
                        <a:t>Difference with objective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vMerge="1"/>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Baseline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Treatment</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Difference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K01-Execution Paths</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29,1% coverage</a:t>
                      </a:r>
                      <a:endParaRPr sz="1000">
                        <a:latin typeface="Calibri"/>
                        <a:ea typeface="Calibri"/>
                        <a:cs typeface="Calibri"/>
                        <a:sym typeface="Calibri"/>
                      </a:endParaRPr>
                    </a:p>
                    <a:p>
                      <a:pPr indent="0" lvl="0" marL="0" rtl="0" algn="l">
                        <a:lnSpc>
                          <a:spcPct val="100000"/>
                        </a:lnSpc>
                        <a:spcBef>
                          <a:spcPts val="0"/>
                        </a:spcBef>
                        <a:spcAft>
                          <a:spcPts val="0"/>
                        </a:spcAft>
                        <a:buNone/>
                      </a:pPr>
                      <a:r>
                        <a:rPr b="1" lang="en-US" sz="1000">
                          <a:latin typeface="Calibri"/>
                          <a:ea typeface="Calibri"/>
                          <a:cs typeface="Calibri"/>
                          <a:sym typeface="Calibri"/>
                        </a:rPr>
                        <a:t>27932 uncovered</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42% coverage</a:t>
                      </a:r>
                      <a:endParaRPr sz="1000">
                        <a:latin typeface="Calibri"/>
                        <a:ea typeface="Calibri"/>
                        <a:cs typeface="Calibri"/>
                        <a:sym typeface="Calibri"/>
                      </a:endParaRPr>
                    </a:p>
                    <a:p>
                      <a:pPr indent="0" lvl="0" marL="0" rtl="0" algn="l">
                        <a:lnSpc>
                          <a:spcPct val="100000"/>
                        </a:lnSpc>
                        <a:spcBef>
                          <a:spcPts val="0"/>
                        </a:spcBef>
                        <a:spcAft>
                          <a:spcPts val="0"/>
                        </a:spcAft>
                        <a:buNone/>
                      </a:pPr>
                      <a:r>
                        <a:rPr b="1" lang="en-US" sz="1000">
                          <a:latin typeface="Calibri"/>
                          <a:ea typeface="Calibri"/>
                          <a:cs typeface="Calibri"/>
                          <a:sym typeface="Calibri"/>
                        </a:rPr>
                        <a:t>21725 uncovered</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44,5% cov. increase</a:t>
                      </a:r>
                      <a:endParaRPr sz="1000">
                        <a:latin typeface="Calibri"/>
                        <a:ea typeface="Calibri"/>
                        <a:cs typeface="Calibri"/>
                        <a:sym typeface="Calibri"/>
                      </a:endParaRPr>
                    </a:p>
                    <a:p>
                      <a:pPr indent="0" lvl="0" marL="0" rtl="0" algn="l">
                        <a:lnSpc>
                          <a:spcPct val="100000"/>
                        </a:lnSpc>
                        <a:spcBef>
                          <a:spcPts val="0"/>
                        </a:spcBef>
                        <a:spcAft>
                          <a:spcPts val="0"/>
                        </a:spcAft>
                        <a:buNone/>
                      </a:pPr>
                      <a:r>
                        <a:rPr b="1" lang="en-US" sz="1000">
                          <a:latin typeface="Calibri"/>
                          <a:ea typeface="Calibri"/>
                          <a:cs typeface="Calibri"/>
                          <a:sym typeface="Calibri"/>
                        </a:rPr>
                        <a:t>22,2% decrease in uncovered code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FF0000"/>
                          </a:solidFill>
                          <a:latin typeface="Calibri"/>
                          <a:ea typeface="Calibri"/>
                          <a:cs typeface="Calibri"/>
                          <a:sym typeface="Calibri"/>
                        </a:rPr>
                        <a:t>-18</a:t>
                      </a:r>
                      <a:r>
                        <a:rPr b="1" lang="en-US" sz="1000">
                          <a:solidFill>
                            <a:srgbClr val="FF0000"/>
                          </a:solidFill>
                          <a:latin typeface="Calibri"/>
                          <a:ea typeface="Calibri"/>
                          <a:cs typeface="Calibri"/>
                          <a:sym typeface="Calibri"/>
                        </a:rPr>
                        <a:t>%</a:t>
                      </a:r>
                      <a:r>
                        <a:rPr lang="en-US" sz="1000">
                          <a:latin typeface="Calibri"/>
                          <a:ea typeface="Calibri"/>
                          <a:cs typeface="Calibri"/>
                          <a:sym typeface="Calibri"/>
                        </a:rPr>
                        <a:t> (40%)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K02-Flaky Tests</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3 flaky of 6 tests</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Fixed 3</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100% fixed (</a:t>
                      </a:r>
                      <a:r>
                        <a:rPr lang="en-US" sz="1000">
                          <a:latin typeface="Calibri"/>
                          <a:ea typeface="Calibri"/>
                          <a:cs typeface="Calibri"/>
                          <a:sym typeface="Calibri"/>
                        </a:rPr>
                        <a:t>50% of total)</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+80%</a:t>
                      </a:r>
                      <a:r>
                        <a:rPr b="1" lang="en-US" sz="1000">
                          <a:solidFill>
                            <a:srgbClr val="FF0000"/>
                          </a:solidFill>
                          <a:latin typeface="Calibri"/>
                          <a:ea typeface="Calibri"/>
                          <a:cs typeface="Calibri"/>
                          <a:sym typeface="Calibri"/>
                        </a:rPr>
                        <a:t> </a:t>
                      </a:r>
                      <a:r>
                        <a:rPr lang="en-US" sz="1000">
                          <a:latin typeface="Calibri"/>
                          <a:ea typeface="Calibri"/>
                          <a:cs typeface="Calibri"/>
                          <a:sym typeface="Calibri"/>
                        </a:rPr>
                        <a:t>(20%)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K03-Better Test Quality</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24,7</a:t>
                      </a:r>
                      <a:r>
                        <a:rPr b="1" lang="en-US" sz="1000">
                          <a:latin typeface="Calibri"/>
                          <a:ea typeface="Calibri"/>
                          <a:cs typeface="Calibri"/>
                          <a:sym typeface="Calibri"/>
                        </a:rPr>
                        <a:t>%</a:t>
                      </a:r>
                      <a:r>
                        <a:rPr lang="en-US" sz="1000">
                          <a:latin typeface="Calibri"/>
                          <a:ea typeface="Calibri"/>
                          <a:cs typeface="Calibri"/>
                          <a:sym typeface="Calibri"/>
                        </a:rPr>
                        <a:t> (mutation score)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35,9</a:t>
                      </a:r>
                      <a:r>
                        <a:rPr b="1" lang="en-US" sz="1000">
                          <a:latin typeface="Calibri"/>
                          <a:ea typeface="Calibri"/>
                          <a:cs typeface="Calibri"/>
                          <a:sym typeface="Calibri"/>
                        </a:rPr>
                        <a:t>%</a:t>
                      </a:r>
                      <a:r>
                        <a:rPr lang="en-US" sz="1000">
                          <a:latin typeface="Calibri"/>
                          <a:ea typeface="Calibri"/>
                          <a:cs typeface="Calibri"/>
                          <a:sym typeface="Calibri"/>
                        </a:rPr>
                        <a:t> (mutation score)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45,5</a:t>
                      </a:r>
                      <a:r>
                        <a:rPr b="1" lang="en-US" sz="1000">
                          <a:latin typeface="Calibri"/>
                          <a:ea typeface="Calibri"/>
                          <a:cs typeface="Calibri"/>
                          <a:sym typeface="Calibri"/>
                        </a:rPr>
                        <a:t>%</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+25,5%</a:t>
                      </a:r>
                      <a:r>
                        <a:rPr b="1" lang="en-US" sz="1000">
                          <a:latin typeface="Calibri"/>
                          <a:ea typeface="Calibri"/>
                          <a:cs typeface="Calibri"/>
                          <a:sym typeface="Calibri"/>
                        </a:rPr>
                        <a:t> </a:t>
                      </a:r>
                      <a:r>
                        <a:rPr lang="en-US" sz="1000">
                          <a:latin typeface="Calibri"/>
                          <a:ea typeface="Calibri"/>
                          <a:cs typeface="Calibri"/>
                          <a:sym typeface="Calibri"/>
                        </a:rPr>
                        <a:t>(20%)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K04-More unique traces</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 message path</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5 message paths</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500</a:t>
                      </a:r>
                      <a:r>
                        <a:rPr b="1" lang="en-US" sz="1000">
                          <a:latin typeface="Calibri"/>
                          <a:ea typeface="Calibri"/>
                          <a:cs typeface="Calibri"/>
                          <a:sym typeface="Calibri"/>
                        </a:rPr>
                        <a:t>%</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+460% </a:t>
                      </a:r>
                      <a:r>
                        <a:rPr lang="en-US" sz="1000">
                          <a:latin typeface="Calibri"/>
                          <a:ea typeface="Calibri"/>
                          <a:cs typeface="Calibri"/>
                          <a:sym typeface="Calibri"/>
                        </a:rPr>
                        <a:t>(40%)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56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K05-System specific bugs</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a:t>
                      </a:r>
                      <a:r>
                        <a:rPr b="1" lang="en-US" sz="1000">
                          <a:latin typeface="Calibri"/>
                          <a:ea typeface="Calibri"/>
                          <a:cs typeface="Calibri"/>
                          <a:sym typeface="Calibri"/>
                        </a:rPr>
                        <a:t>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3 new</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20%</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FF0000"/>
                          </a:solidFill>
                          <a:latin typeface="Calibri"/>
                          <a:ea typeface="Calibri"/>
                          <a:cs typeface="Calibri"/>
                          <a:sym typeface="Calibri"/>
                        </a:rPr>
                        <a:t>-10</a:t>
                      </a:r>
                      <a:r>
                        <a:rPr b="1" lang="en-US" sz="1000">
                          <a:solidFill>
                            <a:srgbClr val="FF0000"/>
                          </a:solidFill>
                          <a:latin typeface="Calibri"/>
                          <a:ea typeface="Calibri"/>
                          <a:cs typeface="Calibri"/>
                          <a:sym typeface="Calibri"/>
                        </a:rPr>
                        <a:t>%</a:t>
                      </a:r>
                      <a:r>
                        <a:rPr lang="en-US" sz="1000">
                          <a:latin typeface="Calibri"/>
                          <a:ea typeface="Calibri"/>
                          <a:cs typeface="Calibri"/>
                          <a:sym typeface="Calibri"/>
                        </a:rPr>
                        <a:t> (30%)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K06-More config / Faster</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 configuration</a:t>
                      </a:r>
                      <a:endParaRPr b="1" sz="1000">
                        <a:latin typeface="Calibri"/>
                        <a:ea typeface="Calibri"/>
                        <a:cs typeface="Calibri"/>
                        <a:sym typeface="Calibri"/>
                      </a:endParaRPr>
                    </a:p>
                    <a:p>
                      <a:pPr indent="0" lvl="0" marL="0" rtl="0" algn="l">
                        <a:lnSpc>
                          <a:spcPct val="100000"/>
                        </a:lnSpc>
                        <a:spcBef>
                          <a:spcPts val="0"/>
                        </a:spcBef>
                        <a:spcAft>
                          <a:spcPts val="0"/>
                        </a:spcAft>
                        <a:buNone/>
                      </a:pPr>
                      <a:r>
                        <a:rPr b="1" lang="en-US" sz="1000">
                          <a:latin typeface="Calibri"/>
                          <a:ea typeface="Calibri"/>
                          <a:cs typeface="Calibri"/>
                          <a:sym typeface="Calibri"/>
                        </a:rPr>
                        <a:t>4 hours to deploy</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4</a:t>
                      </a:r>
                      <a:r>
                        <a:rPr b="1" lang="en-US" sz="1000">
                          <a:latin typeface="Calibri"/>
                          <a:ea typeface="Calibri"/>
                          <a:cs typeface="Calibri"/>
                          <a:sym typeface="Calibri"/>
                        </a:rPr>
                        <a:t>8 configurations</a:t>
                      </a:r>
                      <a:endParaRPr b="1" sz="1000">
                        <a:latin typeface="Calibri"/>
                        <a:ea typeface="Calibri"/>
                        <a:cs typeface="Calibri"/>
                        <a:sym typeface="Calibri"/>
                      </a:endParaRPr>
                    </a:p>
                    <a:p>
                      <a:pPr indent="0" lvl="0" marL="0" rtl="0" algn="l">
                        <a:lnSpc>
                          <a:spcPct val="100000"/>
                        </a:lnSpc>
                        <a:spcBef>
                          <a:spcPts val="0"/>
                        </a:spcBef>
                        <a:spcAft>
                          <a:spcPts val="0"/>
                        </a:spcAft>
                        <a:buNone/>
                      </a:pPr>
                      <a:r>
                        <a:rPr b="1" lang="en-US" sz="1000">
                          <a:latin typeface="Calibri"/>
                          <a:ea typeface="Calibri"/>
                          <a:cs typeface="Calibri"/>
                          <a:sym typeface="Calibri"/>
                        </a:rPr>
                        <a:t>10 minutes to deploy</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4800%</a:t>
                      </a:r>
                      <a:endParaRPr b="1" sz="1000">
                        <a:latin typeface="Calibri"/>
                        <a:ea typeface="Calibri"/>
                        <a:cs typeface="Calibri"/>
                        <a:sym typeface="Calibri"/>
                      </a:endParaRPr>
                    </a:p>
                    <a:p>
                      <a:pPr indent="0" lvl="0" marL="0" rtl="0" algn="l">
                        <a:lnSpc>
                          <a:spcPct val="100000"/>
                        </a:lnSpc>
                        <a:spcBef>
                          <a:spcPts val="0"/>
                        </a:spcBef>
                        <a:spcAft>
                          <a:spcPts val="0"/>
                        </a:spcAft>
                        <a:buNone/>
                      </a:pPr>
                      <a:r>
                        <a:rPr b="1" lang="en-US" sz="1000">
                          <a:latin typeface="Calibri"/>
                          <a:ea typeface="Calibri"/>
                          <a:cs typeface="Calibri"/>
                          <a:sym typeface="Calibri"/>
                        </a:rPr>
                        <a:t>2300%</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b="1" sz="1000">
                        <a:solidFill>
                          <a:srgbClr val="008000"/>
                        </a:solidFill>
                        <a:latin typeface="Calibri"/>
                        <a:ea typeface="Calibri"/>
                        <a:cs typeface="Calibri"/>
                        <a:sym typeface="Calibri"/>
                      </a:endParaRPr>
                    </a:p>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+2250%</a:t>
                      </a:r>
                      <a:r>
                        <a:rPr lang="en-US" sz="1000">
                          <a:latin typeface="Calibri"/>
                          <a:ea typeface="Calibri"/>
                          <a:cs typeface="Calibri"/>
                          <a:sym typeface="Calibri"/>
                        </a:rPr>
                        <a:t> (50%)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5800">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K08-More crash tests</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12 crashes</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3</a:t>
                      </a:r>
                      <a:r>
                        <a:rPr lang="en-US" sz="1000">
                          <a:latin typeface="Calibri"/>
                          <a:ea typeface="Calibri"/>
                          <a:cs typeface="Calibri"/>
                          <a:sym typeface="Calibri"/>
                        </a:rPr>
                        <a:t> replicated</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25% replicated</a:t>
                      </a:r>
                      <a:endParaRPr sz="1000">
                        <a:latin typeface="Calibri"/>
                        <a:ea typeface="Calibri"/>
                        <a:cs typeface="Calibri"/>
                        <a:sym typeface="Calibri"/>
                      </a:endParaRPr>
                    </a:p>
                    <a:p>
                      <a:pPr indent="0" lvl="0" marL="0" rtl="0" algn="l">
                        <a:lnSpc>
                          <a:spcPct val="100000"/>
                        </a:lnSpc>
                        <a:spcBef>
                          <a:spcPts val="0"/>
                        </a:spcBef>
                        <a:spcAft>
                          <a:spcPts val="0"/>
                        </a:spcAft>
                        <a:buNone/>
                      </a:pPr>
                      <a:r>
                        <a:rPr b="1" lang="en-US" sz="1000">
                          <a:latin typeface="Calibri"/>
                          <a:ea typeface="Calibri"/>
                          <a:cs typeface="Calibri"/>
                          <a:sym typeface="Calibri"/>
                        </a:rPr>
                        <a:t>No test cases</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FF0000"/>
                          </a:solidFill>
                          <a:latin typeface="Calibri"/>
                          <a:ea typeface="Calibri"/>
                          <a:cs typeface="Calibri"/>
                          <a:sym typeface="Calibri"/>
                        </a:rPr>
                        <a:t>-45%</a:t>
                      </a:r>
                      <a:r>
                        <a:rPr b="1" lang="en-US" sz="1000">
                          <a:latin typeface="Calibri"/>
                          <a:ea typeface="Calibri"/>
                          <a:cs typeface="Calibri"/>
                          <a:sym typeface="Calibri"/>
                        </a:rPr>
                        <a:t> </a:t>
                      </a:r>
                      <a:r>
                        <a:rPr lang="en-US" sz="1000">
                          <a:latin typeface="Calibri"/>
                          <a:ea typeface="Calibri"/>
                          <a:cs typeface="Calibri"/>
                          <a:sym typeface="Calibri"/>
                        </a:rPr>
                        <a:t>(70%)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K09-More prod tests</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162 tests</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1407 generated tests</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869%</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+859%</a:t>
                      </a:r>
                      <a:r>
                        <a:rPr b="1" lang="en-US" sz="1000">
                          <a:solidFill>
                            <a:srgbClr val="FF0000"/>
                          </a:solidFill>
                          <a:latin typeface="Calibri"/>
                          <a:ea typeface="Calibri"/>
                          <a:cs typeface="Calibri"/>
                          <a:sym typeface="Calibri"/>
                        </a:rPr>
                        <a:t> </a:t>
                      </a:r>
                      <a:r>
                        <a:rPr lang="en-US" sz="1000">
                          <a:latin typeface="Calibri"/>
                          <a:ea typeface="Calibri"/>
                          <a:cs typeface="Calibri"/>
                          <a:sym typeface="Calibri"/>
                        </a:rPr>
                        <a:t>(10%)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4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377" name="Google Shape;377;p47"/>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b="0" i="0" lang="en-US" sz="3500" u="none" cap="none" strike="noStrike">
                <a:solidFill>
                  <a:srgbClr val="19AFFF"/>
                </a:solidFill>
                <a:latin typeface="Calibri"/>
                <a:ea typeface="Calibri"/>
                <a:cs typeface="Calibri"/>
                <a:sym typeface="Calibri"/>
              </a:rPr>
              <a:t>UC </a:t>
            </a:r>
            <a:r>
              <a:rPr b="0" i="0" lang="en-US" sz="3500" u="none" cap="none" strike="noStrike">
                <a:solidFill>
                  <a:srgbClr val="19AFFF"/>
                </a:solidFill>
                <a:latin typeface="Arial"/>
                <a:ea typeface="Arial"/>
                <a:cs typeface="Arial"/>
                <a:sym typeface="Arial"/>
              </a:rPr>
              <a:t>Tell</a:t>
            </a:r>
            <a:r>
              <a:rPr lang="en-US" sz="3500">
                <a:solidFill>
                  <a:srgbClr val="19AFFF"/>
                </a:solidFill>
              </a:rPr>
              <a:t>u</a:t>
            </a:r>
            <a:r>
              <a:rPr b="0" i="0" lang="en-US" sz="3500" u="none" cap="none" strike="noStrike">
                <a:solidFill>
                  <a:srgbClr val="19AFFF"/>
                </a:solidFill>
                <a:latin typeface="Calibri"/>
                <a:ea typeface="Calibri"/>
                <a:cs typeface="Calibri"/>
                <a:sym typeface="Calibri"/>
              </a:rPr>
              <a:t> (3/7) – Descartes (KPIs, VQs)</a:t>
            </a:r>
            <a:endParaRPr b="0" i="0" sz="3500" u="none" cap="none" strike="noStrike">
              <a:solidFill>
                <a:srgbClr val="000000"/>
              </a:solidFill>
              <a:latin typeface="Calibri"/>
              <a:ea typeface="Calibri"/>
              <a:cs typeface="Calibri"/>
              <a:sym typeface="Calibri"/>
            </a:endParaRPr>
          </a:p>
        </p:txBody>
      </p:sp>
      <p:graphicFrame>
        <p:nvGraphicFramePr>
          <p:cNvPr id="378" name="Google Shape;378;p47"/>
          <p:cNvGraphicFramePr/>
          <p:nvPr/>
        </p:nvGraphicFramePr>
        <p:xfrm>
          <a:off x="1434550" y="1162700"/>
          <a:ext cx="3000000" cy="3000000"/>
        </p:xfrm>
        <a:graphic>
          <a:graphicData uri="http://schemas.openxmlformats.org/drawingml/2006/table">
            <a:tbl>
              <a:tblPr>
                <a:noFill/>
                <a:tableStyleId>{6F0A6DD2-9EC9-4FF4-8D2D-2A18F12B9C09}</a:tableStyleId>
              </a:tblPr>
              <a:tblGrid>
                <a:gridCol w="891200"/>
                <a:gridCol w="1102825"/>
                <a:gridCol w="1117750"/>
                <a:gridCol w="1915025"/>
                <a:gridCol w="811725"/>
              </a:tblGrid>
              <a:tr h="12700">
                <a:tc>
                  <a:txBody>
                    <a:bodyPr/>
                    <a:lstStyle/>
                    <a:p>
                      <a:pPr indent="0" lvl="0" marL="0" rtl="0" algn="l">
                        <a:spcBef>
                          <a:spcPts val="0"/>
                        </a:spcBef>
                        <a:spcAft>
                          <a:spcPts val="0"/>
                        </a:spcAft>
                        <a:buNone/>
                      </a:pPr>
                      <a:r>
                        <a:rPr b="1" lang="en-US" sz="1000"/>
                        <a:t>Project</a:t>
                      </a:r>
                      <a:endParaRPr b="1" sz="1000"/>
                    </a:p>
                  </a:txBody>
                  <a:tcPr marT="63500" marB="63500" marR="63500" marL="63500"/>
                </a:tc>
                <a:tc>
                  <a:txBody>
                    <a:bodyPr/>
                    <a:lstStyle/>
                    <a:p>
                      <a:pPr indent="0" lvl="0" marL="0" rtl="0" algn="l">
                        <a:spcBef>
                          <a:spcPts val="0"/>
                        </a:spcBef>
                        <a:spcAft>
                          <a:spcPts val="0"/>
                        </a:spcAft>
                        <a:buNone/>
                      </a:pPr>
                      <a:r>
                        <a:rPr b="1" lang="en-US" sz="1000"/>
                        <a:t>K01 (coverage)</a:t>
                      </a:r>
                      <a:endParaRPr b="1" sz="1000"/>
                    </a:p>
                    <a:p>
                      <a:pPr indent="0" lvl="0" marL="0" rtl="0" algn="l">
                        <a:spcBef>
                          <a:spcPts val="0"/>
                        </a:spcBef>
                        <a:spcAft>
                          <a:spcPts val="0"/>
                        </a:spcAft>
                        <a:buNone/>
                      </a:pPr>
                      <a:r>
                        <a:rPr b="1" lang="en-US" sz="1000"/>
                        <a:t>i</a:t>
                      </a:r>
                      <a:r>
                        <a:rPr b="1" lang="en-US" sz="1000"/>
                        <a:t>mprovement</a:t>
                      </a:r>
                      <a:endParaRPr b="1" sz="1000"/>
                    </a:p>
                  </a:txBody>
                  <a:tcPr marT="63500" marB="63500" marR="63500" marL="63500">
                    <a:lnR cap="flat" cmpd="sng" w="12700">
                      <a:solidFill>
                        <a:srgbClr val="000000"/>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b="1" lang="en-US" sz="1000"/>
                        <a:t>K03 (mutation)</a:t>
                      </a:r>
                      <a:endParaRPr b="1" sz="1000"/>
                    </a:p>
                    <a:p>
                      <a:pPr indent="0" lvl="0" marL="0" rtl="0" algn="l">
                        <a:spcBef>
                          <a:spcPts val="0"/>
                        </a:spcBef>
                        <a:spcAft>
                          <a:spcPts val="0"/>
                        </a:spcAft>
                        <a:buNone/>
                      </a:pPr>
                      <a:r>
                        <a:rPr b="1" lang="en-US" sz="1000"/>
                        <a:t>improvement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US" sz="1000"/>
                        <a:t>Total issues found</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000"/>
                        <a:t>Issues fixed</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US" sz="1000"/>
                        <a:t>TelluLib</a:t>
                      </a:r>
                      <a:endParaRPr sz="1000"/>
                    </a:p>
                  </a:txBody>
                  <a:tcPr marT="63500" marB="63500" marR="63500" marL="63500"/>
                </a:tc>
                <a:tc>
                  <a:txBody>
                    <a:bodyPr/>
                    <a:lstStyle/>
                    <a:p>
                      <a:pPr indent="0" lvl="0" marL="0" rtl="0" algn="l">
                        <a:spcBef>
                          <a:spcPts val="0"/>
                        </a:spcBef>
                        <a:spcAft>
                          <a:spcPts val="0"/>
                        </a:spcAft>
                        <a:buNone/>
                      </a:pPr>
                      <a:r>
                        <a:rPr lang="en-US" sz="1000"/>
                        <a:t>1,49%</a:t>
                      </a:r>
                      <a:endParaRPr sz="1000"/>
                    </a:p>
                  </a:txBody>
                  <a:tcPr marT="63500" marB="63500" marR="63500" marL="63500">
                    <a:lnR cap="flat" cmpd="sng" w="12700">
                      <a:solidFill>
                        <a:srgbClr val="000000"/>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US" sz="1000"/>
                        <a:t>4,2%</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1000"/>
                        <a:t>34 (4 partial, 30 pseudo)</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t>15</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US" sz="1000"/>
                        <a:t>Core</a:t>
                      </a:r>
                      <a:endParaRPr sz="1000"/>
                    </a:p>
                  </a:txBody>
                  <a:tcPr marT="63500" marB="63500" marR="63500" marL="63500"/>
                </a:tc>
                <a:tc>
                  <a:txBody>
                    <a:bodyPr/>
                    <a:lstStyle/>
                    <a:p>
                      <a:pPr indent="0" lvl="0" marL="0" rtl="0" algn="l">
                        <a:spcBef>
                          <a:spcPts val="0"/>
                        </a:spcBef>
                        <a:spcAft>
                          <a:spcPts val="0"/>
                        </a:spcAft>
                        <a:buNone/>
                      </a:pPr>
                      <a:r>
                        <a:rPr lang="en-US" sz="1000"/>
                        <a:t>1,51%</a:t>
                      </a:r>
                      <a:endParaRPr sz="1000"/>
                    </a:p>
                  </a:txBody>
                  <a:tcPr marT="63500" marB="63500" marR="63500" marL="63500">
                    <a:lnR cap="flat" cmpd="sng" w="12700">
                      <a:solidFill>
                        <a:srgbClr val="000000"/>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US" sz="1000"/>
                        <a:t>14%</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1000"/>
                        <a:t>125 (15 partial, 110 pseudo)</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t>19</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US" sz="1000"/>
                        <a:t>FilterStore</a:t>
                      </a:r>
                      <a:endParaRPr sz="1000"/>
                    </a:p>
                  </a:txBody>
                  <a:tcPr marT="63500" marB="63500" marR="63500" marL="63500"/>
                </a:tc>
                <a:tc>
                  <a:txBody>
                    <a:bodyPr/>
                    <a:lstStyle/>
                    <a:p>
                      <a:pPr indent="0" lvl="0" marL="0" rtl="0" algn="l">
                        <a:spcBef>
                          <a:spcPts val="0"/>
                        </a:spcBef>
                        <a:spcAft>
                          <a:spcPts val="0"/>
                        </a:spcAft>
                        <a:buNone/>
                      </a:pPr>
                      <a:r>
                        <a:rPr lang="en-US" sz="1000"/>
                        <a:t>0%</a:t>
                      </a:r>
                      <a:endParaRPr sz="1000"/>
                    </a:p>
                  </a:txBody>
                  <a:tcPr marT="63500" marB="63500" marR="63500" marL="63500">
                    <a:lnR cap="flat" cmpd="sng" w="12700">
                      <a:solidFill>
                        <a:srgbClr val="000000"/>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US" sz="1000"/>
                        <a:t>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1000"/>
                        <a:t>4 (2 partial, 2 pseudo)</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t>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379" name="Google Shape;379;p47"/>
          <p:cNvSpPr txBox="1"/>
          <p:nvPr/>
        </p:nvSpPr>
        <p:spPr>
          <a:xfrm>
            <a:off x="485675" y="2684825"/>
            <a:ext cx="8658300" cy="1822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Issue report shows exactly which methods are not properly covered.</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Provides knowledge, and led to fix of critical issues.</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Resulting in some improvements in mutation score.</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Tellu decided to include Descartes in the DevOps toolchain to check new tests as they are written</a:t>
            </a:r>
            <a:endParaRPr sz="1600">
              <a:solidFill>
                <a:schemeClr val="dk1"/>
              </a:solidFill>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en-US" sz="1600">
                <a:latin typeface="Calibri"/>
                <a:ea typeface="Calibri"/>
                <a:cs typeface="Calibri"/>
                <a:sym typeface="Calibri"/>
              </a:rPr>
              <a:t>VQ1</a:t>
            </a:r>
            <a:r>
              <a:rPr lang="en-US" sz="1600">
                <a:latin typeface="Calibri"/>
                <a:ea typeface="Calibri"/>
                <a:cs typeface="Calibri"/>
                <a:sym typeface="Calibri"/>
              </a:rPr>
              <a:t>: Somewhat - </a:t>
            </a:r>
            <a:r>
              <a:rPr lang="en-US" sz="1600">
                <a:solidFill>
                  <a:schemeClr val="dk1"/>
                </a:solidFill>
                <a:latin typeface="Calibri"/>
                <a:ea typeface="Calibri"/>
                <a:cs typeface="Calibri"/>
                <a:sym typeface="Calibri"/>
              </a:rPr>
              <a:t>Manual fixing of issues give a small increase in coverage.</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en-US" sz="1600">
                <a:latin typeface="Calibri"/>
                <a:ea typeface="Calibri"/>
                <a:cs typeface="Calibri"/>
                <a:sym typeface="Calibri"/>
              </a:rPr>
              <a:t>VQ2</a:t>
            </a:r>
            <a:r>
              <a:rPr lang="en-US" sz="1600">
                <a:latin typeface="Calibri"/>
                <a:ea typeface="Calibri"/>
                <a:cs typeface="Calibri"/>
                <a:sym typeface="Calibri"/>
              </a:rPr>
              <a:t>: </a:t>
            </a:r>
            <a:r>
              <a:rPr b="1" lang="en-US" sz="1600">
                <a:latin typeface="Calibri"/>
                <a:ea typeface="Calibri"/>
                <a:cs typeface="Calibri"/>
                <a:sym typeface="Calibri"/>
              </a:rPr>
              <a:t>YES</a:t>
            </a:r>
            <a:r>
              <a:rPr lang="en-US" sz="1600">
                <a:latin typeface="Calibri"/>
                <a:ea typeface="Calibri"/>
                <a:cs typeface="Calibri"/>
                <a:sym typeface="Calibri"/>
              </a:rPr>
              <a:t>. Main benefit is finding test issues.</a:t>
            </a:r>
            <a:endParaRPr sz="16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4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385" name="Google Shape;385;p48"/>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b="0" i="0" lang="en-US" sz="3500" u="none" cap="none" strike="noStrike">
                <a:solidFill>
                  <a:srgbClr val="19AFFF"/>
                </a:solidFill>
                <a:latin typeface="Calibri"/>
                <a:ea typeface="Calibri"/>
                <a:cs typeface="Calibri"/>
                <a:sym typeface="Calibri"/>
              </a:rPr>
              <a:t>UC </a:t>
            </a:r>
            <a:r>
              <a:rPr b="0" i="0" lang="en-US" sz="3500" u="none" cap="none" strike="noStrike">
                <a:solidFill>
                  <a:srgbClr val="19AFFF"/>
                </a:solidFill>
                <a:latin typeface="Arial"/>
                <a:ea typeface="Arial"/>
                <a:cs typeface="Arial"/>
                <a:sym typeface="Arial"/>
              </a:rPr>
              <a:t>Tell</a:t>
            </a:r>
            <a:r>
              <a:rPr lang="en-US" sz="3500">
                <a:solidFill>
                  <a:srgbClr val="19AFFF"/>
                </a:solidFill>
              </a:rPr>
              <a:t>u</a:t>
            </a:r>
            <a:r>
              <a:rPr b="0" i="0" lang="en-US" sz="3500" u="none" cap="none" strike="noStrike">
                <a:solidFill>
                  <a:srgbClr val="19AFFF"/>
                </a:solidFill>
                <a:latin typeface="Calibri"/>
                <a:ea typeface="Calibri"/>
                <a:cs typeface="Calibri"/>
                <a:sym typeface="Calibri"/>
              </a:rPr>
              <a:t> (4/7) – D</a:t>
            </a:r>
            <a:r>
              <a:rPr lang="en-US" sz="3500">
                <a:solidFill>
                  <a:srgbClr val="19AFFF"/>
                </a:solidFill>
                <a:latin typeface="Calibri"/>
                <a:ea typeface="Calibri"/>
                <a:cs typeface="Calibri"/>
                <a:sym typeface="Calibri"/>
              </a:rPr>
              <a:t>S</a:t>
            </a:r>
            <a:r>
              <a:rPr b="0" i="0" lang="en-US" sz="3500" u="none" cap="none" strike="noStrike">
                <a:solidFill>
                  <a:srgbClr val="19AFFF"/>
                </a:solidFill>
                <a:latin typeface="Calibri"/>
                <a:ea typeface="Calibri"/>
                <a:cs typeface="Calibri"/>
                <a:sym typeface="Calibri"/>
              </a:rPr>
              <a:t>pot (KPIs, VQs)</a:t>
            </a:r>
            <a:endParaRPr b="0" i="0" sz="3500" u="none" cap="none" strike="noStrike">
              <a:solidFill>
                <a:srgbClr val="000000"/>
              </a:solidFill>
              <a:latin typeface="Calibri"/>
              <a:ea typeface="Calibri"/>
              <a:cs typeface="Calibri"/>
              <a:sym typeface="Calibri"/>
            </a:endParaRPr>
          </a:p>
        </p:txBody>
      </p:sp>
      <p:graphicFrame>
        <p:nvGraphicFramePr>
          <p:cNvPr id="386" name="Google Shape;386;p48"/>
          <p:cNvGraphicFramePr/>
          <p:nvPr/>
        </p:nvGraphicFramePr>
        <p:xfrm>
          <a:off x="315050" y="1071400"/>
          <a:ext cx="3000000" cy="3000000"/>
        </p:xfrm>
        <a:graphic>
          <a:graphicData uri="http://schemas.openxmlformats.org/drawingml/2006/table">
            <a:tbl>
              <a:tblPr>
                <a:noFill/>
                <a:tableStyleId>{6F0A6DD2-9EC9-4FF4-8D2D-2A18F12B9C09}</a:tableStyleId>
              </a:tblPr>
              <a:tblGrid>
                <a:gridCol w="878975"/>
                <a:gridCol w="953225"/>
                <a:gridCol w="1026400"/>
                <a:gridCol w="1074950"/>
                <a:gridCol w="1544650"/>
                <a:gridCol w="1708450"/>
                <a:gridCol w="1302125"/>
              </a:tblGrid>
              <a:tr h="12700">
                <a:tc>
                  <a:txBody>
                    <a:bodyPr/>
                    <a:lstStyle/>
                    <a:p>
                      <a:pPr indent="0" lvl="0" marL="0" rtl="0" algn="l">
                        <a:spcBef>
                          <a:spcPts val="0"/>
                        </a:spcBef>
                        <a:spcAft>
                          <a:spcPts val="0"/>
                        </a:spcAft>
                        <a:buNone/>
                      </a:pPr>
                      <a:r>
                        <a:rPr b="1" lang="en-US" sz="1000"/>
                        <a:t>Project</a:t>
                      </a:r>
                      <a:endParaRPr b="1" sz="1000"/>
                    </a:p>
                  </a:txBody>
                  <a:tcPr marT="63500" marB="63500" marR="63500" marL="63500"/>
                </a:tc>
                <a:tc>
                  <a:txBody>
                    <a:bodyPr/>
                    <a:lstStyle/>
                    <a:p>
                      <a:pPr indent="0" lvl="0" marL="0" rtl="0" algn="l">
                        <a:spcBef>
                          <a:spcPts val="0"/>
                        </a:spcBef>
                        <a:spcAft>
                          <a:spcPts val="0"/>
                        </a:spcAft>
                        <a:buNone/>
                      </a:pPr>
                      <a:r>
                        <a:rPr b="1" lang="en-US" sz="1000"/>
                        <a:t>Basel.</a:t>
                      </a:r>
                      <a:endParaRPr b="1" sz="1000"/>
                    </a:p>
                    <a:p>
                      <a:pPr indent="0" lvl="0" marL="0" rtl="0" algn="l">
                        <a:spcBef>
                          <a:spcPts val="0"/>
                        </a:spcBef>
                        <a:spcAft>
                          <a:spcPts val="0"/>
                        </a:spcAft>
                        <a:buNone/>
                      </a:pPr>
                      <a:r>
                        <a:rPr b="1" lang="en-US" sz="1000"/>
                        <a:t>tests</a:t>
                      </a:r>
                      <a:endParaRPr b="1" sz="1000"/>
                    </a:p>
                  </a:txBody>
                  <a:tcPr marT="63500" marB="63500" marR="63500" marL="63500">
                    <a:solidFill>
                      <a:srgbClr val="D9D9D9"/>
                    </a:solidFill>
                  </a:tcPr>
                </a:tc>
                <a:tc>
                  <a:txBody>
                    <a:bodyPr/>
                    <a:lstStyle/>
                    <a:p>
                      <a:pPr indent="0" lvl="0" marL="0" rtl="0" algn="l">
                        <a:spcBef>
                          <a:spcPts val="0"/>
                        </a:spcBef>
                        <a:spcAft>
                          <a:spcPts val="0"/>
                        </a:spcAft>
                        <a:buNone/>
                      </a:pPr>
                      <a:r>
                        <a:rPr b="1" lang="en-US" sz="1000">
                          <a:solidFill>
                            <a:schemeClr val="dk1"/>
                          </a:solidFill>
                        </a:rPr>
                        <a:t>Treatment</a:t>
                      </a:r>
                      <a:r>
                        <a:rPr b="1" lang="en-US" sz="1000"/>
                        <a:t> tests</a:t>
                      </a:r>
                      <a:endParaRPr b="1" sz="1000"/>
                    </a:p>
                  </a:txBody>
                  <a:tcPr marT="63500" marB="63500" marR="63500" marL="63500"/>
                </a:tc>
                <a:tc>
                  <a:txBody>
                    <a:bodyPr/>
                    <a:lstStyle/>
                    <a:p>
                      <a:pPr indent="0" lvl="0" marL="0" rtl="0" algn="l">
                        <a:spcBef>
                          <a:spcPts val="0"/>
                        </a:spcBef>
                        <a:spcAft>
                          <a:spcPts val="0"/>
                        </a:spcAft>
                        <a:buNone/>
                      </a:pPr>
                      <a:r>
                        <a:rPr b="1" lang="en-US" sz="1000"/>
                        <a:t>K01 (coverage)</a:t>
                      </a:r>
                      <a:endParaRPr b="1" sz="1000"/>
                    </a:p>
                    <a:p>
                      <a:pPr indent="0" lvl="0" marL="0" rtl="0" algn="l">
                        <a:spcBef>
                          <a:spcPts val="0"/>
                        </a:spcBef>
                        <a:spcAft>
                          <a:spcPts val="0"/>
                        </a:spcAft>
                        <a:buNone/>
                      </a:pPr>
                      <a:r>
                        <a:rPr b="1" lang="en-US" sz="1000"/>
                        <a:t>improvement</a:t>
                      </a:r>
                      <a:endParaRPr b="1" sz="1000"/>
                    </a:p>
                  </a:txBody>
                  <a:tcPr marT="63500" marB="63500" marR="63500" marL="63500">
                    <a:solidFill>
                      <a:srgbClr val="FFFFFF"/>
                    </a:solidFill>
                  </a:tcPr>
                </a:tc>
                <a:tc>
                  <a:txBody>
                    <a:bodyPr/>
                    <a:lstStyle/>
                    <a:p>
                      <a:pPr indent="0" lvl="0" marL="0" rtl="0" algn="l">
                        <a:spcBef>
                          <a:spcPts val="0"/>
                        </a:spcBef>
                        <a:spcAft>
                          <a:spcPts val="0"/>
                        </a:spcAft>
                        <a:buNone/>
                      </a:pPr>
                      <a:r>
                        <a:rPr b="1" lang="en-US" sz="1000"/>
                        <a:t>Baseline issues</a:t>
                      </a:r>
                      <a:endParaRPr b="1" sz="1000"/>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b="1" lang="en-US" sz="1000">
                          <a:solidFill>
                            <a:schemeClr val="dk1"/>
                          </a:solidFill>
                        </a:rPr>
                        <a:t>Treatment </a:t>
                      </a:r>
                      <a:r>
                        <a:rPr b="1" lang="en-US" sz="1000"/>
                        <a:t>issues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000"/>
                        <a:t>K03 (mutation) improvement</a:t>
                      </a:r>
                      <a:endParaRPr b="1" sz="1000"/>
                    </a:p>
                  </a:txBody>
                  <a:tcPr marT="63500" marB="63500" marR="63500" marL="63500">
                    <a:lnL cap="flat" cmpd="sng" w="12700">
                      <a:solidFill>
                        <a:srgbClr val="000000"/>
                      </a:solidFill>
                      <a:prstDash val="solid"/>
                      <a:round/>
                      <a:headEnd len="sm" w="sm" type="none"/>
                      <a:tailEnd len="sm" w="sm" type="none"/>
                    </a:lnL>
                    <a:solidFill>
                      <a:srgbClr val="FFFFFF"/>
                    </a:solidFill>
                  </a:tcPr>
                </a:tc>
              </a:tr>
              <a:tr h="12700">
                <a:tc>
                  <a:txBody>
                    <a:bodyPr/>
                    <a:lstStyle/>
                    <a:p>
                      <a:pPr indent="0" lvl="0" marL="0" rtl="0" algn="l">
                        <a:spcBef>
                          <a:spcPts val="0"/>
                        </a:spcBef>
                        <a:spcAft>
                          <a:spcPts val="0"/>
                        </a:spcAft>
                        <a:buNone/>
                      </a:pPr>
                      <a:r>
                        <a:rPr lang="en-US" sz="1000"/>
                        <a:t>TelluLib</a:t>
                      </a:r>
                      <a:endParaRPr sz="1000"/>
                    </a:p>
                  </a:txBody>
                  <a:tcPr marT="63500" marB="63500" marR="63500" marL="63500"/>
                </a:tc>
                <a:tc>
                  <a:txBody>
                    <a:bodyPr/>
                    <a:lstStyle/>
                    <a:p>
                      <a:pPr indent="0" lvl="0" marL="0" rtl="0" algn="l">
                        <a:spcBef>
                          <a:spcPts val="0"/>
                        </a:spcBef>
                        <a:spcAft>
                          <a:spcPts val="0"/>
                        </a:spcAft>
                        <a:buNone/>
                      </a:pPr>
                      <a:r>
                        <a:rPr lang="en-US" sz="1000"/>
                        <a:t>77</a:t>
                      </a:r>
                      <a:endParaRPr sz="1000"/>
                    </a:p>
                  </a:txBody>
                  <a:tcPr marT="63500" marB="63500" marR="63500" marL="63500">
                    <a:solidFill>
                      <a:srgbClr val="D9D9D9"/>
                    </a:solidFill>
                  </a:tcPr>
                </a:tc>
                <a:tc>
                  <a:txBody>
                    <a:bodyPr/>
                    <a:lstStyle/>
                    <a:p>
                      <a:pPr indent="0" lvl="0" marL="0" rtl="0" algn="l">
                        <a:spcBef>
                          <a:spcPts val="0"/>
                        </a:spcBef>
                        <a:spcAft>
                          <a:spcPts val="0"/>
                        </a:spcAft>
                        <a:buNone/>
                      </a:pPr>
                      <a:r>
                        <a:rPr lang="en-US" sz="1000"/>
                        <a:t>306</a:t>
                      </a:r>
                      <a:endParaRPr sz="1000"/>
                    </a:p>
                  </a:txBody>
                  <a:tcPr marT="63500" marB="63500" marR="63500" marL="63500"/>
                </a:tc>
                <a:tc>
                  <a:txBody>
                    <a:bodyPr/>
                    <a:lstStyle/>
                    <a:p>
                      <a:pPr indent="0" lvl="0" marL="0" rtl="0" algn="l">
                        <a:spcBef>
                          <a:spcPts val="0"/>
                        </a:spcBef>
                        <a:spcAft>
                          <a:spcPts val="0"/>
                        </a:spcAft>
                        <a:buNone/>
                      </a:pPr>
                      <a:r>
                        <a:rPr b="1" lang="en-US" sz="1000"/>
                        <a:t>2,7%</a:t>
                      </a:r>
                      <a:endParaRPr b="1" sz="1000"/>
                    </a:p>
                  </a:txBody>
                  <a:tcPr marT="63500" marB="63500" marR="63500" marL="63500">
                    <a:solidFill>
                      <a:srgbClr val="FFFFFF"/>
                    </a:solidFill>
                  </a:tcPr>
                </a:tc>
                <a:tc>
                  <a:txBody>
                    <a:bodyPr/>
                    <a:lstStyle/>
                    <a:p>
                      <a:pPr indent="0" lvl="0" marL="0" rtl="0" algn="l">
                        <a:spcBef>
                          <a:spcPts val="0"/>
                        </a:spcBef>
                        <a:spcAft>
                          <a:spcPts val="0"/>
                        </a:spcAft>
                        <a:buNone/>
                      </a:pPr>
                      <a:r>
                        <a:rPr lang="en-US" sz="1000"/>
                        <a:t>30 (3 partial, 27</a:t>
                      </a:r>
                      <a:r>
                        <a:rPr lang="en-US" sz="1000"/>
                        <a:t> </a:t>
                      </a:r>
                      <a:r>
                        <a:rPr lang="en-US" sz="1000"/>
                        <a:t>pseudo)</a:t>
                      </a:r>
                      <a:endParaRPr sz="1000"/>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US" sz="1000"/>
                        <a:t>30 (6 partial, 24 pseudo)</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000"/>
                        <a:t>6,3%</a:t>
                      </a:r>
                      <a:endParaRPr b="1" sz="1000"/>
                    </a:p>
                  </a:txBody>
                  <a:tcPr marT="63500" marB="63500" marR="63500" marL="63500">
                    <a:lnL cap="flat" cmpd="sng" w="12700">
                      <a:solidFill>
                        <a:srgbClr val="000000"/>
                      </a:solidFill>
                      <a:prstDash val="solid"/>
                      <a:round/>
                      <a:headEnd len="sm" w="sm" type="none"/>
                      <a:tailEnd len="sm" w="sm" type="none"/>
                    </a:lnL>
                    <a:solidFill>
                      <a:srgbClr val="FFFFFF"/>
                    </a:solidFill>
                  </a:tcPr>
                </a:tc>
              </a:tr>
              <a:tr h="12700">
                <a:tc>
                  <a:txBody>
                    <a:bodyPr/>
                    <a:lstStyle/>
                    <a:p>
                      <a:pPr indent="0" lvl="0" marL="0" rtl="0" algn="l">
                        <a:spcBef>
                          <a:spcPts val="0"/>
                        </a:spcBef>
                        <a:spcAft>
                          <a:spcPts val="0"/>
                        </a:spcAft>
                        <a:buNone/>
                      </a:pPr>
                      <a:r>
                        <a:rPr lang="en-US" sz="1000"/>
                        <a:t>Core</a:t>
                      </a:r>
                      <a:endParaRPr sz="1000"/>
                    </a:p>
                  </a:txBody>
                  <a:tcPr marT="63500" marB="63500" marR="63500" marL="63500"/>
                </a:tc>
                <a:tc>
                  <a:txBody>
                    <a:bodyPr/>
                    <a:lstStyle/>
                    <a:p>
                      <a:pPr indent="0" lvl="0" marL="0" rtl="0" algn="l">
                        <a:spcBef>
                          <a:spcPts val="0"/>
                        </a:spcBef>
                        <a:spcAft>
                          <a:spcPts val="0"/>
                        </a:spcAft>
                        <a:buNone/>
                      </a:pPr>
                      <a:r>
                        <a:rPr lang="en-US" sz="1000"/>
                        <a:t>83</a:t>
                      </a:r>
                      <a:endParaRPr sz="1000"/>
                    </a:p>
                  </a:txBody>
                  <a:tcPr marT="63500" marB="63500" marR="63500" marL="63500">
                    <a:solidFill>
                      <a:srgbClr val="D9D9D9"/>
                    </a:solidFill>
                  </a:tcPr>
                </a:tc>
                <a:tc>
                  <a:txBody>
                    <a:bodyPr/>
                    <a:lstStyle/>
                    <a:p>
                      <a:pPr indent="0" lvl="0" marL="0" rtl="0" algn="l">
                        <a:spcBef>
                          <a:spcPts val="0"/>
                        </a:spcBef>
                        <a:spcAft>
                          <a:spcPts val="0"/>
                        </a:spcAft>
                        <a:buNone/>
                      </a:pPr>
                      <a:r>
                        <a:rPr lang="en-US" sz="1000"/>
                        <a:t>95</a:t>
                      </a:r>
                      <a:endParaRPr sz="1000"/>
                    </a:p>
                  </a:txBody>
                  <a:tcPr marT="63500" marB="63500" marR="63500" marL="63500"/>
                </a:tc>
                <a:tc>
                  <a:txBody>
                    <a:bodyPr/>
                    <a:lstStyle/>
                    <a:p>
                      <a:pPr indent="0" lvl="0" marL="0" rtl="0" algn="l">
                        <a:spcBef>
                          <a:spcPts val="0"/>
                        </a:spcBef>
                        <a:spcAft>
                          <a:spcPts val="0"/>
                        </a:spcAft>
                        <a:buNone/>
                      </a:pPr>
                      <a:r>
                        <a:rPr b="1" lang="en-US" sz="1000"/>
                        <a:t>1,9%</a:t>
                      </a:r>
                      <a:endParaRPr b="1" sz="1000"/>
                    </a:p>
                  </a:txBody>
                  <a:tcPr marT="63500" marB="63500" marR="63500" marL="63500">
                    <a:solidFill>
                      <a:srgbClr val="FFFFFF"/>
                    </a:solidFill>
                  </a:tcPr>
                </a:tc>
                <a:tc>
                  <a:txBody>
                    <a:bodyPr/>
                    <a:lstStyle/>
                    <a:p>
                      <a:pPr indent="0" lvl="0" marL="0" rtl="0" algn="l">
                        <a:spcBef>
                          <a:spcPts val="0"/>
                        </a:spcBef>
                        <a:spcAft>
                          <a:spcPts val="0"/>
                        </a:spcAft>
                        <a:buNone/>
                      </a:pPr>
                      <a:r>
                        <a:rPr lang="en-US" sz="1000"/>
                        <a:t>125 (20 partial, 105 pseudo)</a:t>
                      </a:r>
                      <a:endParaRPr sz="1000"/>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US" sz="1000"/>
                        <a:t>132 (35 partial, 97 pseudo)</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000"/>
                        <a:t>14%</a:t>
                      </a:r>
                      <a:endParaRPr b="1" sz="1000"/>
                    </a:p>
                  </a:txBody>
                  <a:tcPr marT="63500" marB="63500" marR="63500" marL="63500">
                    <a:lnL cap="flat" cmpd="sng" w="12700">
                      <a:solidFill>
                        <a:srgbClr val="000000"/>
                      </a:solidFill>
                      <a:prstDash val="solid"/>
                      <a:round/>
                      <a:headEnd len="sm" w="sm" type="none"/>
                      <a:tailEnd len="sm" w="sm" type="none"/>
                    </a:lnL>
                    <a:solidFill>
                      <a:srgbClr val="FFFFFF"/>
                    </a:solidFill>
                  </a:tcPr>
                </a:tc>
              </a:tr>
            </a:tbl>
          </a:graphicData>
        </a:graphic>
      </p:graphicFrame>
      <p:graphicFrame>
        <p:nvGraphicFramePr>
          <p:cNvPr id="387" name="Google Shape;387;p48"/>
          <p:cNvGraphicFramePr/>
          <p:nvPr/>
        </p:nvGraphicFramePr>
        <p:xfrm>
          <a:off x="315050" y="2730950"/>
          <a:ext cx="3000000" cy="3000000"/>
        </p:xfrm>
        <a:graphic>
          <a:graphicData uri="http://schemas.openxmlformats.org/drawingml/2006/table">
            <a:tbl>
              <a:tblPr>
                <a:noFill/>
                <a:tableStyleId>{6F0A6DD2-9EC9-4FF4-8D2D-2A18F12B9C09}</a:tableStyleId>
              </a:tblPr>
              <a:tblGrid>
                <a:gridCol w="507500"/>
                <a:gridCol w="467100"/>
                <a:gridCol w="488725"/>
                <a:gridCol w="1273550"/>
                <a:gridCol w="651400"/>
                <a:gridCol w="650750"/>
              </a:tblGrid>
              <a:tr h="254000">
                <a:tc gridSpan="6">
                  <a:txBody>
                    <a:bodyPr/>
                    <a:lstStyle/>
                    <a:p>
                      <a:pPr indent="0" lvl="0" marL="0" rtl="0" algn="l">
                        <a:spcBef>
                          <a:spcPts val="0"/>
                        </a:spcBef>
                        <a:spcAft>
                          <a:spcPts val="0"/>
                        </a:spcAft>
                        <a:buNone/>
                      </a:pPr>
                      <a:r>
                        <a:rPr b="1" lang="en-US" sz="1000"/>
                        <a:t>Compared to Descartes + manual fixes </a:t>
                      </a:r>
                      <a:r>
                        <a:rPr b="1" lang="en-US" sz="1000">
                          <a:highlight>
                            <a:srgbClr val="B6D7A8"/>
                          </a:highlight>
                        </a:rPr>
                        <a:t>(DSpot in green)</a:t>
                      </a:r>
                      <a:endParaRPr b="1" sz="1000">
                        <a:highlight>
                          <a:srgbClr val="B6D7A8"/>
                        </a:highlight>
                      </a:endParaRPr>
                    </a:p>
                  </a:txBody>
                  <a:tcPr marT="63500" marB="63500" marR="63500" marL="63500"/>
                </a:tc>
                <a:tc hMerge="1"/>
                <a:tc hMerge="1"/>
                <a:tc hMerge="1"/>
                <a:tc hMerge="1"/>
                <a:tc hMerge="1"/>
              </a:tr>
              <a:tr h="254000">
                <a:tc gridSpan="2">
                  <a:txBody>
                    <a:bodyPr/>
                    <a:lstStyle/>
                    <a:p>
                      <a:pPr indent="0" lvl="0" marL="0" rtl="0" algn="l">
                        <a:spcBef>
                          <a:spcPts val="0"/>
                        </a:spcBef>
                        <a:spcAft>
                          <a:spcPts val="0"/>
                        </a:spcAft>
                        <a:buNone/>
                      </a:pPr>
                      <a:r>
                        <a:rPr b="1" lang="en-US" sz="1000"/>
                        <a:t>Mutation improv.</a:t>
                      </a:r>
                      <a:endParaRPr b="1" sz="1000"/>
                    </a:p>
                  </a:txBody>
                  <a:tcPr marT="63500" marB="63500" marR="63500" marL="63500"/>
                </a:tc>
                <a:tc hMerge="1"/>
                <a:tc gridSpan="2">
                  <a:txBody>
                    <a:bodyPr/>
                    <a:lstStyle/>
                    <a:p>
                      <a:pPr indent="0" lvl="0" marL="0" rtl="0" algn="l">
                        <a:spcBef>
                          <a:spcPts val="0"/>
                        </a:spcBef>
                        <a:spcAft>
                          <a:spcPts val="0"/>
                        </a:spcAft>
                        <a:buNone/>
                      </a:pPr>
                      <a:r>
                        <a:rPr b="1" lang="en-US" sz="1000"/>
                        <a:t>Issues fixed</a:t>
                      </a:r>
                      <a:endParaRPr b="1" sz="1000"/>
                    </a:p>
                  </a:txBody>
                  <a:tcPr marT="63500" marB="63500" marR="63500" marL="63500"/>
                </a:tc>
                <a:tc hMerge="1"/>
                <a:tc gridSpan="2">
                  <a:txBody>
                    <a:bodyPr/>
                    <a:lstStyle/>
                    <a:p>
                      <a:pPr indent="0" lvl="0" marL="0" rtl="0" algn="l">
                        <a:spcBef>
                          <a:spcPts val="0"/>
                        </a:spcBef>
                        <a:spcAft>
                          <a:spcPts val="0"/>
                        </a:spcAft>
                        <a:buNone/>
                      </a:pPr>
                      <a:r>
                        <a:rPr b="1" lang="en-US" sz="1000">
                          <a:solidFill>
                            <a:schemeClr val="dk1"/>
                          </a:solidFill>
                        </a:rPr>
                        <a:t>Coverage improv.</a:t>
                      </a:r>
                      <a:endParaRPr b="1" sz="1000"/>
                    </a:p>
                  </a:txBody>
                  <a:tcPr marT="63500" marB="63500" marR="63500" marL="63500">
                    <a:lnB cap="flat" cmpd="sng" w="12700">
                      <a:solidFill>
                        <a:srgbClr val="000000"/>
                      </a:solidFill>
                      <a:prstDash val="solid"/>
                      <a:round/>
                      <a:headEnd len="sm" w="sm" type="none"/>
                      <a:tailEnd len="sm" w="sm" type="none"/>
                    </a:lnB>
                  </a:tcPr>
                </a:tc>
                <a:tc hMerge="1"/>
              </a:tr>
              <a:tr h="12700">
                <a:tc>
                  <a:txBody>
                    <a:bodyPr/>
                    <a:lstStyle/>
                    <a:p>
                      <a:pPr indent="0" lvl="0" marL="0" rtl="0" algn="l">
                        <a:spcBef>
                          <a:spcPts val="0"/>
                        </a:spcBef>
                        <a:spcAft>
                          <a:spcPts val="0"/>
                        </a:spcAft>
                        <a:buNone/>
                      </a:pPr>
                      <a:r>
                        <a:rPr lang="en-US" sz="1000"/>
                        <a:t>4,2%</a:t>
                      </a:r>
                      <a:endParaRPr sz="10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US" sz="1000"/>
                        <a:t>6,3%</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lang="en-US" sz="1000"/>
                        <a:t>15</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US" sz="1000"/>
                        <a:t>3</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lang="en-US" sz="1000"/>
                        <a:t>1,5%</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t>2,7%</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r>
              <a:tr h="12700">
                <a:tc>
                  <a:txBody>
                    <a:bodyPr/>
                    <a:lstStyle/>
                    <a:p>
                      <a:pPr indent="0" lvl="0" marL="0" rtl="0" algn="l">
                        <a:spcBef>
                          <a:spcPts val="0"/>
                        </a:spcBef>
                        <a:spcAft>
                          <a:spcPts val="0"/>
                        </a:spcAft>
                        <a:buNone/>
                      </a:pPr>
                      <a:r>
                        <a:rPr lang="en-US" sz="1000"/>
                        <a:t>14%</a:t>
                      </a:r>
                      <a:endParaRPr sz="10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US" sz="1000"/>
                        <a:t>14%</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lang="en-US" sz="1000"/>
                        <a:t>19</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US" sz="1000"/>
                        <a:t>1 partial was fixed,</a:t>
                      </a:r>
                      <a:endParaRPr sz="1000"/>
                    </a:p>
                    <a:p>
                      <a:pPr indent="0" lvl="0" marL="0" rtl="0" algn="l">
                        <a:spcBef>
                          <a:spcPts val="0"/>
                        </a:spcBef>
                        <a:spcAft>
                          <a:spcPts val="0"/>
                        </a:spcAft>
                        <a:buNone/>
                      </a:pPr>
                      <a:r>
                        <a:rPr lang="en-US" sz="1000"/>
                        <a:t>12 pseudo to partial</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lang="en-US" sz="1000"/>
                        <a:t>1,5%</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t>1,9%</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r>
            </a:tbl>
          </a:graphicData>
        </a:graphic>
      </p:graphicFrame>
      <p:sp>
        <p:nvSpPr>
          <p:cNvPr id="388" name="Google Shape;388;p48"/>
          <p:cNvSpPr txBox="1"/>
          <p:nvPr/>
        </p:nvSpPr>
        <p:spPr>
          <a:xfrm>
            <a:off x="4743025" y="2458838"/>
            <a:ext cx="4060800" cy="2064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Worked well, amplified most test cases tried.</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Needs knowledge and time to use well.</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Better than manual fixing of Descartes issues!</a:t>
            </a:r>
            <a:endParaRPr b="1">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VQ1</a:t>
            </a:r>
            <a:r>
              <a:rPr lang="en-US">
                <a:latin typeface="Calibri"/>
                <a:ea typeface="Calibri"/>
                <a:cs typeface="Calibri"/>
                <a:sym typeface="Calibri"/>
              </a:rPr>
              <a:t>: </a:t>
            </a:r>
            <a:r>
              <a:rPr b="1" lang="en-US">
                <a:latin typeface="Calibri"/>
                <a:ea typeface="Calibri"/>
                <a:cs typeface="Calibri"/>
                <a:sym typeface="Calibri"/>
              </a:rPr>
              <a:t>YES</a:t>
            </a:r>
            <a:r>
              <a:rPr lang="en-US">
                <a:latin typeface="Calibri"/>
                <a:ea typeface="Calibri"/>
                <a:cs typeface="Calibri"/>
                <a:sym typeface="Calibri"/>
              </a:rPr>
              <a:t> - automatic generation of tests reaching previously untested code.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solidFill>
                  <a:schemeClr val="dk1"/>
                </a:solidFill>
                <a:latin typeface="Calibri"/>
                <a:ea typeface="Calibri"/>
                <a:cs typeface="Calibri"/>
                <a:sym typeface="Calibri"/>
              </a:rPr>
              <a:t>VQ2</a:t>
            </a:r>
            <a:r>
              <a:rPr lang="en-US">
                <a:solidFill>
                  <a:schemeClr val="dk1"/>
                </a:solidFill>
                <a:latin typeface="Calibri"/>
                <a:ea typeface="Calibri"/>
                <a:cs typeface="Calibri"/>
                <a:sym typeface="Calibri"/>
              </a:rPr>
              <a:t>: </a:t>
            </a:r>
            <a:r>
              <a:rPr b="1" lang="en-US">
                <a:solidFill>
                  <a:schemeClr val="dk1"/>
                </a:solidFill>
                <a:latin typeface="Calibri"/>
                <a:ea typeface="Calibri"/>
                <a:cs typeface="Calibri"/>
                <a:sym typeface="Calibri"/>
              </a:rPr>
              <a:t>YES</a:t>
            </a:r>
            <a:r>
              <a:rPr lang="en-US">
                <a:solidFill>
                  <a:schemeClr val="dk1"/>
                </a:solidFill>
                <a:latin typeface="Calibri"/>
                <a:ea typeface="Calibri"/>
                <a:cs typeface="Calibri"/>
                <a:sym typeface="Calibri"/>
              </a:rPr>
              <a:t> - generated tests improve mutation score.</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b="1" lang="en-US">
                <a:solidFill>
                  <a:schemeClr val="dk1"/>
                </a:solidFill>
                <a:latin typeface="Calibri"/>
                <a:ea typeface="Calibri"/>
                <a:cs typeface="Calibri"/>
                <a:sym typeface="Calibri"/>
              </a:rPr>
              <a:t>VQ4</a:t>
            </a:r>
            <a:r>
              <a:rPr lang="en-US">
                <a:solidFill>
                  <a:schemeClr val="dk1"/>
                </a:solidFill>
                <a:latin typeface="Calibri"/>
                <a:ea typeface="Calibri"/>
                <a:cs typeface="Calibri"/>
                <a:sym typeface="Calibri"/>
              </a:rPr>
              <a:t>: </a:t>
            </a:r>
            <a:r>
              <a:rPr b="1" lang="en-US">
                <a:solidFill>
                  <a:schemeClr val="dk1"/>
                </a:solidFill>
                <a:latin typeface="Calibri"/>
                <a:ea typeface="Calibri"/>
                <a:cs typeface="Calibri"/>
                <a:sym typeface="Calibri"/>
              </a:rPr>
              <a:t>YES</a:t>
            </a:r>
            <a:r>
              <a:rPr lang="en-US">
                <a:solidFill>
                  <a:schemeClr val="dk1"/>
                </a:solidFill>
                <a:latin typeface="Calibri"/>
                <a:ea typeface="Calibri"/>
                <a:cs typeface="Calibri"/>
                <a:sym typeface="Calibri"/>
              </a:rPr>
              <a:t> - additional code coverage and mutation score with minimal human effort.</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4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394" name="Google Shape;394;p49"/>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b="0" i="0" lang="en-US" sz="3500" u="none" cap="none" strike="noStrike">
                <a:solidFill>
                  <a:srgbClr val="19AFFF"/>
                </a:solidFill>
                <a:latin typeface="Calibri"/>
                <a:ea typeface="Calibri"/>
                <a:cs typeface="Calibri"/>
                <a:sym typeface="Calibri"/>
              </a:rPr>
              <a:t>UC </a:t>
            </a:r>
            <a:r>
              <a:rPr b="0" i="0" lang="en-US" sz="3500" u="none" cap="none" strike="noStrike">
                <a:solidFill>
                  <a:srgbClr val="19AFFF"/>
                </a:solidFill>
                <a:latin typeface="Arial"/>
                <a:ea typeface="Arial"/>
                <a:cs typeface="Arial"/>
                <a:sym typeface="Arial"/>
              </a:rPr>
              <a:t>Tell</a:t>
            </a:r>
            <a:r>
              <a:rPr lang="en-US" sz="3500">
                <a:solidFill>
                  <a:srgbClr val="19AFFF"/>
                </a:solidFill>
              </a:rPr>
              <a:t>u</a:t>
            </a:r>
            <a:r>
              <a:rPr b="0" i="0" lang="en-US" sz="3500" u="none" cap="none" strike="noStrike">
                <a:solidFill>
                  <a:srgbClr val="19AFFF"/>
                </a:solidFill>
                <a:latin typeface="Calibri"/>
                <a:ea typeface="Calibri"/>
                <a:cs typeface="Calibri"/>
                <a:sym typeface="Calibri"/>
              </a:rPr>
              <a:t> (5/7) – CAMP (KPIs, VQs)</a:t>
            </a:r>
            <a:endParaRPr b="0" i="0" sz="3500" u="none" cap="none" strike="noStrike">
              <a:solidFill>
                <a:srgbClr val="000000"/>
              </a:solidFill>
              <a:latin typeface="Calibri"/>
              <a:ea typeface="Calibri"/>
              <a:cs typeface="Calibri"/>
              <a:sym typeface="Calibri"/>
            </a:endParaRPr>
          </a:p>
        </p:txBody>
      </p:sp>
      <p:graphicFrame>
        <p:nvGraphicFramePr>
          <p:cNvPr id="395" name="Google Shape;395;p49"/>
          <p:cNvGraphicFramePr/>
          <p:nvPr/>
        </p:nvGraphicFramePr>
        <p:xfrm>
          <a:off x="577300" y="3066888"/>
          <a:ext cx="3000000" cy="3000000"/>
        </p:xfrm>
        <a:graphic>
          <a:graphicData uri="http://schemas.openxmlformats.org/drawingml/2006/table">
            <a:tbl>
              <a:tblPr>
                <a:noFill/>
                <a:tableStyleId>{6F0A6DD2-9EC9-4FF4-8D2D-2A18F12B9C09}</a:tableStyleId>
              </a:tblPr>
              <a:tblGrid>
                <a:gridCol w="1334325"/>
                <a:gridCol w="477675"/>
              </a:tblGrid>
              <a:tr h="354475">
                <a:tc gridSpan="2">
                  <a:txBody>
                    <a:bodyPr/>
                    <a:lstStyle/>
                    <a:p>
                      <a:pPr indent="0" lvl="0" marL="0" rtl="0" algn="l">
                        <a:spcBef>
                          <a:spcPts val="0"/>
                        </a:spcBef>
                        <a:spcAft>
                          <a:spcPts val="0"/>
                        </a:spcAft>
                        <a:buNone/>
                      </a:pPr>
                      <a:r>
                        <a:rPr b="1" lang="en-US" sz="1000"/>
                        <a:t>K05 - System-specific bugs</a:t>
                      </a:r>
                      <a:endParaRPr b="1" sz="1000"/>
                    </a:p>
                    <a:p>
                      <a:pPr indent="0" lvl="0" marL="0" rtl="0" algn="l">
                        <a:spcBef>
                          <a:spcPts val="0"/>
                        </a:spcBef>
                        <a:spcAft>
                          <a:spcPts val="0"/>
                        </a:spcAft>
                        <a:buNone/>
                      </a:pPr>
                      <a:r>
                        <a:rPr lang="en-US" sz="1000"/>
                        <a:t>Docker-compose amplification</a:t>
                      </a:r>
                      <a:endParaRPr sz="1000"/>
                    </a:p>
                  </a:txBody>
                  <a:tcPr marT="63500" marB="63500" marR="63500" marL="63500"/>
                </a:tc>
                <a:tc hMerge="1"/>
              </a:tr>
              <a:tr h="229350">
                <a:tc>
                  <a:txBody>
                    <a:bodyPr/>
                    <a:lstStyle/>
                    <a:p>
                      <a:pPr indent="0" lvl="0" marL="0" rtl="0" algn="l">
                        <a:spcBef>
                          <a:spcPts val="0"/>
                        </a:spcBef>
                        <a:spcAft>
                          <a:spcPts val="0"/>
                        </a:spcAft>
                        <a:buNone/>
                      </a:pPr>
                      <a:r>
                        <a:rPr lang="en-US" sz="1000"/>
                        <a:t>Baseline bugs</a:t>
                      </a:r>
                      <a:endParaRPr sz="1000"/>
                    </a:p>
                  </a:txBody>
                  <a:tcPr marT="63500" marB="63500" marR="63500" marL="63500">
                    <a:solidFill>
                      <a:srgbClr val="D9D9D9"/>
                    </a:solidFill>
                  </a:tcPr>
                </a:tc>
                <a:tc>
                  <a:txBody>
                    <a:bodyPr/>
                    <a:lstStyle/>
                    <a:p>
                      <a:pPr indent="0" lvl="0" marL="0" rtl="0" algn="l">
                        <a:spcBef>
                          <a:spcPts val="0"/>
                        </a:spcBef>
                        <a:spcAft>
                          <a:spcPts val="0"/>
                        </a:spcAft>
                        <a:buNone/>
                      </a:pPr>
                      <a:r>
                        <a:rPr lang="en-US" sz="1000"/>
                        <a:t>10</a:t>
                      </a:r>
                      <a:endParaRPr sz="1000"/>
                    </a:p>
                  </a:txBody>
                  <a:tcPr marT="63500" marB="63500" marR="63500" marL="63500">
                    <a:solidFill>
                      <a:srgbClr val="D9D9D9"/>
                    </a:solidFill>
                  </a:tcPr>
                </a:tc>
              </a:tr>
              <a:tr h="300500">
                <a:tc>
                  <a:txBody>
                    <a:bodyPr/>
                    <a:lstStyle/>
                    <a:p>
                      <a:pPr indent="0" lvl="0" marL="0" rtl="0" algn="l">
                        <a:spcBef>
                          <a:spcPts val="0"/>
                        </a:spcBef>
                        <a:spcAft>
                          <a:spcPts val="0"/>
                        </a:spcAft>
                        <a:buNone/>
                      </a:pPr>
                      <a:r>
                        <a:rPr lang="en-US" sz="1000"/>
                        <a:t>New bugs discovered</a:t>
                      </a:r>
                      <a:endParaRPr sz="1000"/>
                    </a:p>
                  </a:txBody>
                  <a:tcPr marT="63500" marB="63500" marR="63500" marL="63500"/>
                </a:tc>
                <a:tc>
                  <a:txBody>
                    <a:bodyPr/>
                    <a:lstStyle/>
                    <a:p>
                      <a:pPr indent="0" lvl="0" marL="0" rtl="0" algn="l">
                        <a:spcBef>
                          <a:spcPts val="0"/>
                        </a:spcBef>
                        <a:spcAft>
                          <a:spcPts val="0"/>
                        </a:spcAft>
                        <a:buNone/>
                      </a:pPr>
                      <a:r>
                        <a:rPr lang="en-US" sz="1000"/>
                        <a:t>2</a:t>
                      </a:r>
                      <a:endParaRPr sz="1000"/>
                    </a:p>
                  </a:txBody>
                  <a:tcPr marT="63500" marB="63500" marR="63500" marL="63500"/>
                </a:tc>
              </a:tr>
              <a:tr h="229350">
                <a:tc>
                  <a:txBody>
                    <a:bodyPr/>
                    <a:lstStyle/>
                    <a:p>
                      <a:pPr indent="0" lvl="0" marL="0" rtl="0" algn="l">
                        <a:spcBef>
                          <a:spcPts val="0"/>
                        </a:spcBef>
                        <a:spcAft>
                          <a:spcPts val="0"/>
                        </a:spcAft>
                        <a:buNone/>
                      </a:pPr>
                      <a:r>
                        <a:rPr lang="en-US" sz="1000"/>
                        <a:t>Improvement</a:t>
                      </a:r>
                      <a:endParaRPr sz="1000"/>
                    </a:p>
                  </a:txBody>
                  <a:tcPr marT="63500" marB="63500" marR="63500" marL="63500">
                    <a:solidFill>
                      <a:srgbClr val="B6D7A8"/>
                    </a:solidFill>
                  </a:tcPr>
                </a:tc>
                <a:tc>
                  <a:txBody>
                    <a:bodyPr/>
                    <a:lstStyle/>
                    <a:p>
                      <a:pPr indent="0" lvl="0" marL="0" rtl="0" algn="l">
                        <a:spcBef>
                          <a:spcPts val="0"/>
                        </a:spcBef>
                        <a:spcAft>
                          <a:spcPts val="0"/>
                        </a:spcAft>
                        <a:buNone/>
                      </a:pPr>
                      <a:r>
                        <a:rPr lang="en-US" sz="1000"/>
                        <a:t>20%</a:t>
                      </a:r>
                      <a:endParaRPr sz="1000"/>
                    </a:p>
                  </a:txBody>
                  <a:tcPr marT="63500" marB="63500" marR="63500" marL="63500">
                    <a:solidFill>
                      <a:srgbClr val="B6D7A8"/>
                    </a:solidFill>
                  </a:tcPr>
                </a:tc>
              </a:tr>
            </a:tbl>
          </a:graphicData>
        </a:graphic>
      </p:graphicFrame>
      <p:graphicFrame>
        <p:nvGraphicFramePr>
          <p:cNvPr id="396" name="Google Shape;396;p49"/>
          <p:cNvGraphicFramePr/>
          <p:nvPr/>
        </p:nvGraphicFramePr>
        <p:xfrm>
          <a:off x="2822600" y="3066900"/>
          <a:ext cx="3000000" cy="3000000"/>
        </p:xfrm>
        <a:graphic>
          <a:graphicData uri="http://schemas.openxmlformats.org/drawingml/2006/table">
            <a:tbl>
              <a:tblPr>
                <a:noFill/>
                <a:tableStyleId>{6F0A6DD2-9EC9-4FF4-8D2D-2A18F12B9C09}</a:tableStyleId>
              </a:tblPr>
              <a:tblGrid>
                <a:gridCol w="1768350"/>
                <a:gridCol w="633050"/>
              </a:tblGrid>
              <a:tr h="326275">
                <a:tc gridSpan="2">
                  <a:txBody>
                    <a:bodyPr/>
                    <a:lstStyle/>
                    <a:p>
                      <a:pPr indent="0" lvl="0" marL="0" rtl="0" algn="l">
                        <a:spcBef>
                          <a:spcPts val="0"/>
                        </a:spcBef>
                        <a:spcAft>
                          <a:spcPts val="0"/>
                        </a:spcAft>
                        <a:buNone/>
                      </a:pPr>
                      <a:r>
                        <a:rPr b="1" lang="en-US" sz="1000"/>
                        <a:t>K06 - More configs./Faster tests</a:t>
                      </a:r>
                      <a:endParaRPr sz="1000"/>
                    </a:p>
                  </a:txBody>
                  <a:tcPr marT="63500" marB="63500" marR="63500" marL="63500"/>
                </a:tc>
                <a:tc hMerge="1"/>
              </a:tr>
              <a:tr h="211125">
                <a:tc>
                  <a:txBody>
                    <a:bodyPr/>
                    <a:lstStyle/>
                    <a:p>
                      <a:pPr indent="0" lvl="0" marL="0" rtl="0" algn="l">
                        <a:spcBef>
                          <a:spcPts val="0"/>
                        </a:spcBef>
                        <a:spcAft>
                          <a:spcPts val="0"/>
                        </a:spcAft>
                        <a:buNone/>
                      </a:pPr>
                      <a:r>
                        <a:rPr lang="en-US" sz="1000"/>
                        <a:t>Baseline time to deploy</a:t>
                      </a:r>
                      <a:endParaRPr sz="1000"/>
                    </a:p>
                  </a:txBody>
                  <a:tcPr marT="63500" marB="63500" marR="63500" marL="63500">
                    <a:solidFill>
                      <a:srgbClr val="D9D9D9"/>
                    </a:solidFill>
                  </a:tcPr>
                </a:tc>
                <a:tc>
                  <a:txBody>
                    <a:bodyPr/>
                    <a:lstStyle/>
                    <a:p>
                      <a:pPr indent="0" lvl="0" marL="0" rtl="0" algn="l">
                        <a:spcBef>
                          <a:spcPts val="0"/>
                        </a:spcBef>
                        <a:spcAft>
                          <a:spcPts val="0"/>
                        </a:spcAft>
                        <a:buNone/>
                      </a:pPr>
                      <a:r>
                        <a:rPr lang="en-US" sz="1000"/>
                        <a:t>4 hours</a:t>
                      </a:r>
                      <a:endParaRPr sz="1000"/>
                    </a:p>
                  </a:txBody>
                  <a:tcPr marT="63500" marB="63500" marR="63500" marL="63500">
                    <a:solidFill>
                      <a:srgbClr val="D9D9D9"/>
                    </a:solidFill>
                  </a:tcPr>
                </a:tc>
              </a:tr>
              <a:tr h="211125">
                <a:tc>
                  <a:txBody>
                    <a:bodyPr/>
                    <a:lstStyle/>
                    <a:p>
                      <a:pPr indent="0" lvl="0" marL="0" rtl="0" algn="l">
                        <a:spcBef>
                          <a:spcPts val="0"/>
                        </a:spcBef>
                        <a:spcAft>
                          <a:spcPts val="0"/>
                        </a:spcAft>
                        <a:buNone/>
                      </a:pPr>
                      <a:r>
                        <a:rPr lang="en-US" sz="1000"/>
                        <a:t>Time to deploy using CAMP</a:t>
                      </a:r>
                      <a:endParaRPr sz="1000"/>
                    </a:p>
                  </a:txBody>
                  <a:tcPr marT="63500" marB="63500" marR="63500" marL="63500"/>
                </a:tc>
                <a:tc>
                  <a:txBody>
                    <a:bodyPr/>
                    <a:lstStyle/>
                    <a:p>
                      <a:pPr indent="0" lvl="0" marL="0" rtl="0" algn="l">
                        <a:spcBef>
                          <a:spcPts val="0"/>
                        </a:spcBef>
                        <a:spcAft>
                          <a:spcPts val="0"/>
                        </a:spcAft>
                        <a:buNone/>
                      </a:pPr>
                      <a:r>
                        <a:rPr lang="en-US" sz="1000"/>
                        <a:t>10 min</a:t>
                      </a:r>
                      <a:endParaRPr sz="1000"/>
                    </a:p>
                  </a:txBody>
                  <a:tcPr marT="63500" marB="63500" marR="63500" marL="63500"/>
                </a:tc>
              </a:tr>
              <a:tr h="211125">
                <a:tc>
                  <a:txBody>
                    <a:bodyPr/>
                    <a:lstStyle/>
                    <a:p>
                      <a:pPr indent="0" lvl="0" marL="0" rtl="0" algn="l">
                        <a:spcBef>
                          <a:spcPts val="0"/>
                        </a:spcBef>
                        <a:spcAft>
                          <a:spcPts val="0"/>
                        </a:spcAft>
                        <a:buNone/>
                      </a:pPr>
                      <a:r>
                        <a:rPr lang="en-US" sz="1000"/>
                        <a:t>Baseline configurations</a:t>
                      </a:r>
                      <a:endParaRPr sz="1000"/>
                    </a:p>
                  </a:txBody>
                  <a:tcPr marT="63500" marB="63500" marR="63500" marL="63500">
                    <a:solidFill>
                      <a:srgbClr val="D9D9D9"/>
                    </a:solidFill>
                  </a:tcPr>
                </a:tc>
                <a:tc>
                  <a:txBody>
                    <a:bodyPr/>
                    <a:lstStyle/>
                    <a:p>
                      <a:pPr indent="0" lvl="0" marL="0" rtl="0" algn="l">
                        <a:spcBef>
                          <a:spcPts val="0"/>
                        </a:spcBef>
                        <a:spcAft>
                          <a:spcPts val="0"/>
                        </a:spcAft>
                        <a:buNone/>
                      </a:pPr>
                      <a:r>
                        <a:rPr lang="en-US" sz="1000"/>
                        <a:t>1</a:t>
                      </a:r>
                      <a:endParaRPr sz="1000"/>
                    </a:p>
                  </a:txBody>
                  <a:tcPr marT="63500" marB="63500" marR="63500" marL="63500">
                    <a:solidFill>
                      <a:srgbClr val="D9D9D9"/>
                    </a:solidFill>
                  </a:tcPr>
                </a:tc>
              </a:tr>
              <a:tr h="211125">
                <a:tc>
                  <a:txBody>
                    <a:bodyPr/>
                    <a:lstStyle/>
                    <a:p>
                      <a:pPr indent="0" lvl="0" marL="0" rtl="0" algn="l">
                        <a:spcBef>
                          <a:spcPts val="0"/>
                        </a:spcBef>
                        <a:spcAft>
                          <a:spcPts val="0"/>
                        </a:spcAft>
                        <a:buNone/>
                      </a:pPr>
                      <a:r>
                        <a:rPr lang="en-US" sz="1000"/>
                        <a:t>Kubernetes amplification</a:t>
                      </a:r>
                      <a:endParaRPr sz="1000"/>
                    </a:p>
                  </a:txBody>
                  <a:tcPr marT="63500" marB="63500" marR="63500" marL="63500"/>
                </a:tc>
                <a:tc>
                  <a:txBody>
                    <a:bodyPr/>
                    <a:lstStyle/>
                    <a:p>
                      <a:pPr indent="0" lvl="0" marL="0" rtl="0" algn="l">
                        <a:spcBef>
                          <a:spcPts val="0"/>
                        </a:spcBef>
                        <a:spcAft>
                          <a:spcPts val="0"/>
                        </a:spcAft>
                        <a:buNone/>
                      </a:pPr>
                      <a:r>
                        <a:rPr lang="en-US" sz="1000"/>
                        <a:t>48</a:t>
                      </a:r>
                      <a:endParaRPr sz="1000"/>
                    </a:p>
                  </a:txBody>
                  <a:tcPr marT="63500" marB="63500" marR="63500" marL="63500"/>
                </a:tc>
              </a:tr>
            </a:tbl>
          </a:graphicData>
        </a:graphic>
      </p:graphicFrame>
      <p:graphicFrame>
        <p:nvGraphicFramePr>
          <p:cNvPr id="397" name="Google Shape;397;p49"/>
          <p:cNvGraphicFramePr/>
          <p:nvPr/>
        </p:nvGraphicFramePr>
        <p:xfrm>
          <a:off x="5354188" y="1219950"/>
          <a:ext cx="3000000" cy="3000000"/>
        </p:xfrm>
        <a:graphic>
          <a:graphicData uri="http://schemas.openxmlformats.org/drawingml/2006/table">
            <a:tbl>
              <a:tblPr>
                <a:noFill/>
                <a:tableStyleId>{6F0A6DD2-9EC9-4FF4-8D2D-2A18F12B9C09}</a:tableStyleId>
              </a:tblPr>
              <a:tblGrid>
                <a:gridCol w="2494700"/>
                <a:gridCol w="893075"/>
              </a:tblGrid>
              <a:tr h="354475">
                <a:tc gridSpan="2">
                  <a:txBody>
                    <a:bodyPr/>
                    <a:lstStyle/>
                    <a:p>
                      <a:pPr indent="0" lvl="0" marL="0" rtl="0" algn="l">
                        <a:spcBef>
                          <a:spcPts val="0"/>
                        </a:spcBef>
                        <a:spcAft>
                          <a:spcPts val="0"/>
                        </a:spcAft>
                        <a:buNone/>
                      </a:pPr>
                      <a:r>
                        <a:rPr b="1" lang="en-US" sz="1000"/>
                        <a:t>K04 - More unique invocation traces</a:t>
                      </a:r>
                      <a:endParaRPr b="1" sz="1000"/>
                    </a:p>
                    <a:p>
                      <a:pPr indent="0" lvl="0" marL="0" rtl="0" algn="l">
                        <a:spcBef>
                          <a:spcPts val="0"/>
                        </a:spcBef>
                        <a:spcAft>
                          <a:spcPts val="0"/>
                        </a:spcAft>
                        <a:buNone/>
                      </a:pPr>
                      <a:r>
                        <a:rPr lang="en-US" sz="1000"/>
                        <a:t>Message paths through the system</a:t>
                      </a:r>
                      <a:endParaRPr sz="1000"/>
                    </a:p>
                  </a:txBody>
                  <a:tcPr marT="63500" marB="63500" marR="63500" marL="63500"/>
                </a:tc>
                <a:tc hMerge="1"/>
              </a:tr>
              <a:tr h="300500">
                <a:tc gridSpan="2">
                  <a:txBody>
                    <a:bodyPr/>
                    <a:lstStyle/>
                    <a:p>
                      <a:pPr indent="-292100" lvl="0" marL="457200" rtl="0" algn="l">
                        <a:spcBef>
                          <a:spcPts val="0"/>
                        </a:spcBef>
                        <a:spcAft>
                          <a:spcPts val="0"/>
                        </a:spcAft>
                        <a:buSzPts val="1000"/>
                        <a:buChar char="●"/>
                      </a:pPr>
                      <a:r>
                        <a:rPr lang="en-US" sz="1000"/>
                        <a:t>Baseline runtime 94 seconds.</a:t>
                      </a:r>
                      <a:endParaRPr sz="1000"/>
                    </a:p>
                    <a:p>
                      <a:pPr indent="-292100" lvl="0" marL="457200" rtl="0" algn="l">
                        <a:spcBef>
                          <a:spcPts val="0"/>
                        </a:spcBef>
                        <a:spcAft>
                          <a:spcPts val="0"/>
                        </a:spcAft>
                        <a:buSzPts val="1000"/>
                        <a:buChar char="●"/>
                      </a:pPr>
                      <a:r>
                        <a:rPr lang="en-US" sz="1000"/>
                        <a:t>Best configuration gave runtime of 19 seconds.</a:t>
                      </a:r>
                      <a:endParaRPr sz="1000"/>
                    </a:p>
                    <a:p>
                      <a:pPr indent="-292100" lvl="0" marL="457200" rtl="0" algn="l">
                        <a:spcBef>
                          <a:spcPts val="0"/>
                        </a:spcBef>
                        <a:spcAft>
                          <a:spcPts val="0"/>
                        </a:spcAft>
                        <a:buSzPts val="1000"/>
                        <a:buChar char="●"/>
                      </a:pPr>
                      <a:r>
                        <a:rPr lang="en-US" sz="1000"/>
                        <a:t>No relation between config. and alarm sequence.</a:t>
                      </a:r>
                      <a:endParaRPr sz="1000"/>
                    </a:p>
                    <a:p>
                      <a:pPr indent="-292100" lvl="0" marL="457200" rtl="0" algn="l">
                        <a:spcBef>
                          <a:spcPts val="0"/>
                        </a:spcBef>
                        <a:spcAft>
                          <a:spcPts val="0"/>
                        </a:spcAft>
                        <a:buSzPts val="1000"/>
                        <a:buChar char="●"/>
                      </a:pPr>
                      <a:r>
                        <a:rPr lang="en-US" sz="1000"/>
                        <a:t>Sequence deviation also quite random.</a:t>
                      </a:r>
                      <a:endParaRPr sz="1000"/>
                    </a:p>
                    <a:p>
                      <a:pPr indent="-292100" lvl="0" marL="457200" rtl="0" algn="l">
                        <a:spcBef>
                          <a:spcPts val="0"/>
                        </a:spcBef>
                        <a:spcAft>
                          <a:spcPts val="0"/>
                        </a:spcAft>
                        <a:buSzPts val="1000"/>
                        <a:buChar char="●"/>
                      </a:pPr>
                      <a:r>
                        <a:rPr lang="en-US" sz="1000"/>
                        <a:t>Up to 5 instances of node - 5 paths.</a:t>
                      </a:r>
                      <a:endParaRPr sz="1000"/>
                    </a:p>
                  </a:txBody>
                  <a:tcPr marT="63500" marB="63500" marR="63500" marL="63500"/>
                </a:tc>
                <a:tc hMerge="1"/>
              </a:tr>
            </a:tbl>
          </a:graphicData>
        </a:graphic>
      </p:graphicFrame>
      <p:sp>
        <p:nvSpPr>
          <p:cNvPr id="398" name="Google Shape;398;p49"/>
          <p:cNvSpPr txBox="1"/>
          <p:nvPr/>
        </p:nvSpPr>
        <p:spPr>
          <a:xfrm>
            <a:off x="5329813" y="3160100"/>
            <a:ext cx="3436500" cy="1388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b="1" lang="en-US">
                <a:latin typeface="Calibri"/>
                <a:ea typeface="Calibri"/>
                <a:cs typeface="Calibri"/>
                <a:sym typeface="Calibri"/>
              </a:rPr>
              <a:t>VQ3</a:t>
            </a:r>
            <a:r>
              <a:rPr lang="en-US">
                <a:latin typeface="Calibri"/>
                <a:ea typeface="Calibri"/>
                <a:cs typeface="Calibri"/>
                <a:sym typeface="Calibri"/>
              </a:rPr>
              <a:t>: </a:t>
            </a:r>
            <a:r>
              <a:rPr b="1" lang="en-US">
                <a:latin typeface="Calibri"/>
                <a:ea typeface="Calibri"/>
                <a:cs typeface="Calibri"/>
                <a:sym typeface="Calibri"/>
              </a:rPr>
              <a:t>YES</a:t>
            </a:r>
            <a:r>
              <a:rPr lang="en-US">
                <a:latin typeface="Calibri"/>
                <a:ea typeface="Calibri"/>
                <a:cs typeface="Calibri"/>
                <a:sym typeface="Calibri"/>
              </a:rPr>
              <a:t> - CAMP helps us explore the configuration space.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VQ4</a:t>
            </a:r>
            <a:r>
              <a:rPr lang="en-US">
                <a:latin typeface="Calibri"/>
                <a:ea typeface="Calibri"/>
                <a:cs typeface="Calibri"/>
                <a:sym typeface="Calibri"/>
              </a:rPr>
              <a:t>: </a:t>
            </a:r>
            <a:r>
              <a:rPr b="1" lang="en-US">
                <a:latin typeface="Calibri"/>
                <a:ea typeface="Calibri"/>
                <a:cs typeface="Calibri"/>
                <a:sym typeface="Calibri"/>
              </a:rPr>
              <a:t>YES </a:t>
            </a:r>
            <a:r>
              <a:rPr lang="en-US">
                <a:latin typeface="Calibri"/>
                <a:ea typeface="Calibri"/>
                <a:cs typeface="Calibri"/>
                <a:sym typeface="Calibri"/>
              </a:rPr>
              <a:t>- Speeds up testing of different configurations.</a:t>
            </a:r>
            <a:endParaRPr>
              <a:latin typeface="Calibri"/>
              <a:ea typeface="Calibri"/>
              <a:cs typeface="Calibri"/>
              <a:sym typeface="Calibri"/>
            </a:endParaRPr>
          </a:p>
        </p:txBody>
      </p:sp>
      <p:sp>
        <p:nvSpPr>
          <p:cNvPr id="399" name="Google Shape;399;p49"/>
          <p:cNvSpPr txBox="1"/>
          <p:nvPr/>
        </p:nvSpPr>
        <p:spPr>
          <a:xfrm>
            <a:off x="477325" y="1025650"/>
            <a:ext cx="4800300" cy="1709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US">
                <a:latin typeface="Calibri"/>
                <a:ea typeface="Calibri"/>
                <a:cs typeface="Calibri"/>
                <a:sym typeface="Calibri"/>
              </a:rPr>
              <a:t>Docker (single-node) config. amplification (D5.6):</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US">
                <a:latin typeface="Calibri"/>
                <a:ea typeface="Calibri"/>
                <a:cs typeface="Calibri"/>
                <a:sym typeface="Calibri"/>
              </a:rPr>
              <a:t>Speeds up test deployments.</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US">
                <a:latin typeface="Calibri"/>
                <a:ea typeface="Calibri"/>
                <a:cs typeface="Calibri"/>
                <a:sym typeface="Calibri"/>
              </a:rPr>
              <a:t>Little variability in the Docker level for TelluCloud.</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Kubernetes (cloud) config. amplification (D5.7):</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US">
                <a:latin typeface="Calibri"/>
                <a:ea typeface="Calibri"/>
                <a:cs typeface="Calibri"/>
                <a:sym typeface="Calibri"/>
              </a:rPr>
              <a:t>Variations in 3 performance-related params.</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US">
                <a:latin typeface="Calibri"/>
                <a:ea typeface="Calibri"/>
                <a:cs typeface="Calibri"/>
                <a:sym typeface="Calibri"/>
              </a:rPr>
              <a:t>Generated 48 different configurations.</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US">
                <a:latin typeface="Calibri"/>
                <a:ea typeface="Calibri"/>
                <a:cs typeface="Calibri"/>
                <a:sym typeface="Calibri"/>
              </a:rPr>
              <a:t>Found large performance increase (495%).</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5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405" name="Google Shape;405;p50"/>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b="0" i="0" lang="en-US" sz="3500" u="none" cap="none" strike="noStrike">
                <a:solidFill>
                  <a:srgbClr val="19AFFF"/>
                </a:solidFill>
                <a:latin typeface="Calibri"/>
                <a:ea typeface="Calibri"/>
                <a:cs typeface="Calibri"/>
                <a:sym typeface="Calibri"/>
              </a:rPr>
              <a:t>UC </a:t>
            </a:r>
            <a:r>
              <a:rPr b="0" i="0" lang="en-US" sz="3500" u="none" cap="none" strike="noStrike">
                <a:solidFill>
                  <a:srgbClr val="19AFFF"/>
                </a:solidFill>
                <a:latin typeface="Arial"/>
                <a:ea typeface="Arial"/>
                <a:cs typeface="Arial"/>
                <a:sym typeface="Arial"/>
              </a:rPr>
              <a:t>Tell</a:t>
            </a:r>
            <a:r>
              <a:rPr lang="en-US" sz="3500">
                <a:solidFill>
                  <a:srgbClr val="19AFFF"/>
                </a:solidFill>
              </a:rPr>
              <a:t>u</a:t>
            </a:r>
            <a:r>
              <a:rPr b="0" i="0" lang="en-US" sz="3500" u="none" cap="none" strike="noStrike">
                <a:solidFill>
                  <a:srgbClr val="19AFFF"/>
                </a:solidFill>
                <a:latin typeface="Calibri"/>
                <a:ea typeface="Calibri"/>
                <a:cs typeface="Calibri"/>
                <a:sym typeface="Calibri"/>
              </a:rPr>
              <a:t> (6/7) – Botsing/RAMP (KPIs, VQs)</a:t>
            </a:r>
            <a:endParaRPr b="0" i="0" sz="3500" u="none" cap="none" strike="noStrike">
              <a:solidFill>
                <a:srgbClr val="000000"/>
              </a:solidFill>
              <a:latin typeface="Calibri"/>
              <a:ea typeface="Calibri"/>
              <a:cs typeface="Calibri"/>
              <a:sym typeface="Calibri"/>
            </a:endParaRPr>
          </a:p>
        </p:txBody>
      </p:sp>
      <p:graphicFrame>
        <p:nvGraphicFramePr>
          <p:cNvPr id="406" name="Google Shape;406;p50"/>
          <p:cNvGraphicFramePr/>
          <p:nvPr/>
        </p:nvGraphicFramePr>
        <p:xfrm>
          <a:off x="5018625" y="1169975"/>
          <a:ext cx="3000000" cy="3000000"/>
        </p:xfrm>
        <a:graphic>
          <a:graphicData uri="http://schemas.openxmlformats.org/drawingml/2006/table">
            <a:tbl>
              <a:tblPr>
                <a:noFill/>
                <a:tableStyleId>{6F0A6DD2-9EC9-4FF4-8D2D-2A18F12B9C09}</a:tableStyleId>
              </a:tblPr>
              <a:tblGrid>
                <a:gridCol w="1141400"/>
                <a:gridCol w="680275"/>
                <a:gridCol w="756925"/>
                <a:gridCol w="598150"/>
              </a:tblGrid>
              <a:tr h="361600">
                <a:tc>
                  <a:txBody>
                    <a:bodyPr/>
                    <a:lstStyle/>
                    <a:p>
                      <a:pPr indent="0" lvl="0" marL="0" rtl="0" algn="l">
                        <a:spcBef>
                          <a:spcPts val="0"/>
                        </a:spcBef>
                        <a:spcAft>
                          <a:spcPts val="0"/>
                        </a:spcAft>
                        <a:buNone/>
                      </a:pPr>
                      <a:r>
                        <a:rPr b="1" lang="en-US" sz="1000"/>
                        <a:t>RAMP</a:t>
                      </a:r>
                      <a:endParaRPr b="1" sz="1000"/>
                    </a:p>
                  </a:txBody>
                  <a:tcPr marT="63500" marB="63500" marR="63500" marL="63500"/>
                </a:tc>
                <a:tc>
                  <a:txBody>
                    <a:bodyPr/>
                    <a:lstStyle/>
                    <a:p>
                      <a:pPr indent="0" lvl="0" marL="0" rtl="0" algn="l">
                        <a:spcBef>
                          <a:spcPts val="0"/>
                        </a:spcBef>
                        <a:spcAft>
                          <a:spcPts val="0"/>
                        </a:spcAft>
                        <a:buNone/>
                      </a:pPr>
                      <a:r>
                        <a:rPr b="1" lang="en-US" sz="1000"/>
                        <a:t>Baseline</a:t>
                      </a:r>
                      <a:endParaRPr b="1" sz="1000"/>
                    </a:p>
                  </a:txBody>
                  <a:tcPr marT="63500" marB="63500" marR="63500" marL="63500">
                    <a:solidFill>
                      <a:srgbClr val="D9D9D9"/>
                    </a:solidFill>
                  </a:tcPr>
                </a:tc>
                <a:tc>
                  <a:txBody>
                    <a:bodyPr/>
                    <a:lstStyle/>
                    <a:p>
                      <a:pPr indent="0" lvl="0" marL="0" rtl="0" algn="l">
                        <a:spcBef>
                          <a:spcPts val="0"/>
                        </a:spcBef>
                        <a:spcAft>
                          <a:spcPts val="0"/>
                        </a:spcAft>
                        <a:buNone/>
                      </a:pPr>
                      <a:r>
                        <a:rPr b="1" lang="en-US" sz="1000"/>
                        <a:t>Treatment</a:t>
                      </a:r>
                      <a:endParaRPr b="1" sz="1000"/>
                    </a:p>
                  </a:txBody>
                  <a:tcPr marT="63500" marB="63500" marR="63500" marL="63500"/>
                </a:tc>
                <a:tc>
                  <a:txBody>
                    <a:bodyPr/>
                    <a:lstStyle/>
                    <a:p>
                      <a:pPr indent="0" lvl="0" marL="0" rtl="0" algn="l">
                        <a:spcBef>
                          <a:spcPts val="0"/>
                        </a:spcBef>
                        <a:spcAft>
                          <a:spcPts val="0"/>
                        </a:spcAft>
                        <a:buNone/>
                      </a:pPr>
                      <a:r>
                        <a:rPr b="1" lang="en-US" sz="1000"/>
                        <a:t>Result</a:t>
                      </a:r>
                      <a:endParaRPr b="1" sz="1000"/>
                    </a:p>
                  </a:txBody>
                  <a:tcPr marT="63500" marB="63500" marR="63500" marL="63500">
                    <a:solidFill>
                      <a:srgbClr val="B6D7A8"/>
                    </a:solidFill>
                  </a:tcPr>
                </a:tc>
              </a:tr>
              <a:tr h="411350">
                <a:tc>
                  <a:txBody>
                    <a:bodyPr/>
                    <a:lstStyle/>
                    <a:p>
                      <a:pPr indent="0" lvl="0" marL="0" rtl="0" algn="l">
                        <a:spcBef>
                          <a:spcPts val="0"/>
                        </a:spcBef>
                        <a:spcAft>
                          <a:spcPts val="0"/>
                        </a:spcAft>
                        <a:buNone/>
                      </a:pPr>
                      <a:r>
                        <a:rPr lang="en-US" sz="1000"/>
                        <a:t>K01 - Code coverage</a:t>
                      </a:r>
                      <a:endParaRPr sz="1000"/>
                    </a:p>
                  </a:txBody>
                  <a:tcPr marT="63500" marB="63500" marR="63500" marL="63500"/>
                </a:tc>
                <a:tc>
                  <a:txBody>
                    <a:bodyPr/>
                    <a:lstStyle/>
                    <a:p>
                      <a:pPr indent="0" lvl="0" marL="0" rtl="0" algn="l">
                        <a:spcBef>
                          <a:spcPts val="0"/>
                        </a:spcBef>
                        <a:spcAft>
                          <a:spcPts val="0"/>
                        </a:spcAft>
                        <a:buNone/>
                      </a:pPr>
                      <a:r>
                        <a:rPr lang="en-US" sz="1000"/>
                        <a:t>32,5%</a:t>
                      </a:r>
                      <a:endParaRPr sz="1000"/>
                    </a:p>
                  </a:txBody>
                  <a:tcPr marT="63500" marB="63500" marR="63500" marL="63500">
                    <a:solidFill>
                      <a:srgbClr val="D9D9D9"/>
                    </a:solidFill>
                  </a:tcPr>
                </a:tc>
                <a:tc>
                  <a:txBody>
                    <a:bodyPr/>
                    <a:lstStyle/>
                    <a:p>
                      <a:pPr indent="0" lvl="0" marL="0" rtl="0" algn="l">
                        <a:spcBef>
                          <a:spcPts val="0"/>
                        </a:spcBef>
                        <a:spcAft>
                          <a:spcPts val="0"/>
                        </a:spcAft>
                        <a:buNone/>
                      </a:pPr>
                      <a:r>
                        <a:rPr lang="en-US" sz="1000"/>
                        <a:t>41,7%</a:t>
                      </a:r>
                      <a:endParaRPr sz="1000"/>
                    </a:p>
                  </a:txBody>
                  <a:tcPr marT="63500" marB="63500" marR="63500" marL="63500"/>
                </a:tc>
                <a:tc>
                  <a:txBody>
                    <a:bodyPr/>
                    <a:lstStyle/>
                    <a:p>
                      <a:pPr indent="0" lvl="0" marL="0" rtl="0" algn="l">
                        <a:spcBef>
                          <a:spcPts val="0"/>
                        </a:spcBef>
                        <a:spcAft>
                          <a:spcPts val="0"/>
                        </a:spcAft>
                        <a:buNone/>
                      </a:pPr>
                      <a:r>
                        <a:rPr b="1" lang="en-US" sz="1000"/>
                        <a:t>+28,2%</a:t>
                      </a:r>
                      <a:endParaRPr b="1" sz="1000"/>
                    </a:p>
                  </a:txBody>
                  <a:tcPr marT="63500" marB="63500" marR="63500" marL="63500">
                    <a:solidFill>
                      <a:srgbClr val="B6D7A8"/>
                    </a:solidFill>
                  </a:tcPr>
                </a:tc>
              </a:tr>
              <a:tr h="411350">
                <a:tc>
                  <a:txBody>
                    <a:bodyPr/>
                    <a:lstStyle/>
                    <a:p>
                      <a:pPr indent="0" lvl="0" marL="0" rtl="0" algn="l">
                        <a:spcBef>
                          <a:spcPts val="0"/>
                        </a:spcBef>
                        <a:spcAft>
                          <a:spcPts val="0"/>
                        </a:spcAft>
                        <a:buNone/>
                      </a:pPr>
                      <a:r>
                        <a:rPr lang="en-US" sz="1000"/>
                        <a:t>K03 - Mutat. score</a:t>
                      </a:r>
                      <a:endParaRPr sz="1000"/>
                    </a:p>
                  </a:txBody>
                  <a:tcPr marT="63500" marB="63500" marR="63500" marL="63500"/>
                </a:tc>
                <a:tc>
                  <a:txBody>
                    <a:bodyPr/>
                    <a:lstStyle/>
                    <a:p>
                      <a:pPr indent="0" lvl="0" marL="0" rtl="0" algn="l">
                        <a:spcBef>
                          <a:spcPts val="0"/>
                        </a:spcBef>
                        <a:spcAft>
                          <a:spcPts val="0"/>
                        </a:spcAft>
                        <a:buNone/>
                      </a:pPr>
                      <a:r>
                        <a:rPr lang="en-US" sz="1000"/>
                        <a:t>23,6%</a:t>
                      </a:r>
                      <a:endParaRPr sz="1000"/>
                    </a:p>
                  </a:txBody>
                  <a:tcPr marT="63500" marB="63500" marR="63500" marL="63500">
                    <a:solidFill>
                      <a:srgbClr val="D9D9D9"/>
                    </a:solidFill>
                  </a:tcPr>
                </a:tc>
                <a:tc>
                  <a:txBody>
                    <a:bodyPr/>
                    <a:lstStyle/>
                    <a:p>
                      <a:pPr indent="0" lvl="0" marL="0" rtl="0" algn="l">
                        <a:spcBef>
                          <a:spcPts val="0"/>
                        </a:spcBef>
                        <a:spcAft>
                          <a:spcPts val="0"/>
                        </a:spcAft>
                        <a:buNone/>
                      </a:pPr>
                      <a:r>
                        <a:rPr lang="en-US" sz="1000"/>
                        <a:t>34,4%</a:t>
                      </a:r>
                      <a:endParaRPr sz="1000"/>
                    </a:p>
                  </a:txBody>
                  <a:tcPr marT="63500" marB="63500" marR="63500" marL="63500"/>
                </a:tc>
                <a:tc>
                  <a:txBody>
                    <a:bodyPr/>
                    <a:lstStyle/>
                    <a:p>
                      <a:pPr indent="0" lvl="0" marL="0" rtl="0" algn="l">
                        <a:spcBef>
                          <a:spcPts val="0"/>
                        </a:spcBef>
                        <a:spcAft>
                          <a:spcPts val="0"/>
                        </a:spcAft>
                        <a:buNone/>
                      </a:pPr>
                      <a:r>
                        <a:rPr b="1" lang="en-US" sz="1000"/>
                        <a:t>+45,7%</a:t>
                      </a:r>
                      <a:endParaRPr b="1" sz="1000"/>
                    </a:p>
                  </a:txBody>
                  <a:tcPr marT="63500" marB="63500" marR="63500" marL="63500">
                    <a:solidFill>
                      <a:srgbClr val="B6D7A8"/>
                    </a:solidFill>
                  </a:tcPr>
                </a:tc>
              </a:tr>
              <a:tr h="411350">
                <a:tc>
                  <a:txBody>
                    <a:bodyPr/>
                    <a:lstStyle/>
                    <a:p>
                      <a:pPr indent="0" lvl="0" marL="0" rtl="0" algn="l">
                        <a:spcBef>
                          <a:spcPts val="0"/>
                        </a:spcBef>
                        <a:spcAft>
                          <a:spcPts val="0"/>
                        </a:spcAft>
                        <a:buNone/>
                      </a:pPr>
                      <a:r>
                        <a:rPr lang="en-US" sz="1000"/>
                        <a:t>K09 - Number of tests</a:t>
                      </a:r>
                      <a:endParaRPr sz="1000"/>
                    </a:p>
                  </a:txBody>
                  <a:tcPr marT="63500" marB="63500" marR="63500" marL="63500"/>
                </a:tc>
                <a:tc>
                  <a:txBody>
                    <a:bodyPr/>
                    <a:lstStyle/>
                    <a:p>
                      <a:pPr indent="0" lvl="0" marL="0" rtl="0" algn="l">
                        <a:spcBef>
                          <a:spcPts val="0"/>
                        </a:spcBef>
                        <a:spcAft>
                          <a:spcPts val="0"/>
                        </a:spcAft>
                        <a:buNone/>
                      </a:pPr>
                      <a:r>
                        <a:rPr lang="en-US" sz="1000"/>
                        <a:t>162</a:t>
                      </a:r>
                      <a:endParaRPr sz="1000"/>
                    </a:p>
                  </a:txBody>
                  <a:tcPr marT="63500" marB="63500" marR="63500" marL="63500">
                    <a:solidFill>
                      <a:srgbClr val="D9D9D9"/>
                    </a:solidFill>
                  </a:tcPr>
                </a:tc>
                <a:tc>
                  <a:txBody>
                    <a:bodyPr/>
                    <a:lstStyle/>
                    <a:p>
                      <a:pPr indent="0" lvl="0" marL="0" rtl="0" algn="l">
                        <a:spcBef>
                          <a:spcPts val="0"/>
                        </a:spcBef>
                        <a:spcAft>
                          <a:spcPts val="0"/>
                        </a:spcAft>
                        <a:buNone/>
                      </a:pPr>
                      <a:r>
                        <a:rPr lang="en-US" sz="1000"/>
                        <a:t>1407</a:t>
                      </a:r>
                      <a:endParaRPr sz="1000"/>
                    </a:p>
                  </a:txBody>
                  <a:tcPr marT="63500" marB="63500" marR="63500" marL="63500"/>
                </a:tc>
                <a:tc>
                  <a:txBody>
                    <a:bodyPr/>
                    <a:lstStyle/>
                    <a:p>
                      <a:pPr indent="0" lvl="0" marL="0" rtl="0" algn="l">
                        <a:spcBef>
                          <a:spcPts val="0"/>
                        </a:spcBef>
                        <a:spcAft>
                          <a:spcPts val="0"/>
                        </a:spcAft>
                        <a:buNone/>
                      </a:pPr>
                      <a:r>
                        <a:rPr b="1" lang="en-US" sz="1000"/>
                        <a:t>+</a:t>
                      </a:r>
                      <a:r>
                        <a:rPr b="1" lang="en-US" sz="1000"/>
                        <a:t>869%</a:t>
                      </a:r>
                      <a:endParaRPr b="1" sz="1000"/>
                    </a:p>
                  </a:txBody>
                  <a:tcPr marT="63500" marB="63500" marR="63500" marL="63500">
                    <a:solidFill>
                      <a:srgbClr val="B6D7A8"/>
                    </a:solidFill>
                  </a:tcPr>
                </a:tc>
              </a:tr>
            </a:tbl>
          </a:graphicData>
        </a:graphic>
      </p:graphicFrame>
      <p:graphicFrame>
        <p:nvGraphicFramePr>
          <p:cNvPr id="407" name="Google Shape;407;p50"/>
          <p:cNvGraphicFramePr/>
          <p:nvPr/>
        </p:nvGraphicFramePr>
        <p:xfrm>
          <a:off x="401950" y="1169975"/>
          <a:ext cx="3000000" cy="3000000"/>
        </p:xfrm>
        <a:graphic>
          <a:graphicData uri="http://schemas.openxmlformats.org/drawingml/2006/table">
            <a:tbl>
              <a:tblPr>
                <a:noFill/>
                <a:tableStyleId>{6F0A6DD2-9EC9-4FF4-8D2D-2A18F12B9C09}</a:tableStyleId>
              </a:tblPr>
              <a:tblGrid>
                <a:gridCol w="1692425"/>
                <a:gridCol w="1181975"/>
                <a:gridCol w="1353025"/>
              </a:tblGrid>
              <a:tr h="415425">
                <a:tc gridSpan="3">
                  <a:txBody>
                    <a:bodyPr/>
                    <a:lstStyle/>
                    <a:p>
                      <a:pPr indent="0" lvl="0" marL="0" rtl="0" algn="l">
                        <a:spcBef>
                          <a:spcPts val="0"/>
                        </a:spcBef>
                        <a:spcAft>
                          <a:spcPts val="0"/>
                        </a:spcAft>
                        <a:buNone/>
                      </a:pPr>
                      <a:r>
                        <a:rPr b="1" lang="en-US" sz="1000"/>
                        <a:t>Botsing</a:t>
                      </a:r>
                      <a:endParaRPr b="1" sz="1000"/>
                    </a:p>
                  </a:txBody>
                  <a:tcPr marT="63500" marB="63500" marR="63500" marL="63500"/>
                </a:tc>
                <a:tc hMerge="1"/>
                <a:tc hMerge="1"/>
              </a:tr>
              <a:tr h="527675">
                <a:tc gridSpan="3">
                  <a:txBody>
                    <a:bodyPr/>
                    <a:lstStyle/>
                    <a:p>
                      <a:pPr indent="0" lvl="0" marL="0" rtl="0" algn="l">
                        <a:spcBef>
                          <a:spcPts val="0"/>
                        </a:spcBef>
                        <a:spcAft>
                          <a:spcPts val="0"/>
                        </a:spcAft>
                        <a:buNone/>
                      </a:pPr>
                      <a:r>
                        <a:rPr lang="en-US" sz="1000"/>
                        <a:t>Collected 20 unique stack traces from operational TelluCloud instances.</a:t>
                      </a:r>
                      <a:endParaRPr sz="1000"/>
                    </a:p>
                    <a:p>
                      <a:pPr indent="0" lvl="0" marL="0" rtl="0" algn="l">
                        <a:spcBef>
                          <a:spcPts val="0"/>
                        </a:spcBef>
                        <a:spcAft>
                          <a:spcPts val="0"/>
                        </a:spcAft>
                        <a:buNone/>
                      </a:pPr>
                      <a:r>
                        <a:rPr lang="en-US" sz="1000"/>
                        <a:t>All caused by external factors and handled correctly - no crashes.</a:t>
                      </a:r>
                      <a:endParaRPr sz="1000"/>
                    </a:p>
                  </a:txBody>
                  <a:tcPr marT="63500" marB="63500" marR="63500" marL="63500"/>
                </a:tc>
                <a:tc hMerge="1"/>
                <a:tc hMerge="1"/>
              </a:tr>
              <a:tr h="713900">
                <a:tc gridSpan="3">
                  <a:txBody>
                    <a:bodyPr/>
                    <a:lstStyle/>
                    <a:p>
                      <a:pPr indent="0" lvl="0" marL="0" rtl="0" algn="l">
                        <a:spcBef>
                          <a:spcPts val="0"/>
                        </a:spcBef>
                        <a:spcAft>
                          <a:spcPts val="0"/>
                        </a:spcAft>
                        <a:buNone/>
                      </a:pPr>
                      <a:r>
                        <a:rPr lang="en-US" sz="1000"/>
                        <a:t>Validation with introduced errors:</a:t>
                      </a:r>
                      <a:endParaRPr sz="1000"/>
                    </a:p>
                    <a:p>
                      <a:pPr indent="-292100" lvl="0" marL="457200" rtl="0" algn="l">
                        <a:spcBef>
                          <a:spcPts val="0"/>
                        </a:spcBef>
                        <a:spcAft>
                          <a:spcPts val="0"/>
                        </a:spcAft>
                        <a:buSzPts val="1000"/>
                        <a:buChar char="●"/>
                      </a:pPr>
                      <a:r>
                        <a:rPr lang="en-US" sz="1000"/>
                        <a:t>12 crashes with stack traces</a:t>
                      </a:r>
                      <a:endParaRPr sz="1000"/>
                    </a:p>
                    <a:p>
                      <a:pPr indent="-292100" lvl="0" marL="457200" rtl="0" algn="l">
                        <a:spcBef>
                          <a:spcPts val="0"/>
                        </a:spcBef>
                        <a:spcAft>
                          <a:spcPts val="0"/>
                        </a:spcAft>
                        <a:buSzPts val="1000"/>
                        <a:buChar char="●"/>
                      </a:pPr>
                      <a:r>
                        <a:rPr lang="en-US" sz="1000"/>
                        <a:t>Botsing replicated 3 (25%)</a:t>
                      </a:r>
                      <a:endParaRPr sz="1000"/>
                    </a:p>
                  </a:txBody>
                  <a:tcPr marT="63500" marB="63500" marR="63500" marL="63500"/>
                </a:tc>
                <a:tc hMerge="1"/>
                <a:tc hMerge="1"/>
              </a:tr>
            </a:tbl>
          </a:graphicData>
        </a:graphic>
      </p:graphicFrame>
      <p:sp>
        <p:nvSpPr>
          <p:cNvPr id="408" name="Google Shape;408;p50"/>
          <p:cNvSpPr txBox="1"/>
          <p:nvPr/>
        </p:nvSpPr>
        <p:spPr>
          <a:xfrm>
            <a:off x="343775" y="3242625"/>
            <a:ext cx="8171700" cy="1587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b="1" lang="en-US">
                <a:solidFill>
                  <a:schemeClr val="dk1"/>
                </a:solidFill>
                <a:latin typeface="Calibri"/>
                <a:ea typeface="Calibri"/>
                <a:cs typeface="Calibri"/>
                <a:sym typeface="Calibri"/>
              </a:rPr>
              <a:t>Botsing </a:t>
            </a:r>
            <a:r>
              <a:rPr lang="en-US">
                <a:solidFill>
                  <a:schemeClr val="dk1"/>
                </a:solidFill>
                <a:latin typeface="Calibri"/>
                <a:ea typeface="Calibri"/>
                <a:cs typeface="Calibri"/>
                <a:sym typeface="Calibri"/>
              </a:rPr>
              <a:t>worked well in lab validation, but we have not found use for it for TelluCloud.</a:t>
            </a:r>
            <a:endParaRPr b="1">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VQ1</a:t>
            </a:r>
            <a:r>
              <a:rPr lang="en-US">
                <a:latin typeface="Calibri"/>
                <a:ea typeface="Calibri"/>
                <a:cs typeface="Calibri"/>
                <a:sym typeface="Calibri"/>
              </a:rPr>
              <a:t>: </a:t>
            </a:r>
            <a:r>
              <a:rPr b="1" lang="en-US">
                <a:latin typeface="Calibri"/>
                <a:ea typeface="Calibri"/>
                <a:cs typeface="Calibri"/>
                <a:sym typeface="Calibri"/>
              </a:rPr>
              <a:t>YES</a:t>
            </a:r>
            <a:r>
              <a:rPr lang="en-US">
                <a:latin typeface="Calibri"/>
                <a:ea typeface="Calibri"/>
                <a:cs typeface="Calibri"/>
                <a:sym typeface="Calibri"/>
              </a:rPr>
              <a:t> - RAMP generates tests reaching previously untested code.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solidFill>
                  <a:schemeClr val="dk1"/>
                </a:solidFill>
                <a:latin typeface="Calibri"/>
                <a:ea typeface="Calibri"/>
                <a:cs typeface="Calibri"/>
                <a:sym typeface="Calibri"/>
              </a:rPr>
              <a:t>VQ2</a:t>
            </a:r>
            <a:r>
              <a:rPr lang="en-US">
                <a:solidFill>
                  <a:schemeClr val="dk1"/>
                </a:solidFill>
                <a:latin typeface="Calibri"/>
                <a:ea typeface="Calibri"/>
                <a:cs typeface="Calibri"/>
                <a:sym typeface="Calibri"/>
              </a:rPr>
              <a:t>: </a:t>
            </a:r>
            <a:r>
              <a:rPr b="1" lang="en-US">
                <a:solidFill>
                  <a:schemeClr val="dk1"/>
                </a:solidFill>
                <a:latin typeface="Calibri"/>
                <a:ea typeface="Calibri"/>
                <a:cs typeface="Calibri"/>
                <a:sym typeface="Calibri"/>
              </a:rPr>
              <a:t>YES</a:t>
            </a:r>
            <a:r>
              <a:rPr lang="en-US">
                <a:solidFill>
                  <a:schemeClr val="dk1"/>
                </a:solidFill>
                <a:latin typeface="Calibri"/>
                <a:ea typeface="Calibri"/>
                <a:cs typeface="Calibri"/>
                <a:sym typeface="Calibri"/>
              </a:rPr>
              <a:t> - RAMP generated tests improve mutation score.</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b="1" lang="en-US">
                <a:solidFill>
                  <a:schemeClr val="dk1"/>
                </a:solidFill>
                <a:latin typeface="Calibri"/>
                <a:ea typeface="Calibri"/>
                <a:cs typeface="Calibri"/>
                <a:sym typeface="Calibri"/>
              </a:rPr>
              <a:t>VQ4</a:t>
            </a:r>
            <a:r>
              <a:rPr lang="en-US">
                <a:solidFill>
                  <a:schemeClr val="dk1"/>
                </a:solidFill>
                <a:latin typeface="Calibri"/>
                <a:ea typeface="Calibri"/>
                <a:cs typeface="Calibri"/>
                <a:sym typeface="Calibri"/>
              </a:rPr>
              <a:t>: </a:t>
            </a:r>
            <a:r>
              <a:rPr b="1" lang="en-US">
                <a:solidFill>
                  <a:schemeClr val="dk1"/>
                </a:solidFill>
                <a:latin typeface="Calibri"/>
                <a:ea typeface="Calibri"/>
                <a:cs typeface="Calibri"/>
                <a:sym typeface="Calibri"/>
              </a:rPr>
              <a:t>YES</a:t>
            </a:r>
            <a:r>
              <a:rPr lang="en-US">
                <a:solidFill>
                  <a:schemeClr val="dk1"/>
                </a:solidFill>
                <a:latin typeface="Calibri"/>
                <a:ea typeface="Calibri"/>
                <a:cs typeface="Calibri"/>
                <a:sym typeface="Calibri"/>
              </a:rPr>
              <a:t> - RAMP generates additional code coverage and mutation score with minimal human effort.</a:t>
            </a:r>
            <a:endParaRPr>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5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414" name="Google Shape;414;p51"/>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b="0" i="0" lang="en-US" sz="3500" u="none" cap="none" strike="noStrike">
                <a:solidFill>
                  <a:srgbClr val="19AFFF"/>
                </a:solidFill>
                <a:latin typeface="Calibri"/>
                <a:ea typeface="Calibri"/>
                <a:cs typeface="Calibri"/>
                <a:sym typeface="Calibri"/>
              </a:rPr>
              <a:t>UC </a:t>
            </a:r>
            <a:r>
              <a:rPr b="0" i="0" lang="en-US" sz="3500" u="none" cap="none" strike="noStrike">
                <a:solidFill>
                  <a:srgbClr val="19AFFF"/>
                </a:solidFill>
                <a:latin typeface="Arial"/>
                <a:ea typeface="Arial"/>
                <a:cs typeface="Arial"/>
                <a:sym typeface="Arial"/>
              </a:rPr>
              <a:t>Tell</a:t>
            </a:r>
            <a:r>
              <a:rPr lang="en-US" sz="3500">
                <a:solidFill>
                  <a:srgbClr val="19AFFF"/>
                </a:solidFill>
              </a:rPr>
              <a:t>u</a:t>
            </a:r>
            <a:r>
              <a:rPr b="0" i="0" lang="en-US" sz="3500" u="none" cap="none" strike="noStrike">
                <a:solidFill>
                  <a:srgbClr val="19AFFF"/>
                </a:solidFill>
                <a:latin typeface="Calibri"/>
                <a:ea typeface="Calibri"/>
                <a:cs typeface="Calibri"/>
                <a:sym typeface="Calibri"/>
              </a:rPr>
              <a:t> (7/7) – Industrial benefits of STAMP adoption</a:t>
            </a:r>
            <a:endParaRPr b="0" i="0" sz="3500" u="none" cap="none" strike="noStrike">
              <a:solidFill>
                <a:srgbClr val="000000"/>
              </a:solidFill>
              <a:latin typeface="Calibri"/>
              <a:ea typeface="Calibri"/>
              <a:cs typeface="Calibri"/>
              <a:sym typeface="Calibri"/>
            </a:endParaRPr>
          </a:p>
        </p:txBody>
      </p:sp>
      <p:sp>
        <p:nvSpPr>
          <p:cNvPr id="415" name="Google Shape;415;p51"/>
          <p:cNvSpPr txBox="1"/>
          <p:nvPr/>
        </p:nvSpPr>
        <p:spPr>
          <a:xfrm>
            <a:off x="401950" y="1209875"/>
            <a:ext cx="8340000" cy="3207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Tellu got new </a:t>
            </a:r>
            <a:r>
              <a:rPr b="1" lang="en-US" sz="1800">
                <a:latin typeface="Calibri"/>
                <a:ea typeface="Calibri"/>
                <a:cs typeface="Calibri"/>
                <a:sym typeface="Calibri"/>
              </a:rPr>
              <a:t>insights </a:t>
            </a:r>
            <a:r>
              <a:rPr lang="en-US" sz="1800">
                <a:latin typeface="Calibri"/>
                <a:ea typeface="Calibri"/>
                <a:cs typeface="Calibri"/>
                <a:sym typeface="Calibri"/>
              </a:rPr>
              <a:t>into testing and test quality.</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Learned </a:t>
            </a:r>
            <a:r>
              <a:rPr b="1" lang="en-US" sz="1800">
                <a:latin typeface="Calibri"/>
                <a:ea typeface="Calibri"/>
                <a:cs typeface="Calibri"/>
                <a:sym typeface="Calibri"/>
              </a:rPr>
              <a:t>testing practices</a:t>
            </a:r>
            <a:r>
              <a:rPr lang="en-US" sz="1800">
                <a:latin typeface="Calibri"/>
                <a:ea typeface="Calibri"/>
                <a:cs typeface="Calibri"/>
                <a:sym typeface="Calibri"/>
              </a:rPr>
              <a:t>, and how important testing is to automation of DevOps.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solidFill>
                  <a:schemeClr val="dk1"/>
                </a:solidFill>
                <a:latin typeface="Calibri"/>
                <a:ea typeface="Calibri"/>
                <a:cs typeface="Calibri"/>
                <a:sym typeface="Calibri"/>
              </a:rPr>
              <a:t>The use case projects saw very significant increases in code coverage (</a:t>
            </a:r>
            <a:r>
              <a:rPr b="1" lang="en-US" sz="1800">
                <a:solidFill>
                  <a:schemeClr val="dk1"/>
                </a:solidFill>
                <a:latin typeface="Calibri"/>
                <a:ea typeface="Calibri"/>
                <a:cs typeface="Calibri"/>
                <a:sym typeface="Calibri"/>
              </a:rPr>
              <a:t>44,5%</a:t>
            </a:r>
            <a:r>
              <a:rPr lang="en-US" sz="1800">
                <a:solidFill>
                  <a:schemeClr val="dk1"/>
                </a:solidFill>
                <a:latin typeface="Calibri"/>
                <a:ea typeface="Calibri"/>
                <a:cs typeface="Calibri"/>
                <a:sym typeface="Calibri"/>
              </a:rPr>
              <a:t> increase) and mutation score (</a:t>
            </a:r>
            <a:r>
              <a:rPr b="1" lang="en-US" sz="1800">
                <a:solidFill>
                  <a:schemeClr val="dk1"/>
                </a:solidFill>
                <a:latin typeface="Calibri"/>
                <a:ea typeface="Calibri"/>
                <a:cs typeface="Calibri"/>
                <a:sym typeface="Calibri"/>
              </a:rPr>
              <a:t>45,5%</a:t>
            </a:r>
            <a:r>
              <a:rPr lang="en-US" sz="1800">
                <a:solidFill>
                  <a:schemeClr val="dk1"/>
                </a:solidFill>
                <a:latin typeface="Calibri"/>
                <a:ea typeface="Calibri"/>
                <a:cs typeface="Calibri"/>
                <a:sym typeface="Calibri"/>
              </a:rPr>
              <a:t> increase) thanks to STAMP work and tools.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Developed a </a:t>
            </a:r>
            <a:r>
              <a:rPr b="1" lang="en-US" sz="1800">
                <a:solidFill>
                  <a:schemeClr val="dk1"/>
                </a:solidFill>
                <a:latin typeface="Calibri"/>
                <a:ea typeface="Calibri"/>
                <a:cs typeface="Calibri"/>
                <a:sym typeface="Calibri"/>
              </a:rPr>
              <a:t>testing framework</a:t>
            </a:r>
            <a:r>
              <a:rPr lang="en-US" sz="1800">
                <a:solidFill>
                  <a:schemeClr val="dk1"/>
                </a:solidFill>
                <a:latin typeface="Calibri"/>
                <a:ea typeface="Calibri"/>
                <a:cs typeface="Calibri"/>
                <a:sym typeface="Calibri"/>
              </a:rPr>
              <a:t> for micro-services and cloud deployments, and tests on these levels.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STAMP has shown that </a:t>
            </a:r>
            <a:r>
              <a:rPr b="1" lang="en-US" sz="1800">
                <a:solidFill>
                  <a:schemeClr val="dk1"/>
                </a:solidFill>
                <a:latin typeface="Calibri"/>
                <a:ea typeface="Calibri"/>
                <a:cs typeface="Calibri"/>
                <a:sym typeface="Calibri"/>
              </a:rPr>
              <a:t>amplification is feasible</a:t>
            </a:r>
            <a:r>
              <a:rPr lang="en-US" sz="1800">
                <a:solidFill>
                  <a:schemeClr val="dk1"/>
                </a:solidFill>
                <a:latin typeface="Calibri"/>
                <a:ea typeface="Calibri"/>
                <a:cs typeface="Calibri"/>
                <a:sym typeface="Calibri"/>
              </a:rPr>
              <a:t>.</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Helped ensure the quality as TelluCloud has been deployed commercially and further developed, now having been </a:t>
            </a:r>
            <a:r>
              <a:rPr b="1" lang="en-US" sz="1800">
                <a:latin typeface="Calibri"/>
                <a:ea typeface="Calibri"/>
                <a:cs typeface="Calibri"/>
                <a:sym typeface="Calibri"/>
              </a:rPr>
              <a:t>deployed </a:t>
            </a:r>
            <a:r>
              <a:rPr lang="en-US" sz="1800">
                <a:latin typeface="Calibri"/>
                <a:ea typeface="Calibri"/>
                <a:cs typeface="Calibri"/>
                <a:sym typeface="Calibri"/>
              </a:rPr>
              <a:t>in three different cloud infrastructures.</a:t>
            </a:r>
            <a:endParaRPr sz="1800">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5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421" name="Google Shape;421;p52"/>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19AFFF"/>
                </a:solidFill>
                <a:latin typeface="Calibri"/>
                <a:ea typeface="Calibri"/>
                <a:cs typeface="Calibri"/>
                <a:sym typeface="Calibri"/>
              </a:rPr>
              <a:t>UC XWiki (1/7) – UC introduction – expectations from STAMP</a:t>
            </a:r>
            <a:endParaRPr b="0" i="0" sz="3500" u="none" cap="none" strike="noStrike">
              <a:solidFill>
                <a:srgbClr val="000000"/>
              </a:solidFill>
              <a:latin typeface="Calibri"/>
              <a:ea typeface="Calibri"/>
              <a:cs typeface="Calibri"/>
              <a:sym typeface="Calibri"/>
            </a:endParaRPr>
          </a:p>
        </p:txBody>
      </p:sp>
      <p:sp>
        <p:nvSpPr>
          <p:cNvPr id="422" name="Google Shape;422;p52"/>
          <p:cNvSpPr txBox="1"/>
          <p:nvPr/>
        </p:nvSpPr>
        <p:spPr>
          <a:xfrm>
            <a:off x="562650" y="2606000"/>
            <a:ext cx="8340000" cy="2323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400"/>
              </a:spcBef>
              <a:spcAft>
                <a:spcPts val="0"/>
              </a:spcAft>
              <a:buNone/>
            </a:pPr>
            <a:r>
              <a:rPr lang="en-US" sz="1200">
                <a:solidFill>
                  <a:schemeClr val="dk1"/>
                </a:solidFill>
                <a:latin typeface="Calibri"/>
                <a:ea typeface="Calibri"/>
                <a:cs typeface="Calibri"/>
                <a:sym typeface="Calibri"/>
              </a:rPr>
              <a:t>Expectations for this reporting period:</a:t>
            </a:r>
            <a:endParaRPr sz="1200">
              <a:solidFill>
                <a:schemeClr val="dk1"/>
              </a:solidFill>
              <a:latin typeface="Calibri"/>
              <a:ea typeface="Calibri"/>
              <a:cs typeface="Calibri"/>
              <a:sym typeface="Calibri"/>
            </a:endParaRPr>
          </a:p>
          <a:p>
            <a:pPr indent="-304800" lvl="0" marL="457200" rtl="0" algn="just">
              <a:lnSpc>
                <a:spcPct val="115000"/>
              </a:lnSpc>
              <a:spcBef>
                <a:spcPts val="1200"/>
              </a:spcBef>
              <a:spcAft>
                <a:spcPts val="0"/>
              </a:spcAft>
              <a:buSzPts val="1200"/>
              <a:buFont typeface="Calibri"/>
              <a:buChar char="●"/>
            </a:pPr>
            <a:r>
              <a:rPr lang="en-US" sz="1200">
                <a:solidFill>
                  <a:schemeClr val="dk1"/>
                </a:solidFill>
                <a:latin typeface="Calibri"/>
                <a:ea typeface="Calibri"/>
                <a:cs typeface="Calibri"/>
                <a:sym typeface="Calibri"/>
              </a:rPr>
              <a:t>Continue increasing the global test coverage on the </a:t>
            </a:r>
            <a:r>
              <a:rPr lang="en-US" sz="1200">
                <a:solidFill>
                  <a:schemeClr val="dk1"/>
                </a:solidFill>
                <a:latin typeface="Calibri"/>
                <a:ea typeface="Calibri"/>
                <a:cs typeface="Calibri"/>
                <a:sym typeface="Calibri"/>
              </a:rPr>
              <a:t>live and full </a:t>
            </a:r>
            <a:r>
              <a:rPr lang="en-US" sz="1200">
                <a:solidFill>
                  <a:schemeClr val="dk1"/>
                </a:solidFill>
                <a:latin typeface="Calibri"/>
                <a:ea typeface="Calibri"/>
                <a:cs typeface="Calibri"/>
                <a:sym typeface="Calibri"/>
              </a:rPr>
              <a:t>XWiki codebase</a:t>
            </a:r>
            <a:endParaRPr sz="1200">
              <a:solidFill>
                <a:schemeClr val="dk1"/>
              </a:solidFill>
              <a:latin typeface="Calibri"/>
              <a:ea typeface="Calibri"/>
              <a:cs typeface="Calibri"/>
              <a:sym typeface="Calibri"/>
            </a:endParaRPr>
          </a:p>
          <a:p>
            <a:pPr indent="-304800" lvl="0" marL="457200" rtl="0" algn="just">
              <a:lnSpc>
                <a:spcPct val="115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Finish implementing Configuration testing on all supported XWiki configurations and continue migrating existing functional tests to the new CAMP/TestContainers framework.</a:t>
            </a:r>
            <a:endParaRPr sz="1200">
              <a:solidFill>
                <a:schemeClr val="dk1"/>
              </a:solidFill>
              <a:latin typeface="Calibri"/>
              <a:ea typeface="Calibri"/>
              <a:cs typeface="Calibri"/>
              <a:sym typeface="Calibri"/>
            </a:endParaRPr>
          </a:p>
          <a:p>
            <a:pPr indent="-304800" lvl="0" marL="457200" rtl="0" algn="just">
              <a:lnSpc>
                <a:spcPct val="115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Improve the CAMP/TestContainers framework to stabilize it by removing false positives and by adding </a:t>
            </a:r>
            <a:r>
              <a:rPr lang="en-US" sz="1200" u="sng">
                <a:solidFill>
                  <a:schemeClr val="hlink"/>
                </a:solidFill>
                <a:latin typeface="Calibri"/>
                <a:ea typeface="Calibri"/>
                <a:cs typeface="Calibri"/>
                <a:sym typeface="Calibri"/>
                <a:hlinkClick r:id="rId3"/>
              </a:rPr>
              <a:t>new features and improvements</a:t>
            </a:r>
            <a:endParaRPr sz="1200">
              <a:solidFill>
                <a:schemeClr val="dk1"/>
              </a:solidFill>
              <a:latin typeface="Calibri"/>
              <a:ea typeface="Calibri"/>
              <a:cs typeface="Calibri"/>
              <a:sym typeface="Calibri"/>
            </a:endParaRPr>
          </a:p>
          <a:p>
            <a:pPr indent="-304800" lvl="0" marL="457200" rtl="0" algn="just">
              <a:lnSpc>
                <a:spcPct val="115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Setup RAMP to generate KPIs for K09</a:t>
            </a:r>
            <a:endParaRPr sz="1200">
              <a:solidFill>
                <a:schemeClr val="dk1"/>
              </a:solidFill>
              <a:latin typeface="Calibri"/>
              <a:ea typeface="Calibri"/>
              <a:cs typeface="Calibri"/>
              <a:sym typeface="Calibri"/>
            </a:endParaRPr>
          </a:p>
        </p:txBody>
      </p:sp>
      <p:pic>
        <p:nvPicPr>
          <p:cNvPr id="423" name="Google Shape;423;p52"/>
          <p:cNvPicPr preferRelativeResize="0"/>
          <p:nvPr/>
        </p:nvPicPr>
        <p:blipFill>
          <a:blip r:embed="rId4">
            <a:alphaModFix/>
          </a:blip>
          <a:stretch>
            <a:fillRect/>
          </a:stretch>
        </p:blipFill>
        <p:spPr>
          <a:xfrm>
            <a:off x="6420250" y="1053975"/>
            <a:ext cx="2482401" cy="1732525"/>
          </a:xfrm>
          <a:prstGeom prst="rect">
            <a:avLst/>
          </a:prstGeom>
          <a:noFill/>
          <a:ln>
            <a:noFill/>
          </a:ln>
        </p:spPr>
      </p:pic>
      <p:sp>
        <p:nvSpPr>
          <p:cNvPr id="424" name="Google Shape;424;p52"/>
          <p:cNvSpPr txBox="1"/>
          <p:nvPr/>
        </p:nvSpPr>
        <p:spPr>
          <a:xfrm>
            <a:off x="562650" y="1203850"/>
            <a:ext cx="5574900" cy="1432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400"/>
              </a:spcBef>
              <a:spcAft>
                <a:spcPts val="0"/>
              </a:spcAft>
              <a:buNone/>
            </a:pPr>
            <a:r>
              <a:rPr lang="en-US" sz="1200">
                <a:solidFill>
                  <a:schemeClr val="dk1"/>
                </a:solidFill>
                <a:latin typeface="Calibri"/>
                <a:ea typeface="Calibri"/>
                <a:cs typeface="Calibri"/>
                <a:sym typeface="Calibri"/>
              </a:rPr>
              <a:t>Use case:</a:t>
            </a:r>
            <a:endParaRPr sz="1200">
              <a:solidFill>
                <a:schemeClr val="dk1"/>
              </a:solidFill>
              <a:latin typeface="Calibri"/>
              <a:ea typeface="Calibri"/>
              <a:cs typeface="Calibri"/>
              <a:sym typeface="Calibri"/>
            </a:endParaRPr>
          </a:p>
          <a:p>
            <a:pPr indent="-304800" lvl="0" marL="457200" rtl="0" algn="just">
              <a:lnSpc>
                <a:spcPct val="115000"/>
              </a:lnSpc>
              <a:spcBef>
                <a:spcPts val="120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Enterprise wiki and web development platform</a:t>
            </a:r>
            <a:endParaRPr sz="1200">
              <a:solidFill>
                <a:schemeClr val="dk1"/>
              </a:solidFill>
              <a:latin typeface="Calibri"/>
              <a:ea typeface="Calibri"/>
              <a:cs typeface="Calibri"/>
              <a:sym typeface="Calibri"/>
            </a:endParaRPr>
          </a:p>
          <a:p>
            <a:pPr indent="-304800" lvl="0" marL="457200" rtl="0" algn="just">
              <a:lnSpc>
                <a:spcPct val="115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Full code base: 3 Git repos (xwiki-commons, xwiki-rendering, xwiki-platform)</a:t>
            </a:r>
            <a:endParaRPr sz="1200">
              <a:solidFill>
                <a:schemeClr val="dk1"/>
              </a:solidFill>
              <a:latin typeface="Calibri"/>
              <a:ea typeface="Calibri"/>
              <a:cs typeface="Calibri"/>
              <a:sym typeface="Calibri"/>
            </a:endParaRPr>
          </a:p>
          <a:p>
            <a:pPr indent="-304800" lvl="0" marL="457200" rtl="0" algn="just">
              <a:lnSpc>
                <a:spcPct val="115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Size: </a:t>
            </a:r>
            <a:r>
              <a:rPr b="1" lang="en-US" sz="1200">
                <a:solidFill>
                  <a:schemeClr val="dk1"/>
                </a:solidFill>
                <a:latin typeface="Calibri"/>
                <a:ea typeface="Calibri"/>
                <a:cs typeface="Calibri"/>
                <a:sym typeface="Calibri"/>
              </a:rPr>
              <a:t>500K</a:t>
            </a:r>
            <a:r>
              <a:rPr lang="en-US" sz="1200">
                <a:solidFill>
                  <a:schemeClr val="dk1"/>
                </a:solidFill>
                <a:latin typeface="Calibri"/>
                <a:ea typeface="Calibri"/>
                <a:cs typeface="Calibri"/>
                <a:sym typeface="Calibri"/>
              </a:rPr>
              <a:t> NCLOC, </a:t>
            </a:r>
            <a:r>
              <a:rPr b="1" lang="en-US" sz="1200">
                <a:solidFill>
                  <a:schemeClr val="dk1"/>
                </a:solidFill>
                <a:latin typeface="Calibri"/>
                <a:ea typeface="Calibri"/>
                <a:cs typeface="Calibri"/>
                <a:sym typeface="Calibri"/>
              </a:rPr>
              <a:t>7K</a:t>
            </a:r>
            <a:r>
              <a:rPr lang="en-US" sz="1200">
                <a:solidFill>
                  <a:schemeClr val="dk1"/>
                </a:solidFill>
                <a:latin typeface="Calibri"/>
                <a:ea typeface="Calibri"/>
                <a:cs typeface="Calibri"/>
                <a:sym typeface="Calibri"/>
              </a:rPr>
              <a:t> java files, </a:t>
            </a:r>
            <a:r>
              <a:rPr b="1" lang="en-US" sz="1200">
                <a:solidFill>
                  <a:schemeClr val="dk1"/>
                </a:solidFill>
                <a:latin typeface="Calibri"/>
                <a:ea typeface="Calibri"/>
                <a:cs typeface="Calibri"/>
                <a:sym typeface="Calibri"/>
              </a:rPr>
              <a:t>1K</a:t>
            </a:r>
            <a:r>
              <a:rPr lang="en-US" sz="1200">
                <a:solidFill>
                  <a:schemeClr val="dk1"/>
                </a:solidFill>
                <a:latin typeface="Calibri"/>
                <a:ea typeface="Calibri"/>
                <a:cs typeface="Calibri"/>
                <a:sym typeface="Calibri"/>
              </a:rPr>
              <a:t> Maven modules, </a:t>
            </a:r>
            <a:r>
              <a:rPr b="1" lang="en-US" sz="1200">
                <a:solidFill>
                  <a:schemeClr val="dk1"/>
                </a:solidFill>
                <a:latin typeface="Calibri"/>
                <a:ea typeface="Calibri"/>
                <a:cs typeface="Calibri"/>
                <a:sym typeface="Calibri"/>
              </a:rPr>
              <a:t>9K+</a:t>
            </a:r>
            <a:r>
              <a:rPr lang="en-US" sz="1200">
                <a:solidFill>
                  <a:schemeClr val="dk1"/>
                </a:solidFill>
                <a:latin typeface="Calibri"/>
                <a:ea typeface="Calibri"/>
                <a:cs typeface="Calibri"/>
                <a:sym typeface="Calibri"/>
              </a:rPr>
              <a:t> tests before STAMP (</a:t>
            </a:r>
            <a:r>
              <a:rPr b="1" lang="en-US" sz="1200">
                <a:solidFill>
                  <a:schemeClr val="dk1"/>
                </a:solidFill>
                <a:latin typeface="Calibri"/>
                <a:ea typeface="Calibri"/>
                <a:cs typeface="Calibri"/>
                <a:sym typeface="Calibri"/>
              </a:rPr>
              <a:t>11K+</a:t>
            </a:r>
            <a:r>
              <a:rPr lang="en-US" sz="1200">
                <a:solidFill>
                  <a:schemeClr val="dk1"/>
                </a:solidFill>
                <a:latin typeface="Calibri"/>
                <a:ea typeface="Calibri"/>
                <a:cs typeface="Calibri"/>
                <a:sym typeface="Calibri"/>
              </a:rPr>
              <a:t> after)</a:t>
            </a:r>
            <a:endParaRPr sz="1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628650" y="273844"/>
            <a:ext cx="7886700" cy="716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9AFFF"/>
              </a:buClr>
              <a:buSzPts val="3600"/>
              <a:buFont typeface="Calibri"/>
              <a:buNone/>
            </a:pPr>
            <a:r>
              <a:rPr lang="en-US" sz="3600">
                <a:solidFill>
                  <a:srgbClr val="19AFFF"/>
                </a:solidFill>
                <a:latin typeface="Calibri"/>
                <a:ea typeface="Calibri"/>
                <a:cs typeface="Calibri"/>
                <a:sym typeface="Calibri"/>
              </a:rPr>
              <a:t>KPIs</a:t>
            </a:r>
            <a:endParaRPr sz="3600">
              <a:latin typeface="Calibri"/>
              <a:ea typeface="Calibri"/>
              <a:cs typeface="Calibri"/>
              <a:sym typeface="Calibri"/>
            </a:endParaRPr>
          </a:p>
        </p:txBody>
      </p:sp>
      <p:sp>
        <p:nvSpPr>
          <p:cNvPr id="127" name="Google Shape;127;p1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128" name="Google Shape;128;p17"/>
          <p:cNvSpPr txBox="1"/>
          <p:nvPr/>
        </p:nvSpPr>
        <p:spPr>
          <a:xfrm>
            <a:off x="562650" y="1188438"/>
            <a:ext cx="7952700" cy="33810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400"/>
              </a:spcBef>
              <a:spcAft>
                <a:spcPts val="0"/>
              </a:spcAft>
              <a:buClr>
                <a:srgbClr val="999999"/>
              </a:buClr>
              <a:buSzPts val="1400"/>
              <a:buFont typeface="Calibri"/>
              <a:buChar char="●"/>
            </a:pPr>
            <a:r>
              <a:rPr b="1" lang="en-US">
                <a:solidFill>
                  <a:srgbClr val="999999"/>
                </a:solidFill>
                <a:latin typeface="Calibri"/>
                <a:ea typeface="Calibri"/>
                <a:cs typeface="Calibri"/>
                <a:sym typeface="Calibri"/>
              </a:rPr>
              <a:t>K01: More execution paths</a:t>
            </a:r>
            <a:r>
              <a:rPr lang="en-US">
                <a:solidFill>
                  <a:srgbClr val="999999"/>
                </a:solidFill>
                <a:latin typeface="Calibri"/>
                <a:ea typeface="Calibri"/>
                <a:cs typeface="Calibri"/>
                <a:sym typeface="Calibri"/>
              </a:rPr>
              <a:t>. Measures test coverage</a:t>
            </a:r>
            <a:endParaRPr>
              <a:solidFill>
                <a:srgbClr val="999999"/>
              </a:solidFill>
              <a:latin typeface="Calibri"/>
              <a:ea typeface="Calibri"/>
              <a:cs typeface="Calibri"/>
              <a:sym typeface="Calibri"/>
            </a:endParaRPr>
          </a:p>
          <a:p>
            <a:pPr indent="-317500" lvl="0" marL="457200" rtl="0" algn="just">
              <a:lnSpc>
                <a:spcPct val="115000"/>
              </a:lnSpc>
              <a:spcBef>
                <a:spcPts val="0"/>
              </a:spcBef>
              <a:spcAft>
                <a:spcPts val="0"/>
              </a:spcAft>
              <a:buClr>
                <a:srgbClr val="999999"/>
              </a:buClr>
              <a:buSzPts val="1400"/>
              <a:buFont typeface="Calibri"/>
              <a:buChar char="●"/>
            </a:pPr>
            <a:r>
              <a:rPr b="1" lang="en-US">
                <a:solidFill>
                  <a:srgbClr val="999999"/>
                </a:solidFill>
                <a:latin typeface="Calibri"/>
                <a:ea typeface="Calibri"/>
                <a:cs typeface="Calibri"/>
                <a:sym typeface="Calibri"/>
              </a:rPr>
              <a:t>K02: Less flaky tests</a:t>
            </a:r>
            <a:r>
              <a:rPr lang="en-US">
                <a:solidFill>
                  <a:srgbClr val="999999"/>
                </a:solidFill>
                <a:latin typeface="Calibri"/>
                <a:ea typeface="Calibri"/>
                <a:cs typeface="Calibri"/>
                <a:sym typeface="Calibri"/>
              </a:rPr>
              <a:t>. Measures ability to recognize and handle flaky tests so that they don’t impact developer’s confidence in tests</a:t>
            </a:r>
            <a:endParaRPr>
              <a:solidFill>
                <a:srgbClr val="999999"/>
              </a:solidFill>
              <a:latin typeface="Calibri"/>
              <a:ea typeface="Calibri"/>
              <a:cs typeface="Calibri"/>
              <a:sym typeface="Calibri"/>
            </a:endParaRPr>
          </a:p>
          <a:p>
            <a:pPr indent="-317500" lvl="0" marL="457200" rtl="0" algn="just">
              <a:lnSpc>
                <a:spcPct val="115000"/>
              </a:lnSpc>
              <a:spcBef>
                <a:spcPts val="0"/>
              </a:spcBef>
              <a:spcAft>
                <a:spcPts val="0"/>
              </a:spcAft>
              <a:buClr>
                <a:srgbClr val="999999"/>
              </a:buClr>
              <a:buSzPts val="1400"/>
              <a:buFont typeface="Calibri"/>
              <a:buChar char="●"/>
            </a:pPr>
            <a:r>
              <a:rPr b="1" lang="en-US">
                <a:solidFill>
                  <a:srgbClr val="999999"/>
                </a:solidFill>
                <a:latin typeface="Calibri"/>
                <a:ea typeface="Calibri"/>
                <a:cs typeface="Calibri"/>
                <a:sym typeface="Calibri"/>
              </a:rPr>
              <a:t>K03: Better test quality</a:t>
            </a:r>
            <a:r>
              <a:rPr lang="en-US">
                <a:solidFill>
                  <a:srgbClr val="999999"/>
                </a:solidFill>
                <a:latin typeface="Calibri"/>
                <a:ea typeface="Calibri"/>
                <a:cs typeface="Calibri"/>
                <a:sym typeface="Calibri"/>
              </a:rPr>
              <a:t>. Measures test quality through mutation score</a:t>
            </a:r>
            <a:endParaRPr>
              <a:solidFill>
                <a:srgbClr val="999999"/>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b="1" lang="en-US">
                <a:solidFill>
                  <a:schemeClr val="dk1"/>
                </a:solidFill>
                <a:latin typeface="Calibri"/>
                <a:ea typeface="Calibri"/>
                <a:cs typeface="Calibri"/>
                <a:sym typeface="Calibri"/>
              </a:rPr>
              <a:t>K04: More unique invocation trace</a:t>
            </a:r>
            <a:r>
              <a:rPr lang="en-US">
                <a:solidFill>
                  <a:schemeClr val="dk1"/>
                </a:solidFill>
                <a:latin typeface="Calibri"/>
                <a:ea typeface="Calibri"/>
                <a:cs typeface="Calibri"/>
                <a:sym typeface="Calibri"/>
              </a:rPr>
              <a:t>s. Measures new paths taken thanks to configuration testing</a:t>
            </a:r>
            <a:endParaRPr>
              <a:solidFill>
                <a:schemeClr val="dk1"/>
              </a:solidFill>
              <a:latin typeface="Calibri"/>
              <a:ea typeface="Calibri"/>
              <a:cs typeface="Calibri"/>
              <a:sym typeface="Calibri"/>
            </a:endParaRPr>
          </a:p>
          <a:p>
            <a:pPr indent="-317500" lvl="1" marL="9144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New ways to measure this KPI for non micro-service architectures. </a:t>
            </a:r>
            <a:endParaRPr>
              <a:solidFill>
                <a:schemeClr val="dk1"/>
              </a:solidFill>
              <a:latin typeface="Calibri"/>
              <a:ea typeface="Calibri"/>
              <a:cs typeface="Calibri"/>
              <a:sym typeface="Calibri"/>
            </a:endParaRPr>
          </a:p>
          <a:p>
            <a:pPr indent="-317500" lvl="1" marL="9144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Using Flamegraphs</a:t>
            </a:r>
            <a:endParaRPr>
              <a:solidFill>
                <a:schemeClr val="dk1"/>
              </a:solidFill>
              <a:latin typeface="Calibri"/>
              <a:ea typeface="Calibri"/>
              <a:cs typeface="Calibri"/>
              <a:sym typeface="Calibri"/>
            </a:endParaRPr>
          </a:p>
          <a:p>
            <a:pPr indent="-317500" lvl="2" marL="13716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Differences of flamegraph calls between configurations</a:t>
            </a:r>
            <a:endParaRPr>
              <a:solidFill>
                <a:schemeClr val="dk1"/>
              </a:solidFill>
              <a:latin typeface="Calibri"/>
              <a:ea typeface="Calibri"/>
              <a:cs typeface="Calibri"/>
              <a:sym typeface="Calibri"/>
            </a:endParaRPr>
          </a:p>
          <a:p>
            <a:pPr indent="-317500" lvl="1" marL="9144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C</a:t>
            </a:r>
            <a:r>
              <a:rPr lang="en-US">
                <a:solidFill>
                  <a:schemeClr val="dk1"/>
                </a:solidFill>
                <a:latin typeface="Calibri"/>
                <a:ea typeface="Calibri"/>
                <a:cs typeface="Calibri"/>
                <a:sym typeface="Calibri"/>
              </a:rPr>
              <a:t>ounting combinations of different configurations and tests.</a:t>
            </a:r>
            <a:endParaRPr>
              <a:solidFill>
                <a:schemeClr val="dk1"/>
              </a:solidFill>
              <a:latin typeface="Calibri"/>
              <a:ea typeface="Calibri"/>
              <a:cs typeface="Calibri"/>
              <a:sym typeface="Calibri"/>
            </a:endParaRPr>
          </a:p>
          <a:p>
            <a:pPr indent="-317500" lvl="2" marL="13716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(#Configs) * (#Docker tests)</a:t>
            </a:r>
            <a:endParaRPr>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rgbClr val="999999"/>
              </a:buClr>
              <a:buSzPts val="1400"/>
              <a:buFont typeface="Calibri"/>
              <a:buChar char="●"/>
            </a:pPr>
            <a:r>
              <a:rPr b="1" lang="en-US">
                <a:solidFill>
                  <a:srgbClr val="999999"/>
                </a:solidFill>
                <a:latin typeface="Calibri"/>
                <a:ea typeface="Calibri"/>
                <a:cs typeface="Calibri"/>
                <a:sym typeface="Calibri"/>
              </a:rPr>
              <a:t>K05: System-specific bugs</a:t>
            </a:r>
            <a:r>
              <a:rPr lang="en-US">
                <a:solidFill>
                  <a:srgbClr val="999999"/>
                </a:solidFill>
                <a:latin typeface="Calibri"/>
                <a:ea typeface="Calibri"/>
                <a:cs typeface="Calibri"/>
                <a:sym typeface="Calibri"/>
              </a:rPr>
              <a:t>. Measures ability to discover system specific bugs.</a:t>
            </a:r>
            <a:endParaRPr>
              <a:solidFill>
                <a:srgbClr val="999999"/>
              </a:solidFill>
              <a:latin typeface="Calibri"/>
              <a:ea typeface="Calibri"/>
              <a:cs typeface="Calibri"/>
              <a:sym typeface="Calibri"/>
            </a:endParaRPr>
          </a:p>
          <a:p>
            <a:pPr indent="-317500" lvl="0" marL="457200" rtl="0" algn="just">
              <a:lnSpc>
                <a:spcPct val="115000"/>
              </a:lnSpc>
              <a:spcBef>
                <a:spcPts val="0"/>
              </a:spcBef>
              <a:spcAft>
                <a:spcPts val="0"/>
              </a:spcAft>
              <a:buClr>
                <a:srgbClr val="999999"/>
              </a:buClr>
              <a:buSzPts val="1400"/>
              <a:buFont typeface="Calibri"/>
              <a:buChar char="●"/>
            </a:pPr>
            <a:r>
              <a:rPr b="1" lang="en-US">
                <a:solidFill>
                  <a:srgbClr val="999999"/>
                </a:solidFill>
                <a:latin typeface="Calibri"/>
                <a:ea typeface="Calibri"/>
                <a:cs typeface="Calibri"/>
                <a:sym typeface="Calibri"/>
              </a:rPr>
              <a:t>K06: More Configuration/Faster Tests</a:t>
            </a:r>
            <a:r>
              <a:rPr lang="en-US">
                <a:solidFill>
                  <a:srgbClr val="999999"/>
                </a:solidFill>
                <a:latin typeface="Calibri"/>
                <a:ea typeface="Calibri"/>
                <a:cs typeface="Calibri"/>
                <a:sym typeface="Calibri"/>
              </a:rPr>
              <a:t>. Measures quantity of configurations tested and how much time is won vs manual testing of configurations.</a:t>
            </a:r>
            <a:endParaRPr>
              <a:solidFill>
                <a:srgbClr val="999999"/>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5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430" name="Google Shape;430;p53"/>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b="0" i="0" lang="en-US" sz="3500" u="none" cap="none" strike="noStrike">
                <a:solidFill>
                  <a:srgbClr val="19AFFF"/>
                </a:solidFill>
                <a:latin typeface="Calibri"/>
                <a:ea typeface="Calibri"/>
                <a:cs typeface="Calibri"/>
                <a:sym typeface="Calibri"/>
              </a:rPr>
              <a:t>UC </a:t>
            </a:r>
            <a:r>
              <a:rPr b="0" i="0" lang="en-US" sz="3500" u="none" cap="none" strike="noStrike">
                <a:solidFill>
                  <a:srgbClr val="19AFFF"/>
                </a:solidFill>
                <a:latin typeface="Arial"/>
                <a:ea typeface="Arial"/>
                <a:cs typeface="Arial"/>
                <a:sym typeface="Arial"/>
              </a:rPr>
              <a:t>XWiki</a:t>
            </a:r>
            <a:r>
              <a:rPr b="0" i="0" lang="en-US" sz="3500" u="none" cap="none" strike="noStrike">
                <a:solidFill>
                  <a:srgbClr val="19AFFF"/>
                </a:solidFill>
                <a:latin typeface="Calibri"/>
                <a:ea typeface="Calibri"/>
                <a:cs typeface="Calibri"/>
                <a:sym typeface="Calibri"/>
              </a:rPr>
              <a:t> (2/7) – KPI Summary</a:t>
            </a:r>
            <a:endParaRPr b="0" i="0" sz="3500" u="none" cap="none" strike="noStrike">
              <a:solidFill>
                <a:srgbClr val="000000"/>
              </a:solidFill>
              <a:latin typeface="Calibri"/>
              <a:ea typeface="Calibri"/>
              <a:cs typeface="Calibri"/>
              <a:sym typeface="Calibri"/>
            </a:endParaRPr>
          </a:p>
        </p:txBody>
      </p:sp>
      <p:graphicFrame>
        <p:nvGraphicFramePr>
          <p:cNvPr id="431" name="Google Shape;431;p53"/>
          <p:cNvGraphicFramePr/>
          <p:nvPr/>
        </p:nvGraphicFramePr>
        <p:xfrm>
          <a:off x="218575" y="1103088"/>
          <a:ext cx="3000000" cy="3000000"/>
        </p:xfrm>
        <a:graphic>
          <a:graphicData uri="http://schemas.openxmlformats.org/drawingml/2006/table">
            <a:tbl>
              <a:tblPr>
                <a:noFill/>
                <a:tableStyleId>{DC0C1366-CDD1-4A1B-B889-5386FEFCE403}</a:tableStyleId>
              </a:tblPr>
              <a:tblGrid>
                <a:gridCol w="2528250"/>
                <a:gridCol w="1818750"/>
                <a:gridCol w="1789000"/>
                <a:gridCol w="1332925"/>
                <a:gridCol w="1054450"/>
              </a:tblGrid>
              <a:tr h="274525">
                <a:tc rowSpan="2">
                  <a:txBody>
                    <a:bodyPr/>
                    <a:lstStyle/>
                    <a:p>
                      <a:pPr indent="0" lvl="0" marL="0" rtl="0" algn="ctr">
                        <a:lnSpc>
                          <a:spcPct val="100000"/>
                        </a:lnSpc>
                        <a:spcBef>
                          <a:spcPts val="0"/>
                        </a:spcBef>
                        <a:spcAft>
                          <a:spcPts val="0"/>
                        </a:spcAft>
                        <a:buNone/>
                      </a:pPr>
                      <a:r>
                        <a:rPr b="1" lang="en-US" sz="1000">
                          <a:latin typeface="Calibri"/>
                          <a:ea typeface="Calibri"/>
                          <a:cs typeface="Calibri"/>
                          <a:sym typeface="Calibri"/>
                        </a:rPr>
                        <a:t>KPI</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0" lvl="0" marL="0" rtl="0" algn="ctr">
                        <a:lnSpc>
                          <a:spcPct val="100000"/>
                        </a:lnSpc>
                        <a:spcBef>
                          <a:spcPts val="0"/>
                        </a:spcBef>
                        <a:spcAft>
                          <a:spcPts val="0"/>
                        </a:spcAft>
                        <a:buNone/>
                      </a:pPr>
                      <a:r>
                        <a:rPr b="1" lang="en-US" sz="1000">
                          <a:latin typeface="Calibri"/>
                          <a:ea typeface="Calibri"/>
                          <a:cs typeface="Calibri"/>
                          <a:sym typeface="Calibri"/>
                        </a:rPr>
                        <a:t>Measure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rowSpan="2">
                  <a:txBody>
                    <a:bodyPr/>
                    <a:lstStyle/>
                    <a:p>
                      <a:pPr indent="0" lvl="0" marL="0" rtl="0" algn="ctr">
                        <a:lnSpc>
                          <a:spcPct val="100000"/>
                        </a:lnSpc>
                        <a:spcBef>
                          <a:spcPts val="0"/>
                        </a:spcBef>
                        <a:spcAft>
                          <a:spcPts val="0"/>
                        </a:spcAft>
                        <a:buNone/>
                      </a:pPr>
                      <a:r>
                        <a:rPr b="1" lang="en-US" sz="1000">
                          <a:latin typeface="Calibri"/>
                          <a:ea typeface="Calibri"/>
                          <a:cs typeface="Calibri"/>
                          <a:sym typeface="Calibri"/>
                        </a:rPr>
                        <a:t>Difference with objective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vMerge="1"/>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Baseline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Treatment</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Difference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K01-Execution Paths</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65.29% </a:t>
                      </a:r>
                      <a:r>
                        <a:rPr lang="en-US" sz="1000">
                          <a:latin typeface="Calibri"/>
                          <a:ea typeface="Calibri"/>
                          <a:cs typeface="Calibri"/>
                          <a:sym typeface="Calibri"/>
                        </a:rPr>
                        <a:t>(Code Coverage)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71.33% </a:t>
                      </a:r>
                      <a:r>
                        <a:rPr lang="en-US" sz="1000">
                          <a:latin typeface="Calibri"/>
                          <a:ea typeface="Calibri"/>
                          <a:cs typeface="Calibri"/>
                          <a:sym typeface="Calibri"/>
                        </a:rPr>
                        <a:t>(Code Coverage)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+9.25% </a:t>
                      </a:r>
                      <a:r>
                        <a:rPr lang="en-US" sz="1000">
                          <a:latin typeface="Calibri"/>
                          <a:ea typeface="Calibri"/>
                          <a:cs typeface="Calibri"/>
                          <a:sym typeface="Calibri"/>
                        </a:rPr>
                        <a:t>(on live codebase of ~1M LOC!)</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000">
                          <a:solidFill>
                            <a:srgbClr val="B45F06"/>
                          </a:solidFill>
                          <a:latin typeface="Calibri"/>
                          <a:ea typeface="Calibri"/>
                          <a:cs typeface="Calibri"/>
                          <a:sym typeface="Calibri"/>
                        </a:rPr>
                        <a:t>-7.85% </a:t>
                      </a:r>
                      <a:r>
                        <a:rPr lang="en-US" sz="1000">
                          <a:solidFill>
                            <a:schemeClr val="dk1"/>
                          </a:solidFill>
                          <a:latin typeface="Calibri"/>
                          <a:ea typeface="Calibri"/>
                          <a:cs typeface="Calibri"/>
                          <a:sym typeface="Calibri"/>
                        </a:rPr>
                        <a:t>(40% reduction)</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K02-Flaky Tests</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0.010% </a:t>
                      </a:r>
                      <a:r>
                        <a:rPr lang="en-US" sz="1000">
                          <a:solidFill>
                            <a:schemeClr val="dk1"/>
                          </a:solidFill>
                          <a:latin typeface="Calibri"/>
                          <a:ea typeface="Calibri"/>
                          <a:cs typeface="Calibri"/>
                          <a:sym typeface="Calibri"/>
                        </a:rPr>
                        <a:t>(% flaky fixed vs total # tests)</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0.290%</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+2890.5%</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rgbClr val="38761D"/>
                          </a:solidFill>
                          <a:latin typeface="Calibri"/>
                          <a:ea typeface="Calibri"/>
                          <a:cs typeface="Calibri"/>
                          <a:sym typeface="Calibri"/>
                        </a:rPr>
                        <a:t>+2870.5% </a:t>
                      </a:r>
                      <a:r>
                        <a:rPr lang="en-US" sz="1000">
                          <a:solidFill>
                            <a:schemeClr val="dk1"/>
                          </a:solidFill>
                          <a:latin typeface="Calibri"/>
                          <a:ea typeface="Calibri"/>
                          <a:cs typeface="Calibri"/>
                          <a:sym typeface="Calibri"/>
                        </a:rPr>
                        <a:t>(20%)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K03-Better Test Quality</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61%</a:t>
                      </a:r>
                      <a:r>
                        <a:rPr lang="en-US" sz="1000">
                          <a:solidFill>
                            <a:schemeClr val="dk1"/>
                          </a:solidFill>
                          <a:latin typeface="Calibri"/>
                          <a:ea typeface="Calibri"/>
                          <a:cs typeface="Calibri"/>
                          <a:sym typeface="Calibri"/>
                        </a:rPr>
                        <a:t> (mutation score)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68%</a:t>
                      </a:r>
                      <a:r>
                        <a:rPr lang="en-US" sz="1000">
                          <a:solidFill>
                            <a:schemeClr val="dk1"/>
                          </a:solidFill>
                          <a:latin typeface="Calibri"/>
                          <a:ea typeface="Calibri"/>
                          <a:cs typeface="Calibri"/>
                          <a:sym typeface="Calibri"/>
                        </a:rPr>
                        <a:t> (mutation score)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+11.47%</a:t>
                      </a:r>
                      <a:r>
                        <a:rPr lang="en-US" sz="1000">
                          <a:solidFill>
                            <a:schemeClr val="dk1"/>
                          </a:solidFill>
                          <a:latin typeface="Calibri"/>
                          <a:ea typeface="Calibri"/>
                          <a:cs typeface="Calibri"/>
                          <a:sym typeface="Calibri"/>
                        </a:rPr>
                        <a:t> </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rgbClr val="B45F06"/>
                          </a:solidFill>
                          <a:latin typeface="Calibri"/>
                          <a:ea typeface="Calibri"/>
                          <a:cs typeface="Calibri"/>
                          <a:sym typeface="Calibri"/>
                        </a:rPr>
                        <a:t>-8.53%</a:t>
                      </a:r>
                      <a:r>
                        <a:rPr b="1" lang="en-US" sz="1000">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(20%)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K04-More unique traces</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194 </a:t>
                      </a:r>
                      <a:r>
                        <a:rPr lang="en-US" sz="1000">
                          <a:solidFill>
                            <a:schemeClr val="dk1"/>
                          </a:solidFill>
                          <a:latin typeface="Calibri"/>
                          <a:ea typeface="Calibri"/>
                          <a:cs typeface="Calibri"/>
                          <a:sym typeface="Calibri"/>
                        </a:rPr>
                        <a:t>(unique traces)</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1315 </a:t>
                      </a:r>
                      <a:r>
                        <a:rPr lang="en-US" sz="1000">
                          <a:solidFill>
                            <a:schemeClr val="dk1"/>
                          </a:solidFill>
                          <a:latin typeface="Calibri"/>
                          <a:ea typeface="Calibri"/>
                          <a:cs typeface="Calibri"/>
                          <a:sym typeface="Calibri"/>
                        </a:rPr>
                        <a:t>(unique traces)</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+577.83%</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rgbClr val="38761D"/>
                          </a:solidFill>
                          <a:latin typeface="Calibri"/>
                          <a:ea typeface="Calibri"/>
                          <a:cs typeface="Calibri"/>
                          <a:sym typeface="Calibri"/>
                        </a:rPr>
                        <a:t>+537.83%</a:t>
                      </a:r>
                      <a:r>
                        <a:rPr lang="en-US" sz="1000">
                          <a:solidFill>
                            <a:schemeClr val="dk1"/>
                          </a:solidFill>
                          <a:latin typeface="Calibri"/>
                          <a:ea typeface="Calibri"/>
                          <a:cs typeface="Calibri"/>
                          <a:sym typeface="Calibri"/>
                        </a:rPr>
                        <a:t> (40%)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56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K05-System specific bugs</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56 </a:t>
                      </a:r>
                      <a:r>
                        <a:rPr lang="en-US" sz="1000">
                          <a:solidFill>
                            <a:schemeClr val="dk1"/>
                          </a:solidFill>
                          <a:latin typeface="Calibri"/>
                          <a:ea typeface="Calibri"/>
                          <a:cs typeface="Calibri"/>
                          <a:sym typeface="Calibri"/>
                        </a:rPr>
                        <a:t>(config-related bugs)</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72 </a:t>
                      </a:r>
                      <a:r>
                        <a:rPr lang="en-US" sz="1000">
                          <a:solidFill>
                            <a:schemeClr val="dk1"/>
                          </a:solidFill>
                          <a:latin typeface="Calibri"/>
                          <a:ea typeface="Calibri"/>
                          <a:cs typeface="Calibri"/>
                          <a:sym typeface="Calibri"/>
                        </a:rPr>
                        <a:t>(config-related bugs)</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+28.57%</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rgbClr val="B45F06"/>
                          </a:solidFill>
                          <a:latin typeface="Calibri"/>
                          <a:ea typeface="Calibri"/>
                          <a:cs typeface="Calibri"/>
                          <a:sym typeface="Calibri"/>
                        </a:rPr>
                        <a:t>-1.43%</a:t>
                      </a:r>
                      <a:r>
                        <a:rPr lang="en-US" sz="1000">
                          <a:solidFill>
                            <a:schemeClr val="dk1"/>
                          </a:solidFill>
                          <a:latin typeface="Calibri"/>
                          <a:ea typeface="Calibri"/>
                          <a:cs typeface="Calibri"/>
                          <a:sym typeface="Calibri"/>
                        </a:rPr>
                        <a:t> (30%)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K06-More config / Faster</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1 </a:t>
                      </a:r>
                      <a:r>
                        <a:rPr lang="en-US" sz="1000">
                          <a:solidFill>
                            <a:schemeClr val="dk1"/>
                          </a:solidFill>
                          <a:latin typeface="Calibri"/>
                          <a:ea typeface="Calibri"/>
                          <a:cs typeface="Calibri"/>
                          <a:sym typeface="Calibri"/>
                        </a:rPr>
                        <a:t>(#config)</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32 </a:t>
                      </a:r>
                      <a:r>
                        <a:rPr lang="en-US" sz="1000">
                          <a:solidFill>
                            <a:schemeClr val="dk1"/>
                          </a:solidFill>
                          <a:latin typeface="Calibri"/>
                          <a:ea typeface="Calibri"/>
                          <a:cs typeface="Calibri"/>
                          <a:sym typeface="Calibri"/>
                        </a:rPr>
                        <a:t>(#config)</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+3100%</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rgbClr val="38761D"/>
                          </a:solidFill>
                          <a:latin typeface="Calibri"/>
                          <a:ea typeface="Calibri"/>
                          <a:cs typeface="Calibri"/>
                          <a:sym typeface="Calibri"/>
                        </a:rPr>
                        <a:t>+3050%</a:t>
                      </a:r>
                      <a:r>
                        <a:rPr lang="en-US" sz="1000">
                          <a:solidFill>
                            <a:schemeClr val="dk1"/>
                          </a:solidFill>
                          <a:latin typeface="Calibri"/>
                          <a:ea typeface="Calibri"/>
                          <a:cs typeface="Calibri"/>
                          <a:sym typeface="Calibri"/>
                        </a:rPr>
                        <a:t> (50%)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5800">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K08-More crash tests</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9 </a:t>
                      </a:r>
                      <a:r>
                        <a:rPr lang="en-US" sz="1000">
                          <a:solidFill>
                            <a:schemeClr val="dk1"/>
                          </a:solidFill>
                          <a:latin typeface="Calibri"/>
                          <a:ea typeface="Calibri"/>
                          <a:cs typeface="Calibri"/>
                          <a:sym typeface="Calibri"/>
                        </a:rPr>
                        <a:t>(#issues reproduced by Botsing)</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13 </a:t>
                      </a:r>
                      <a:r>
                        <a:rPr lang="en-US" sz="1000">
                          <a:solidFill>
                            <a:schemeClr val="dk1"/>
                          </a:solidFill>
                          <a:latin typeface="Calibri"/>
                          <a:ea typeface="Calibri"/>
                          <a:cs typeface="Calibri"/>
                          <a:sym typeface="Calibri"/>
                        </a:rPr>
                        <a:t>(#issues reproduced by Botsing)</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+44.44%</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rgbClr val="FF0000"/>
                          </a:solidFill>
                          <a:latin typeface="Calibri"/>
                          <a:ea typeface="Calibri"/>
                          <a:cs typeface="Calibri"/>
                          <a:sym typeface="Calibri"/>
                        </a:rPr>
                        <a:t>- 25.56%</a:t>
                      </a:r>
                      <a:r>
                        <a:rPr b="1" lang="en-US" sz="1000">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(70%)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K09-More prod tests</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40 </a:t>
                      </a:r>
                      <a:r>
                        <a:rPr lang="en-US" sz="1000">
                          <a:solidFill>
                            <a:schemeClr val="dk1"/>
                          </a:solidFill>
                          <a:latin typeface="Calibri"/>
                          <a:ea typeface="Calibri"/>
                          <a:cs typeface="Calibri"/>
                          <a:sym typeface="Calibri"/>
                        </a:rPr>
                        <a:t>(#tests)</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b="1" lang="en-US" sz="1000">
                          <a:solidFill>
                            <a:schemeClr val="dk1"/>
                          </a:solidFill>
                        </a:rPr>
                        <a:t>213</a:t>
                      </a:r>
                      <a:r>
                        <a:rPr b="1" lang="en-US" sz="1000">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(#tests)</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+432%</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rgbClr val="38761D"/>
                          </a:solidFill>
                          <a:latin typeface="Calibri"/>
                          <a:ea typeface="Calibri"/>
                          <a:cs typeface="Calibri"/>
                          <a:sym typeface="Calibri"/>
                        </a:rPr>
                        <a:t>+422%</a:t>
                      </a:r>
                      <a:r>
                        <a:rPr b="1" lang="en-US" sz="1000">
                          <a:solidFill>
                            <a:srgbClr val="FF0000"/>
                          </a:solidFill>
                          <a:latin typeface="Calibri"/>
                          <a:ea typeface="Calibri"/>
                          <a:cs typeface="Calibri"/>
                          <a:sym typeface="Calibri"/>
                        </a:rPr>
                        <a:t> </a:t>
                      </a:r>
                      <a:r>
                        <a:rPr lang="en-US" sz="1000">
                          <a:solidFill>
                            <a:schemeClr val="dk1"/>
                          </a:solidFill>
                          <a:latin typeface="Calibri"/>
                          <a:ea typeface="Calibri"/>
                          <a:cs typeface="Calibri"/>
                          <a:sym typeface="Calibri"/>
                        </a:rPr>
                        <a:t>(10%)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54"/>
          <p:cNvSpPr txBox="1"/>
          <p:nvPr>
            <p:ph idx="12" type="sldNum"/>
          </p:nvPr>
        </p:nvSpPr>
        <p:spPr>
          <a:xfrm>
            <a:off x="676075" y="4794613"/>
            <a:ext cx="2057400" cy="273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437" name="Google Shape;437;p54"/>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b="0" i="0" lang="en-US" sz="3500" u="none" cap="none" strike="noStrike">
                <a:solidFill>
                  <a:srgbClr val="19AFFF"/>
                </a:solidFill>
                <a:latin typeface="Calibri"/>
                <a:ea typeface="Calibri"/>
                <a:cs typeface="Calibri"/>
                <a:sym typeface="Calibri"/>
              </a:rPr>
              <a:t>UC </a:t>
            </a:r>
            <a:r>
              <a:rPr b="0" i="0" lang="en-US" sz="3500" u="none" cap="none" strike="noStrike">
                <a:solidFill>
                  <a:srgbClr val="19AFFF"/>
                </a:solidFill>
                <a:latin typeface="Arial"/>
                <a:ea typeface="Arial"/>
                <a:cs typeface="Arial"/>
                <a:sym typeface="Arial"/>
              </a:rPr>
              <a:t>XWiki</a:t>
            </a:r>
            <a:r>
              <a:rPr b="0" i="0" lang="en-US" sz="3500" u="none" cap="none" strike="noStrike">
                <a:solidFill>
                  <a:srgbClr val="19AFFF"/>
                </a:solidFill>
                <a:latin typeface="Calibri"/>
                <a:ea typeface="Calibri"/>
                <a:cs typeface="Calibri"/>
                <a:sym typeface="Calibri"/>
              </a:rPr>
              <a:t> (3/7) – Descartes (KPIs, VQs)</a:t>
            </a:r>
            <a:endParaRPr b="0" i="0" sz="3500" u="none" cap="none" strike="noStrike">
              <a:solidFill>
                <a:srgbClr val="000000"/>
              </a:solidFill>
              <a:latin typeface="Calibri"/>
              <a:ea typeface="Calibri"/>
              <a:cs typeface="Calibri"/>
              <a:sym typeface="Calibri"/>
            </a:endParaRPr>
          </a:p>
        </p:txBody>
      </p:sp>
      <p:sp>
        <p:nvSpPr>
          <p:cNvPr id="438" name="Google Shape;438;p54"/>
          <p:cNvSpPr txBox="1"/>
          <p:nvPr/>
        </p:nvSpPr>
        <p:spPr>
          <a:xfrm>
            <a:off x="418300" y="3277550"/>
            <a:ext cx="5262000" cy="1411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just">
              <a:lnSpc>
                <a:spcPct val="115000"/>
              </a:lnSpc>
              <a:spcBef>
                <a:spcPts val="400"/>
              </a:spcBef>
              <a:spcAft>
                <a:spcPts val="0"/>
              </a:spcAft>
              <a:buClr>
                <a:schemeClr val="dk1"/>
              </a:buClr>
              <a:buSzPts val="1400"/>
              <a:buFont typeface="Calibri"/>
              <a:buChar char="●"/>
            </a:pPr>
            <a:r>
              <a:rPr lang="en-US">
                <a:solidFill>
                  <a:schemeClr val="dk1"/>
                </a:solidFill>
                <a:latin typeface="Calibri"/>
                <a:ea typeface="Calibri"/>
                <a:cs typeface="Calibri"/>
                <a:sym typeface="Calibri"/>
              </a:rPr>
              <a:t>Descartes integrated into XWiki’s build and CI</a:t>
            </a:r>
            <a:endParaRPr>
              <a:solidFill>
                <a:schemeClr val="dk1"/>
              </a:solidFill>
              <a:latin typeface="Calibri"/>
              <a:ea typeface="Calibri"/>
              <a:cs typeface="Calibri"/>
              <a:sym typeface="Calibri"/>
            </a:endParaRPr>
          </a:p>
          <a:p>
            <a:pPr indent="-317500" lvl="1" marL="9144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Automatically fails the build if the mutation score is reduced compared to the current level</a:t>
            </a:r>
            <a:endParaRPr>
              <a:solidFill>
                <a:schemeClr val="dk1"/>
              </a:solidFill>
              <a:latin typeface="Calibri"/>
              <a:ea typeface="Calibri"/>
              <a:cs typeface="Calibri"/>
              <a:sym typeface="Calibri"/>
            </a:endParaRPr>
          </a:p>
          <a:p>
            <a:pPr indent="-317500" lvl="1" marL="9144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Ensures that test quality can only go up</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Bugs found thanks to Descartes (e.g. </a:t>
            </a:r>
            <a:r>
              <a:rPr lang="en-US" u="sng">
                <a:solidFill>
                  <a:schemeClr val="hlink"/>
                </a:solidFill>
                <a:latin typeface="Calibri"/>
                <a:ea typeface="Calibri"/>
                <a:cs typeface="Calibri"/>
                <a:sym typeface="Calibri"/>
                <a:hlinkClick r:id="rId3"/>
              </a:rPr>
              <a:t>https://bit.ly/380UR2l</a:t>
            </a:r>
            <a:r>
              <a:rPr lang="en-US">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p:txBody>
      </p:sp>
      <p:graphicFrame>
        <p:nvGraphicFramePr>
          <p:cNvPr id="439" name="Google Shape;439;p54"/>
          <p:cNvGraphicFramePr/>
          <p:nvPr/>
        </p:nvGraphicFramePr>
        <p:xfrm>
          <a:off x="5829650" y="3085950"/>
          <a:ext cx="3000000" cy="3000000"/>
        </p:xfrm>
        <a:graphic>
          <a:graphicData uri="http://schemas.openxmlformats.org/drawingml/2006/table">
            <a:tbl>
              <a:tblPr>
                <a:noFill/>
                <a:tableStyleId>{DC0C1366-CDD1-4A1B-B889-5386FEFCE403}</a:tableStyleId>
              </a:tblPr>
              <a:tblGrid>
                <a:gridCol w="1823050"/>
                <a:gridCol w="1237150"/>
              </a:tblGrid>
              <a:tr h="283325">
                <a:tc>
                  <a:txBody>
                    <a:bodyPr/>
                    <a:lstStyle/>
                    <a:p>
                      <a:pPr indent="0" lvl="0" marL="0" rtl="0" algn="ctr">
                        <a:lnSpc>
                          <a:spcPct val="100000"/>
                        </a:lnSpc>
                        <a:spcBef>
                          <a:spcPts val="0"/>
                        </a:spcBef>
                        <a:spcAft>
                          <a:spcPts val="0"/>
                        </a:spcAft>
                        <a:buNone/>
                      </a:pPr>
                      <a:r>
                        <a:rPr b="1" lang="en-US" sz="1000"/>
                        <a:t>Iterations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1200"/>
                        </a:spcAft>
                        <a:buNone/>
                      </a:pPr>
                      <a:r>
                        <a:rPr b="1" lang="en-US" sz="1000"/>
                        <a:t>Coverage</a:t>
                      </a:r>
                      <a:r>
                        <a:rPr b="1" lang="en-US" sz="1000"/>
                        <a:t> increase</a:t>
                      </a:r>
                      <a:r>
                        <a:rPr lang="en-US" sz="1000"/>
                        <a:t> on modules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D5.6 Descartes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+40%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D5.7 Descartes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+53%</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Total Descartes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+93%</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Average per module</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000"/>
                        <a:t>+2.4%</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440" name="Google Shape;440;p54"/>
          <p:cNvGraphicFramePr/>
          <p:nvPr/>
        </p:nvGraphicFramePr>
        <p:xfrm>
          <a:off x="5829650" y="988200"/>
          <a:ext cx="3000000" cy="3000000"/>
        </p:xfrm>
        <a:graphic>
          <a:graphicData uri="http://schemas.openxmlformats.org/drawingml/2006/table">
            <a:tbl>
              <a:tblPr>
                <a:noFill/>
                <a:tableStyleId>{DC0C1366-CDD1-4A1B-B889-5386FEFCE403}</a:tableStyleId>
              </a:tblPr>
              <a:tblGrid>
                <a:gridCol w="1823050"/>
                <a:gridCol w="1237150"/>
              </a:tblGrid>
              <a:tr h="283325">
                <a:tc>
                  <a:txBody>
                    <a:bodyPr/>
                    <a:lstStyle/>
                    <a:p>
                      <a:pPr indent="0" lvl="0" marL="0" rtl="0" algn="ctr">
                        <a:lnSpc>
                          <a:spcPct val="100000"/>
                        </a:lnSpc>
                        <a:spcBef>
                          <a:spcPts val="0"/>
                        </a:spcBef>
                        <a:spcAft>
                          <a:spcPts val="0"/>
                        </a:spcAft>
                        <a:buNone/>
                      </a:pPr>
                      <a:r>
                        <a:rPr b="1" lang="en-US" sz="1000"/>
                        <a:t>Iterations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1200"/>
                        </a:spcAft>
                        <a:buNone/>
                      </a:pPr>
                      <a:r>
                        <a:rPr b="1" lang="en-US" sz="1000"/>
                        <a:t>Mutation score</a:t>
                      </a:r>
                      <a:r>
                        <a:rPr lang="en-US" sz="1000"/>
                        <a:t> increase on modules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D5.6 Descartes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+116%</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D5.7 Descartes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+125%</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spcBef>
                          <a:spcPts val="0"/>
                        </a:spcBef>
                        <a:spcAft>
                          <a:spcPts val="0"/>
                        </a:spcAft>
                        <a:buClr>
                          <a:schemeClr val="dk1"/>
                        </a:buClr>
                        <a:buSzPts val="1100"/>
                        <a:buFont typeface="Arial"/>
                        <a:buNone/>
                      </a:pPr>
                      <a:r>
                        <a:rPr b="1" lang="en-US" sz="1000">
                          <a:solidFill>
                            <a:schemeClr val="dk1"/>
                          </a:solidFill>
                        </a:rPr>
                        <a:t>Total Descartes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+241%</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Average per module</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000"/>
                        <a:t>+6.69%</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41" name="Google Shape;441;p54"/>
          <p:cNvSpPr txBox="1"/>
          <p:nvPr/>
        </p:nvSpPr>
        <p:spPr>
          <a:xfrm>
            <a:off x="401950" y="1954250"/>
            <a:ext cx="5294700" cy="12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VQs: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VQ1</a:t>
            </a:r>
            <a:r>
              <a:rPr lang="en-US">
                <a:latin typeface="Calibri"/>
                <a:ea typeface="Calibri"/>
                <a:cs typeface="Calibri"/>
                <a:sym typeface="Calibri"/>
              </a:rPr>
              <a:t>: W</a:t>
            </a:r>
            <a:r>
              <a:rPr lang="en-US">
                <a:latin typeface="Calibri"/>
                <a:ea typeface="Calibri"/>
                <a:cs typeface="Calibri"/>
                <a:sym typeface="Calibri"/>
              </a:rPr>
              <a:t>hen increasing mutation, code coverage is also increased</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VQ2</a:t>
            </a:r>
            <a:r>
              <a:rPr lang="en-US">
                <a:latin typeface="Calibri"/>
                <a:ea typeface="Calibri"/>
                <a:cs typeface="Calibri"/>
                <a:sym typeface="Calibri"/>
              </a:rPr>
              <a:t>: Descartes successfully increases the mutation score and thus improves the quality of existing tests.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VQ4</a:t>
            </a:r>
            <a:r>
              <a:rPr lang="en-US">
                <a:latin typeface="Calibri"/>
                <a:ea typeface="Calibri"/>
                <a:cs typeface="Calibri"/>
                <a:sym typeface="Calibri"/>
              </a:rPr>
              <a:t>: Helps write better tests and thus improve test dev process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442" name="Google Shape;442;p54"/>
          <p:cNvSpPr txBox="1"/>
          <p:nvPr/>
        </p:nvSpPr>
        <p:spPr>
          <a:xfrm>
            <a:off x="401950" y="988200"/>
            <a:ext cx="5294700" cy="9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KPIs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K01</a:t>
            </a:r>
            <a:r>
              <a:rPr lang="en-US">
                <a:latin typeface="Calibri"/>
                <a:ea typeface="Calibri"/>
                <a:cs typeface="Calibri"/>
                <a:sym typeface="Calibri"/>
              </a:rPr>
              <a:t>: Increased by Descartes (+2.4% average) but low</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K03</a:t>
            </a:r>
            <a:r>
              <a:rPr lang="en-US">
                <a:latin typeface="Calibri"/>
                <a:ea typeface="Calibri"/>
                <a:cs typeface="Calibri"/>
                <a:sym typeface="Calibri"/>
              </a:rPr>
              <a:t>: Increased by Descartes (+6.7% average) but low. However XWiki already had high coverage (60%+)</a:t>
            </a:r>
            <a:endParaRPr b="1">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443" name="Google Shape;443;p54"/>
          <p:cNvPicPr preferRelativeResize="0"/>
          <p:nvPr/>
        </p:nvPicPr>
        <p:blipFill>
          <a:blip r:embed="rId4">
            <a:alphaModFix/>
          </a:blip>
          <a:stretch>
            <a:fillRect/>
          </a:stretch>
        </p:blipFill>
        <p:spPr>
          <a:xfrm>
            <a:off x="8340775" y="208125"/>
            <a:ext cx="549075" cy="5227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55"/>
          <p:cNvSpPr txBox="1"/>
          <p:nvPr>
            <p:ph idx="12" type="sldNum"/>
          </p:nvPr>
        </p:nvSpPr>
        <p:spPr>
          <a:xfrm>
            <a:off x="767275" y="4767263"/>
            <a:ext cx="2057400" cy="273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449" name="Google Shape;449;p55"/>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b="0" i="0" lang="en-US" sz="3500" u="none" cap="none" strike="noStrike">
                <a:solidFill>
                  <a:srgbClr val="19AFFF"/>
                </a:solidFill>
                <a:latin typeface="Calibri"/>
                <a:ea typeface="Calibri"/>
                <a:cs typeface="Calibri"/>
                <a:sym typeface="Calibri"/>
              </a:rPr>
              <a:t>UC </a:t>
            </a:r>
            <a:r>
              <a:rPr b="0" i="0" lang="en-US" sz="3500" u="none" cap="none" strike="noStrike">
                <a:solidFill>
                  <a:srgbClr val="19AFFF"/>
                </a:solidFill>
                <a:latin typeface="Arial"/>
                <a:ea typeface="Arial"/>
                <a:cs typeface="Arial"/>
                <a:sym typeface="Arial"/>
              </a:rPr>
              <a:t>XWiki</a:t>
            </a:r>
            <a:r>
              <a:rPr b="0" i="0" lang="en-US" sz="3500" u="none" cap="none" strike="noStrike">
                <a:solidFill>
                  <a:srgbClr val="19AFFF"/>
                </a:solidFill>
                <a:latin typeface="Calibri"/>
                <a:ea typeface="Calibri"/>
                <a:cs typeface="Calibri"/>
                <a:sym typeface="Calibri"/>
              </a:rPr>
              <a:t> (4/7) – Dspot (KPIs, VQs)</a:t>
            </a:r>
            <a:endParaRPr b="0" i="0" sz="3500" u="none" cap="none" strike="noStrike">
              <a:solidFill>
                <a:srgbClr val="000000"/>
              </a:solidFill>
              <a:latin typeface="Calibri"/>
              <a:ea typeface="Calibri"/>
              <a:cs typeface="Calibri"/>
              <a:sym typeface="Calibri"/>
            </a:endParaRPr>
          </a:p>
        </p:txBody>
      </p:sp>
      <p:sp>
        <p:nvSpPr>
          <p:cNvPr id="450" name="Google Shape;450;p55"/>
          <p:cNvSpPr txBox="1"/>
          <p:nvPr/>
        </p:nvSpPr>
        <p:spPr>
          <a:xfrm>
            <a:off x="418300" y="3191200"/>
            <a:ext cx="5262000" cy="1456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just">
              <a:lnSpc>
                <a:spcPct val="115000"/>
              </a:lnSpc>
              <a:spcBef>
                <a:spcPts val="400"/>
              </a:spcBef>
              <a:spcAft>
                <a:spcPts val="0"/>
              </a:spcAft>
              <a:buClr>
                <a:schemeClr val="dk1"/>
              </a:buClr>
              <a:buSzPts val="1400"/>
              <a:buFont typeface="Calibri"/>
              <a:buChar char="●"/>
            </a:pPr>
            <a:r>
              <a:rPr lang="en-US">
                <a:solidFill>
                  <a:schemeClr val="dk1"/>
                </a:solidFill>
                <a:latin typeface="Calibri"/>
                <a:ea typeface="Calibri"/>
                <a:cs typeface="Calibri"/>
                <a:sym typeface="Calibri"/>
              </a:rPr>
              <a:t>DSpot integrated into XWiki’s build</a:t>
            </a:r>
            <a:endParaRPr>
              <a:solidFill>
                <a:schemeClr val="dk1"/>
              </a:solidFill>
              <a:latin typeface="Calibri"/>
              <a:ea typeface="Calibri"/>
              <a:cs typeface="Calibri"/>
              <a:sym typeface="Calibri"/>
            </a:endParaRPr>
          </a:p>
          <a:p>
            <a:pPr indent="-317500" lvl="1" marL="9144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Generated tests execute next to manual tests</a:t>
            </a:r>
            <a:endParaRPr>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DSpot doesn’t often generate tests for the XWiki code base, most likely because the XWiki coverage is already quite high. However it works and it’s automatic, so still providing value.</a:t>
            </a:r>
            <a:endParaRPr>
              <a:solidFill>
                <a:schemeClr val="dk1"/>
              </a:solidFill>
              <a:latin typeface="Calibri"/>
              <a:ea typeface="Calibri"/>
              <a:cs typeface="Calibri"/>
              <a:sym typeface="Calibri"/>
            </a:endParaRPr>
          </a:p>
        </p:txBody>
      </p:sp>
      <p:graphicFrame>
        <p:nvGraphicFramePr>
          <p:cNvPr id="451" name="Google Shape;451;p55"/>
          <p:cNvGraphicFramePr/>
          <p:nvPr/>
        </p:nvGraphicFramePr>
        <p:xfrm>
          <a:off x="5829650" y="3058300"/>
          <a:ext cx="3000000" cy="3000000"/>
        </p:xfrm>
        <a:graphic>
          <a:graphicData uri="http://schemas.openxmlformats.org/drawingml/2006/table">
            <a:tbl>
              <a:tblPr>
                <a:noFill/>
                <a:tableStyleId>{DC0C1366-CDD1-4A1B-B889-5386FEFCE403}</a:tableStyleId>
              </a:tblPr>
              <a:tblGrid>
                <a:gridCol w="1823050"/>
                <a:gridCol w="1237150"/>
              </a:tblGrid>
              <a:tr h="283325">
                <a:tc>
                  <a:txBody>
                    <a:bodyPr/>
                    <a:lstStyle/>
                    <a:p>
                      <a:pPr indent="0" lvl="0" marL="0" rtl="0" algn="ctr">
                        <a:lnSpc>
                          <a:spcPct val="100000"/>
                        </a:lnSpc>
                        <a:spcBef>
                          <a:spcPts val="0"/>
                        </a:spcBef>
                        <a:spcAft>
                          <a:spcPts val="0"/>
                        </a:spcAft>
                        <a:buNone/>
                      </a:pPr>
                      <a:r>
                        <a:rPr b="1" lang="en-US" sz="1000"/>
                        <a:t>Iterations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1200"/>
                        </a:spcAft>
                        <a:buNone/>
                      </a:pPr>
                      <a:r>
                        <a:rPr b="1" lang="en-US" sz="1000"/>
                        <a:t>Coverage increase</a:t>
                      </a:r>
                      <a:r>
                        <a:rPr lang="en-US" sz="1000"/>
                        <a:t> on modules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D5.6 DSpot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+1.139%</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D5.7 DSpot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+7.69%</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Total DSpot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+8.82%</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Average per module</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+0.32%</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452" name="Google Shape;452;p55"/>
          <p:cNvGraphicFramePr/>
          <p:nvPr/>
        </p:nvGraphicFramePr>
        <p:xfrm>
          <a:off x="5829650" y="988200"/>
          <a:ext cx="3000000" cy="3000000"/>
        </p:xfrm>
        <a:graphic>
          <a:graphicData uri="http://schemas.openxmlformats.org/drawingml/2006/table">
            <a:tbl>
              <a:tblPr>
                <a:noFill/>
                <a:tableStyleId>{DC0C1366-CDD1-4A1B-B889-5386FEFCE403}</a:tableStyleId>
              </a:tblPr>
              <a:tblGrid>
                <a:gridCol w="1823050"/>
                <a:gridCol w="1237150"/>
              </a:tblGrid>
              <a:tr h="283325">
                <a:tc>
                  <a:txBody>
                    <a:bodyPr/>
                    <a:lstStyle/>
                    <a:p>
                      <a:pPr indent="0" lvl="0" marL="0" rtl="0" algn="ctr">
                        <a:lnSpc>
                          <a:spcPct val="100000"/>
                        </a:lnSpc>
                        <a:spcBef>
                          <a:spcPts val="0"/>
                        </a:spcBef>
                        <a:spcAft>
                          <a:spcPts val="0"/>
                        </a:spcAft>
                        <a:buNone/>
                      </a:pPr>
                      <a:r>
                        <a:rPr b="1" lang="en-US" sz="1000"/>
                        <a:t>Iterations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1200"/>
                        </a:spcAft>
                        <a:buNone/>
                      </a:pPr>
                      <a:r>
                        <a:rPr b="1" lang="en-US" sz="1000"/>
                        <a:t>Mutation score</a:t>
                      </a:r>
                      <a:r>
                        <a:rPr lang="en-US" sz="1000"/>
                        <a:t> increase on modules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D5.6 DSpot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D5.7 DSpot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+3%</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spcBef>
                          <a:spcPts val="0"/>
                        </a:spcBef>
                        <a:spcAft>
                          <a:spcPts val="0"/>
                        </a:spcAft>
                        <a:buNone/>
                      </a:pPr>
                      <a:r>
                        <a:rPr b="1" lang="en-US" sz="1000">
                          <a:solidFill>
                            <a:schemeClr val="dk1"/>
                          </a:solidFill>
                        </a:rPr>
                        <a:t>Total DSpot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+3%</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Average per module</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+0.11%</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53" name="Google Shape;453;p55"/>
          <p:cNvSpPr txBox="1"/>
          <p:nvPr/>
        </p:nvSpPr>
        <p:spPr>
          <a:xfrm>
            <a:off x="401950" y="988200"/>
            <a:ext cx="5294700" cy="12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KPIs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K01</a:t>
            </a:r>
            <a:r>
              <a:rPr lang="en-US">
                <a:latin typeface="Calibri"/>
                <a:ea typeface="Calibri"/>
                <a:cs typeface="Calibri"/>
                <a:sym typeface="Calibri"/>
              </a:rPr>
              <a:t>: Very small increase but when tests are generated the coverage is increased.</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K03</a:t>
            </a:r>
            <a:r>
              <a:rPr lang="en-US">
                <a:latin typeface="Calibri"/>
                <a:ea typeface="Calibri"/>
                <a:cs typeface="Calibri"/>
                <a:sym typeface="Calibri"/>
              </a:rPr>
              <a:t>: Almost no mutation score increase even when tests are generated.</a:t>
            </a:r>
            <a:endParaRPr b="1">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454" name="Google Shape;454;p55"/>
          <p:cNvSpPr txBox="1"/>
          <p:nvPr/>
        </p:nvSpPr>
        <p:spPr>
          <a:xfrm>
            <a:off x="401950" y="2201975"/>
            <a:ext cx="5294700" cy="10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VQs: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VQ1</a:t>
            </a:r>
            <a:r>
              <a:rPr lang="en-US">
                <a:latin typeface="Calibri"/>
                <a:ea typeface="Calibri"/>
                <a:cs typeface="Calibri"/>
                <a:sym typeface="Calibri"/>
              </a:rPr>
              <a:t>: Coverage is increased but slowly</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VQ2</a:t>
            </a:r>
            <a:r>
              <a:rPr lang="en-US">
                <a:latin typeface="Calibri"/>
                <a:ea typeface="Calibri"/>
                <a:cs typeface="Calibri"/>
                <a:sym typeface="Calibri"/>
              </a:rPr>
              <a:t>: No significant increased test quality</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VQ4</a:t>
            </a:r>
            <a:r>
              <a:rPr lang="en-US">
                <a:latin typeface="Calibri"/>
                <a:ea typeface="Calibri"/>
                <a:cs typeface="Calibri"/>
                <a:sym typeface="Calibri"/>
              </a:rPr>
              <a:t>: Not mature enough to provide significant test dev help</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455" name="Google Shape;455;p55"/>
          <p:cNvPicPr preferRelativeResize="0"/>
          <p:nvPr/>
        </p:nvPicPr>
        <p:blipFill>
          <a:blip r:embed="rId3">
            <a:alphaModFix/>
          </a:blip>
          <a:stretch>
            <a:fillRect/>
          </a:stretch>
        </p:blipFill>
        <p:spPr>
          <a:xfrm>
            <a:off x="8291225" y="174075"/>
            <a:ext cx="648175" cy="6481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5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461" name="Google Shape;461;p56"/>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b="0" i="0" lang="en-US" sz="3500" u="none" cap="none" strike="noStrike">
                <a:solidFill>
                  <a:srgbClr val="19AFFF"/>
                </a:solidFill>
                <a:latin typeface="Calibri"/>
                <a:ea typeface="Calibri"/>
                <a:cs typeface="Calibri"/>
                <a:sym typeface="Calibri"/>
              </a:rPr>
              <a:t>UC </a:t>
            </a:r>
            <a:r>
              <a:rPr b="0" i="0" lang="en-US" sz="3500" u="none" cap="none" strike="noStrike">
                <a:solidFill>
                  <a:srgbClr val="19AFFF"/>
                </a:solidFill>
                <a:latin typeface="Arial"/>
                <a:ea typeface="Arial"/>
                <a:cs typeface="Arial"/>
                <a:sym typeface="Arial"/>
              </a:rPr>
              <a:t>XWiki</a:t>
            </a:r>
            <a:r>
              <a:rPr b="0" i="0" lang="en-US" sz="3500" u="none" cap="none" strike="noStrike">
                <a:solidFill>
                  <a:srgbClr val="19AFFF"/>
                </a:solidFill>
                <a:latin typeface="Calibri"/>
                <a:ea typeface="Calibri"/>
                <a:cs typeface="Calibri"/>
                <a:sym typeface="Calibri"/>
              </a:rPr>
              <a:t> (5/7) – CAMP (KPIs, VQs)</a:t>
            </a:r>
            <a:endParaRPr b="0" i="0" sz="3500" u="none" cap="none" strike="noStrike">
              <a:solidFill>
                <a:srgbClr val="000000"/>
              </a:solidFill>
              <a:latin typeface="Calibri"/>
              <a:ea typeface="Calibri"/>
              <a:cs typeface="Calibri"/>
              <a:sym typeface="Calibri"/>
            </a:endParaRPr>
          </a:p>
        </p:txBody>
      </p:sp>
      <p:graphicFrame>
        <p:nvGraphicFramePr>
          <p:cNvPr id="462" name="Google Shape;462;p56"/>
          <p:cNvGraphicFramePr/>
          <p:nvPr/>
        </p:nvGraphicFramePr>
        <p:xfrm>
          <a:off x="4290375" y="977250"/>
          <a:ext cx="3000000" cy="3000000"/>
        </p:xfrm>
        <a:graphic>
          <a:graphicData uri="http://schemas.openxmlformats.org/drawingml/2006/table">
            <a:tbl>
              <a:tblPr>
                <a:noFill/>
                <a:tableStyleId>{DC0C1366-CDD1-4A1B-B889-5386FEFCE403}</a:tableStyleId>
              </a:tblPr>
              <a:tblGrid>
                <a:gridCol w="1466350"/>
                <a:gridCol w="995075"/>
                <a:gridCol w="995075"/>
                <a:gridCol w="995075"/>
              </a:tblGrid>
              <a:tr h="283325">
                <a:tc>
                  <a:txBody>
                    <a:bodyPr/>
                    <a:lstStyle/>
                    <a:p>
                      <a:pPr indent="0" lvl="0" marL="0" rtl="0" algn="ctr">
                        <a:lnSpc>
                          <a:spcPct val="100000"/>
                        </a:lnSpc>
                        <a:spcBef>
                          <a:spcPts val="0"/>
                        </a:spcBef>
                        <a:spcAft>
                          <a:spcPts val="0"/>
                        </a:spcAft>
                        <a:buNone/>
                      </a:pPr>
                      <a:r>
                        <a:rPr b="1" lang="en-US" sz="1000"/>
                        <a:t>Iteration</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1200"/>
                        </a:spcAft>
                        <a:buNone/>
                      </a:pPr>
                      <a:r>
                        <a:rPr b="1" lang="en-US" sz="1000"/>
                        <a:t>K04 - More invocation traces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1200"/>
                        </a:spcAft>
                        <a:buNone/>
                      </a:pPr>
                      <a:r>
                        <a:rPr b="1" lang="en-US" sz="1000"/>
                        <a:t>K05 - System specific bugs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1200"/>
                        </a:spcAft>
                        <a:buNone/>
                      </a:pPr>
                      <a:r>
                        <a:rPr b="1" lang="en-US" sz="1000"/>
                        <a:t>K06 - More configs/Faster</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D5.6 CAMP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N/A (0%)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+7.14%</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+2600%</a:t>
                      </a:r>
                      <a:endParaRPr sz="1000"/>
                    </a:p>
                    <a:p>
                      <a:pPr indent="0" lvl="0" marL="0" rtl="0" algn="ctr">
                        <a:lnSpc>
                          <a:spcPct val="100000"/>
                        </a:lnSpc>
                        <a:spcBef>
                          <a:spcPts val="0"/>
                        </a:spcBef>
                        <a:spcAft>
                          <a:spcPts val="0"/>
                        </a:spcAft>
                        <a:buNone/>
                      </a:pPr>
                      <a:r>
                        <a:rPr lang="en-US" sz="1000"/>
                        <a:t>26 configs with 1 test</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D5.7 CAMP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+577.83%</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+28.57%</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+3200% </a:t>
                      </a:r>
                      <a:br>
                        <a:rPr lang="en-US" sz="1000"/>
                      </a:br>
                      <a:r>
                        <a:rPr lang="en-US" sz="1000"/>
                        <a:t>32 configs with 86 tests (129 now!)</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63" name="Google Shape;463;p56"/>
          <p:cNvSpPr txBox="1"/>
          <p:nvPr/>
        </p:nvSpPr>
        <p:spPr>
          <a:xfrm>
            <a:off x="401950" y="988200"/>
            <a:ext cx="3821400" cy="20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KPIs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K04</a:t>
            </a:r>
            <a:r>
              <a:rPr lang="en-US">
                <a:latin typeface="Calibri"/>
                <a:ea typeface="Calibri"/>
                <a:cs typeface="Calibri"/>
                <a:sym typeface="Calibri"/>
              </a:rPr>
              <a:t>: Good results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K05</a:t>
            </a:r>
            <a:r>
              <a:rPr lang="en-US">
                <a:latin typeface="Calibri"/>
                <a:ea typeface="Calibri"/>
                <a:cs typeface="Calibri"/>
                <a:sym typeface="Calibri"/>
              </a:rPr>
              <a:t>: Slow increase but normal since bugs are now found before issues are created by users!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solidFill>
                  <a:schemeClr val="dk1"/>
                </a:solidFill>
                <a:latin typeface="Calibri"/>
                <a:ea typeface="Calibri"/>
                <a:cs typeface="Calibri"/>
                <a:sym typeface="Calibri"/>
              </a:rPr>
              <a:t>K06</a:t>
            </a:r>
            <a:r>
              <a:rPr lang="en-US">
                <a:solidFill>
                  <a:schemeClr val="dk1"/>
                </a:solidFill>
                <a:latin typeface="Calibri"/>
                <a:ea typeface="Calibri"/>
                <a:cs typeface="Calibri"/>
                <a:sym typeface="Calibri"/>
              </a:rPr>
              <a:t>: Very good results. Speed increase of 96% compared to manual for a single config test (thus huge when including all configs).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464" name="Google Shape;464;p56"/>
          <p:cNvSpPr txBox="1"/>
          <p:nvPr/>
        </p:nvSpPr>
        <p:spPr>
          <a:xfrm>
            <a:off x="401950" y="2928050"/>
            <a:ext cx="8340000" cy="12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VQs: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VQ3</a:t>
            </a:r>
            <a:r>
              <a:rPr lang="en-US">
                <a:latin typeface="Calibri"/>
                <a:ea typeface="Calibri"/>
                <a:cs typeface="Calibri"/>
                <a:sym typeface="Calibri"/>
              </a:rPr>
              <a:t>: Huge boost thanks to the integration of config testing in the build and in the CI.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VQ4</a:t>
            </a:r>
            <a:r>
              <a:rPr lang="en-US">
                <a:latin typeface="Calibri"/>
                <a:ea typeface="Calibri"/>
                <a:cs typeface="Calibri"/>
                <a:sym typeface="Calibri"/>
              </a:rPr>
              <a:t>: Also huge boost thanks to reduced time in testing configs on developer’s laptops.</a:t>
            </a:r>
            <a:endParaRPr b="1">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465" name="Google Shape;465;p56"/>
          <p:cNvSpPr txBox="1"/>
          <p:nvPr/>
        </p:nvSpPr>
        <p:spPr>
          <a:xfrm>
            <a:off x="402000" y="3788325"/>
            <a:ext cx="8340000" cy="1061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just">
              <a:lnSpc>
                <a:spcPct val="115000"/>
              </a:lnSpc>
              <a:spcBef>
                <a:spcPts val="400"/>
              </a:spcBef>
              <a:spcAft>
                <a:spcPts val="0"/>
              </a:spcAft>
              <a:buClr>
                <a:schemeClr val="dk1"/>
              </a:buClr>
              <a:buSzPts val="1400"/>
              <a:buFont typeface="Calibri"/>
              <a:buChar char="●"/>
            </a:pPr>
            <a:r>
              <a:rPr lang="en-US">
                <a:solidFill>
                  <a:schemeClr val="dk1"/>
                </a:solidFill>
                <a:latin typeface="Calibri"/>
                <a:ea typeface="Calibri"/>
                <a:cs typeface="Calibri"/>
                <a:sym typeface="Calibri"/>
              </a:rPr>
              <a:t>Integrated into XWiki’s development process and build/CI.</a:t>
            </a:r>
            <a:endParaRPr>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Configuration testing is what brought the most value to the XWiki project in testing.</a:t>
            </a:r>
            <a:endParaRPr>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15 bugs found ( </a:t>
            </a:r>
            <a:r>
              <a:rPr lang="en-US" u="sng">
                <a:solidFill>
                  <a:schemeClr val="hlink"/>
                </a:solidFill>
                <a:latin typeface="Calibri"/>
                <a:ea typeface="Calibri"/>
                <a:cs typeface="Calibri"/>
                <a:sym typeface="Calibri"/>
                <a:hlinkClick r:id="rId3"/>
              </a:rPr>
              <a:t>https://bit.ly/2UyfoI1</a:t>
            </a:r>
            <a:r>
              <a:rPr lang="en-US">
                <a:solidFill>
                  <a:schemeClr val="dk1"/>
                </a:solidFill>
                <a:latin typeface="Calibri"/>
                <a:ea typeface="Calibri"/>
                <a:cs typeface="Calibri"/>
                <a:sym typeface="Calibri"/>
              </a:rPr>
              <a:t> ) thanks to CAMP</a:t>
            </a:r>
            <a:endParaRPr>
              <a:solidFill>
                <a:schemeClr val="dk1"/>
              </a:solidFill>
              <a:latin typeface="Calibri"/>
              <a:ea typeface="Calibri"/>
              <a:cs typeface="Calibri"/>
              <a:sym typeface="Calibri"/>
            </a:endParaRPr>
          </a:p>
        </p:txBody>
      </p:sp>
      <p:pic>
        <p:nvPicPr>
          <p:cNvPr id="466" name="Google Shape;466;p56"/>
          <p:cNvPicPr preferRelativeResize="0"/>
          <p:nvPr/>
        </p:nvPicPr>
        <p:blipFill>
          <a:blip r:embed="rId4">
            <a:alphaModFix/>
          </a:blip>
          <a:stretch>
            <a:fillRect/>
          </a:stretch>
        </p:blipFill>
        <p:spPr>
          <a:xfrm>
            <a:off x="8340775" y="208125"/>
            <a:ext cx="549075" cy="5227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5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472" name="Google Shape;472;p57"/>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b="0" i="0" lang="en-US" sz="3500" u="none" cap="none" strike="noStrike">
                <a:solidFill>
                  <a:srgbClr val="19AFFF"/>
                </a:solidFill>
                <a:latin typeface="Calibri"/>
                <a:ea typeface="Calibri"/>
                <a:cs typeface="Calibri"/>
                <a:sym typeface="Calibri"/>
              </a:rPr>
              <a:t>UC </a:t>
            </a:r>
            <a:r>
              <a:rPr b="0" i="0" lang="en-US" sz="3500" u="none" cap="none" strike="noStrike">
                <a:solidFill>
                  <a:srgbClr val="19AFFF"/>
                </a:solidFill>
                <a:latin typeface="Arial"/>
                <a:ea typeface="Arial"/>
                <a:cs typeface="Arial"/>
                <a:sym typeface="Arial"/>
              </a:rPr>
              <a:t>XWiki</a:t>
            </a:r>
            <a:r>
              <a:rPr b="0" i="0" lang="en-US" sz="3500" u="none" cap="none" strike="noStrike">
                <a:solidFill>
                  <a:srgbClr val="19AFFF"/>
                </a:solidFill>
                <a:latin typeface="Calibri"/>
                <a:ea typeface="Calibri"/>
                <a:cs typeface="Calibri"/>
                <a:sym typeface="Calibri"/>
              </a:rPr>
              <a:t> (6/7) – Botsing/RAMP (KPIs, VQs)</a:t>
            </a:r>
            <a:endParaRPr b="0" i="0" sz="3500" u="none" cap="none" strike="noStrike">
              <a:solidFill>
                <a:srgbClr val="000000"/>
              </a:solidFill>
              <a:latin typeface="Calibri"/>
              <a:ea typeface="Calibri"/>
              <a:cs typeface="Calibri"/>
              <a:sym typeface="Calibri"/>
            </a:endParaRPr>
          </a:p>
        </p:txBody>
      </p:sp>
      <p:graphicFrame>
        <p:nvGraphicFramePr>
          <p:cNvPr id="473" name="Google Shape;473;p57"/>
          <p:cNvGraphicFramePr/>
          <p:nvPr/>
        </p:nvGraphicFramePr>
        <p:xfrm>
          <a:off x="6280525" y="966300"/>
          <a:ext cx="3000000" cy="3000000"/>
        </p:xfrm>
        <a:graphic>
          <a:graphicData uri="http://schemas.openxmlformats.org/drawingml/2006/table">
            <a:tbl>
              <a:tblPr>
                <a:noFill/>
                <a:tableStyleId>{DC0C1366-CDD1-4A1B-B889-5386FEFCE403}</a:tableStyleId>
              </a:tblPr>
              <a:tblGrid>
                <a:gridCol w="1466350"/>
                <a:gridCol w="995075"/>
              </a:tblGrid>
              <a:tr h="283325">
                <a:tc>
                  <a:txBody>
                    <a:bodyPr/>
                    <a:lstStyle/>
                    <a:p>
                      <a:pPr indent="0" lvl="0" marL="0" rtl="0" algn="ctr">
                        <a:lnSpc>
                          <a:spcPct val="100000"/>
                        </a:lnSpc>
                        <a:spcBef>
                          <a:spcPts val="0"/>
                        </a:spcBef>
                        <a:spcAft>
                          <a:spcPts val="0"/>
                        </a:spcAft>
                        <a:buNone/>
                      </a:pPr>
                      <a:r>
                        <a:rPr b="1" lang="en-US" sz="1000"/>
                        <a:t>Iterations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1200"/>
                        </a:spcAft>
                        <a:buNone/>
                      </a:pPr>
                      <a:r>
                        <a:rPr b="1" lang="en-US" sz="1000"/>
                        <a:t>K08 - More crash replicating tests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D5.6 Botsing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60%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D5.7 Botsing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33.33%</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474" name="Google Shape;474;p57"/>
          <p:cNvGraphicFramePr/>
          <p:nvPr/>
        </p:nvGraphicFramePr>
        <p:xfrm>
          <a:off x="6280525" y="2871525"/>
          <a:ext cx="3000000" cy="3000000"/>
        </p:xfrm>
        <a:graphic>
          <a:graphicData uri="http://schemas.openxmlformats.org/drawingml/2006/table">
            <a:tbl>
              <a:tblPr>
                <a:noFill/>
                <a:tableStyleId>{DC0C1366-CDD1-4A1B-B889-5386FEFCE403}</a:tableStyleId>
              </a:tblPr>
              <a:tblGrid>
                <a:gridCol w="1466350"/>
                <a:gridCol w="995075"/>
              </a:tblGrid>
              <a:tr h="283325">
                <a:tc>
                  <a:txBody>
                    <a:bodyPr/>
                    <a:lstStyle/>
                    <a:p>
                      <a:pPr indent="0" lvl="0" marL="0" rtl="0" algn="ctr">
                        <a:lnSpc>
                          <a:spcPct val="100000"/>
                        </a:lnSpc>
                        <a:spcBef>
                          <a:spcPts val="0"/>
                        </a:spcBef>
                        <a:spcAft>
                          <a:spcPts val="0"/>
                        </a:spcAft>
                        <a:buNone/>
                      </a:pPr>
                      <a:r>
                        <a:rPr b="1" lang="en-US" sz="1000"/>
                        <a:t>Iterations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1200"/>
                        </a:spcAft>
                        <a:buNone/>
                      </a:pPr>
                      <a:r>
                        <a:rPr b="1" lang="en-US" sz="1000"/>
                        <a:t>K09 - More production level tests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D5.6 RAMP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N/A</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D5.7 RAMP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+430%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75" name="Google Shape;475;p57"/>
          <p:cNvSpPr txBox="1"/>
          <p:nvPr/>
        </p:nvSpPr>
        <p:spPr>
          <a:xfrm>
            <a:off x="401950" y="988200"/>
            <a:ext cx="5798700" cy="14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KPIs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K08</a:t>
            </a:r>
            <a:r>
              <a:rPr lang="en-US">
                <a:latin typeface="Calibri"/>
                <a:ea typeface="Calibri"/>
                <a:cs typeface="Calibri"/>
                <a:sym typeface="Calibri"/>
              </a:rPr>
              <a:t>: Lowered percentage due to more reported issues with stack traces than Botsing was able to reproduce.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K09</a:t>
            </a:r>
            <a:r>
              <a:rPr lang="en-US">
                <a:latin typeface="Calibri"/>
                <a:ea typeface="Calibri"/>
                <a:cs typeface="Calibri"/>
                <a:sym typeface="Calibri"/>
              </a:rPr>
              <a:t>: Lots of tests generated</a:t>
            </a:r>
            <a:endParaRPr>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b="1" lang="en-US">
                <a:solidFill>
                  <a:schemeClr val="dk1"/>
                </a:solidFill>
                <a:latin typeface="Calibri"/>
                <a:ea typeface="Calibri"/>
                <a:cs typeface="Calibri"/>
                <a:sym typeface="Calibri"/>
              </a:rPr>
              <a:t>K01: </a:t>
            </a:r>
            <a:r>
              <a:rPr lang="en-US">
                <a:solidFill>
                  <a:schemeClr val="dk1"/>
                </a:solidFill>
                <a:latin typeface="Calibri"/>
                <a:ea typeface="Calibri"/>
                <a:cs typeface="Calibri"/>
                <a:sym typeface="Calibri"/>
              </a:rPr>
              <a:t>Increased coverage (+6% average)</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b="1" lang="en-US">
                <a:solidFill>
                  <a:schemeClr val="dk1"/>
                </a:solidFill>
                <a:latin typeface="Calibri"/>
                <a:ea typeface="Calibri"/>
                <a:cs typeface="Calibri"/>
                <a:sym typeface="Calibri"/>
              </a:rPr>
              <a:t>K03: </a:t>
            </a:r>
            <a:r>
              <a:rPr lang="en-US">
                <a:solidFill>
                  <a:schemeClr val="dk1"/>
                </a:solidFill>
                <a:latin typeface="Calibri"/>
                <a:ea typeface="Calibri"/>
                <a:cs typeface="Calibri"/>
                <a:sym typeface="Calibri"/>
              </a:rPr>
              <a:t>Increased mutation score (+11% average)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476" name="Google Shape;476;p57"/>
          <p:cNvSpPr txBox="1"/>
          <p:nvPr/>
        </p:nvSpPr>
        <p:spPr>
          <a:xfrm>
            <a:off x="330650" y="2476875"/>
            <a:ext cx="5711100" cy="7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VQs: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VQ4</a:t>
            </a:r>
            <a:r>
              <a:rPr lang="en-US">
                <a:latin typeface="Calibri"/>
                <a:ea typeface="Calibri"/>
                <a:cs typeface="Calibri"/>
                <a:sym typeface="Calibri"/>
              </a:rPr>
              <a:t>: Not enough maturity to really help test dev speed</a:t>
            </a:r>
            <a:endParaRPr b="1">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477" name="Google Shape;477;p57"/>
          <p:cNvSpPr txBox="1"/>
          <p:nvPr/>
        </p:nvSpPr>
        <p:spPr>
          <a:xfrm>
            <a:off x="330650" y="3266400"/>
            <a:ext cx="5585100" cy="1125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just">
              <a:lnSpc>
                <a:spcPct val="115000"/>
              </a:lnSpc>
              <a:spcBef>
                <a:spcPts val="400"/>
              </a:spcBef>
              <a:spcAft>
                <a:spcPts val="0"/>
              </a:spcAft>
              <a:buClr>
                <a:schemeClr val="dk1"/>
              </a:buClr>
              <a:buSzPts val="1400"/>
              <a:buFont typeface="Calibri"/>
              <a:buChar char="●"/>
            </a:pPr>
            <a:r>
              <a:rPr lang="en-US">
                <a:solidFill>
                  <a:schemeClr val="dk1"/>
                </a:solidFill>
                <a:latin typeface="Calibri"/>
                <a:ea typeface="Calibri"/>
                <a:cs typeface="Calibri"/>
                <a:sym typeface="Calibri"/>
              </a:rPr>
              <a:t>B</a:t>
            </a:r>
            <a:r>
              <a:rPr lang="en-US">
                <a:solidFill>
                  <a:schemeClr val="dk1"/>
                </a:solidFill>
                <a:latin typeface="Calibri"/>
                <a:ea typeface="Calibri"/>
                <a:cs typeface="Calibri"/>
                <a:sym typeface="Calibri"/>
              </a:rPr>
              <a:t>oth Botsing and RAMP have proven able to generate tests for a complex project such as XWiki. They’re still missing some maturity to be put in production and providing a positive cost/benefit ratio.</a:t>
            </a:r>
            <a:endParaRPr>
              <a:solidFill>
                <a:schemeClr val="dk1"/>
              </a:solidFill>
              <a:latin typeface="Calibri"/>
              <a:ea typeface="Calibri"/>
              <a:cs typeface="Calibri"/>
              <a:sym typeface="Calibri"/>
            </a:endParaRPr>
          </a:p>
        </p:txBody>
      </p:sp>
      <p:pic>
        <p:nvPicPr>
          <p:cNvPr id="478" name="Google Shape;478;p57"/>
          <p:cNvPicPr preferRelativeResize="0"/>
          <p:nvPr/>
        </p:nvPicPr>
        <p:blipFill>
          <a:blip r:embed="rId3">
            <a:alphaModFix/>
          </a:blip>
          <a:stretch>
            <a:fillRect/>
          </a:stretch>
        </p:blipFill>
        <p:spPr>
          <a:xfrm>
            <a:off x="8291225" y="174075"/>
            <a:ext cx="648175" cy="6481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5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484" name="Google Shape;484;p58"/>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b="0" i="0" lang="en-US" sz="3500" u="none" cap="none" strike="noStrike">
                <a:solidFill>
                  <a:srgbClr val="19AFFF"/>
                </a:solidFill>
                <a:latin typeface="Calibri"/>
                <a:ea typeface="Calibri"/>
                <a:cs typeface="Calibri"/>
                <a:sym typeface="Calibri"/>
              </a:rPr>
              <a:t>UC </a:t>
            </a:r>
            <a:r>
              <a:rPr b="0" i="0" lang="en-US" sz="3500" u="none" cap="none" strike="noStrike">
                <a:solidFill>
                  <a:srgbClr val="19AFFF"/>
                </a:solidFill>
                <a:latin typeface="Arial"/>
                <a:ea typeface="Arial"/>
                <a:cs typeface="Arial"/>
                <a:sym typeface="Arial"/>
              </a:rPr>
              <a:t>XWiki</a:t>
            </a:r>
            <a:r>
              <a:rPr b="0" i="0" lang="en-US" sz="3500" u="none" cap="none" strike="noStrike">
                <a:solidFill>
                  <a:srgbClr val="19AFFF"/>
                </a:solidFill>
                <a:latin typeface="Calibri"/>
                <a:ea typeface="Calibri"/>
                <a:cs typeface="Calibri"/>
                <a:sym typeface="Calibri"/>
              </a:rPr>
              <a:t> (7/7) – Industrial benefits of STAMP adoption</a:t>
            </a:r>
            <a:endParaRPr b="0" i="0" sz="3500" u="none" cap="none" strike="noStrike">
              <a:solidFill>
                <a:srgbClr val="000000"/>
              </a:solidFill>
              <a:latin typeface="Calibri"/>
              <a:ea typeface="Calibri"/>
              <a:cs typeface="Calibri"/>
              <a:sym typeface="Calibri"/>
            </a:endParaRPr>
          </a:p>
        </p:txBody>
      </p:sp>
      <p:sp>
        <p:nvSpPr>
          <p:cNvPr id="485" name="Google Shape;485;p58"/>
          <p:cNvSpPr txBox="1"/>
          <p:nvPr/>
        </p:nvSpPr>
        <p:spPr>
          <a:xfrm>
            <a:off x="562650" y="1219125"/>
            <a:ext cx="7952700" cy="34563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400"/>
              </a:spcBef>
              <a:spcAft>
                <a:spcPts val="0"/>
              </a:spcAft>
              <a:buClr>
                <a:schemeClr val="dk1"/>
              </a:buClr>
              <a:buSzPts val="1400"/>
              <a:buFont typeface="Calibri"/>
              <a:buChar char="●"/>
            </a:pPr>
            <a:r>
              <a:rPr lang="en-US">
                <a:solidFill>
                  <a:schemeClr val="dk1"/>
                </a:solidFill>
                <a:latin typeface="Calibri"/>
                <a:ea typeface="Calibri"/>
                <a:cs typeface="Calibri"/>
                <a:sym typeface="Calibri"/>
              </a:rPr>
              <a:t>Coverage increased from 65.29% to 71.4% over the course of STAMP, which is a substantial achievement on such a large and live code base.</a:t>
            </a:r>
            <a:endParaRPr>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Descartes proved to be useful for monitoring test quality and the XWiki’s build and CI now fail when either coverage or mutation score are reduced. They can only go up from now on.</a:t>
            </a:r>
            <a:endParaRPr>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Before STAMP the XWiki project was only testing a single configuration automatically. Thanks to CAMP</a:t>
            </a:r>
            <a:r>
              <a:rPr lang="en-US">
                <a:solidFill>
                  <a:schemeClr val="dk1"/>
                </a:solidFill>
                <a:latin typeface="Calibri"/>
                <a:ea typeface="Calibri"/>
                <a:cs typeface="Calibri"/>
                <a:sym typeface="Calibri"/>
              </a:rPr>
              <a:t>/TestContainers</a:t>
            </a:r>
            <a:r>
              <a:rPr lang="en-US">
                <a:solidFill>
                  <a:schemeClr val="dk1"/>
                </a:solidFill>
                <a:latin typeface="Calibri"/>
                <a:ea typeface="Calibri"/>
                <a:cs typeface="Calibri"/>
                <a:sym typeface="Calibri"/>
              </a:rPr>
              <a:t>, it’s now tested on 30+ configurations automatically in the CI, finding problems before the software is released in production.</a:t>
            </a:r>
            <a:endParaRPr>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In  addition, CAMP</a:t>
            </a:r>
            <a:r>
              <a:rPr lang="en-US">
                <a:solidFill>
                  <a:schemeClr val="dk1"/>
                </a:solidFill>
                <a:latin typeface="Calibri"/>
                <a:ea typeface="Calibri"/>
                <a:cs typeface="Calibri"/>
                <a:sym typeface="Calibri"/>
              </a:rPr>
              <a:t>/TestContainers</a:t>
            </a:r>
            <a:r>
              <a:rPr lang="en-US">
                <a:solidFill>
                  <a:schemeClr val="dk1"/>
                </a:solidFill>
                <a:latin typeface="Calibri"/>
                <a:ea typeface="Calibri"/>
                <a:cs typeface="Calibri"/>
                <a:sym typeface="Calibri"/>
              </a:rPr>
              <a:t> allows much faster debugging of issues since configurations can be reproduced and tests executed on them on developer machines. They’ve become as simple as unit tests.</a:t>
            </a:r>
            <a:endParaRPr>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Thanks to STAMP, the XWiki project has also added a Docker distribution, increasing its reach and number of Active Installs. More globally STAMP has raised the quality of XWiki and the awareness in testing for the whole XWiki community.</a:t>
            </a:r>
            <a:endParaRPr>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59"/>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19AFFF"/>
                </a:solidFill>
                <a:latin typeface="Calibri"/>
                <a:ea typeface="Calibri"/>
                <a:cs typeface="Calibri"/>
                <a:sym typeface="Calibri"/>
              </a:rPr>
              <a:t>Questions &amp; Answers</a:t>
            </a:r>
            <a:endParaRPr b="0" i="0" sz="3500" u="none" cap="none" strike="noStrike">
              <a:solidFill>
                <a:srgbClr val="000000"/>
              </a:solidFill>
              <a:latin typeface="Calibri"/>
              <a:ea typeface="Calibri"/>
              <a:cs typeface="Calibri"/>
              <a:sym typeface="Calibri"/>
            </a:endParaRPr>
          </a:p>
        </p:txBody>
      </p:sp>
      <p:sp>
        <p:nvSpPr>
          <p:cNvPr id="491" name="Google Shape;491;p59"/>
          <p:cNvSpPr txBox="1"/>
          <p:nvPr/>
        </p:nvSpPr>
        <p:spPr>
          <a:xfrm>
            <a:off x="457650" y="910675"/>
            <a:ext cx="8228400" cy="4564200"/>
          </a:xfrm>
          <a:prstGeom prst="rect">
            <a:avLst/>
          </a:prstGeom>
          <a:noFill/>
          <a:ln>
            <a:noFill/>
          </a:ln>
        </p:spPr>
        <p:txBody>
          <a:bodyPr anchorCtr="0" anchor="t" bIns="29450" lIns="58925" spcFirstLastPara="1" rIns="58925" wrap="square" tIns="29450">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606060"/>
              </a:solidFill>
              <a:latin typeface="Helvetica Neue"/>
              <a:ea typeface="Helvetica Neue"/>
              <a:cs typeface="Helvetica Neue"/>
              <a:sym typeface="Helvetica Neue"/>
            </a:endParaRPr>
          </a:p>
        </p:txBody>
      </p:sp>
      <p:sp>
        <p:nvSpPr>
          <p:cNvPr id="492" name="Google Shape;492;p59"/>
          <p:cNvSpPr txBox="1"/>
          <p:nvPr/>
        </p:nvSpPr>
        <p:spPr>
          <a:xfrm>
            <a:off x="8571825" y="4736222"/>
            <a:ext cx="273000" cy="273300"/>
          </a:xfrm>
          <a:prstGeom prst="rect">
            <a:avLst/>
          </a:prstGeom>
          <a:noFill/>
          <a:ln>
            <a:noFill/>
          </a:ln>
        </p:spPr>
        <p:txBody>
          <a:bodyPr anchorCtr="0" anchor="ctr" bIns="29450" lIns="58925" spcFirstLastPara="1" rIns="58925" wrap="square" tIns="2945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000000"/>
                </a:solidFill>
                <a:latin typeface="Helvetica Neue Light"/>
                <a:ea typeface="Helvetica Neue Light"/>
                <a:cs typeface="Helvetica Neue Light"/>
                <a:sym typeface="Helvetica Neue Light"/>
              </a:rPr>
              <a:t>‹#›</a:t>
            </a:fld>
            <a:endParaRPr b="0" i="0" sz="900" u="none" cap="none" strike="noStrike">
              <a:solidFill>
                <a:srgbClr val="000000"/>
              </a:solidFill>
              <a:latin typeface="Times New Roman"/>
              <a:ea typeface="Times New Roman"/>
              <a:cs typeface="Times New Roman"/>
              <a:sym typeface="Times New Roman"/>
            </a:endParaRPr>
          </a:p>
        </p:txBody>
      </p:sp>
      <p:pic>
        <p:nvPicPr>
          <p:cNvPr id="493" name="Google Shape;493;p59"/>
          <p:cNvPicPr preferRelativeResize="0"/>
          <p:nvPr/>
        </p:nvPicPr>
        <p:blipFill rotWithShape="1">
          <a:blip r:embed="rId3">
            <a:alphaModFix/>
          </a:blip>
          <a:srcRect b="0" l="0" r="0" t="0"/>
          <a:stretch/>
        </p:blipFill>
        <p:spPr>
          <a:xfrm>
            <a:off x="1484154" y="1560646"/>
            <a:ext cx="2143125" cy="2143125"/>
          </a:xfrm>
          <a:prstGeom prst="rect">
            <a:avLst/>
          </a:prstGeom>
          <a:noFill/>
          <a:ln>
            <a:noFill/>
          </a:ln>
        </p:spPr>
      </p:pic>
      <p:pic>
        <p:nvPicPr>
          <p:cNvPr id="494" name="Google Shape;494;p59"/>
          <p:cNvPicPr preferRelativeResize="0"/>
          <p:nvPr/>
        </p:nvPicPr>
        <p:blipFill rotWithShape="1">
          <a:blip r:embed="rId4">
            <a:alphaModFix/>
          </a:blip>
          <a:srcRect b="0" l="0" r="0" t="0"/>
          <a:stretch/>
        </p:blipFill>
        <p:spPr>
          <a:xfrm>
            <a:off x="5085102" y="1721303"/>
            <a:ext cx="2143125" cy="170089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628650" y="273844"/>
            <a:ext cx="7886700" cy="71675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9AFFF"/>
              </a:buClr>
              <a:buSzPts val="3600"/>
              <a:buFont typeface="Calibri"/>
              <a:buNone/>
            </a:pPr>
            <a:r>
              <a:rPr lang="en-US" sz="3600">
                <a:solidFill>
                  <a:srgbClr val="19AFFF"/>
                </a:solidFill>
                <a:latin typeface="Calibri"/>
                <a:ea typeface="Calibri"/>
                <a:cs typeface="Calibri"/>
                <a:sym typeface="Calibri"/>
              </a:rPr>
              <a:t>KPIs</a:t>
            </a:r>
            <a:endParaRPr sz="3600">
              <a:latin typeface="Calibri"/>
              <a:ea typeface="Calibri"/>
              <a:cs typeface="Calibri"/>
              <a:sym typeface="Calibri"/>
            </a:endParaRPr>
          </a:p>
        </p:txBody>
      </p:sp>
      <p:sp>
        <p:nvSpPr>
          <p:cNvPr id="134" name="Google Shape;134;p1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135" name="Google Shape;135;p18"/>
          <p:cNvSpPr txBox="1"/>
          <p:nvPr/>
        </p:nvSpPr>
        <p:spPr>
          <a:xfrm>
            <a:off x="562650" y="1188438"/>
            <a:ext cx="7952700" cy="33810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400"/>
              </a:spcBef>
              <a:spcAft>
                <a:spcPts val="0"/>
              </a:spcAft>
              <a:buClr>
                <a:srgbClr val="999999"/>
              </a:buClr>
              <a:buSzPts val="1400"/>
              <a:buFont typeface="Calibri"/>
              <a:buChar char="●"/>
            </a:pPr>
            <a:r>
              <a:rPr b="1" lang="en-US">
                <a:solidFill>
                  <a:srgbClr val="999999"/>
                </a:solidFill>
                <a:latin typeface="Calibri"/>
                <a:ea typeface="Calibri"/>
                <a:cs typeface="Calibri"/>
                <a:sym typeface="Calibri"/>
              </a:rPr>
              <a:t>K07: Shorter Logs</a:t>
            </a:r>
            <a:r>
              <a:rPr lang="en-US">
                <a:solidFill>
                  <a:srgbClr val="999999"/>
                </a:solidFill>
                <a:latin typeface="Calibri"/>
                <a:ea typeface="Calibri"/>
                <a:cs typeface="Calibri"/>
                <a:sym typeface="Calibri"/>
              </a:rPr>
              <a:t>. Dropped.</a:t>
            </a:r>
            <a:endParaRPr>
              <a:solidFill>
                <a:srgbClr val="999999"/>
              </a:solidFill>
              <a:latin typeface="Calibri"/>
              <a:ea typeface="Calibri"/>
              <a:cs typeface="Calibri"/>
              <a:sym typeface="Calibri"/>
            </a:endParaRPr>
          </a:p>
          <a:p>
            <a:pPr indent="-317500" lvl="0" marL="457200" rtl="0" algn="just">
              <a:lnSpc>
                <a:spcPct val="115000"/>
              </a:lnSpc>
              <a:spcBef>
                <a:spcPts val="0"/>
              </a:spcBef>
              <a:spcAft>
                <a:spcPts val="0"/>
              </a:spcAft>
              <a:buClr>
                <a:srgbClr val="999999"/>
              </a:buClr>
              <a:buSzPts val="1400"/>
              <a:buFont typeface="Calibri"/>
              <a:buChar char="●"/>
            </a:pPr>
            <a:r>
              <a:rPr b="1" lang="en-US">
                <a:solidFill>
                  <a:srgbClr val="999999"/>
                </a:solidFill>
                <a:latin typeface="Calibri"/>
                <a:ea typeface="Calibri"/>
                <a:cs typeface="Calibri"/>
                <a:sym typeface="Calibri"/>
              </a:rPr>
              <a:t>K08: More crash replicating test cases</a:t>
            </a:r>
            <a:r>
              <a:rPr lang="en-US">
                <a:solidFill>
                  <a:srgbClr val="999999"/>
                </a:solidFill>
                <a:latin typeface="Calibri"/>
                <a:ea typeface="Calibri"/>
                <a:cs typeface="Calibri"/>
                <a:sym typeface="Calibri"/>
              </a:rPr>
              <a:t>. Measure ability to automatically generate tests reproducing a crash.</a:t>
            </a:r>
            <a:endParaRPr>
              <a:solidFill>
                <a:srgbClr val="999999"/>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b="1" lang="en-US">
                <a:solidFill>
                  <a:schemeClr val="dk1"/>
                </a:solidFill>
                <a:latin typeface="Calibri"/>
                <a:ea typeface="Calibri"/>
                <a:cs typeface="Calibri"/>
                <a:sym typeface="Calibri"/>
              </a:rPr>
              <a:t>K09: More production level test cases</a:t>
            </a:r>
            <a:r>
              <a:rPr lang="en-US">
                <a:solidFill>
                  <a:schemeClr val="dk1"/>
                </a:solidFill>
                <a:latin typeface="Calibri"/>
                <a:ea typeface="Calibri"/>
                <a:cs typeface="Calibri"/>
                <a:sym typeface="Calibri"/>
              </a:rPr>
              <a:t>. Generate new tests based on a static and dynamic analysis of code and existing tests.</a:t>
            </a:r>
            <a:endParaRPr>
              <a:solidFill>
                <a:schemeClr val="dk1"/>
              </a:solidFill>
              <a:latin typeface="Calibri"/>
              <a:ea typeface="Calibri"/>
              <a:cs typeface="Calibri"/>
              <a:sym typeface="Calibri"/>
            </a:endParaRPr>
          </a:p>
          <a:p>
            <a:pPr indent="-317500" lvl="1" marL="9144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New metric.</a:t>
            </a:r>
            <a:endParaRPr>
              <a:solidFill>
                <a:schemeClr val="dk1"/>
              </a:solidFill>
              <a:latin typeface="Calibri"/>
              <a:ea typeface="Calibri"/>
              <a:cs typeface="Calibri"/>
              <a:sym typeface="Calibri"/>
            </a:endParaRPr>
          </a:p>
          <a:p>
            <a:pPr indent="-317500" lvl="1" marL="9144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(#Tests generated by RAMP) / (#manually-written unit tests) * 100</a:t>
            </a:r>
            <a:endParaRPr>
              <a:solidFill>
                <a:schemeClr val="dk1"/>
              </a:solidFill>
              <a:latin typeface="Calibri"/>
              <a:ea typeface="Calibri"/>
              <a:cs typeface="Calibri"/>
              <a:sym typeface="Calibri"/>
            </a:endParaRPr>
          </a:p>
          <a:p>
            <a:pPr indent="-317500" lvl="1" marL="9144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Target: 10% increase</a:t>
            </a:r>
            <a:endParaRPr>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628650" y="273844"/>
            <a:ext cx="7886700" cy="71675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9AFFF"/>
              </a:buClr>
              <a:buSzPts val="3240"/>
              <a:buFont typeface="Calibri"/>
              <a:buNone/>
            </a:pPr>
            <a:r>
              <a:rPr lang="en-US" sz="3600">
                <a:solidFill>
                  <a:srgbClr val="19AFFF"/>
                </a:solidFill>
                <a:latin typeface="Calibri"/>
                <a:ea typeface="Calibri"/>
                <a:cs typeface="Calibri"/>
                <a:sym typeface="Calibri"/>
              </a:rPr>
              <a:t>Validation Questions (1/4)</a:t>
            </a:r>
            <a:endParaRPr sz="3600">
              <a:solidFill>
                <a:srgbClr val="19AFFF"/>
              </a:solidFill>
              <a:latin typeface="Calibri"/>
              <a:ea typeface="Calibri"/>
              <a:cs typeface="Calibri"/>
              <a:sym typeface="Calibri"/>
            </a:endParaRPr>
          </a:p>
        </p:txBody>
      </p:sp>
      <p:sp>
        <p:nvSpPr>
          <p:cNvPr id="141" name="Google Shape;141;p1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142" name="Google Shape;142;p19"/>
          <p:cNvSpPr txBox="1"/>
          <p:nvPr/>
        </p:nvSpPr>
        <p:spPr>
          <a:xfrm>
            <a:off x="273750" y="1163023"/>
            <a:ext cx="8596500" cy="3794700"/>
          </a:xfrm>
          <a:prstGeom prst="rect">
            <a:avLst/>
          </a:prstGeom>
          <a:noFill/>
          <a:ln>
            <a:noFill/>
          </a:ln>
        </p:spPr>
        <p:txBody>
          <a:bodyPr anchorCtr="0" anchor="t" bIns="29450" lIns="58925" spcFirstLastPara="1" rIns="58925" wrap="square" tIns="29450">
            <a:noAutofit/>
          </a:bodyPr>
          <a:lstStyle/>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606060"/>
                </a:solidFill>
                <a:latin typeface="Calibri"/>
                <a:ea typeface="Calibri"/>
                <a:cs typeface="Calibri"/>
                <a:sym typeface="Calibri"/>
              </a:rPr>
              <a:t>VQ1 - </a:t>
            </a:r>
            <a:r>
              <a:rPr b="1" i="1" lang="en-US" sz="1800" u="none" cap="none" strike="noStrike">
                <a:solidFill>
                  <a:srgbClr val="606060"/>
                </a:solidFill>
                <a:latin typeface="Calibri"/>
                <a:ea typeface="Calibri"/>
                <a:cs typeface="Calibri"/>
                <a:sym typeface="Calibri"/>
              </a:rPr>
              <a:t>Can the STAMP tools assist software developers to cover areas of code that are not tested?</a:t>
            </a:r>
            <a:r>
              <a:rPr b="0" i="0" lang="en-US" sz="1800" u="none" cap="none" strike="noStrike">
                <a:solidFill>
                  <a:srgbClr val="606060"/>
                </a:solidFill>
                <a:latin typeface="Calibri"/>
                <a:ea typeface="Calibri"/>
                <a:cs typeface="Calibri"/>
                <a:sym typeface="Calibri"/>
              </a:rPr>
              <a:t> </a:t>
            </a:r>
            <a:endParaRPr b="0" i="0" sz="1800" u="none" cap="none" strike="noStrike">
              <a:solidFill>
                <a:srgbClr val="60606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600"/>
              <a:buFont typeface="Arial"/>
              <a:buNone/>
            </a:pPr>
            <a:r>
              <a:t/>
            </a:r>
            <a:endParaRPr sz="1600">
              <a:solidFill>
                <a:srgbClr val="1F3864"/>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rgbClr val="1F3864"/>
                </a:solidFill>
                <a:latin typeface="Calibri"/>
                <a:ea typeface="Calibri"/>
                <a:cs typeface="Calibri"/>
                <a:sym typeface="Calibri"/>
              </a:rPr>
              <a:t>Related to STAMP </a:t>
            </a:r>
            <a:r>
              <a:rPr b="1" i="0" lang="en-US" sz="1600" u="none" cap="none" strike="noStrike">
                <a:solidFill>
                  <a:srgbClr val="1F3864"/>
                </a:solidFill>
                <a:latin typeface="Calibri"/>
                <a:ea typeface="Calibri"/>
                <a:cs typeface="Calibri"/>
                <a:sym typeface="Calibri"/>
              </a:rPr>
              <a:t>O1: Provide an approach to automatically amplify unit test cases when a change is introduced in a program</a:t>
            </a:r>
            <a:endParaRPr b="1" i="1" sz="1800" u="none" cap="none" strike="noStrike">
              <a:solidFill>
                <a:srgbClr val="1F3864"/>
              </a:solidFill>
              <a:latin typeface="Calibri"/>
              <a:ea typeface="Calibri"/>
              <a:cs typeface="Calibri"/>
              <a:sym typeface="Calibri"/>
            </a:endParaRPr>
          </a:p>
          <a:p>
            <a:pPr indent="45720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606060"/>
              </a:solidFill>
              <a:latin typeface="Calibri"/>
              <a:ea typeface="Calibri"/>
              <a:cs typeface="Calibri"/>
              <a:sym typeface="Calibri"/>
            </a:endParaRPr>
          </a:p>
          <a:p>
            <a:pPr indent="45720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606060"/>
                </a:solidFill>
                <a:latin typeface="Calibri"/>
                <a:ea typeface="Calibri"/>
                <a:cs typeface="Calibri"/>
                <a:sym typeface="Calibri"/>
              </a:rPr>
              <a:t>Challenge</a:t>
            </a:r>
            <a:r>
              <a:rPr b="1" i="0" lang="en-US" sz="1800" u="none" cap="none" strike="noStrike">
                <a:solidFill>
                  <a:srgbClr val="606060"/>
                </a:solidFill>
                <a:latin typeface="Calibri"/>
                <a:ea typeface="Calibri"/>
                <a:cs typeface="Calibri"/>
                <a:sym typeface="Calibri"/>
              </a:rPr>
              <a:t>: to reduce the amount of untested code</a:t>
            </a:r>
            <a:endParaRPr b="1" i="0" sz="1800" u="none" cap="none" strike="noStrike">
              <a:solidFill>
                <a:srgbClr val="606060"/>
              </a:solidFill>
              <a:latin typeface="Calibri"/>
              <a:ea typeface="Calibri"/>
              <a:cs typeface="Calibri"/>
              <a:sym typeface="Calibri"/>
            </a:endParaRPr>
          </a:p>
          <a:p>
            <a:pPr indent="45720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606060"/>
              </a:solidFill>
              <a:latin typeface="Calibri"/>
              <a:ea typeface="Calibri"/>
              <a:cs typeface="Calibri"/>
              <a:sym typeface="Calibri"/>
            </a:endParaRPr>
          </a:p>
          <a:p>
            <a:pPr indent="-114300" lvl="1" marL="457200" marR="0" rtl="0" algn="l">
              <a:lnSpc>
                <a:spcPct val="100000"/>
              </a:lnSpc>
              <a:spcBef>
                <a:spcPts val="0"/>
              </a:spcBef>
              <a:spcAft>
                <a:spcPts val="0"/>
              </a:spcAft>
              <a:buClr>
                <a:srgbClr val="606060"/>
              </a:buClr>
              <a:buSzPts val="1400"/>
              <a:buFont typeface="Helvetica Neue"/>
              <a:buChar char="•"/>
            </a:pPr>
            <a:r>
              <a:rPr b="1" i="0" lang="en-US" u="none" cap="none" strike="noStrike">
                <a:solidFill>
                  <a:srgbClr val="1F3864"/>
                </a:solidFill>
                <a:latin typeface="Calibri"/>
                <a:ea typeface="Calibri"/>
                <a:cs typeface="Calibri"/>
                <a:sym typeface="Calibri"/>
              </a:rPr>
              <a:t>K01: More execution paths: </a:t>
            </a:r>
            <a:r>
              <a:rPr b="0" i="0" lang="en-US" u="none" cap="none" strike="noStrike">
                <a:solidFill>
                  <a:srgbClr val="1F3864"/>
                </a:solidFill>
                <a:latin typeface="Calibri"/>
                <a:ea typeface="Calibri"/>
                <a:cs typeface="Calibri"/>
                <a:sym typeface="Calibri"/>
              </a:rPr>
              <a:t>code coverage</a:t>
            </a:r>
            <a:endParaRPr b="0" i="0" u="none" cap="none" strike="noStrike">
              <a:solidFill>
                <a:srgbClr val="1F3864"/>
              </a:solidFill>
              <a:latin typeface="Calibri"/>
              <a:ea typeface="Calibri"/>
              <a:cs typeface="Calibri"/>
              <a:sym typeface="Calibri"/>
            </a:endParaRPr>
          </a:p>
          <a:p>
            <a:pPr indent="-114300" lvl="1" marL="457200" marR="0" rtl="0" algn="l">
              <a:lnSpc>
                <a:spcPct val="100000"/>
              </a:lnSpc>
              <a:spcBef>
                <a:spcPts val="0"/>
              </a:spcBef>
              <a:spcAft>
                <a:spcPts val="0"/>
              </a:spcAft>
              <a:buClr>
                <a:srgbClr val="606060"/>
              </a:buClr>
              <a:buSzPts val="1400"/>
              <a:buFont typeface="Helvetica Neue"/>
              <a:buChar char="•"/>
            </a:pPr>
            <a:r>
              <a:rPr b="0" i="0" lang="en-US" u="none" cap="none" strike="noStrike">
                <a:solidFill>
                  <a:srgbClr val="1F3864"/>
                </a:solidFill>
                <a:latin typeface="Calibri"/>
                <a:ea typeface="Calibri"/>
                <a:cs typeface="Calibri"/>
                <a:sym typeface="Calibri"/>
              </a:rPr>
              <a:t>K04: More unique invocation traces: how configuration test amplification can help to test more paths through the SUT</a:t>
            </a:r>
            <a:endParaRPr b="0" i="0" u="none" cap="none" strike="noStrike">
              <a:solidFill>
                <a:srgbClr val="1F3864"/>
              </a:solidFill>
              <a:latin typeface="Calibri"/>
              <a:ea typeface="Calibri"/>
              <a:cs typeface="Calibri"/>
              <a:sym typeface="Calibri"/>
            </a:endParaRPr>
          </a:p>
          <a:p>
            <a:pPr indent="-114300" lvl="1" marL="457200" marR="0" rtl="0" algn="l">
              <a:lnSpc>
                <a:spcPct val="100000"/>
              </a:lnSpc>
              <a:spcBef>
                <a:spcPts val="0"/>
              </a:spcBef>
              <a:spcAft>
                <a:spcPts val="0"/>
              </a:spcAft>
              <a:buClr>
                <a:srgbClr val="606060"/>
              </a:buClr>
              <a:buSzPts val="1400"/>
              <a:buFont typeface="Helvetica Neue"/>
              <a:buChar char="•"/>
            </a:pPr>
            <a:r>
              <a:rPr b="0" i="0" lang="en-US" u="none" cap="none" strike="noStrike">
                <a:solidFill>
                  <a:srgbClr val="1F3864"/>
                </a:solidFill>
                <a:latin typeface="Calibri"/>
                <a:ea typeface="Calibri"/>
                <a:cs typeface="Calibri"/>
                <a:sym typeface="Calibri"/>
              </a:rPr>
              <a:t>K08: More crash replicating test cases: create tests which reproduce runtime crashes not detected beforehand by the existing test suites. </a:t>
            </a:r>
            <a:endParaRPr>
              <a:solidFill>
                <a:srgbClr val="1F3864"/>
              </a:solidFill>
              <a:latin typeface="Calibri"/>
              <a:ea typeface="Calibri"/>
              <a:cs typeface="Calibri"/>
              <a:sym typeface="Calibri"/>
            </a:endParaRPr>
          </a:p>
          <a:p>
            <a:pPr indent="-114300" lvl="1" marL="457200" marR="0" rtl="0" algn="l">
              <a:lnSpc>
                <a:spcPct val="100000"/>
              </a:lnSpc>
              <a:spcBef>
                <a:spcPts val="0"/>
              </a:spcBef>
              <a:spcAft>
                <a:spcPts val="0"/>
              </a:spcAft>
              <a:buClr>
                <a:srgbClr val="606060"/>
              </a:buClr>
              <a:buSzPts val="1400"/>
              <a:buFont typeface="Helvetica Neue"/>
              <a:buChar char="•"/>
            </a:pPr>
            <a:r>
              <a:rPr lang="en-US">
                <a:solidFill>
                  <a:srgbClr val="1F3864"/>
                </a:solidFill>
                <a:latin typeface="Calibri"/>
                <a:ea typeface="Calibri"/>
                <a:cs typeface="Calibri"/>
                <a:sym typeface="Calibri"/>
              </a:rPr>
              <a:t>K09 - More production level test cases: STAMP tools may be able to create tests after observing the runtime behaviors</a:t>
            </a:r>
            <a:endParaRPr>
              <a:solidFill>
                <a:srgbClr val="1F3864"/>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60606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628650" y="273844"/>
            <a:ext cx="7886700" cy="71675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9AFFF"/>
              </a:buClr>
              <a:buSzPts val="3600"/>
              <a:buFont typeface="Calibri"/>
              <a:buNone/>
            </a:pPr>
            <a:r>
              <a:rPr lang="en-US" sz="3600">
                <a:solidFill>
                  <a:srgbClr val="19AFFF"/>
                </a:solidFill>
                <a:latin typeface="Calibri"/>
                <a:ea typeface="Calibri"/>
                <a:cs typeface="Calibri"/>
                <a:sym typeface="Calibri"/>
              </a:rPr>
              <a:t>Validation Questions (2/4)</a:t>
            </a:r>
            <a:endParaRPr sz="3600">
              <a:latin typeface="Calibri"/>
              <a:ea typeface="Calibri"/>
              <a:cs typeface="Calibri"/>
              <a:sym typeface="Calibri"/>
            </a:endParaRPr>
          </a:p>
        </p:txBody>
      </p:sp>
      <p:sp>
        <p:nvSpPr>
          <p:cNvPr id="148" name="Google Shape;148;p2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149" name="Google Shape;149;p20"/>
          <p:cNvSpPr txBox="1"/>
          <p:nvPr/>
        </p:nvSpPr>
        <p:spPr>
          <a:xfrm>
            <a:off x="248200" y="912712"/>
            <a:ext cx="8596500" cy="3727025"/>
          </a:xfrm>
          <a:prstGeom prst="rect">
            <a:avLst/>
          </a:prstGeom>
          <a:noFill/>
          <a:ln>
            <a:noFill/>
          </a:ln>
        </p:spPr>
        <p:txBody>
          <a:bodyPr anchorCtr="0" anchor="t" bIns="29450" lIns="58925" spcFirstLastPara="1" rIns="58925" wrap="square" tIns="29450">
            <a:noAutofit/>
          </a:bodyPr>
          <a:lstStyle/>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606060"/>
                </a:solidFill>
                <a:latin typeface="Calibri"/>
                <a:ea typeface="Calibri"/>
                <a:cs typeface="Calibri"/>
                <a:sym typeface="Calibri"/>
              </a:rPr>
              <a:t>VQ2 - </a:t>
            </a:r>
            <a:r>
              <a:rPr b="1" i="1" lang="en-US" sz="1800" u="none" cap="none" strike="noStrike">
                <a:solidFill>
                  <a:srgbClr val="606060"/>
                </a:solidFill>
                <a:latin typeface="Calibri"/>
                <a:ea typeface="Calibri"/>
                <a:cs typeface="Calibri"/>
                <a:sym typeface="Calibri"/>
              </a:rPr>
              <a:t>Can STAMP tools increase the level of confidence about test cases?</a:t>
            </a:r>
            <a:r>
              <a:rPr b="0" i="0" lang="en-US" sz="1800" u="none" cap="none" strike="noStrike">
                <a:solidFill>
                  <a:srgbClr val="606060"/>
                </a:solidFill>
                <a:latin typeface="Calibri"/>
                <a:ea typeface="Calibri"/>
                <a:cs typeface="Calibri"/>
                <a:sym typeface="Calibri"/>
              </a:rPr>
              <a:t> </a:t>
            </a:r>
            <a:endParaRPr b="0" i="0" sz="1800" u="none" cap="none" strike="noStrike">
              <a:solidFill>
                <a:srgbClr val="606060"/>
              </a:solidFill>
              <a:latin typeface="Calibri"/>
              <a:ea typeface="Calibri"/>
              <a:cs typeface="Calibri"/>
              <a:sym typeface="Calibri"/>
            </a:endParaRPr>
          </a:p>
          <a:p>
            <a:pPr indent="0" lvl="0" marL="457200" marR="0" rtl="0" algn="l">
              <a:lnSpc>
                <a:spcPct val="100000"/>
              </a:lnSpc>
              <a:spcBef>
                <a:spcPts val="0"/>
              </a:spcBef>
              <a:spcAft>
                <a:spcPts val="0"/>
              </a:spcAft>
              <a:buClr>
                <a:schemeClr val="dk1"/>
              </a:buClr>
              <a:buSzPts val="1100"/>
              <a:buFont typeface="Arial"/>
              <a:buNone/>
            </a:pPr>
            <a:r>
              <a:t/>
            </a:r>
            <a:endParaRPr sz="1600">
              <a:solidFill>
                <a:srgbClr val="1F3864"/>
              </a:solidFill>
              <a:latin typeface="Calibri"/>
              <a:ea typeface="Calibri"/>
              <a:cs typeface="Calibri"/>
              <a:sym typeface="Calibri"/>
            </a:endParaRPr>
          </a:p>
          <a:p>
            <a:pPr indent="0" lvl="0" marL="457200" marR="0" rtl="0" algn="l">
              <a:lnSpc>
                <a:spcPct val="100000"/>
              </a:lnSpc>
              <a:spcBef>
                <a:spcPts val="0"/>
              </a:spcBef>
              <a:spcAft>
                <a:spcPts val="0"/>
              </a:spcAft>
              <a:buClr>
                <a:schemeClr val="dk1"/>
              </a:buClr>
              <a:buSzPts val="1100"/>
              <a:buFont typeface="Arial"/>
              <a:buNone/>
            </a:pPr>
            <a:r>
              <a:rPr b="0" i="0" lang="en-US" sz="1600" u="none" cap="none" strike="noStrike">
                <a:solidFill>
                  <a:srgbClr val="1F3864"/>
                </a:solidFill>
                <a:latin typeface="Calibri"/>
                <a:ea typeface="Calibri"/>
                <a:cs typeface="Calibri"/>
                <a:sym typeface="Calibri"/>
              </a:rPr>
              <a:t>Related to STAMP </a:t>
            </a:r>
            <a:r>
              <a:rPr b="1" i="0" lang="en-US" sz="1600" u="none" cap="none" strike="noStrike">
                <a:solidFill>
                  <a:srgbClr val="1F3864"/>
                </a:solidFill>
                <a:latin typeface="Calibri"/>
                <a:ea typeface="Calibri"/>
                <a:cs typeface="Calibri"/>
                <a:sym typeface="Calibri"/>
              </a:rPr>
              <a:t>O1: Provide an approach to automatically amplify unit test cases when a change is introduced in a program</a:t>
            </a:r>
            <a:endParaRPr b="1" i="1" sz="1600" u="none" cap="none" strike="noStrike">
              <a:solidFill>
                <a:srgbClr val="1F3864"/>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1F3864"/>
              </a:solidFill>
              <a:latin typeface="Calibri"/>
              <a:ea typeface="Calibri"/>
              <a:cs typeface="Calibri"/>
              <a:sym typeface="Calibri"/>
            </a:endParaRPr>
          </a:p>
          <a:p>
            <a:pPr indent="45720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606060"/>
                </a:solidFill>
                <a:latin typeface="Calibri"/>
                <a:ea typeface="Calibri"/>
                <a:cs typeface="Calibri"/>
                <a:sym typeface="Calibri"/>
              </a:rPr>
              <a:t>Confidence relates to</a:t>
            </a:r>
            <a:r>
              <a:rPr b="1" i="0" lang="en-US" sz="1800" u="none" cap="none" strike="noStrike">
                <a:solidFill>
                  <a:srgbClr val="606060"/>
                </a:solidFill>
                <a:latin typeface="Calibri"/>
                <a:ea typeface="Calibri"/>
                <a:cs typeface="Calibri"/>
                <a:sym typeface="Calibri"/>
              </a:rPr>
              <a:t>:</a:t>
            </a:r>
            <a:endParaRPr b="1" i="0" sz="1800" u="none" cap="none" strike="noStrike">
              <a:solidFill>
                <a:srgbClr val="606060"/>
              </a:solidFill>
              <a:latin typeface="Calibri"/>
              <a:ea typeface="Calibri"/>
              <a:cs typeface="Calibri"/>
              <a:sym typeface="Calibri"/>
            </a:endParaRPr>
          </a:p>
          <a:p>
            <a:pPr indent="-342900" lvl="1" marL="914400" marR="0" rtl="0" algn="l">
              <a:lnSpc>
                <a:spcPct val="100000"/>
              </a:lnSpc>
              <a:spcBef>
                <a:spcPts val="0"/>
              </a:spcBef>
              <a:spcAft>
                <a:spcPts val="0"/>
              </a:spcAft>
              <a:buClr>
                <a:srgbClr val="606060"/>
              </a:buClr>
              <a:buSzPts val="1800"/>
              <a:buFont typeface="Helvetica Neue"/>
              <a:buChar char="•"/>
            </a:pPr>
            <a:r>
              <a:rPr b="1" i="0" lang="en-US" sz="1800" u="none" cap="none" strike="noStrike">
                <a:solidFill>
                  <a:srgbClr val="606060"/>
                </a:solidFill>
                <a:latin typeface="Calibri"/>
                <a:ea typeface="Calibri"/>
                <a:cs typeface="Calibri"/>
                <a:sym typeface="Calibri"/>
              </a:rPr>
              <a:t>False positives: </a:t>
            </a:r>
            <a:r>
              <a:rPr b="0" i="0" lang="en-US" sz="1800" u="none" cap="none" strike="noStrike">
                <a:solidFill>
                  <a:srgbClr val="606060"/>
                </a:solidFill>
                <a:latin typeface="Calibri"/>
                <a:ea typeface="Calibri"/>
                <a:cs typeface="Calibri"/>
                <a:sym typeface="Calibri"/>
              </a:rPr>
              <a:t>tests fail without actual errors in the code</a:t>
            </a:r>
            <a:endParaRPr b="0" i="0" sz="1800" u="none" cap="none" strike="noStrike">
              <a:solidFill>
                <a:srgbClr val="606060"/>
              </a:solidFill>
              <a:latin typeface="Calibri"/>
              <a:ea typeface="Calibri"/>
              <a:cs typeface="Calibri"/>
              <a:sym typeface="Calibri"/>
            </a:endParaRPr>
          </a:p>
          <a:p>
            <a:pPr indent="-342900" lvl="1" marL="914400" marR="0" rtl="0" algn="l">
              <a:lnSpc>
                <a:spcPct val="100000"/>
              </a:lnSpc>
              <a:spcBef>
                <a:spcPts val="0"/>
              </a:spcBef>
              <a:spcAft>
                <a:spcPts val="0"/>
              </a:spcAft>
              <a:buClr>
                <a:srgbClr val="606060"/>
              </a:buClr>
              <a:buSzPts val="1800"/>
              <a:buFont typeface="Helvetica Neue"/>
              <a:buChar char="•"/>
            </a:pPr>
            <a:r>
              <a:rPr b="1" i="0" lang="en-US" sz="1800" u="none" cap="none" strike="noStrike">
                <a:solidFill>
                  <a:srgbClr val="606060"/>
                </a:solidFill>
                <a:latin typeface="Calibri"/>
                <a:ea typeface="Calibri"/>
                <a:cs typeface="Calibri"/>
                <a:sym typeface="Calibri"/>
              </a:rPr>
              <a:t>Test verdict</a:t>
            </a:r>
            <a:r>
              <a:rPr b="0" i="0" lang="en-US" sz="1800" u="none" cap="none" strike="noStrike">
                <a:solidFill>
                  <a:srgbClr val="606060"/>
                </a:solidFill>
                <a:latin typeface="Calibri"/>
                <a:ea typeface="Calibri"/>
                <a:cs typeface="Calibri"/>
                <a:sym typeface="Calibri"/>
              </a:rPr>
              <a:t>: to what extent can we be sure that the code executed by tests is indeed correct?</a:t>
            </a:r>
            <a:endParaRPr b="0" i="0" sz="1800" u="none" cap="none" strike="noStrike">
              <a:solidFill>
                <a:srgbClr val="606060"/>
              </a:solidFill>
              <a:latin typeface="Calibri"/>
              <a:ea typeface="Calibri"/>
              <a:cs typeface="Calibri"/>
              <a:sym typeface="Calibri"/>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06060"/>
              </a:solidFill>
              <a:latin typeface="Calibri"/>
              <a:ea typeface="Calibri"/>
              <a:cs typeface="Calibri"/>
              <a:sym typeface="Calibri"/>
            </a:endParaRPr>
          </a:p>
          <a:p>
            <a:pPr indent="-114300" lvl="1" marL="457200" marR="0" rtl="0" algn="l">
              <a:lnSpc>
                <a:spcPct val="100000"/>
              </a:lnSpc>
              <a:spcBef>
                <a:spcPts val="0"/>
              </a:spcBef>
              <a:spcAft>
                <a:spcPts val="0"/>
              </a:spcAft>
              <a:buClr>
                <a:srgbClr val="606060"/>
              </a:buClr>
              <a:buSzPts val="1400"/>
              <a:buFont typeface="Helvetica Neue"/>
              <a:buChar char="•"/>
            </a:pPr>
            <a:r>
              <a:rPr b="0" i="0" lang="en-US" u="none" cap="none" strike="noStrike">
                <a:solidFill>
                  <a:srgbClr val="1F3864"/>
                </a:solidFill>
                <a:latin typeface="Calibri"/>
                <a:ea typeface="Calibri"/>
                <a:cs typeface="Calibri"/>
                <a:sym typeface="Calibri"/>
              </a:rPr>
              <a:t>K02 - Less flaky tests: test sometimes fails and sometimes passes, without changes in the SUT configuration, internal or external (environment) state or test</a:t>
            </a:r>
            <a:endParaRPr b="0" i="0" u="none" cap="none" strike="noStrike">
              <a:solidFill>
                <a:srgbClr val="1F3864"/>
              </a:solidFill>
              <a:latin typeface="Calibri"/>
              <a:ea typeface="Calibri"/>
              <a:cs typeface="Calibri"/>
              <a:sym typeface="Calibri"/>
            </a:endParaRPr>
          </a:p>
          <a:p>
            <a:pPr indent="-114300" lvl="1" marL="457200" marR="0" rtl="0" algn="l">
              <a:lnSpc>
                <a:spcPct val="100000"/>
              </a:lnSpc>
              <a:spcBef>
                <a:spcPts val="0"/>
              </a:spcBef>
              <a:spcAft>
                <a:spcPts val="0"/>
              </a:spcAft>
              <a:buClr>
                <a:srgbClr val="606060"/>
              </a:buClr>
              <a:buSzPts val="1400"/>
              <a:buFont typeface="Helvetica Neue"/>
              <a:buChar char="•"/>
            </a:pPr>
            <a:r>
              <a:rPr b="0" i="0" lang="en-US" u="none" cap="none" strike="noStrike">
                <a:solidFill>
                  <a:srgbClr val="1F3864"/>
                </a:solidFill>
                <a:latin typeface="Calibri"/>
                <a:ea typeface="Calibri"/>
                <a:cs typeface="Calibri"/>
                <a:sym typeface="Calibri"/>
              </a:rPr>
              <a:t>K03 - Better test quality: mutation score. This score tells us to which extent changes to the code is detected by tests.</a:t>
            </a:r>
            <a:endParaRPr b="0" i="0" u="none" cap="none" strike="noStrike">
              <a:solidFill>
                <a:srgbClr val="1F3864"/>
              </a:solidFill>
              <a:latin typeface="Calibri"/>
              <a:ea typeface="Calibri"/>
              <a:cs typeface="Calibri"/>
              <a:sym typeface="Calibri"/>
            </a:endParaRPr>
          </a:p>
          <a:p>
            <a:pPr indent="-76200" lvl="0" marL="177800" marR="0" rtl="0" algn="l">
              <a:lnSpc>
                <a:spcPct val="100000"/>
              </a:lnSpc>
              <a:spcBef>
                <a:spcPts val="0"/>
              </a:spcBef>
              <a:spcAft>
                <a:spcPts val="0"/>
              </a:spcAft>
              <a:buClr>
                <a:srgbClr val="606060"/>
              </a:buClr>
              <a:buSzPts val="1600"/>
              <a:buFont typeface="Helvetica Neue"/>
              <a:buNone/>
            </a:pPr>
            <a:r>
              <a:t/>
            </a:r>
            <a:endParaRPr b="0" i="0" sz="1600" u="none" cap="none" strike="noStrike">
              <a:solidFill>
                <a:srgbClr val="60606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628650" y="273844"/>
            <a:ext cx="7886700" cy="71675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9AFFF"/>
              </a:buClr>
              <a:buSzPts val="3600"/>
              <a:buFont typeface="Calibri"/>
              <a:buNone/>
            </a:pPr>
            <a:r>
              <a:rPr lang="en-US" sz="3600">
                <a:solidFill>
                  <a:srgbClr val="19AFFF"/>
                </a:solidFill>
                <a:latin typeface="Calibri"/>
                <a:ea typeface="Calibri"/>
                <a:cs typeface="Calibri"/>
                <a:sym typeface="Calibri"/>
              </a:rPr>
              <a:t>Validation Questions (4/4)</a:t>
            </a:r>
            <a:endParaRPr sz="3600">
              <a:latin typeface="Calibri"/>
              <a:ea typeface="Calibri"/>
              <a:cs typeface="Calibri"/>
              <a:sym typeface="Calibri"/>
            </a:endParaRPr>
          </a:p>
        </p:txBody>
      </p:sp>
      <p:sp>
        <p:nvSpPr>
          <p:cNvPr id="155" name="Google Shape;155;p2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156" name="Google Shape;156;p21"/>
          <p:cNvSpPr txBox="1"/>
          <p:nvPr/>
        </p:nvSpPr>
        <p:spPr>
          <a:xfrm>
            <a:off x="248200" y="938112"/>
            <a:ext cx="8596500" cy="3523825"/>
          </a:xfrm>
          <a:prstGeom prst="rect">
            <a:avLst/>
          </a:prstGeom>
          <a:noFill/>
          <a:ln>
            <a:noFill/>
          </a:ln>
        </p:spPr>
        <p:txBody>
          <a:bodyPr anchorCtr="0" anchor="t" bIns="29450" lIns="58925" spcFirstLastPara="1" rIns="58925" wrap="square" tIns="29450">
            <a:noAutofit/>
          </a:bodyPr>
          <a:lstStyle/>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606060"/>
                </a:solidFill>
                <a:latin typeface="Calibri"/>
                <a:ea typeface="Calibri"/>
                <a:cs typeface="Calibri"/>
                <a:sym typeface="Calibri"/>
              </a:rPr>
              <a:t>VQ4 - </a:t>
            </a:r>
            <a:r>
              <a:rPr b="0" i="1" lang="en-US" sz="1800" u="none" cap="none" strike="noStrike">
                <a:solidFill>
                  <a:srgbClr val="606060"/>
                </a:solidFill>
                <a:latin typeface="Calibri"/>
                <a:ea typeface="Calibri"/>
                <a:cs typeface="Calibri"/>
                <a:sym typeface="Calibri"/>
              </a:rPr>
              <a:t>Can STAMP tools speed up the test development process?</a:t>
            </a:r>
            <a:r>
              <a:rPr b="0" i="0" lang="en-US" sz="1800" u="none" cap="none" strike="noStrike">
                <a:solidFill>
                  <a:srgbClr val="606060"/>
                </a:solidFill>
                <a:latin typeface="Calibri"/>
                <a:ea typeface="Calibri"/>
                <a:cs typeface="Calibri"/>
                <a:sym typeface="Calibri"/>
              </a:rPr>
              <a:t> </a:t>
            </a:r>
            <a:endParaRPr b="0" i="0" sz="1800" u="none" cap="none" strike="noStrike">
              <a:solidFill>
                <a:srgbClr val="60606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600"/>
              <a:buFont typeface="Arial"/>
              <a:buNone/>
            </a:pPr>
            <a:r>
              <a:t/>
            </a:r>
            <a:endParaRPr sz="1600">
              <a:solidFill>
                <a:srgbClr val="1F3864"/>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rgbClr val="1F3864"/>
                </a:solidFill>
                <a:latin typeface="Calibri"/>
                <a:ea typeface="Calibri"/>
                <a:cs typeface="Calibri"/>
                <a:sym typeface="Calibri"/>
              </a:rPr>
              <a:t>Related to STAMP </a:t>
            </a:r>
            <a:r>
              <a:rPr b="1" i="0" lang="en-US" sz="1600" u="none" cap="none" strike="noStrike">
                <a:solidFill>
                  <a:srgbClr val="1F3864"/>
                </a:solidFill>
                <a:latin typeface="Calibri"/>
                <a:ea typeface="Calibri"/>
                <a:cs typeface="Calibri"/>
                <a:sym typeface="Calibri"/>
              </a:rPr>
              <a:t>O3: Provide an approach to automatically amplify, optimize and analyze production logs in order to retrieve test cases that verify code changes against real world conditions.</a:t>
            </a:r>
            <a:endParaRPr b="1" i="0" sz="1600" u="none" cap="none" strike="noStrike">
              <a:solidFill>
                <a:srgbClr val="1F3864"/>
              </a:solidFill>
              <a:latin typeface="Calibri"/>
              <a:ea typeface="Calibri"/>
              <a:cs typeface="Calibri"/>
              <a:sym typeface="Calibri"/>
            </a:endParaRPr>
          </a:p>
          <a:p>
            <a:pPr indent="0" lvl="0" marL="457200" marR="0" rtl="0" algn="l">
              <a:lnSpc>
                <a:spcPct val="100000"/>
              </a:lnSpc>
              <a:spcBef>
                <a:spcPts val="0"/>
              </a:spcBef>
              <a:spcAft>
                <a:spcPts val="0"/>
              </a:spcAft>
              <a:buClr>
                <a:schemeClr val="dk1"/>
              </a:buClr>
              <a:buSzPts val="1100"/>
              <a:buFont typeface="Arial"/>
              <a:buNone/>
            </a:pPr>
            <a:r>
              <a:t/>
            </a:r>
            <a:endParaRPr b="1" i="0" sz="1800" u="none" cap="none" strike="noStrike">
              <a:solidFill>
                <a:srgbClr val="1F3864"/>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606060"/>
                </a:solidFill>
                <a:latin typeface="Calibri"/>
                <a:ea typeface="Calibri"/>
                <a:cs typeface="Calibri"/>
                <a:sym typeface="Calibri"/>
              </a:rPr>
              <a:t>Challenge</a:t>
            </a:r>
            <a:r>
              <a:rPr b="1" i="0" lang="en-US" sz="1800" u="none" cap="none" strike="noStrike">
                <a:solidFill>
                  <a:srgbClr val="606060"/>
                </a:solidFill>
                <a:latin typeface="Calibri"/>
                <a:ea typeface="Calibri"/>
                <a:cs typeface="Calibri"/>
                <a:sym typeface="Calibri"/>
              </a:rPr>
              <a:t>: reduce the time spend in developing and executing test cases (unit</a:t>
            </a:r>
            <a:r>
              <a:rPr b="1" lang="en-US" sz="1800">
                <a:solidFill>
                  <a:srgbClr val="606060"/>
                </a:solidFill>
                <a:latin typeface="Calibri"/>
                <a:ea typeface="Calibri"/>
                <a:cs typeface="Calibri"/>
                <a:sym typeface="Calibri"/>
              </a:rPr>
              <a:t>, </a:t>
            </a:r>
            <a:r>
              <a:rPr b="1" i="0" lang="en-US" sz="1800" u="none" cap="none" strike="noStrike">
                <a:solidFill>
                  <a:srgbClr val="606060"/>
                </a:solidFill>
                <a:latin typeface="Calibri"/>
                <a:ea typeface="Calibri"/>
                <a:cs typeface="Calibri"/>
                <a:sym typeface="Calibri"/>
              </a:rPr>
              <a:t>configuration-dependent and crash replicating) </a:t>
            </a:r>
            <a:endParaRPr b="1" i="0" sz="1800" u="none" cap="none" strike="noStrike">
              <a:solidFill>
                <a:srgbClr val="60606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606060"/>
              </a:solidFill>
              <a:latin typeface="Calibri"/>
              <a:ea typeface="Calibri"/>
              <a:cs typeface="Calibri"/>
              <a:sym typeface="Calibri"/>
            </a:endParaRPr>
          </a:p>
          <a:p>
            <a:pPr indent="-114300" lvl="1" marL="457200" marR="0" rtl="0" algn="l">
              <a:lnSpc>
                <a:spcPct val="100000"/>
              </a:lnSpc>
              <a:spcBef>
                <a:spcPts val="0"/>
              </a:spcBef>
              <a:spcAft>
                <a:spcPts val="0"/>
              </a:spcAft>
              <a:buClr>
                <a:srgbClr val="606060"/>
              </a:buClr>
              <a:buSzPts val="1400"/>
              <a:buFont typeface="Helvetica Neue"/>
              <a:buChar char="•"/>
            </a:pPr>
            <a:r>
              <a:rPr b="0" i="0" lang="en-US" u="none" cap="none" strike="noStrike">
                <a:solidFill>
                  <a:srgbClr val="1F3864"/>
                </a:solidFill>
                <a:latin typeface="Calibri"/>
                <a:ea typeface="Calibri"/>
                <a:cs typeface="Calibri"/>
                <a:sym typeface="Calibri"/>
              </a:rPr>
              <a:t>K06 - More Configuration/Faster Tests: execute more tests than before per amount of time</a:t>
            </a:r>
            <a:endParaRPr b="0" i="0" u="none" cap="none" strike="noStrike">
              <a:solidFill>
                <a:srgbClr val="1F3864"/>
              </a:solidFill>
              <a:latin typeface="Calibri"/>
              <a:ea typeface="Calibri"/>
              <a:cs typeface="Calibri"/>
              <a:sym typeface="Calibri"/>
            </a:endParaRPr>
          </a:p>
          <a:p>
            <a:pPr indent="-114300" lvl="1" marL="457200" marR="0" rtl="0" algn="l">
              <a:lnSpc>
                <a:spcPct val="100000"/>
              </a:lnSpc>
              <a:spcBef>
                <a:spcPts val="0"/>
              </a:spcBef>
              <a:spcAft>
                <a:spcPts val="0"/>
              </a:spcAft>
              <a:buClr>
                <a:srgbClr val="606060"/>
              </a:buClr>
              <a:buSzPts val="1400"/>
              <a:buFont typeface="Helvetica Neue"/>
              <a:buChar char="•"/>
            </a:pPr>
            <a:r>
              <a:rPr b="0" i="0" lang="en-US" u="none" cap="none" strike="noStrike">
                <a:solidFill>
                  <a:srgbClr val="1F3864"/>
                </a:solidFill>
                <a:latin typeface="Calibri"/>
                <a:ea typeface="Calibri"/>
                <a:cs typeface="Calibri"/>
                <a:sym typeface="Calibri"/>
              </a:rPr>
              <a:t>K08 - More crash replicating test cases: Generation of crash replicating test cases vs manual creation of such test cases</a:t>
            </a:r>
            <a:endParaRPr b="0" i="0" u="none" cap="none" strike="noStrike">
              <a:solidFill>
                <a:srgbClr val="1F3864"/>
              </a:solidFill>
              <a:latin typeface="Calibri"/>
              <a:ea typeface="Calibri"/>
              <a:cs typeface="Calibri"/>
              <a:sym typeface="Calibri"/>
            </a:endParaRPr>
          </a:p>
          <a:p>
            <a:pPr indent="-114300" lvl="1" marL="457200" marR="0" rtl="0" algn="l">
              <a:lnSpc>
                <a:spcPct val="100000"/>
              </a:lnSpc>
              <a:spcBef>
                <a:spcPts val="0"/>
              </a:spcBef>
              <a:spcAft>
                <a:spcPts val="0"/>
              </a:spcAft>
              <a:buClr>
                <a:srgbClr val="1F3864"/>
              </a:buClr>
              <a:buSzPts val="1400"/>
              <a:buFont typeface="Calibri"/>
              <a:buChar char="•"/>
            </a:pPr>
            <a:r>
              <a:rPr lang="en-US">
                <a:solidFill>
                  <a:srgbClr val="1F3864"/>
                </a:solidFill>
                <a:latin typeface="Calibri"/>
                <a:ea typeface="Calibri"/>
                <a:cs typeface="Calibri"/>
                <a:sym typeface="Calibri"/>
              </a:rPr>
              <a:t>K09 - More production level test cases: the generation of production level test cases (driven by the observation of the SUT behavior) will be evaluated against the manual creation of such tests.</a:t>
            </a:r>
            <a:endParaRPr>
              <a:solidFill>
                <a:srgbClr val="1F3864"/>
              </a:solidFill>
              <a:latin typeface="Calibri"/>
              <a:ea typeface="Calibri"/>
              <a:cs typeface="Calibri"/>
              <a:sym typeface="Calibri"/>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19AFFF"/>
              </a:solidFill>
              <a:latin typeface="Calibri"/>
              <a:ea typeface="Calibri"/>
              <a:cs typeface="Calibri"/>
              <a:sym typeface="Calibri"/>
            </a:endParaRPr>
          </a:p>
          <a:p>
            <a:pPr indent="-76200" lvl="0" marL="177800" marR="0" rtl="0" algn="l">
              <a:lnSpc>
                <a:spcPct val="100000"/>
              </a:lnSpc>
              <a:spcBef>
                <a:spcPts val="0"/>
              </a:spcBef>
              <a:spcAft>
                <a:spcPts val="0"/>
              </a:spcAft>
              <a:buClr>
                <a:srgbClr val="606060"/>
              </a:buClr>
              <a:buSzPts val="1600"/>
              <a:buFont typeface="Helvetica Neue"/>
              <a:buNone/>
            </a:pPr>
            <a:r>
              <a:t/>
            </a:r>
            <a:endParaRPr b="0" i="0" sz="1800" u="none" cap="none" strike="noStrike">
              <a:solidFill>
                <a:srgbClr val="60606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628650" y="273844"/>
            <a:ext cx="7886700" cy="71675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9AFFF"/>
              </a:buClr>
              <a:buSzPts val="3600"/>
              <a:buFont typeface="Calibri"/>
              <a:buNone/>
            </a:pPr>
            <a:r>
              <a:rPr lang="en-US" sz="3600">
                <a:solidFill>
                  <a:srgbClr val="19AFFF"/>
                </a:solidFill>
                <a:latin typeface="Calibri"/>
                <a:ea typeface="Calibri"/>
                <a:cs typeface="Calibri"/>
                <a:sym typeface="Calibri"/>
              </a:rPr>
              <a:t>Validation Questions (3/4)</a:t>
            </a:r>
            <a:endParaRPr sz="3600">
              <a:latin typeface="Calibri"/>
              <a:ea typeface="Calibri"/>
              <a:cs typeface="Calibri"/>
              <a:sym typeface="Calibri"/>
            </a:endParaRPr>
          </a:p>
        </p:txBody>
      </p:sp>
      <p:sp>
        <p:nvSpPr>
          <p:cNvPr id="162" name="Google Shape;162;p2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163" name="Google Shape;163;p22"/>
          <p:cNvSpPr txBox="1"/>
          <p:nvPr/>
        </p:nvSpPr>
        <p:spPr>
          <a:xfrm>
            <a:off x="248200" y="912712"/>
            <a:ext cx="8596500" cy="4189800"/>
          </a:xfrm>
          <a:prstGeom prst="rect">
            <a:avLst/>
          </a:prstGeom>
          <a:noFill/>
          <a:ln>
            <a:noFill/>
          </a:ln>
        </p:spPr>
        <p:txBody>
          <a:bodyPr anchorCtr="0" anchor="t" bIns="29450" lIns="58925" spcFirstLastPara="1" rIns="58925" wrap="square" tIns="29450">
            <a:noAutofit/>
          </a:bodyPr>
          <a:lstStyle/>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606060"/>
                </a:solidFill>
                <a:latin typeface="Calibri"/>
                <a:ea typeface="Calibri"/>
                <a:cs typeface="Calibri"/>
                <a:sym typeface="Calibri"/>
              </a:rPr>
              <a:t>VQ3 - </a:t>
            </a:r>
            <a:r>
              <a:rPr b="0" i="1" lang="en-US" sz="1800" u="none" cap="none" strike="noStrike">
                <a:solidFill>
                  <a:srgbClr val="606060"/>
                </a:solidFill>
                <a:latin typeface="Calibri"/>
                <a:ea typeface="Calibri"/>
                <a:cs typeface="Calibri"/>
                <a:sym typeface="Calibri"/>
              </a:rPr>
              <a:t>Can STAMP tools increase developers confidence in running the SUT under various environments?</a:t>
            </a:r>
            <a:r>
              <a:rPr b="0" i="0" lang="en-US" sz="1800" u="none" cap="none" strike="noStrike">
                <a:solidFill>
                  <a:srgbClr val="606060"/>
                </a:solidFill>
                <a:latin typeface="Calibri"/>
                <a:ea typeface="Calibri"/>
                <a:cs typeface="Calibri"/>
                <a:sym typeface="Calibri"/>
              </a:rPr>
              <a:t> </a:t>
            </a:r>
            <a:endParaRPr b="0" i="0" sz="1800" u="none" cap="none" strike="noStrike">
              <a:solidFill>
                <a:srgbClr val="60606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600"/>
              <a:buFont typeface="Arial"/>
              <a:buNone/>
            </a:pPr>
            <a:r>
              <a:t/>
            </a:r>
            <a:endParaRPr sz="1600">
              <a:solidFill>
                <a:srgbClr val="1F3864"/>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rgbClr val="1F3864"/>
                </a:solidFill>
                <a:latin typeface="Calibri"/>
                <a:ea typeface="Calibri"/>
                <a:cs typeface="Calibri"/>
                <a:sym typeface="Calibri"/>
              </a:rPr>
              <a:t>Related to STAMP </a:t>
            </a:r>
            <a:r>
              <a:rPr b="1" i="0" lang="en-US" sz="1600" u="none" cap="none" strike="noStrike">
                <a:solidFill>
                  <a:srgbClr val="1F3864"/>
                </a:solidFill>
                <a:latin typeface="Calibri"/>
                <a:ea typeface="Calibri"/>
                <a:cs typeface="Calibri"/>
                <a:sym typeface="Calibri"/>
              </a:rPr>
              <a:t>O2: Provide an approach to automatically generate, deploy and test large numbers of system configurations</a:t>
            </a:r>
            <a:endParaRPr b="1" i="0" sz="1600" u="none" cap="none" strike="noStrike">
              <a:solidFill>
                <a:srgbClr val="1F3864"/>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1" i="0" sz="1800" u="none" cap="none" strike="noStrike">
              <a:solidFill>
                <a:srgbClr val="60606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100"/>
              <a:buFont typeface="Arial"/>
              <a:buNone/>
            </a:pPr>
            <a:r>
              <a:rPr b="1" i="0" lang="en-US" sz="1800" u="none" cap="none" strike="noStrike">
                <a:solidFill>
                  <a:srgbClr val="606060"/>
                </a:solidFill>
                <a:latin typeface="Calibri"/>
                <a:ea typeface="Calibri"/>
                <a:cs typeface="Calibri"/>
                <a:sym typeface="Calibri"/>
              </a:rPr>
              <a:t>Dependency on the environment. </a:t>
            </a:r>
            <a:r>
              <a:rPr b="0" i="0" lang="en-US" sz="1800" u="none" cap="none" strike="noStrike">
                <a:solidFill>
                  <a:srgbClr val="606060"/>
                </a:solidFill>
                <a:latin typeface="Calibri"/>
                <a:ea typeface="Calibri"/>
                <a:cs typeface="Calibri"/>
                <a:sym typeface="Calibri"/>
              </a:rPr>
              <a:t>To what degree will the tested software run correctly in various real deployments?</a:t>
            </a:r>
            <a:endParaRPr b="0" i="0" sz="1800" u="none" cap="none" strike="noStrike">
              <a:solidFill>
                <a:srgbClr val="606060"/>
              </a:solidFill>
              <a:latin typeface="Calibri"/>
              <a:ea typeface="Calibri"/>
              <a:cs typeface="Calibri"/>
              <a:sym typeface="Calibri"/>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06060"/>
              </a:solidFill>
              <a:latin typeface="Calibri"/>
              <a:ea typeface="Calibri"/>
              <a:cs typeface="Calibri"/>
              <a:sym typeface="Calibri"/>
            </a:endParaRPr>
          </a:p>
          <a:p>
            <a:pPr indent="-114300" lvl="1" marL="457200" marR="0" rtl="0" algn="l">
              <a:lnSpc>
                <a:spcPct val="100000"/>
              </a:lnSpc>
              <a:spcBef>
                <a:spcPts val="0"/>
              </a:spcBef>
              <a:spcAft>
                <a:spcPts val="0"/>
              </a:spcAft>
              <a:buClr>
                <a:srgbClr val="606060"/>
              </a:buClr>
              <a:buSzPts val="1400"/>
              <a:buFont typeface="Helvetica Neue"/>
              <a:buChar char="•"/>
            </a:pPr>
            <a:r>
              <a:rPr b="0" i="0" lang="en-US" u="none" cap="none" strike="noStrike">
                <a:solidFill>
                  <a:srgbClr val="1F3864"/>
                </a:solidFill>
                <a:latin typeface="Calibri"/>
                <a:ea typeface="Calibri"/>
                <a:cs typeface="Calibri"/>
                <a:sym typeface="Calibri"/>
              </a:rPr>
              <a:t>K04 - More unique invocation traces: execute more paths through the SUT by varying configurations</a:t>
            </a:r>
            <a:endParaRPr b="0" i="0" u="none" cap="none" strike="noStrike">
              <a:solidFill>
                <a:srgbClr val="1F3864"/>
              </a:solidFill>
              <a:latin typeface="Calibri"/>
              <a:ea typeface="Calibri"/>
              <a:cs typeface="Calibri"/>
              <a:sym typeface="Calibri"/>
            </a:endParaRPr>
          </a:p>
          <a:p>
            <a:pPr indent="-114300" lvl="1" marL="457200" marR="0" rtl="0" algn="l">
              <a:lnSpc>
                <a:spcPct val="100000"/>
              </a:lnSpc>
              <a:spcBef>
                <a:spcPts val="0"/>
              </a:spcBef>
              <a:spcAft>
                <a:spcPts val="0"/>
              </a:spcAft>
              <a:buClr>
                <a:srgbClr val="606060"/>
              </a:buClr>
              <a:buSzPts val="1400"/>
              <a:buFont typeface="Helvetica Neue"/>
              <a:buChar char="•"/>
            </a:pPr>
            <a:r>
              <a:rPr b="0" i="0" lang="en-US" u="none" cap="none" strike="noStrike">
                <a:solidFill>
                  <a:srgbClr val="1F3864"/>
                </a:solidFill>
                <a:latin typeface="Calibri"/>
                <a:ea typeface="Calibri"/>
                <a:cs typeface="Calibri"/>
                <a:sym typeface="Calibri"/>
              </a:rPr>
              <a:t>K05 - System-specific bugs: find bugs which only occur on specific configurations</a:t>
            </a:r>
            <a:endParaRPr b="0" i="0" u="none" cap="none" strike="noStrike">
              <a:solidFill>
                <a:srgbClr val="1F3864"/>
              </a:solidFill>
              <a:latin typeface="Calibri"/>
              <a:ea typeface="Calibri"/>
              <a:cs typeface="Calibri"/>
              <a:sym typeface="Calibri"/>
            </a:endParaRPr>
          </a:p>
          <a:p>
            <a:pPr indent="-114300" lvl="1" marL="457200" marR="0" rtl="0" algn="l">
              <a:lnSpc>
                <a:spcPct val="100000"/>
              </a:lnSpc>
              <a:spcBef>
                <a:spcPts val="0"/>
              </a:spcBef>
              <a:spcAft>
                <a:spcPts val="0"/>
              </a:spcAft>
              <a:buClr>
                <a:srgbClr val="606060"/>
              </a:buClr>
              <a:buSzPts val="1400"/>
              <a:buFont typeface="Helvetica Neue"/>
              <a:buChar char="•"/>
            </a:pPr>
            <a:r>
              <a:rPr b="0" i="0" lang="en-US" u="none" cap="none" strike="noStrike">
                <a:solidFill>
                  <a:srgbClr val="1F3864"/>
                </a:solidFill>
                <a:latin typeface="Calibri"/>
                <a:ea typeface="Calibri"/>
                <a:cs typeface="Calibri"/>
                <a:sym typeface="Calibri"/>
              </a:rPr>
              <a:t>K06 - More Configuration/Faster Tests: run the SUT on more configurations</a:t>
            </a:r>
            <a:endParaRPr b="0" i="0" u="none" cap="none" strike="noStrike">
              <a:solidFill>
                <a:srgbClr val="1F3864"/>
              </a:solidFill>
              <a:latin typeface="Calibri"/>
              <a:ea typeface="Calibri"/>
              <a:cs typeface="Calibri"/>
              <a:sym typeface="Calibri"/>
            </a:endParaRPr>
          </a:p>
          <a:p>
            <a:pPr indent="-114300" lvl="1" marL="457200" marR="0" rtl="0" algn="l">
              <a:lnSpc>
                <a:spcPct val="100000"/>
              </a:lnSpc>
              <a:spcBef>
                <a:spcPts val="0"/>
              </a:spcBef>
              <a:spcAft>
                <a:spcPts val="0"/>
              </a:spcAft>
              <a:buClr>
                <a:srgbClr val="606060"/>
              </a:buClr>
              <a:buSzPts val="1400"/>
              <a:buFont typeface="Helvetica Neue"/>
              <a:buChar char="•"/>
            </a:pPr>
            <a:r>
              <a:rPr b="0" i="0" lang="en-US" u="none" cap="none" strike="noStrike">
                <a:solidFill>
                  <a:srgbClr val="1F3864"/>
                </a:solidFill>
                <a:latin typeface="Calibri"/>
                <a:ea typeface="Calibri"/>
                <a:cs typeface="Calibri"/>
                <a:sym typeface="Calibri"/>
              </a:rPr>
              <a:t>K08 - More crash replicating test cases: create tests which reproduce crashes caused by configuration testing amplification</a:t>
            </a:r>
            <a:endParaRPr b="0" i="0" u="none" cap="none" strike="noStrike">
              <a:solidFill>
                <a:srgbClr val="1F3864"/>
              </a:solidFill>
              <a:latin typeface="Calibri"/>
              <a:ea typeface="Calibri"/>
              <a:cs typeface="Calibri"/>
              <a:sym typeface="Calibri"/>
            </a:endParaRPr>
          </a:p>
          <a:p>
            <a:pPr indent="-114300" lvl="1" marL="457200" marR="0" rtl="0" algn="l">
              <a:lnSpc>
                <a:spcPct val="100000"/>
              </a:lnSpc>
              <a:spcBef>
                <a:spcPts val="0"/>
              </a:spcBef>
              <a:spcAft>
                <a:spcPts val="0"/>
              </a:spcAft>
              <a:buClr>
                <a:srgbClr val="1F3864"/>
              </a:buClr>
              <a:buSzPts val="1400"/>
              <a:buFont typeface="Calibri"/>
              <a:buChar char="•"/>
            </a:pPr>
            <a:r>
              <a:rPr lang="en-US">
                <a:solidFill>
                  <a:srgbClr val="1F3864"/>
                </a:solidFill>
                <a:latin typeface="Calibri"/>
                <a:ea typeface="Calibri"/>
                <a:cs typeface="Calibri"/>
                <a:sym typeface="Calibri"/>
              </a:rPr>
              <a:t>K09 - More production level test cases: if the behavior of the SUT can drive the generation of new test cases, these can be used to verify the correct behavior of the SUT under different target environments.</a:t>
            </a:r>
            <a:endParaRPr>
              <a:solidFill>
                <a:srgbClr val="1F3864"/>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