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8" r:id="rId3"/>
    <p:sldId id="355" r:id="rId4"/>
    <p:sldId id="332" r:id="rId5"/>
    <p:sldId id="349" r:id="rId6"/>
    <p:sldId id="346" r:id="rId7"/>
    <p:sldId id="347" r:id="rId8"/>
    <p:sldId id="351" r:id="rId9"/>
    <p:sldId id="334" r:id="rId10"/>
    <p:sldId id="338" r:id="rId11"/>
    <p:sldId id="352" r:id="rId12"/>
    <p:sldId id="337" r:id="rId13"/>
    <p:sldId id="357" r:id="rId14"/>
    <p:sldId id="358" r:id="rId15"/>
    <p:sldId id="359" r:id="rId16"/>
    <p:sldId id="354" r:id="rId17"/>
    <p:sldId id="34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2010" autoAdjust="0"/>
  </p:normalViewPr>
  <p:slideViewPr>
    <p:cSldViewPr snapToGrid="0">
      <p:cViewPr varScale="1">
        <p:scale>
          <a:sx n="84" d="100"/>
          <a:sy n="8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ael\stamp\ow2_gitlab\h2020\docs\wp7\stamp_workloa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ael\stamp\ow2_gitlab\h2020\docs\wp7\stamp_work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ael\stamp\ow2_gitlab\h2020\docs\wp7\total_reported_co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/>
            </a:pPr>
            <a:r>
              <a:rPr lang="en-US"/>
              <a:t>Effort M1-M36 per work package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m1-m36_round'!$B$21</c:f>
              <c:strCache>
                <c:ptCount val="1"/>
                <c:pt idx="0">
                  <c:v>planned m1-m36</c:v>
                </c:pt>
              </c:strCache>
            </c:strRef>
          </c:tx>
          <c:spPr>
            <a:solidFill>
              <a:srgbClr val="46850C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'charts m1-m36_round'!$C$20:$I$20</c:f>
              <c:strCache>
                <c:ptCount val="7"/>
                <c:pt idx="0">
                  <c:v>wp1</c:v>
                </c:pt>
                <c:pt idx="1">
                  <c:v>wp2</c:v>
                </c:pt>
                <c:pt idx="2">
                  <c:v>wp3</c:v>
                </c:pt>
                <c:pt idx="3">
                  <c:v>wp4</c:v>
                </c:pt>
                <c:pt idx="4">
                  <c:v>wp5</c:v>
                </c:pt>
                <c:pt idx="5">
                  <c:v>wp6</c:v>
                </c:pt>
                <c:pt idx="6">
                  <c:v>wp7</c:v>
                </c:pt>
              </c:strCache>
            </c:strRef>
          </c:cat>
          <c:val>
            <c:numRef>
              <c:f>'charts m1-m36_round'!$C$21:$I$21</c:f>
              <c:numCache>
                <c:formatCode>0</c:formatCode>
                <c:ptCount val="7"/>
                <c:pt idx="0">
                  <c:v>87</c:v>
                </c:pt>
                <c:pt idx="1">
                  <c:v>82</c:v>
                </c:pt>
                <c:pt idx="2">
                  <c:v>65</c:v>
                </c:pt>
                <c:pt idx="3">
                  <c:v>84</c:v>
                </c:pt>
                <c:pt idx="4">
                  <c:v>117</c:v>
                </c:pt>
                <c:pt idx="5">
                  <c:v>63</c:v>
                </c:pt>
                <c:pt idx="6">
                  <c:v>18</c:v>
                </c:pt>
              </c:numCache>
            </c:numRef>
          </c:val>
        </c:ser>
        <c:ser>
          <c:idx val="1"/>
          <c:order val="1"/>
          <c:tx>
            <c:strRef>
              <c:f>'charts m1-m36_round'!$B$22</c:f>
              <c:strCache>
                <c:ptCount val="1"/>
                <c:pt idx="0">
                  <c:v>actual m1-m36</c:v>
                </c:pt>
              </c:strCache>
            </c:strRef>
          </c:tx>
          <c:spPr>
            <a:solidFill>
              <a:srgbClr val="009DFF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'charts m1-m36_round'!$C$20:$I$20</c:f>
              <c:strCache>
                <c:ptCount val="7"/>
                <c:pt idx="0">
                  <c:v>wp1</c:v>
                </c:pt>
                <c:pt idx="1">
                  <c:v>wp2</c:v>
                </c:pt>
                <c:pt idx="2">
                  <c:v>wp3</c:v>
                </c:pt>
                <c:pt idx="3">
                  <c:v>wp4</c:v>
                </c:pt>
                <c:pt idx="4">
                  <c:v>wp5</c:v>
                </c:pt>
                <c:pt idx="5">
                  <c:v>wp6</c:v>
                </c:pt>
                <c:pt idx="6">
                  <c:v>wp7</c:v>
                </c:pt>
              </c:strCache>
            </c:strRef>
          </c:cat>
          <c:val>
            <c:numRef>
              <c:f>'charts m1-m36_round'!$C$22:$I$22</c:f>
              <c:numCache>
                <c:formatCode>0</c:formatCode>
                <c:ptCount val="7"/>
                <c:pt idx="0">
                  <c:v>91.61</c:v>
                </c:pt>
                <c:pt idx="1">
                  <c:v>101.25000000000001</c:v>
                </c:pt>
                <c:pt idx="2">
                  <c:v>61.25</c:v>
                </c:pt>
                <c:pt idx="3">
                  <c:v>83.899999999999991</c:v>
                </c:pt>
                <c:pt idx="4">
                  <c:v>138.34</c:v>
                </c:pt>
                <c:pt idx="5">
                  <c:v>71.600000000000009</c:v>
                </c:pt>
                <c:pt idx="6">
                  <c:v>21.290000000000003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1177088"/>
        <c:axId val="191173168"/>
      </c:barChart>
      <c:catAx>
        <c:axId val="19117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91173168"/>
        <c:crosses val="autoZero"/>
        <c:auto val="1"/>
        <c:lblAlgn val="ctr"/>
        <c:lblOffset val="100"/>
        <c:noMultiLvlLbl val="1"/>
      </c:catAx>
      <c:valAx>
        <c:axId val="1911731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91177088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333333"/>
    </a:solidFill>
    <a:ln>
      <a:noFill/>
    </a:ln>
  </c:spPr>
  <c:txPr>
    <a:bodyPr/>
    <a:lstStyle/>
    <a:p>
      <a:pPr>
        <a:defRPr sz="1600" baseline="0"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/>
            </a:pPr>
            <a:r>
              <a:rPr lang="en-US"/>
              <a:t>Effort M1-M36 per partner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8044836138601946E-2"/>
          <c:y val="0.13170345248109525"/>
          <c:w val="0.87504384887668862"/>
          <c:h val="0.62291344672403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'charts m1-m36_round'!$T$46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rgbClr val="46850C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'charts m1-m36_round'!$U$45:$AD$45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'charts m1-m36_round'!$U$46:$AD$46</c:f>
              <c:numCache>
                <c:formatCode>0</c:formatCode>
                <c:ptCount val="10"/>
                <c:pt idx="0">
                  <c:v>9</c:v>
                </c:pt>
                <c:pt idx="1">
                  <c:v>79</c:v>
                </c:pt>
                <c:pt idx="2">
                  <c:v>50</c:v>
                </c:pt>
                <c:pt idx="3">
                  <c:v>56</c:v>
                </c:pt>
                <c:pt idx="4">
                  <c:v>53</c:v>
                </c:pt>
                <c:pt idx="5">
                  <c:v>61</c:v>
                </c:pt>
                <c:pt idx="6">
                  <c:v>63</c:v>
                </c:pt>
                <c:pt idx="7">
                  <c:v>56</c:v>
                </c:pt>
                <c:pt idx="8">
                  <c:v>59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'charts m1-m36_round'!$T$47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09DFF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'charts m1-m36_round'!$U$45:$AD$45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'charts m1-m36_round'!$U$47:$AD$47</c:f>
              <c:numCache>
                <c:formatCode>0</c:formatCode>
                <c:ptCount val="10"/>
                <c:pt idx="0">
                  <c:v>25</c:v>
                </c:pt>
                <c:pt idx="1">
                  <c:v>83</c:v>
                </c:pt>
                <c:pt idx="2">
                  <c:v>60</c:v>
                </c:pt>
                <c:pt idx="3">
                  <c:v>66</c:v>
                </c:pt>
                <c:pt idx="4">
                  <c:v>54</c:v>
                </c:pt>
                <c:pt idx="5">
                  <c:v>61</c:v>
                </c:pt>
                <c:pt idx="6">
                  <c:v>63</c:v>
                </c:pt>
                <c:pt idx="7">
                  <c:v>61</c:v>
                </c:pt>
                <c:pt idx="8">
                  <c:v>59</c:v>
                </c:pt>
                <c:pt idx="9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9937856"/>
        <c:axId val="269951856"/>
      </c:barChart>
      <c:catAx>
        <c:axId val="269937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69951856"/>
        <c:crosses val="autoZero"/>
        <c:auto val="1"/>
        <c:lblAlgn val="ctr"/>
        <c:lblOffset val="100"/>
        <c:noMultiLvlLbl val="1"/>
      </c:catAx>
      <c:valAx>
        <c:axId val="2699518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69937856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333333"/>
    </a:solidFill>
    <a:ln>
      <a:noFill/>
    </a:ln>
  </c:spPr>
  <c:txPr>
    <a:bodyPr/>
    <a:lstStyle/>
    <a:p>
      <a:pPr>
        <a:defRPr sz="1600" baseline="0"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/>
            </a:pPr>
            <a:r>
              <a:rPr lang="en-US"/>
              <a:t>Personnel costs per partner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8044836138601946E-2"/>
          <c:y val="0.13170345248109525"/>
          <c:w val="0.81299633464184329"/>
          <c:h val="0.62616136218266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summary!$T$5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summary!$U$4:$AD$4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summary!$U$5:$AD$5</c:f>
              <c:numCache>
                <c:formatCode>#,##0\ _€</c:formatCode>
                <c:ptCount val="10"/>
                <c:pt idx="0">
                  <c:v>66229</c:v>
                </c:pt>
                <c:pt idx="1">
                  <c:v>351711</c:v>
                </c:pt>
                <c:pt idx="2">
                  <c:v>511200</c:v>
                </c:pt>
                <c:pt idx="3">
                  <c:v>452984</c:v>
                </c:pt>
                <c:pt idx="4">
                  <c:v>291712</c:v>
                </c:pt>
                <c:pt idx="5">
                  <c:v>228300</c:v>
                </c:pt>
                <c:pt idx="6">
                  <c:v>283500</c:v>
                </c:pt>
                <c:pt idx="7">
                  <c:v>316000</c:v>
                </c:pt>
                <c:pt idx="8">
                  <c:v>295000</c:v>
                </c:pt>
                <c:pt idx="9">
                  <c:v>282274</c:v>
                </c:pt>
              </c:numCache>
            </c:numRef>
          </c:val>
        </c:ser>
        <c:ser>
          <c:idx val="1"/>
          <c:order val="1"/>
          <c:tx>
            <c:strRef>
              <c:f>summary!$T$6</c:f>
              <c:strCache>
                <c:ptCount val="1"/>
                <c:pt idx="0">
                  <c:v>actuals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summary!$U$4:$AD$4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summary!$U$6:$AD$6</c:f>
              <c:numCache>
                <c:formatCode>#,##0\ _€</c:formatCode>
                <c:ptCount val="10"/>
                <c:pt idx="0">
                  <c:v>80360.570000000007</c:v>
                </c:pt>
                <c:pt idx="1">
                  <c:v>400658</c:v>
                </c:pt>
                <c:pt idx="2">
                  <c:v>480341.13</c:v>
                </c:pt>
                <c:pt idx="3">
                  <c:v>467682.95999999996</c:v>
                </c:pt>
                <c:pt idx="4">
                  <c:v>310504</c:v>
                </c:pt>
                <c:pt idx="5">
                  <c:v>269789.71999999997</c:v>
                </c:pt>
                <c:pt idx="6">
                  <c:v>327628.83999999997</c:v>
                </c:pt>
                <c:pt idx="7">
                  <c:v>298857.73</c:v>
                </c:pt>
                <c:pt idx="8">
                  <c:v>305193.81000000006</c:v>
                </c:pt>
                <c:pt idx="9">
                  <c:v>341570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71226784"/>
        <c:axId val="271221744"/>
      </c:barChart>
      <c:catAx>
        <c:axId val="27122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71221744"/>
        <c:crosses val="autoZero"/>
        <c:auto val="1"/>
        <c:lblAlgn val="ctr"/>
        <c:lblOffset val="100"/>
        <c:noMultiLvlLbl val="1"/>
      </c:catAx>
      <c:valAx>
        <c:axId val="2712217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71226784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333333"/>
    </a:solidFill>
    <a:ln>
      <a:noFill/>
    </a:ln>
  </c:spPr>
  <c:txPr>
    <a:bodyPr/>
    <a:lstStyle/>
    <a:p>
      <a:pPr>
        <a:defRPr sz="1600" baseline="0"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2EE1-C201-4926-A6AD-175B6F0200BE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44BC-C366-4D3F-B554-0CD4B566E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6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B097-5B99-438D-B72D-4EF66391B381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CCA-50E8-4442-9ED7-C32CEF3BB242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6BD4-E84B-4C5C-A1BC-82F866946843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24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200" y="273352"/>
            <a:ext cx="10972171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200" y="1604514"/>
            <a:ext cx="10972171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79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3825-87D7-460E-BEA6-E5C4DB3779AC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F5C-8F59-486B-A594-F569599623CE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D1DD-2517-4840-8BD6-EF7C3AD55206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4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364-8849-49F0-A68C-D3745F9FE4E7}" type="datetime1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FE6-0B4F-4081-97F1-264D477B9D6A}" type="datetime1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7CFC-E74E-4F00-95D3-76C3D60DCFDE}" type="datetime1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0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DF3C-5D6F-4EFB-9361-BC0A00270D5D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9232-043B-49D1-821E-FB509F1A4948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62A4-AADF-44B1-ACC3-93E66163A624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/>
          <p:nvPr userDrawn="1"/>
        </p:nvPicPr>
        <p:blipFill>
          <a:blip r:embed="rId14"/>
          <a:stretch/>
        </p:blipFill>
        <p:spPr>
          <a:xfrm>
            <a:off x="129000" y="6242400"/>
            <a:ext cx="709200" cy="615600"/>
          </a:xfrm>
          <a:prstGeom prst="rect">
            <a:avLst/>
          </a:prstGeom>
          <a:ln>
            <a:noFill/>
          </a:ln>
        </p:spPr>
      </p:pic>
      <p:pic>
        <p:nvPicPr>
          <p:cNvPr id="8" name="Image 7"/>
          <p:cNvPicPr/>
          <p:nvPr userDrawn="1"/>
        </p:nvPicPr>
        <p:blipFill>
          <a:blip r:embed="rId15"/>
          <a:stretch/>
        </p:blipFill>
        <p:spPr>
          <a:xfrm>
            <a:off x="6958364" y="6384240"/>
            <a:ext cx="783360" cy="41760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 userDrawn="1"/>
        </p:nvPicPr>
        <p:blipFill>
          <a:blip r:embed="rId16"/>
          <a:stretch/>
        </p:blipFill>
        <p:spPr>
          <a:xfrm>
            <a:off x="5212364" y="6384240"/>
            <a:ext cx="1686240" cy="417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4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5412" y="1122363"/>
            <a:ext cx="9914964" cy="1704387"/>
          </a:xfrm>
        </p:spPr>
        <p:txBody>
          <a:bodyPr/>
          <a:lstStyle/>
          <a:p>
            <a:r>
              <a:rPr lang="fr-FR" dirty="0" smtClean="0"/>
              <a:t>WP7 Project Management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3100" y="2712940"/>
            <a:ext cx="9144000" cy="1655762"/>
          </a:xfrm>
        </p:spPr>
        <p:txBody>
          <a:bodyPr/>
          <a:lstStyle/>
          <a:p>
            <a:r>
              <a:rPr lang="pt-BR" dirty="0" smtClean="0"/>
              <a:t>H2020 LEIT RIA - ICT-10-2016 – Software Technology</a:t>
            </a:r>
          </a:p>
          <a:p>
            <a:r>
              <a:rPr lang="pt-BR" dirty="0" smtClean="0"/>
              <a:t>2016/12/01 – 2019/11/30</a:t>
            </a:r>
            <a:endParaRPr lang="fr-FR" dirty="0"/>
          </a:p>
        </p:txBody>
      </p:sp>
      <p:pic>
        <p:nvPicPr>
          <p:cNvPr id="4" name="Image 12"/>
          <p:cNvPicPr/>
          <p:nvPr/>
        </p:nvPicPr>
        <p:blipFill>
          <a:blip r:embed="rId2"/>
          <a:stretch/>
        </p:blipFill>
        <p:spPr>
          <a:xfrm>
            <a:off x="21469" y="23813"/>
            <a:ext cx="2958840" cy="2253240"/>
          </a:xfrm>
          <a:prstGeom prst="rect">
            <a:avLst/>
          </a:prstGeom>
          <a:ln>
            <a:noFill/>
          </a:ln>
        </p:spPr>
      </p:pic>
      <p:pic>
        <p:nvPicPr>
          <p:cNvPr id="5" name="Image 13"/>
          <p:cNvPicPr/>
          <p:nvPr/>
        </p:nvPicPr>
        <p:blipFill>
          <a:blip r:embed="rId3"/>
          <a:stretch/>
        </p:blipFill>
        <p:spPr>
          <a:xfrm>
            <a:off x="9077718" y="107690"/>
            <a:ext cx="2349825" cy="568179"/>
          </a:xfrm>
          <a:prstGeom prst="rect">
            <a:avLst/>
          </a:prstGeom>
          <a:ln>
            <a:noFill/>
          </a:ln>
        </p:spPr>
      </p:pic>
      <p:pic>
        <p:nvPicPr>
          <p:cNvPr id="6" name="Image 14"/>
          <p:cNvPicPr/>
          <p:nvPr/>
        </p:nvPicPr>
        <p:blipFill>
          <a:blip r:embed="rId4"/>
          <a:stretch/>
        </p:blipFill>
        <p:spPr>
          <a:xfrm>
            <a:off x="9077718" y="728392"/>
            <a:ext cx="2349825" cy="1216948"/>
          </a:xfrm>
          <a:prstGeom prst="rect">
            <a:avLst/>
          </a:prstGeom>
          <a:ln>
            <a:noFill/>
          </a:ln>
        </p:spPr>
      </p:pic>
      <p:pic>
        <p:nvPicPr>
          <p:cNvPr id="8" name="Image 14"/>
          <p:cNvPicPr/>
          <p:nvPr/>
        </p:nvPicPr>
        <p:blipFill>
          <a:blip r:embed="rId5"/>
          <a:stretch/>
        </p:blipFill>
        <p:spPr>
          <a:xfrm>
            <a:off x="1625719" y="4583497"/>
            <a:ext cx="1849320" cy="557280"/>
          </a:xfrm>
          <a:prstGeom prst="rect">
            <a:avLst/>
          </a:prstGeom>
          <a:ln>
            <a:noFill/>
          </a:ln>
        </p:spPr>
      </p:pic>
      <p:pic>
        <p:nvPicPr>
          <p:cNvPr id="9" name="Image 15"/>
          <p:cNvPicPr/>
          <p:nvPr/>
        </p:nvPicPr>
        <p:blipFill>
          <a:blip r:embed="rId6"/>
          <a:stretch/>
        </p:blipFill>
        <p:spPr>
          <a:xfrm>
            <a:off x="1649479" y="5273257"/>
            <a:ext cx="1151280" cy="362880"/>
          </a:xfrm>
          <a:prstGeom prst="rect">
            <a:avLst/>
          </a:prstGeom>
          <a:ln>
            <a:noFill/>
          </a:ln>
        </p:spPr>
      </p:pic>
      <p:pic>
        <p:nvPicPr>
          <p:cNvPr id="10" name="Image 16"/>
          <p:cNvPicPr/>
          <p:nvPr/>
        </p:nvPicPr>
        <p:blipFill>
          <a:blip r:embed="rId7"/>
          <a:stretch/>
        </p:blipFill>
        <p:spPr>
          <a:xfrm>
            <a:off x="1597639" y="5709937"/>
            <a:ext cx="1935360" cy="528840"/>
          </a:xfrm>
          <a:prstGeom prst="rect">
            <a:avLst/>
          </a:prstGeom>
          <a:ln>
            <a:noFill/>
          </a:ln>
        </p:spPr>
      </p:pic>
      <p:pic>
        <p:nvPicPr>
          <p:cNvPr id="11" name="Image 18"/>
          <p:cNvPicPr/>
          <p:nvPr/>
        </p:nvPicPr>
        <p:blipFill>
          <a:blip r:embed="rId8"/>
          <a:stretch/>
        </p:blipFill>
        <p:spPr>
          <a:xfrm>
            <a:off x="6737719" y="5015497"/>
            <a:ext cx="1378080" cy="305640"/>
          </a:xfrm>
          <a:prstGeom prst="rect">
            <a:avLst/>
          </a:prstGeom>
          <a:ln>
            <a:noFill/>
          </a:ln>
        </p:spPr>
      </p:pic>
      <p:pic>
        <p:nvPicPr>
          <p:cNvPr id="12" name="Image 19"/>
          <p:cNvPicPr/>
          <p:nvPr/>
        </p:nvPicPr>
        <p:blipFill>
          <a:blip r:embed="rId9"/>
          <a:stretch/>
        </p:blipFill>
        <p:spPr>
          <a:xfrm>
            <a:off x="6413719" y="5663497"/>
            <a:ext cx="1998720" cy="389520"/>
          </a:xfrm>
          <a:prstGeom prst="rect">
            <a:avLst/>
          </a:prstGeom>
          <a:ln>
            <a:noFill/>
          </a:ln>
        </p:spPr>
      </p:pic>
      <p:pic>
        <p:nvPicPr>
          <p:cNvPr id="13" name="Image 20"/>
          <p:cNvPicPr/>
          <p:nvPr/>
        </p:nvPicPr>
        <p:blipFill>
          <a:blip r:embed="rId10"/>
          <a:stretch/>
        </p:blipFill>
        <p:spPr>
          <a:xfrm>
            <a:off x="9149719" y="4637497"/>
            <a:ext cx="1511280" cy="539280"/>
          </a:xfrm>
          <a:prstGeom prst="rect">
            <a:avLst/>
          </a:prstGeom>
          <a:ln>
            <a:noFill/>
          </a:ln>
        </p:spPr>
      </p:pic>
      <p:pic>
        <p:nvPicPr>
          <p:cNvPr id="14" name="Image 21"/>
          <p:cNvPicPr/>
          <p:nvPr/>
        </p:nvPicPr>
        <p:blipFill>
          <a:blip r:embed="rId11"/>
          <a:stretch/>
        </p:blipFill>
        <p:spPr>
          <a:xfrm>
            <a:off x="9077719" y="5015497"/>
            <a:ext cx="1727280" cy="1003680"/>
          </a:xfrm>
          <a:prstGeom prst="rect">
            <a:avLst/>
          </a:prstGeom>
          <a:ln>
            <a:noFill/>
          </a:ln>
        </p:spPr>
      </p:pic>
      <p:pic>
        <p:nvPicPr>
          <p:cNvPr id="15" name="Image 22"/>
          <p:cNvPicPr/>
          <p:nvPr/>
        </p:nvPicPr>
        <p:blipFill>
          <a:blip r:embed="rId12"/>
          <a:stretch/>
        </p:blipFill>
        <p:spPr>
          <a:xfrm>
            <a:off x="9293719" y="5807497"/>
            <a:ext cx="1295280" cy="417600"/>
          </a:xfrm>
          <a:prstGeom prst="rect">
            <a:avLst/>
          </a:prstGeom>
          <a:ln>
            <a:noFill/>
          </a:ln>
        </p:spPr>
      </p:pic>
      <p:pic>
        <p:nvPicPr>
          <p:cNvPr id="16" name="Image 94"/>
          <p:cNvPicPr/>
          <p:nvPr/>
        </p:nvPicPr>
        <p:blipFill>
          <a:blip r:embed="rId13"/>
          <a:stretch/>
        </p:blipFill>
        <p:spPr>
          <a:xfrm>
            <a:off x="4518319" y="5206297"/>
            <a:ext cx="1079640" cy="1209240"/>
          </a:xfrm>
          <a:prstGeom prst="rect">
            <a:avLst/>
          </a:prstGeom>
          <a:ln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4603069"/>
            <a:ext cx="1728000" cy="608136"/>
          </a:xfrm>
          <a:prstGeom prst="rect">
            <a:avLst/>
          </a:prstGeom>
        </p:spPr>
      </p:pic>
      <p:sp>
        <p:nvSpPr>
          <p:cNvPr id="19" name="CustomShape 6"/>
          <p:cNvSpPr/>
          <p:nvPr/>
        </p:nvSpPr>
        <p:spPr>
          <a:xfrm>
            <a:off x="5904881" y="3481275"/>
            <a:ext cx="4900118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fr-FR" sz="2000" b="1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Caroline </a:t>
            </a:r>
            <a:r>
              <a:rPr lang="fr-FR" sz="2000" b="1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Landry</a:t>
            </a:r>
            <a:endParaRPr lang="fr-FR" sz="2000" b="1" i="1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</a:t>
            </a:r>
            <a:r>
              <a:rPr lang="fr-FR" sz="20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</a:t>
            </a:r>
            <a:r>
              <a:rPr lang="fr-FR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Manager</a:t>
            </a:r>
            <a:endParaRPr lang="fr-FR" sz="20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fr-FR" sz="200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INRIA</a:t>
            </a:r>
            <a:r>
              <a:rPr lang="fr-FR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fr-FR" sz="200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France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267" y="3452444"/>
            <a:ext cx="922185" cy="9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10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1865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</a:t>
            </a:r>
            <a:r>
              <a:rPr lang="fr-FR" dirty="0" smtClean="0"/>
              <a:t>(1)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739116"/>
              </p:ext>
            </p:extLst>
          </p:nvPr>
        </p:nvGraphicFramePr>
        <p:xfrm>
          <a:off x="2164424" y="1065667"/>
          <a:ext cx="8053995" cy="529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7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1865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</a:t>
            </a:r>
            <a:r>
              <a:rPr lang="fr-FR" dirty="0" smtClean="0"/>
              <a:t>(2)</a:t>
            </a:r>
            <a:endParaRPr lang="fr-FR" dirty="0"/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36733"/>
              </p:ext>
            </p:extLst>
          </p:nvPr>
        </p:nvGraphicFramePr>
        <p:xfrm>
          <a:off x="1591627" y="1056322"/>
          <a:ext cx="9324023" cy="53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328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586047"/>
            <a:ext cx="10578888" cy="57703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5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</a:t>
            </a:r>
            <a:r>
              <a:rPr lang="fr-FR" dirty="0" smtClean="0"/>
              <a:t>(3)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6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(4)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070264"/>
            <a:ext cx="10515600" cy="510669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KTH</a:t>
            </a:r>
          </a:p>
          <a:p>
            <a:pPr lvl="1"/>
            <a:r>
              <a:rPr lang="en-GB" dirty="0" smtClean="0"/>
              <a:t>planned </a:t>
            </a:r>
            <a:r>
              <a:rPr lang="en-GB" dirty="0"/>
              <a:t>efforts were </a:t>
            </a:r>
            <a:r>
              <a:rPr lang="en-GB" dirty="0" smtClean="0"/>
              <a:t>underestimated when moving</a:t>
            </a:r>
            <a:endParaRPr lang="fr-FR" dirty="0" smtClean="0"/>
          </a:p>
          <a:p>
            <a:r>
              <a:rPr lang="fr-FR" dirty="0" smtClean="0"/>
              <a:t>INRIA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en-GB" dirty="0" smtClean="0"/>
              <a:t>PMs moved </a:t>
            </a:r>
            <a:r>
              <a:rPr lang="en-GB" dirty="0"/>
              <a:t>from WP3 </a:t>
            </a:r>
            <a:r>
              <a:rPr lang="en-GB" dirty="0" smtClean="0"/>
              <a:t>to WP1</a:t>
            </a:r>
          </a:p>
          <a:p>
            <a:pPr lvl="1"/>
            <a:r>
              <a:rPr lang="en-GB" dirty="0" smtClean="0"/>
              <a:t>Some </a:t>
            </a:r>
            <a:r>
              <a:rPr lang="en-GB" dirty="0"/>
              <a:t>additional PMs </a:t>
            </a:r>
            <a:r>
              <a:rPr lang="en-GB" dirty="0" smtClean="0"/>
              <a:t>allocated to WP1 to achieve </a:t>
            </a:r>
            <a:r>
              <a:rPr lang="en-GB" dirty="0"/>
              <a:t>the </a:t>
            </a:r>
            <a:r>
              <a:rPr lang="en-GB" dirty="0" smtClean="0"/>
              <a:t>industrial maturity level</a:t>
            </a:r>
            <a:endParaRPr lang="en-GB" dirty="0" smtClean="0"/>
          </a:p>
          <a:p>
            <a:pPr lvl="1"/>
            <a:r>
              <a:rPr lang="en-GB" dirty="0" smtClean="0"/>
              <a:t>Unplanned </a:t>
            </a:r>
            <a:r>
              <a:rPr lang="en-GB" dirty="0"/>
              <a:t>tasks (additional review, amendments and detailed management of some partners)</a:t>
            </a:r>
            <a:endParaRPr lang="fr-FR" dirty="0" smtClean="0"/>
          </a:p>
          <a:p>
            <a:r>
              <a:rPr lang="fr-FR" dirty="0" smtClean="0"/>
              <a:t>SINTEF</a:t>
            </a:r>
          </a:p>
          <a:p>
            <a:pPr lvl="1"/>
            <a:r>
              <a:rPr lang="fr-FR" dirty="0" err="1" smtClean="0"/>
              <a:t>Mainly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smtClean="0"/>
              <a:t>effort on WP2 </a:t>
            </a:r>
            <a:r>
              <a:rPr lang="fr-FR" dirty="0" err="1" smtClean="0"/>
              <a:t>because</a:t>
            </a:r>
            <a:r>
              <a:rPr lang="fr-FR" dirty="0" smtClean="0"/>
              <a:t> of turnover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(5)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070264"/>
            <a:ext cx="10515600" cy="5106699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TUDelft</a:t>
            </a:r>
            <a:endParaRPr lang="fr-FR" dirty="0" smtClean="0"/>
          </a:p>
          <a:p>
            <a:pPr lvl="1"/>
            <a:r>
              <a:rPr lang="en-GB" dirty="0" smtClean="0"/>
              <a:t>Effort </a:t>
            </a:r>
            <a:r>
              <a:rPr lang="en-GB" dirty="0"/>
              <a:t>was divided differently </a:t>
            </a:r>
            <a:r>
              <a:rPr lang="en-GB" dirty="0" smtClean="0"/>
              <a:t>mainly because of WP3 reorientation after mid-term review</a:t>
            </a:r>
            <a:endParaRPr lang="fr-FR" dirty="0" smtClean="0"/>
          </a:p>
          <a:p>
            <a:r>
              <a:rPr lang="fr-FR" dirty="0" smtClean="0"/>
              <a:t>OW2</a:t>
            </a:r>
          </a:p>
          <a:p>
            <a:pPr lvl="1"/>
            <a:r>
              <a:rPr lang="fr-FR" dirty="0" err="1" smtClean="0"/>
              <a:t>Difficulty</a:t>
            </a:r>
            <a:r>
              <a:rPr lang="fr-FR" dirty="0" smtClean="0"/>
              <a:t> to </a:t>
            </a:r>
            <a:r>
              <a:rPr lang="fr-FR" dirty="0" err="1" smtClean="0"/>
              <a:t>hire</a:t>
            </a:r>
            <a:r>
              <a:rPr lang="fr-FR" dirty="0" smtClean="0"/>
              <a:t> people </a:t>
            </a:r>
            <a:r>
              <a:rPr lang="fr-FR" dirty="0" err="1" smtClean="0"/>
              <a:t>impacted</a:t>
            </a:r>
            <a:r>
              <a:rPr lang="fr-FR" dirty="0" smtClean="0"/>
              <a:t> WP1/WP2</a:t>
            </a:r>
          </a:p>
          <a:p>
            <a:pPr lvl="1"/>
            <a:r>
              <a:rPr lang="fr-FR" dirty="0" err="1" smtClean="0"/>
              <a:t>PMs</a:t>
            </a:r>
            <a:r>
              <a:rPr lang="fr-FR" dirty="0" smtClean="0"/>
              <a:t> </a:t>
            </a:r>
            <a:r>
              <a:rPr lang="fr-FR" dirty="0" err="1" smtClean="0"/>
              <a:t>re-allocated</a:t>
            </a:r>
            <a:r>
              <a:rPr lang="fr-FR" dirty="0" smtClean="0"/>
              <a:t> to WP5 to </a:t>
            </a:r>
            <a:r>
              <a:rPr lang="fr-FR" dirty="0" err="1" smtClean="0"/>
              <a:t>implement</a:t>
            </a:r>
            <a:r>
              <a:rPr lang="fr-FR" dirty="0" smtClean="0"/>
              <a:t> CI </a:t>
            </a:r>
            <a:r>
              <a:rPr lang="fr-FR" dirty="0" err="1" smtClean="0"/>
              <a:t>tools</a:t>
            </a:r>
            <a:endParaRPr lang="fr-FR" dirty="0" smtClean="0"/>
          </a:p>
          <a:p>
            <a:pPr lvl="1"/>
            <a:r>
              <a:rPr lang="fr-FR" dirty="0" smtClean="0"/>
              <a:t>More </a:t>
            </a:r>
            <a:r>
              <a:rPr lang="fr-FR" dirty="0" err="1" smtClean="0"/>
              <a:t>dissemination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planned</a:t>
            </a:r>
            <a:r>
              <a:rPr lang="fr-FR" dirty="0" smtClean="0"/>
              <a:t> and </a:t>
            </a:r>
            <a:r>
              <a:rPr lang="fr-FR" dirty="0" err="1" smtClean="0"/>
              <a:t>additional</a:t>
            </a:r>
            <a:r>
              <a:rPr lang="fr-FR" dirty="0" smtClean="0"/>
              <a:t> effort on exploitation and business plan to help </a:t>
            </a:r>
            <a:r>
              <a:rPr lang="fr-FR" dirty="0" err="1" smtClean="0"/>
              <a:t>Activeeon</a:t>
            </a:r>
            <a:r>
              <a:rPr lang="fr-FR" dirty="0" smtClean="0"/>
              <a:t> (WP6)</a:t>
            </a:r>
          </a:p>
          <a:p>
            <a:r>
              <a:rPr lang="fr-FR" dirty="0" err="1" smtClean="0"/>
              <a:t>XWiki</a:t>
            </a:r>
            <a:endParaRPr lang="fr-FR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echnical </a:t>
            </a:r>
            <a:r>
              <a:rPr lang="en-GB" dirty="0"/>
              <a:t>work </a:t>
            </a:r>
            <a:r>
              <a:rPr lang="en-GB" dirty="0" smtClean="0"/>
              <a:t>in WP1/WP2 faster </a:t>
            </a:r>
            <a:r>
              <a:rPr lang="en-GB" dirty="0"/>
              <a:t>than </a:t>
            </a:r>
            <a:r>
              <a:rPr lang="en-GB" dirty="0" smtClean="0"/>
              <a:t>planned</a:t>
            </a:r>
          </a:p>
          <a:p>
            <a:pPr lvl="1"/>
            <a:r>
              <a:rPr lang="en-GB" dirty="0" smtClean="0"/>
              <a:t>Effort </a:t>
            </a:r>
            <a:r>
              <a:rPr lang="fr-FR" dirty="0" err="1" smtClean="0"/>
              <a:t>re-allocated</a:t>
            </a:r>
            <a:r>
              <a:rPr lang="fr-FR" dirty="0" smtClean="0"/>
              <a:t> </a:t>
            </a:r>
            <a:r>
              <a:rPr lang="en-GB" dirty="0" smtClean="0"/>
              <a:t>mainly </a:t>
            </a:r>
            <a:r>
              <a:rPr lang="en-GB" dirty="0"/>
              <a:t>on WP5 to achieve the metrics and the </a:t>
            </a:r>
            <a:r>
              <a:rPr lang="en-GB" dirty="0" smtClean="0"/>
              <a:t>KPIs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5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lang="fr-FR" dirty="0" smtClean="0"/>
              <a:t>Effort (6)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070264"/>
            <a:ext cx="10515600" cy="5106699"/>
          </a:xfrm>
        </p:spPr>
        <p:txBody>
          <a:bodyPr>
            <a:normAutofit/>
          </a:bodyPr>
          <a:lstStyle/>
          <a:p>
            <a:r>
              <a:rPr lang="fr-FR" dirty="0" err="1" smtClean="0"/>
              <a:t>Tellu</a:t>
            </a:r>
            <a:endParaRPr lang="fr-FR" dirty="0" smtClean="0"/>
          </a:p>
          <a:p>
            <a:pPr lvl="1"/>
            <a:r>
              <a:rPr lang="en-GB" dirty="0" smtClean="0"/>
              <a:t>WP3 contribution faster than planned and so some effort shifted </a:t>
            </a:r>
            <a:r>
              <a:rPr lang="en-GB" dirty="0"/>
              <a:t>from WP3 to </a:t>
            </a:r>
            <a:r>
              <a:rPr lang="en-GB" dirty="0" smtClean="0"/>
              <a:t>WP2</a:t>
            </a:r>
          </a:p>
          <a:p>
            <a:pPr lvl="1"/>
            <a:r>
              <a:rPr lang="en-GB" dirty="0" smtClean="0"/>
              <a:t>Additional effort on WP5 in the final year to work on </a:t>
            </a:r>
            <a:r>
              <a:rPr lang="en-GB" dirty="0" err="1" smtClean="0"/>
              <a:t>TelluCloud</a:t>
            </a:r>
            <a:endParaRPr lang="fr-FR" dirty="0" smtClean="0"/>
          </a:p>
          <a:p>
            <a:r>
              <a:rPr lang="fr-FR" dirty="0" err="1" smtClean="0"/>
              <a:t>Activeeon</a:t>
            </a:r>
            <a:endParaRPr lang="fr-FR" dirty="0" smtClean="0"/>
          </a:p>
          <a:p>
            <a:pPr lvl="1"/>
            <a:r>
              <a:rPr lang="fr-FR" dirty="0"/>
              <a:t>2</a:t>
            </a:r>
            <a:r>
              <a:rPr lang="fr-FR" dirty="0" smtClean="0"/>
              <a:t>PMs </a:t>
            </a:r>
            <a:r>
              <a:rPr lang="fr-FR" dirty="0" err="1" smtClean="0"/>
              <a:t>achieved</a:t>
            </a:r>
            <a:r>
              <a:rPr lang="fr-FR" dirty="0" smtClean="0"/>
              <a:t> by INRIA on WP1 </a:t>
            </a:r>
            <a:r>
              <a:rPr lang="fr-FR" dirty="0" err="1" smtClean="0"/>
              <a:t>because</a:t>
            </a:r>
            <a:r>
              <a:rPr lang="fr-FR" dirty="0" smtClean="0"/>
              <a:t> of turnover (PR1)</a:t>
            </a:r>
          </a:p>
          <a:p>
            <a:pPr lvl="1"/>
            <a:r>
              <a:rPr lang="fr-FR" dirty="0" smtClean="0"/>
              <a:t>More effort on WP2/WP3/WP4/WP5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smtClean="0"/>
              <a:t>of 1 </a:t>
            </a:r>
            <a:r>
              <a:rPr lang="fr-FR" dirty="0" smtClean="0"/>
              <a:t>senior </a:t>
            </a:r>
            <a:r>
              <a:rPr lang="fr-FR" dirty="0" err="1" smtClean="0"/>
              <a:t>engineer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 by 2 junior </a:t>
            </a:r>
            <a:r>
              <a:rPr lang="fr-FR" dirty="0" err="1" smtClean="0"/>
              <a:t>engineers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0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" y="844982"/>
            <a:ext cx="11874383" cy="116669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16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9773" y="-51955"/>
            <a:ext cx="110940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Personnel </a:t>
            </a:r>
            <a:r>
              <a:rPr lang="fr-FR" dirty="0" err="1" smtClean="0"/>
              <a:t>costs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139411"/>
              </p:ext>
            </p:extLst>
          </p:nvPr>
        </p:nvGraphicFramePr>
        <p:xfrm>
          <a:off x="2894547" y="1796096"/>
          <a:ext cx="676275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037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15;p59">
            <a:extLst>
              <a:ext uri="{FF2B5EF4-FFF2-40B4-BE49-F238E27FC236}">
                <a16:creationId xmlns:a16="http://schemas.microsoft.com/office/drawing/2014/main" xmlns="" id="{BF8AD9FA-C08F-234A-9E02-A9142AFA6BFF}"/>
              </a:ext>
            </a:extLst>
          </p:cNvPr>
          <p:cNvSpPr txBox="1"/>
          <p:nvPr/>
        </p:nvSpPr>
        <p:spPr>
          <a:xfrm>
            <a:off x="535949" y="232116"/>
            <a:ext cx="11120000" cy="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00" tIns="43600" rIns="43600" bIns="43600" anchor="ctr" anchorCtr="0">
            <a:noAutofit/>
          </a:bodyPr>
          <a:lstStyle/>
          <a:p>
            <a:r>
              <a:rPr lang="en" sz="4667" dirty="0">
                <a:solidFill>
                  <a:srgbClr val="19AFFF"/>
                </a:solidFill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rPr>
              <a:t>Questions &amp; Answers</a:t>
            </a:r>
            <a:endParaRPr sz="4667" dirty="0">
              <a:solidFill>
                <a:srgbClr val="000000"/>
              </a:solidFill>
              <a:latin typeface="Calibri" panose="020F0502020204030204" pitchFamily="34" charset="0"/>
              <a:ea typeface="Helvetica Neue Light"/>
              <a:cs typeface="Calibri" panose="020F0502020204030204" pitchFamily="34" charset="0"/>
              <a:sym typeface="Helvetica Neue Light"/>
            </a:endParaRPr>
          </a:p>
        </p:txBody>
      </p:sp>
      <p:sp>
        <p:nvSpPr>
          <p:cNvPr id="9" name="Google Shape;416;p59">
            <a:extLst>
              <a:ext uri="{FF2B5EF4-FFF2-40B4-BE49-F238E27FC236}">
                <a16:creationId xmlns:a16="http://schemas.microsoft.com/office/drawing/2014/main" xmlns="" id="{F15759D9-F781-F342-8387-F22256BBC1E6}"/>
              </a:ext>
            </a:extLst>
          </p:cNvPr>
          <p:cNvSpPr txBox="1"/>
          <p:nvPr/>
        </p:nvSpPr>
        <p:spPr>
          <a:xfrm>
            <a:off x="610200" y="1214233"/>
            <a:ext cx="10971200" cy="6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567" tIns="39267" rIns="78567" bIns="39267" anchor="t" anchorCtr="0">
            <a:noAutofit/>
          </a:bodyPr>
          <a:lstStyle/>
          <a:p>
            <a:pPr algn="just"/>
            <a:endParaRPr sz="2400">
              <a:solidFill>
                <a:srgbClr val="606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417;p59">
            <a:extLst>
              <a:ext uri="{FF2B5EF4-FFF2-40B4-BE49-F238E27FC236}">
                <a16:creationId xmlns:a16="http://schemas.microsoft.com/office/drawing/2014/main" xmlns="" id="{B7D0AA70-5156-2B44-86C3-89B6428AC83F}"/>
              </a:ext>
            </a:extLst>
          </p:cNvPr>
          <p:cNvSpPr txBox="1"/>
          <p:nvPr/>
        </p:nvSpPr>
        <p:spPr>
          <a:xfrm>
            <a:off x="11429100" y="6314963"/>
            <a:ext cx="364000" cy="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567" tIns="39267" rIns="78567" bIns="39267" anchor="ctr" anchorCtr="0">
            <a:noAutofit/>
          </a:bodyPr>
          <a:lstStyle/>
          <a:p>
            <a:pPr algn="r"/>
            <a:fld id="{00000000-1234-1234-1234-123412341234}" type="slidenum">
              <a:rPr lang="en"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/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418;p59">
            <a:extLst>
              <a:ext uri="{FF2B5EF4-FFF2-40B4-BE49-F238E27FC236}">
                <a16:creationId xmlns:a16="http://schemas.microsoft.com/office/drawing/2014/main" xmlns="" id="{2149D99E-8766-E840-91BF-8AE47482B4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873" y="2080862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19;p59">
            <a:extLst>
              <a:ext uri="{FF2B5EF4-FFF2-40B4-BE49-F238E27FC236}">
                <a16:creationId xmlns:a16="http://schemas.microsoft.com/office/drawing/2014/main" xmlns="" id="{FA05A0DB-EEE8-754B-8B23-5C1AC0AD85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137" y="2295072"/>
            <a:ext cx="2857500" cy="2267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55" y="1440"/>
            <a:ext cx="10515600" cy="1325563"/>
          </a:xfrm>
        </p:spPr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003"/>
            <a:ext cx="10515600" cy="4849960"/>
          </a:xfrm>
        </p:spPr>
        <p:txBody>
          <a:bodyPr>
            <a:normAutofit/>
          </a:bodyPr>
          <a:lstStyle/>
          <a:p>
            <a:r>
              <a:rPr lang="fr-FR" dirty="0" smtClean="0"/>
              <a:t>Meetings</a:t>
            </a:r>
          </a:p>
          <a:p>
            <a:pPr lvl="1"/>
            <a:r>
              <a:rPr lang="fr-FR" dirty="0" err="1" smtClean="0"/>
              <a:t>Monthly</a:t>
            </a:r>
            <a:r>
              <a:rPr lang="fr-FR" dirty="0" smtClean="0"/>
              <a:t> calls </a:t>
            </a:r>
            <a:r>
              <a:rPr lang="fr-FR" dirty="0" err="1" smtClean="0"/>
              <a:t>with</a:t>
            </a:r>
            <a:r>
              <a:rPr lang="fr-FR" dirty="0" smtClean="0"/>
              <a:t> all </a:t>
            </a:r>
            <a:r>
              <a:rPr lang="fr-FR" dirty="0" err="1" smtClean="0"/>
              <a:t>partners</a:t>
            </a:r>
            <a:endParaRPr lang="fr-FR" dirty="0" smtClean="0"/>
          </a:p>
          <a:p>
            <a:pPr lvl="1"/>
            <a:r>
              <a:rPr lang="fr-FR" dirty="0" smtClean="0"/>
              <a:t>WP5 &amp; WP4: </a:t>
            </a:r>
            <a:r>
              <a:rPr lang="fr-FR" dirty="0" err="1" smtClean="0"/>
              <a:t>regulars</a:t>
            </a:r>
            <a:r>
              <a:rPr lang="fr-FR" dirty="0" smtClean="0"/>
              <a:t> calls </a:t>
            </a:r>
            <a:r>
              <a:rPr lang="fr-FR" dirty="0" err="1" smtClean="0"/>
              <a:t>with</a:t>
            </a:r>
            <a:r>
              <a:rPr lang="fr-FR" dirty="0" smtClean="0"/>
              <a:t> all </a:t>
            </a:r>
            <a:r>
              <a:rPr lang="fr-FR" dirty="0" err="1" smtClean="0"/>
              <a:t>partners</a:t>
            </a:r>
            <a:endParaRPr lang="fr-FR" dirty="0" smtClean="0"/>
          </a:p>
          <a:p>
            <a:pPr lvl="1"/>
            <a:r>
              <a:rPr lang="en-GB" dirty="0"/>
              <a:t>WP1, WP2 and </a:t>
            </a:r>
            <a:r>
              <a:rPr lang="en-GB" dirty="0" smtClean="0"/>
              <a:t>WP3: dedicated </a:t>
            </a:r>
            <a:r>
              <a:rPr lang="en-GB" dirty="0"/>
              <a:t>calls and working sessions by video </a:t>
            </a:r>
            <a:r>
              <a:rPr lang="en-GB" dirty="0" smtClean="0"/>
              <a:t>conferences</a:t>
            </a:r>
            <a:endParaRPr lang="fr-FR" dirty="0" smtClean="0"/>
          </a:p>
          <a:p>
            <a:pPr lvl="1"/>
            <a:r>
              <a:rPr lang="fr-FR" dirty="0" smtClean="0"/>
              <a:t>KTH/INRIA: </a:t>
            </a:r>
            <a:r>
              <a:rPr lang="fr-FR" dirty="0" err="1" smtClean="0"/>
              <a:t>weekly</a:t>
            </a:r>
            <a:r>
              <a:rPr lang="fr-FR" dirty="0" smtClean="0"/>
              <a:t> calls</a:t>
            </a:r>
          </a:p>
          <a:p>
            <a:pPr lvl="1"/>
            <a:r>
              <a:rPr lang="fr-FR" dirty="0" smtClean="0"/>
              <a:t>9 in-</a:t>
            </a:r>
            <a:r>
              <a:rPr lang="fr-FR" dirty="0" err="1" smtClean="0"/>
              <a:t>person</a:t>
            </a:r>
            <a:r>
              <a:rPr lang="fr-FR" dirty="0" smtClean="0"/>
              <a:t> meetings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8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42900" y="0"/>
            <a:ext cx="11010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Tracking</a:t>
            </a:r>
            <a:r>
              <a:rPr lang="fr-FR" dirty="0" smtClean="0"/>
              <a:t> (2)</a:t>
            </a:r>
            <a:endParaRPr lang="fr-FR" dirty="0"/>
          </a:p>
        </p:txBody>
      </p:sp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60473" y="218210"/>
            <a:ext cx="6331527" cy="3595255"/>
          </a:xfrm>
          <a:prstGeom prst="rect">
            <a:avLst/>
          </a:prstGeom>
          <a:ln/>
        </p:spPr>
      </p:pic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346" y="3096492"/>
            <a:ext cx="5725391" cy="3106882"/>
          </a:xfrm>
          <a:prstGeom prst="rect">
            <a:avLst/>
          </a:prstGeom>
          <a:ln/>
        </p:spPr>
      </p:pic>
      <p:sp>
        <p:nvSpPr>
          <p:cNvPr id="7" name="Espace réservé du contenu 10"/>
          <p:cNvSpPr>
            <a:spLocks noGrp="1"/>
          </p:cNvSpPr>
          <p:nvPr>
            <p:ph idx="1"/>
          </p:nvPr>
        </p:nvSpPr>
        <p:spPr>
          <a:xfrm>
            <a:off x="838200" y="1174173"/>
            <a:ext cx="10664536" cy="5088064"/>
          </a:xfrm>
        </p:spPr>
        <p:txBody>
          <a:bodyPr/>
          <a:lstStyle/>
          <a:p>
            <a:r>
              <a:rPr lang="fr-FR" dirty="0" err="1" smtClean="0"/>
              <a:t>Deliverables</a:t>
            </a:r>
            <a:endParaRPr lang="fr-FR" dirty="0" smtClean="0"/>
          </a:p>
          <a:p>
            <a:r>
              <a:rPr lang="fr-FR" dirty="0" err="1" smtClean="0"/>
              <a:t>Milestones</a:t>
            </a:r>
            <a:endParaRPr lang="fr-FR" dirty="0" smtClean="0"/>
          </a:p>
          <a:p>
            <a:r>
              <a:rPr lang="fr-FR" dirty="0" smtClean="0"/>
              <a:t>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43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838200" y="1419677"/>
            <a:ext cx="10664536" cy="4842560"/>
          </a:xfrm>
        </p:spPr>
        <p:txBody>
          <a:bodyPr/>
          <a:lstStyle/>
          <a:p>
            <a:r>
              <a:rPr lang="fr-FR" dirty="0" err="1"/>
              <a:t>Risks</a:t>
            </a:r>
            <a:r>
              <a:rPr lang="fr-FR" dirty="0"/>
              <a:t> management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7298"/>
            <a:ext cx="5191691" cy="35084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91" y="1325563"/>
            <a:ext cx="6982979" cy="3934673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353291" y="0"/>
            <a:ext cx="11000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Tracking</a:t>
            </a:r>
            <a:r>
              <a:rPr lang="fr-FR" dirty="0" smtClean="0"/>
              <a:t> (3)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80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1440"/>
            <a:ext cx="11010900" cy="1325563"/>
          </a:xfrm>
        </p:spPr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2610"/>
            <a:ext cx="10799618" cy="504435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err="1"/>
              <a:t>Unplanned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 (PR2</a:t>
            </a:r>
            <a:r>
              <a:rPr lang="fr-FR" dirty="0" smtClean="0"/>
              <a:t>)</a:t>
            </a:r>
          </a:p>
          <a:p>
            <a:pPr lvl="1"/>
            <a:r>
              <a:rPr lang="en-GB" dirty="0" smtClean="0"/>
              <a:t>Amendment</a:t>
            </a:r>
            <a:endParaRPr lang="fr-FR" dirty="0"/>
          </a:p>
          <a:p>
            <a:pPr lvl="2"/>
            <a:r>
              <a:rPr lang="en-GB" dirty="0"/>
              <a:t>Change tasks assignments of T1.4 and 5.4 from ATOS Turkey to ATOS IT</a:t>
            </a:r>
            <a:endParaRPr lang="fr-FR" dirty="0"/>
          </a:p>
          <a:p>
            <a:pPr lvl="2"/>
            <a:r>
              <a:rPr lang="en-GB" dirty="0"/>
              <a:t>Update WP3 objectives, task 3.2, deliverables D3.2 and D3.3 deadline</a:t>
            </a:r>
            <a:endParaRPr lang="fr-FR" dirty="0"/>
          </a:p>
          <a:p>
            <a:pPr lvl="2"/>
            <a:r>
              <a:rPr lang="en-GB" dirty="0"/>
              <a:t>Update WP4 task 4.1</a:t>
            </a:r>
            <a:endParaRPr lang="fr-FR" dirty="0"/>
          </a:p>
          <a:p>
            <a:pPr lvl="2"/>
            <a:r>
              <a:rPr lang="en-GB" dirty="0"/>
              <a:t>Update WP5 project KPIs</a:t>
            </a:r>
            <a:endParaRPr lang="fr-FR" dirty="0"/>
          </a:p>
          <a:p>
            <a:pPr lvl="2"/>
            <a:r>
              <a:rPr lang="en-GB" dirty="0"/>
              <a:t>Updated version of the </a:t>
            </a:r>
            <a:r>
              <a:rPr lang="en-GB" dirty="0" err="1"/>
              <a:t>DoA</a:t>
            </a:r>
            <a:r>
              <a:rPr lang="en-GB" dirty="0"/>
              <a:t> part A</a:t>
            </a:r>
            <a:endParaRPr lang="fr-FR" dirty="0"/>
          </a:p>
          <a:p>
            <a:pPr lvl="2"/>
            <a:r>
              <a:rPr lang="en-GB" dirty="0"/>
              <a:t>Updated version of the </a:t>
            </a:r>
            <a:r>
              <a:rPr lang="en-GB" dirty="0" err="1"/>
              <a:t>DoA</a:t>
            </a:r>
            <a:r>
              <a:rPr lang="en-GB" dirty="0"/>
              <a:t> part B</a:t>
            </a:r>
            <a:endParaRPr lang="fr-FR" dirty="0"/>
          </a:p>
          <a:p>
            <a:pPr lvl="2"/>
            <a:r>
              <a:rPr lang="en-GB" dirty="0"/>
              <a:t>Request letter</a:t>
            </a:r>
            <a:endParaRPr lang="fr-FR" dirty="0"/>
          </a:p>
          <a:p>
            <a:pPr lvl="1"/>
            <a:r>
              <a:rPr lang="en-GB" dirty="0"/>
              <a:t>Document reviews</a:t>
            </a:r>
            <a:endParaRPr lang="fr-FR" dirty="0"/>
          </a:p>
          <a:p>
            <a:pPr lvl="2"/>
            <a:r>
              <a:rPr lang="en-GB" dirty="0"/>
              <a:t>Revised version of D1.2</a:t>
            </a:r>
            <a:endParaRPr lang="fr-FR" dirty="0"/>
          </a:p>
          <a:p>
            <a:pPr lvl="2"/>
            <a:r>
              <a:rPr lang="en-GB" dirty="0"/>
              <a:t>Revised version of D3.1</a:t>
            </a:r>
            <a:endParaRPr lang="fr-FR" dirty="0"/>
          </a:p>
          <a:p>
            <a:pPr lvl="2"/>
            <a:r>
              <a:rPr lang="en-GB" dirty="0"/>
              <a:t>Revised version of D3.2</a:t>
            </a:r>
            <a:endParaRPr lang="fr-FR" dirty="0"/>
          </a:p>
          <a:p>
            <a:pPr lvl="1"/>
            <a:r>
              <a:rPr lang="en-GB" dirty="0"/>
              <a:t>Additional project interim review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118" y="11831"/>
            <a:ext cx="11031682" cy="1325563"/>
          </a:xfrm>
        </p:spPr>
        <p:txBody>
          <a:bodyPr>
            <a:normAutofit/>
          </a:bodyPr>
          <a:lstStyle/>
          <a:p>
            <a:r>
              <a:rPr lang="fr-FR" dirty="0" err="1" smtClean="0"/>
              <a:t>Deliverables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6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27" y="0"/>
            <a:ext cx="5643995" cy="66484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" y="2144424"/>
            <a:ext cx="5439083" cy="23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336" y="11831"/>
            <a:ext cx="11052464" cy="1325563"/>
          </a:xfrm>
        </p:spPr>
        <p:txBody>
          <a:bodyPr/>
          <a:lstStyle/>
          <a:p>
            <a:r>
              <a:rPr lang="fr-FR" dirty="0" err="1" smtClean="0"/>
              <a:t>Milestones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70" y="931717"/>
            <a:ext cx="5933163" cy="480839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0" y="2359602"/>
            <a:ext cx="451344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9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118" y="1440"/>
            <a:ext cx="11031682" cy="1325563"/>
          </a:xfrm>
        </p:spPr>
        <p:txBody>
          <a:bodyPr>
            <a:normAutofit/>
          </a:bodyPr>
          <a:lstStyle/>
          <a:p>
            <a:r>
              <a:rPr lang="fr-FR" dirty="0" err="1"/>
              <a:t>Advisory</a:t>
            </a:r>
            <a:r>
              <a:rPr lang="fr-FR" dirty="0"/>
              <a:t> </a:t>
            </a:r>
            <a:r>
              <a:rPr lang="fr-FR" dirty="0" err="1" smtClean="0"/>
              <a:t>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44335"/>
            <a:ext cx="10515600" cy="4732627"/>
          </a:xfrm>
        </p:spPr>
        <p:txBody>
          <a:bodyPr>
            <a:normAutofit/>
          </a:bodyPr>
          <a:lstStyle/>
          <a:p>
            <a:r>
              <a:rPr lang="fr-FR" dirty="0" smtClean="0"/>
              <a:t>Workshops</a:t>
            </a:r>
          </a:p>
          <a:p>
            <a:pPr lvl="1"/>
            <a:r>
              <a:rPr lang="fr-FR" dirty="0" err="1" smtClean="0"/>
              <a:t>December</a:t>
            </a:r>
            <a:r>
              <a:rPr lang="fr-FR" dirty="0" smtClean="0"/>
              <a:t> 2017, Madrid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October</a:t>
            </a:r>
            <a:r>
              <a:rPr lang="fr-FR" dirty="0" smtClean="0"/>
              <a:t> 2018, </a:t>
            </a:r>
            <a:r>
              <a:rPr lang="fr-FR" dirty="0"/>
              <a:t>Paris </a:t>
            </a:r>
          </a:p>
          <a:p>
            <a:pPr lvl="1"/>
            <a:r>
              <a:rPr lang="fr-FR" dirty="0" err="1" smtClean="0"/>
              <a:t>January</a:t>
            </a:r>
            <a:r>
              <a:rPr lang="fr-FR" dirty="0" smtClean="0"/>
              <a:t> 2019, Sophia</a:t>
            </a:r>
          </a:p>
          <a:p>
            <a:r>
              <a:rPr lang="fr-FR" dirty="0" err="1" smtClean="0"/>
              <a:t>Members</a:t>
            </a:r>
            <a:endParaRPr lang="fr-FR" dirty="0" smtClean="0"/>
          </a:p>
          <a:p>
            <a:pPr lvl="1"/>
            <a:r>
              <a:rPr lang="fr-FR" dirty="0" smtClean="0"/>
              <a:t>Henry </a:t>
            </a:r>
            <a:r>
              <a:rPr lang="fr-FR" dirty="0" err="1" smtClean="0"/>
              <a:t>Coles</a:t>
            </a:r>
            <a:r>
              <a:rPr lang="fr-FR" dirty="0" smtClean="0"/>
              <a:t> (PIT),</a:t>
            </a:r>
          </a:p>
          <a:p>
            <a:pPr lvl="1"/>
            <a:r>
              <a:rPr lang="fr-FR" dirty="0" smtClean="0"/>
              <a:t>Francisco </a:t>
            </a:r>
            <a:r>
              <a:rPr lang="fr-FR" dirty="0" err="1" smtClean="0"/>
              <a:t>Gortazar</a:t>
            </a:r>
            <a:r>
              <a:rPr lang="fr-FR" dirty="0" smtClean="0"/>
              <a:t> (</a:t>
            </a:r>
            <a:r>
              <a:rPr lang="fr-FR" dirty="0" err="1" smtClean="0"/>
              <a:t>University</a:t>
            </a:r>
            <a:r>
              <a:rPr lang="fr-FR" dirty="0" smtClean="0"/>
              <a:t> Rey Juan Carlos)</a:t>
            </a:r>
          </a:p>
          <a:p>
            <a:pPr lvl="1"/>
            <a:r>
              <a:rPr lang="fr-FR" dirty="0"/>
              <a:t>Manuel Martinez (Nokia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7" y="1440"/>
            <a:ext cx="11042073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Project </a:t>
            </a:r>
            <a:r>
              <a:rPr lang="fr-FR" dirty="0" err="1" smtClean="0"/>
              <a:t>KPIs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9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6" y="960119"/>
            <a:ext cx="10707143" cy="52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77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420</Words>
  <Application>Microsoft Office PowerPoint</Application>
  <PresentationFormat>Grand écran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Helvetica Neue Light</vt:lpstr>
      <vt:lpstr>Times New Roman</vt:lpstr>
      <vt:lpstr>Thème Office</vt:lpstr>
      <vt:lpstr>WP7 Project Management</vt:lpstr>
      <vt:lpstr>Tracking (1)</vt:lpstr>
      <vt:lpstr>Présentation PowerPoint</vt:lpstr>
      <vt:lpstr>Présentation PowerPoint</vt:lpstr>
      <vt:lpstr>Tracking (4)</vt:lpstr>
      <vt:lpstr>Deliverables</vt:lpstr>
      <vt:lpstr>Milestones</vt:lpstr>
      <vt:lpstr>Advisory board</vt:lpstr>
      <vt:lpstr>Project KPIs</vt:lpstr>
      <vt:lpstr>Effort (1)</vt:lpstr>
      <vt:lpstr>Effort (2)</vt:lpstr>
      <vt:lpstr>Effort (3)</vt:lpstr>
      <vt:lpstr>Effort (4)</vt:lpstr>
      <vt:lpstr>Effort (5)</vt:lpstr>
      <vt:lpstr>Effort (6)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chercheur</dc:creator>
  <cp:lastModifiedBy>cael</cp:lastModifiedBy>
  <cp:revision>200</cp:revision>
  <dcterms:created xsi:type="dcterms:W3CDTF">2018-07-05T11:26:52Z</dcterms:created>
  <dcterms:modified xsi:type="dcterms:W3CDTF">2020-02-03T20:57:40Z</dcterms:modified>
</cp:coreProperties>
</file>