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1" autoAdjust="0"/>
    <p:restoredTop sz="92010" autoAdjust="0"/>
  </p:normalViewPr>
  <p:slideViewPr>
    <p:cSldViewPr snapToGrid="0">
      <p:cViewPr varScale="1">
        <p:scale>
          <a:sx n="84" d="100"/>
          <a:sy n="84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cael\stamp\ow2_gitlab\h2020\docs\wp7\total_reported_cos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/>
            </a:pPr>
            <a:r>
              <a:rPr lang="en-US"/>
              <a:t>Costs per partner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666425247596949"/>
          <c:y val="0.12479492204499168"/>
          <c:w val="0.8356242255464289"/>
          <c:h val="0.655271503007421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summary!$T$34</c:f>
              <c:strCache>
                <c:ptCount val="1"/>
                <c:pt idx="0">
                  <c:v>budget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summary!$U$33:$AD$33</c:f>
              <c:strCache>
                <c:ptCount val="10"/>
                <c:pt idx="0">
                  <c:v>KTH</c:v>
                </c:pt>
                <c:pt idx="1">
                  <c:v>INRIA</c:v>
                </c:pt>
                <c:pt idx="2">
                  <c:v>SINTEF</c:v>
                </c:pt>
                <c:pt idx="3">
                  <c:v>TUDelft</c:v>
                </c:pt>
                <c:pt idx="4">
                  <c:v>OW2</c:v>
                </c:pt>
                <c:pt idx="5">
                  <c:v>XWiki</c:v>
                </c:pt>
                <c:pt idx="6">
                  <c:v>ATOS</c:v>
                </c:pt>
                <c:pt idx="7">
                  <c:v>Aeon</c:v>
                </c:pt>
                <c:pt idx="8">
                  <c:v>ENG</c:v>
                </c:pt>
                <c:pt idx="9">
                  <c:v>TellU</c:v>
                </c:pt>
              </c:strCache>
            </c:strRef>
          </c:cat>
          <c:val>
            <c:numRef>
              <c:f>summary!$U$34:$AD$34</c:f>
              <c:numCache>
                <c:formatCode>#,##0\ _€</c:formatCode>
                <c:ptCount val="10"/>
                <c:pt idx="0">
                  <c:v>110286.25</c:v>
                </c:pt>
                <c:pt idx="1">
                  <c:v>480888.75</c:v>
                </c:pt>
                <c:pt idx="2">
                  <c:v>680250</c:v>
                </c:pt>
                <c:pt idx="3">
                  <c:v>617480</c:v>
                </c:pt>
                <c:pt idx="4">
                  <c:v>488390</c:v>
                </c:pt>
                <c:pt idx="5">
                  <c:v>323500</c:v>
                </c:pt>
                <c:pt idx="6">
                  <c:v>389375</c:v>
                </c:pt>
                <c:pt idx="7">
                  <c:v>430000</c:v>
                </c:pt>
                <c:pt idx="8">
                  <c:v>403750</c:v>
                </c:pt>
                <c:pt idx="9">
                  <c:v>383150</c:v>
                </c:pt>
              </c:numCache>
            </c:numRef>
          </c:val>
        </c:ser>
        <c:ser>
          <c:idx val="1"/>
          <c:order val="1"/>
          <c:tx>
            <c:strRef>
              <c:f>summary!$T$35</c:f>
              <c:strCache>
                <c:ptCount val="1"/>
                <c:pt idx="0">
                  <c:v>actuals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summary!$U$33:$AD$33</c:f>
              <c:strCache>
                <c:ptCount val="10"/>
                <c:pt idx="0">
                  <c:v>KTH</c:v>
                </c:pt>
                <c:pt idx="1">
                  <c:v>INRIA</c:v>
                </c:pt>
                <c:pt idx="2">
                  <c:v>SINTEF</c:v>
                </c:pt>
                <c:pt idx="3">
                  <c:v>TUDelft</c:v>
                </c:pt>
                <c:pt idx="4">
                  <c:v>OW2</c:v>
                </c:pt>
                <c:pt idx="5">
                  <c:v>XWiki</c:v>
                </c:pt>
                <c:pt idx="6">
                  <c:v>ATOS</c:v>
                </c:pt>
                <c:pt idx="7">
                  <c:v>Aeon</c:v>
                </c:pt>
                <c:pt idx="8">
                  <c:v>ENG</c:v>
                </c:pt>
                <c:pt idx="9">
                  <c:v>TellU</c:v>
                </c:pt>
              </c:strCache>
            </c:strRef>
          </c:cat>
          <c:val>
            <c:numRef>
              <c:f>summary!$U$35:$AD$35</c:f>
              <c:numCache>
                <c:formatCode>#,##0\ _€</c:formatCode>
                <c:ptCount val="10"/>
                <c:pt idx="0">
                  <c:v>136488.42250000002</c:v>
                </c:pt>
                <c:pt idx="1">
                  <c:v>556091.25</c:v>
                </c:pt>
                <c:pt idx="2">
                  <c:v>643398.14</c:v>
                </c:pt>
                <c:pt idx="3">
                  <c:v>637790.43999999994</c:v>
                </c:pt>
                <c:pt idx="4">
                  <c:v>505547.93999999994</c:v>
                </c:pt>
                <c:pt idx="5">
                  <c:v>376412.36</c:v>
                </c:pt>
                <c:pt idx="6">
                  <c:v>428349.42000000004</c:v>
                </c:pt>
                <c:pt idx="7">
                  <c:v>405222.16</c:v>
                </c:pt>
                <c:pt idx="8">
                  <c:v>405661.80250000005</c:v>
                </c:pt>
                <c:pt idx="9">
                  <c:v>445360.25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71825920"/>
        <c:axId val="271827040"/>
      </c:barChart>
      <c:catAx>
        <c:axId val="271825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71827040"/>
        <c:crosses val="autoZero"/>
        <c:auto val="1"/>
        <c:lblAlgn val="ctr"/>
        <c:lblOffset val="100"/>
        <c:noMultiLvlLbl val="1"/>
      </c:catAx>
      <c:valAx>
        <c:axId val="27182704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71825920"/>
        <c:crossesAt val="1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b"/>
      <c:layout/>
      <c:overlay val="0"/>
      <c:spPr>
        <a:noFill/>
        <a:ln>
          <a:noFill/>
        </a:ln>
      </c:spPr>
    </c:legend>
    <c:plotVisOnly val="1"/>
    <c:dispBlanksAs val="gap"/>
    <c:showDLblsOverMax val="1"/>
  </c:chart>
  <c:spPr>
    <a:solidFill>
      <a:srgbClr val="333333"/>
    </a:solidFill>
    <a:ln>
      <a:noFill/>
    </a:ln>
  </c:spPr>
  <c:txPr>
    <a:bodyPr/>
    <a:lstStyle/>
    <a:p>
      <a:pPr>
        <a:defRPr sz="1600" baseline="0">
          <a:solidFill>
            <a:schemeClr val="bg1"/>
          </a:solidFill>
        </a:defRPr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72EE1-C201-4926-A6AD-175B6F0200BE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244BC-C366-4D3F-B554-0CD4B566E0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66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B097-5B99-438D-B72D-4EF66391B381}" type="datetime1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70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6CCA-50E8-4442-9ED7-C32CEF3BB242}" type="datetime1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5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6BD4-E84B-4C5C-A1BC-82F866946843}" type="datetime1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247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200" y="273352"/>
            <a:ext cx="10972171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200" y="1604514"/>
            <a:ext cx="10972171" cy="39771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279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3825-87D7-460E-BEA6-E5C4DB3779AC}" type="datetime1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66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5F5C-8F59-486B-A594-F569599623CE}" type="datetime1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87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D1DD-2517-4840-8BD6-EF7C3AD55206}" type="datetime1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47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4364-8849-49F0-A68C-D3745F9FE4E7}" type="datetime1">
              <a:rPr lang="fr-FR" smtClean="0"/>
              <a:t>03/02/2020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31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1FE6-0B4F-4081-97F1-264D477B9D6A}" type="datetime1">
              <a:rPr lang="fr-FR" smtClean="0"/>
              <a:t>03/02/2020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44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7CFC-E74E-4F00-95D3-76C3D60DCFDE}" type="datetime1">
              <a:rPr lang="fr-FR" smtClean="0"/>
              <a:t>03/02/2020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20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DF3C-5D6F-4EFB-9361-BC0A00270D5D}" type="datetime1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9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9232-043B-49D1-821E-FB509F1A4948}" type="datetime1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50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62A4-AADF-44B1-ACC3-93E66163A624}" type="datetime1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E62E3-98C1-40E7-B15B-C72DF9CD83CD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/>
          <p:nvPr userDrawn="1"/>
        </p:nvPicPr>
        <p:blipFill>
          <a:blip r:embed="rId14"/>
          <a:stretch/>
        </p:blipFill>
        <p:spPr>
          <a:xfrm>
            <a:off x="129000" y="6242400"/>
            <a:ext cx="709200" cy="615600"/>
          </a:xfrm>
          <a:prstGeom prst="rect">
            <a:avLst/>
          </a:prstGeom>
          <a:ln>
            <a:noFill/>
          </a:ln>
        </p:spPr>
      </p:pic>
      <p:pic>
        <p:nvPicPr>
          <p:cNvPr id="8" name="Image 7"/>
          <p:cNvPicPr/>
          <p:nvPr userDrawn="1"/>
        </p:nvPicPr>
        <p:blipFill>
          <a:blip r:embed="rId15"/>
          <a:stretch/>
        </p:blipFill>
        <p:spPr>
          <a:xfrm>
            <a:off x="6958364" y="6384240"/>
            <a:ext cx="783360" cy="417600"/>
          </a:xfrm>
          <a:prstGeom prst="rect">
            <a:avLst/>
          </a:prstGeom>
          <a:ln>
            <a:noFill/>
          </a:ln>
        </p:spPr>
      </p:pic>
      <p:pic>
        <p:nvPicPr>
          <p:cNvPr id="9" name="Image 8"/>
          <p:cNvPicPr/>
          <p:nvPr userDrawn="1"/>
        </p:nvPicPr>
        <p:blipFill>
          <a:blip r:embed="rId16"/>
          <a:stretch/>
        </p:blipFill>
        <p:spPr>
          <a:xfrm>
            <a:off x="5212364" y="6384240"/>
            <a:ext cx="1686240" cy="417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044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9" y="915988"/>
            <a:ext cx="11792137" cy="1107122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2E3-98C1-40E7-B15B-C72DF9CD83CD}" type="slidenum">
              <a:rPr lang="fr-FR" smtClean="0"/>
              <a:t>1</a:t>
            </a:fld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32509" y="0"/>
            <a:ext cx="110212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Costs</a:t>
            </a:r>
            <a:endParaRPr lang="fr-FR" dirty="0"/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4789065"/>
              </p:ext>
            </p:extLst>
          </p:nvPr>
        </p:nvGraphicFramePr>
        <p:xfrm>
          <a:off x="2857501" y="1805940"/>
          <a:ext cx="7201852" cy="4550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09868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7943</TotalTime>
  <Words>5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chercheur</dc:creator>
  <cp:lastModifiedBy>cael</cp:lastModifiedBy>
  <cp:revision>187</cp:revision>
  <dcterms:created xsi:type="dcterms:W3CDTF">2018-07-05T11:26:52Z</dcterms:created>
  <dcterms:modified xsi:type="dcterms:W3CDTF">2020-02-03T20:56:28Z</dcterms:modified>
</cp:coreProperties>
</file>