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howGuides="1">
      <p:cViewPr varScale="1">
        <p:scale>
          <a:sx n="59" d="100"/>
          <a:sy n="59" d="100"/>
        </p:scale>
        <p:origin x="940" y="52"/>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Hariharan%20Venkatesh\Downloads\employee_data.csv"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Current Employee Rating</a:t>
            </a:r>
          </a:p>
        </c:rich>
      </c:tx>
      <c:layout/>
      <c:overlay val="0"/>
      <c:spPr>
        <a:noFill/>
        <a:ln>
          <a:noFill/>
        </a:ln>
        <a:effectLst/>
      </c:spPr>
    </c:title>
    <c:autoTitleDeleted val="0"/>
    <c:plotArea>
      <c:layout/>
      <c:barChart>
        <c:barDir val="col"/>
        <c:grouping val="clustered"/>
        <c:varyColors val="0"/>
        <c:ser>
          <c:idx val="0"/>
          <c:order val="0"/>
          <c:tx>
            <c:strRef>
              <c:f>[employee_data.csv]Sheet1!$B$4:$B$5</c:f>
              <c:strCache>
                <c:ptCount val="1"/>
                <c:pt idx="0">
                  <c:v>1</c:v>
                </c:pt>
              </c:strCache>
            </c:strRef>
          </c:tx>
          <c:spPr>
            <a:solidFill>
              <a:schemeClr val="accent1"/>
            </a:solidFill>
            <a:ln>
              <a:noFill/>
            </a:ln>
            <a:effectLst/>
          </c:spPr>
          <c:invertIfNegative val="0"/>
          <c:dLbls>
            <c:delete val="1"/>
          </c:dLbls>
          <c:trendline>
            <c:spPr>
              <a:ln w="19050" cap="rnd">
                <a:solidFill>
                  <a:schemeClr val="accent1"/>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[employee_data.csv]Sheet1!$B$6:$B$16</c:f>
              <c:numCache>
                <c:formatCode>General</c:formatCode>
                <c:ptCount val="10"/>
                <c:pt idx="0">
                  <c:v>10.0</c:v>
                </c:pt>
                <c:pt idx="1">
                  <c:v>10.0</c:v>
                </c:pt>
                <c:pt idx="2">
                  <c:v>12.0</c:v>
                </c:pt>
                <c:pt idx="3">
                  <c:v>9.0</c:v>
                </c:pt>
                <c:pt idx="4">
                  <c:v>7.0</c:v>
                </c:pt>
                <c:pt idx="5">
                  <c:v>11.0</c:v>
                </c:pt>
                <c:pt idx="6">
                  <c:v>10.0</c:v>
                </c:pt>
                <c:pt idx="7">
                  <c:v>10.0</c:v>
                </c:pt>
                <c:pt idx="8">
                  <c:v>10.0</c:v>
                </c:pt>
                <c:pt idx="9">
                  <c:v>7.0</c:v>
                </c:pt>
              </c:numCache>
            </c:numRef>
          </c:val>
        </c:ser>
        <c:ser>
          <c:idx val="1"/>
          <c:order val="1"/>
          <c:tx>
            <c:strRef>
              <c:f>[employee_data.csv]Sheet1!$C$4:$C$5</c:f>
              <c:strCache>
                <c:ptCount val="1"/>
                <c:pt idx="0">
                  <c:v>2</c:v>
                </c:pt>
              </c:strCache>
            </c:strRef>
          </c:tx>
          <c:spPr>
            <a:solidFill>
              <a:schemeClr val="accent2"/>
            </a:solidFill>
            <a:ln>
              <a:noFill/>
            </a:ln>
            <a:effectLst/>
          </c:spPr>
          <c:invertIfNegative val="0"/>
          <c:dLbls>
            <c:delete val="1"/>
          </c:dLbls>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[employee_data.csv]Sheet1!$C$6:$C$16</c:f>
              <c:numCache>
                <c:formatCode>General</c:formatCode>
                <c:ptCount val="10"/>
                <c:pt idx="0">
                  <c:v>20.0</c:v>
                </c:pt>
                <c:pt idx="1">
                  <c:v>26.0</c:v>
                </c:pt>
                <c:pt idx="2">
                  <c:v>12.0</c:v>
                </c:pt>
                <c:pt idx="3">
                  <c:v>18.0</c:v>
                </c:pt>
                <c:pt idx="4">
                  <c:v>17.0</c:v>
                </c:pt>
                <c:pt idx="5">
                  <c:v>15.0</c:v>
                </c:pt>
                <c:pt idx="6">
                  <c:v>23.0</c:v>
                </c:pt>
                <c:pt idx="7">
                  <c:v>16.0</c:v>
                </c:pt>
                <c:pt idx="8">
                  <c:v>21.0</c:v>
                </c:pt>
                <c:pt idx="9">
                  <c:v>16.0</c:v>
                </c:pt>
              </c:numCache>
            </c:numRef>
          </c:val>
        </c:ser>
        <c:ser>
          <c:idx val="2"/>
          <c:order val="2"/>
          <c:tx>
            <c:strRef>
              <c:f>[employee_data.csv]Sheet1!$D$4:$D$5</c:f>
              <c:strCache>
                <c:ptCount val="1"/>
                <c:pt idx="0">
                  <c:v>3</c:v>
                </c:pt>
              </c:strCache>
            </c:strRef>
          </c:tx>
          <c:spPr>
            <a:solidFill>
              <a:schemeClr val="accent3"/>
            </a:solidFill>
            <a:ln>
              <a:noFill/>
            </a:ln>
            <a:effectLst/>
          </c:spPr>
          <c:invertIfNegative val="0"/>
          <c:dLbls>
            <c:delete val="1"/>
          </c:dLbls>
          <c:trendline>
            <c:spPr>
              <a:ln w="19050" cap="rnd">
                <a:solidFill>
                  <a:schemeClr val="accent3"/>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[employee_data.csv]Sheet1!$D$6:$D$16</c:f>
              <c:numCache>
                <c:formatCode>General</c:formatCode>
                <c:ptCount val="10"/>
                <c:pt idx="0">
                  <c:v>51.0</c:v>
                </c:pt>
                <c:pt idx="1">
                  <c:v>53.0</c:v>
                </c:pt>
                <c:pt idx="2">
                  <c:v>52.0</c:v>
                </c:pt>
                <c:pt idx="3">
                  <c:v>60.0</c:v>
                </c:pt>
                <c:pt idx="4">
                  <c:v>56.0</c:v>
                </c:pt>
                <c:pt idx="5">
                  <c:v>56.0</c:v>
                </c:pt>
                <c:pt idx="6">
                  <c:v>49.0</c:v>
                </c:pt>
                <c:pt idx="7">
                  <c:v>44.0</c:v>
                </c:pt>
                <c:pt idx="8">
                  <c:v>52.0</c:v>
                </c:pt>
                <c:pt idx="9">
                  <c:v>56.0</c:v>
                </c:pt>
              </c:numCache>
            </c:numRef>
          </c:val>
        </c:ser>
        <c:ser>
          <c:idx val="3"/>
          <c:order val="3"/>
          <c:tx>
            <c:strRef>
              <c:f>[employee_data.csv]Sheet1!$E$4:$E$5</c:f>
              <c:strCache>
                <c:ptCount val="1"/>
                <c:pt idx="0">
                  <c:v>4</c:v>
                </c:pt>
              </c:strCache>
            </c:strRef>
          </c:tx>
          <c:spPr>
            <a:solidFill>
              <a:schemeClr val="accent4"/>
            </a:solidFill>
            <a:ln>
              <a:noFill/>
            </a:ln>
            <a:effectLst/>
          </c:spPr>
          <c:invertIfNegative val="0"/>
          <c:dLbls>
            <c:delete val="1"/>
          </c:dLbls>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[employee_data.csv]Sheet1!$E$6:$E$16</c:f>
              <c:numCache>
                <c:formatCode>General</c:formatCode>
                <c:ptCount val="10"/>
                <c:pt idx="0">
                  <c:v>11.0</c:v>
                </c:pt>
                <c:pt idx="1">
                  <c:v>17.0</c:v>
                </c:pt>
                <c:pt idx="2">
                  <c:v>12.0</c:v>
                </c:pt>
                <c:pt idx="3">
                  <c:v>10.0</c:v>
                </c:pt>
                <c:pt idx="4">
                  <c:v>14.0</c:v>
                </c:pt>
                <c:pt idx="5">
                  <c:v>16.0</c:v>
                </c:pt>
                <c:pt idx="6">
                  <c:v>16.0</c:v>
                </c:pt>
                <c:pt idx="7">
                  <c:v>13.0</c:v>
                </c:pt>
                <c:pt idx="8">
                  <c:v>12.0</c:v>
                </c:pt>
                <c:pt idx="9">
                  <c:v>17.0</c:v>
                </c:pt>
              </c:numCache>
            </c:numRef>
          </c:val>
        </c:ser>
        <c:ser>
          <c:idx val="4"/>
          <c:order val="4"/>
          <c:tx>
            <c:strRef>
              <c:f>[employee_data.csv]Sheet1!$F$4:$F$5</c:f>
              <c:strCache>
                <c:ptCount val="1"/>
                <c:pt idx="0">
                  <c:v>5</c:v>
                </c:pt>
              </c:strCache>
            </c:strRef>
          </c:tx>
          <c:spPr>
            <a:solidFill>
              <a:schemeClr val="accent5"/>
            </a:solidFill>
            <a:ln>
              <a:noFill/>
            </a:ln>
            <a:effectLst/>
          </c:spPr>
          <c:invertIfNegative val="0"/>
          <c:dLbls>
            <c:delete val="1"/>
          </c:dLbls>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[employee_data.csv]Sheet1!$F$6:$F$16</c:f>
              <c:numCache>
                <c:formatCode>General</c:formatCode>
                <c:ptCount val="10"/>
                <c:pt idx="0">
                  <c:v>16.0</c:v>
                </c:pt>
                <c:pt idx="1">
                  <c:v>10.0</c:v>
                </c:pt>
                <c:pt idx="2">
                  <c:v>11.0</c:v>
                </c:pt>
                <c:pt idx="3">
                  <c:v>9.0</c:v>
                </c:pt>
                <c:pt idx="4">
                  <c:v>6.0</c:v>
                </c:pt>
                <c:pt idx="5">
                  <c:v>7.0</c:v>
                </c:pt>
                <c:pt idx="6">
                  <c:v>10.0</c:v>
                </c:pt>
                <c:pt idx="7">
                  <c:v>13.0</c:v>
                </c:pt>
                <c:pt idx="8">
                  <c:v>4.0</c:v>
                </c:pt>
                <c:pt idx="9">
                  <c:v>5.0</c:v>
                </c:pt>
              </c:numCache>
            </c:numRef>
          </c:val>
        </c:ser>
        <c:dLbls>
          <c:showLegendKey val="0"/>
          <c:showVal val="0"/>
          <c:showCatName val="0"/>
          <c:showSerName val="0"/>
          <c:showPercent val="0"/>
          <c:showBubbleSize val="0"/>
        </c:dLbls>
        <c:gapWidth val="246"/>
        <c:overlap val="-28"/>
        <c:axId val="970097466"/>
        <c:axId val="892555249"/>
      </c:barChart>
      <c:catAx>
        <c:axId val="97009746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892555249"/>
        <c:crosses val="autoZero"/>
        <c:auto val="1"/>
        <c:lblAlgn val="ctr"/>
        <c:lblOffset val="100"/>
        <c:noMultiLvlLbl val="0"/>
      </c:catAx>
      <c:valAx>
        <c:axId val="892555249"/>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970097466"/>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fld>
            <a:endParaRPr lang="en-IN"/>
          </a:p>
        </p:txBody>
      </p:sp>
      <p:sp>
        <p:nvSpPr>
          <p:cNvPr id="104870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4" name=""/>
        <p:cNvGrpSpPr/>
        <p:nvPr/>
      </p:nvGrpSpPr>
      <p:grpSpPr>
        <a:xfrm>
          <a:off x="0" y="0"/>
          <a:ext cx="0" cy="0"/>
          <a:chOff x="0" y="0"/>
          <a:chExt cx="0" cy="0"/>
        </a:xfrm>
      </p:grpSpPr>
      <p:sp>
        <p:nvSpPr>
          <p:cNvPr id="104869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94" name="Holder 3"/>
          <p:cNvSpPr>
            <a:spLocks noGrp="1"/>
          </p:cNvSpPr>
          <p:nvPr>
            <p:ph type="body" idx="1"/>
          </p:nvPr>
        </p:nvSpPr>
        <p:spPr>
          <a:xfrm>
            <a:off x="609600" y="1577340"/>
            <a:ext cx="10972800" cy="266700"/>
          </a:xfrm>
        </p:spPr>
        <p:txBody>
          <a:bodyPr bIns="0" lIns="0" rIns="0" tIns="0"/>
          <a:p/>
        </p:txBody>
      </p:sp>
      <p:sp>
        <p:nvSpPr>
          <p:cNvPr id="104869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97"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1" name=""/>
        <p:cNvGrpSpPr/>
        <p:nvPr/>
      </p:nvGrpSpPr>
      <p:grpSpPr>
        <a:xfrm>
          <a:off x="0" y="0"/>
          <a:ext cx="0" cy="0"/>
          <a:chOff x="0" y="0"/>
          <a:chExt cx="0" cy="0"/>
        </a:xfrm>
      </p:grpSpPr>
      <p:sp>
        <p:nvSpPr>
          <p:cNvPr id="1048680"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81"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82"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83"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4"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85" name="Holder 7"/>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0" name="Holder 4"/>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1"/>
          </a:xfrm>
          <a:prstGeom prst="rect"/>
          <a:noFill/>
        </p:spPr>
        <p:txBody>
          <a:bodyPr rtlCol="0" wrap="square">
            <a:spAutoFit/>
          </a:bodyPr>
          <a:p>
            <a:r>
              <a:rPr sz="2400" lang="en-US"/>
              <a:t>STUDENT NAME: </a:t>
            </a:r>
            <a:r>
              <a:rPr sz="2400" lang="en-US"/>
              <a:t>S</a:t>
            </a:r>
            <a:r>
              <a:rPr sz="2400" lang="en-US"/>
              <a:t>T</a:t>
            </a:r>
            <a:r>
              <a:rPr sz="2400" lang="en-US"/>
              <a:t>A</a:t>
            </a:r>
            <a:r>
              <a:rPr sz="2400" lang="en-US"/>
              <a:t>I</a:t>
            </a:r>
            <a:r>
              <a:rPr sz="2400" lang="en-US"/>
              <a:t>N</a:t>
            </a:r>
            <a:r>
              <a:rPr sz="2400" lang="en-US"/>
              <a:t>S</a:t>
            </a:r>
            <a:r>
              <a:rPr sz="2400" lang="en-US"/>
              <a:t> </a:t>
            </a:r>
            <a:r>
              <a:rPr sz="2400" lang="en-US"/>
              <a:t>J</a:t>
            </a:r>
            <a:r>
              <a:rPr sz="2400" lang="en-US"/>
              <a:t>U</a:t>
            </a:r>
            <a:r>
              <a:rPr sz="2400" lang="en-US"/>
              <a:t>D</a:t>
            </a:r>
            <a:r>
              <a:rPr sz="2400" lang="en-US"/>
              <a:t>S</a:t>
            </a:r>
            <a:r>
              <a:rPr sz="2400" lang="en-US"/>
              <a:t>O</a:t>
            </a:r>
            <a:r>
              <a:rPr sz="2400" lang="en-US"/>
              <a:t>N</a:t>
            </a:r>
            <a:r>
              <a:rPr sz="2400" lang="en-US"/>
              <a:t> </a:t>
            </a:r>
            <a:r>
              <a:rPr sz="2400" lang="en-US"/>
              <a:t>R</a:t>
            </a:r>
            <a:endParaRPr dirty="0" sz="2400" lang="en-US"/>
          </a:p>
          <a:p>
            <a:r>
              <a:rPr dirty="0" sz="2400" lang="en-US"/>
              <a:t>REGISTER NO: 75E7E0EB557DC279EB349CEB36EE3B90</a:t>
            </a:r>
            <a:endParaRPr dirty="0" sz="2400" lang="en-US"/>
          </a:p>
          <a:p>
            <a:r>
              <a:rPr dirty="0" sz="2400" lang="en-US"/>
              <a:t>DEPARTMENT: BCOM(</a:t>
            </a:r>
            <a:r>
              <a:rPr dirty="0" sz="2400" lang="en-US"/>
              <a:t> </a:t>
            </a:r>
            <a:r>
              <a:rPr dirty="0" sz="2400" lang="en-US"/>
              <a:t>C</a:t>
            </a:r>
            <a:r>
              <a:rPr dirty="0" sz="2400" lang="en-US"/>
              <a:t>O</a:t>
            </a:r>
            <a:r>
              <a:rPr dirty="0" sz="2400" lang="en-US"/>
              <a:t>RPORATE </a:t>
            </a:r>
            <a:r>
              <a:rPr dirty="0" sz="2400" lang="en-US"/>
              <a:t>S</a:t>
            </a:r>
            <a:r>
              <a:rPr dirty="0" sz="2400" lang="en-US"/>
              <a:t>E</a:t>
            </a:r>
            <a:r>
              <a:rPr dirty="0" sz="2400" lang="en-US"/>
              <a:t>C</a:t>
            </a:r>
            <a:r>
              <a:rPr dirty="0" sz="2400" lang="en-US"/>
              <a:t>R</a:t>
            </a:r>
            <a:r>
              <a:rPr dirty="0" sz="2400" lang="en-US"/>
              <a:t>E</a:t>
            </a:r>
            <a:r>
              <a:rPr dirty="0" sz="2400" lang="en-US"/>
              <a:t>T</a:t>
            </a:r>
            <a:r>
              <a:rPr dirty="0" sz="2400" lang="en-US"/>
              <a:t>ARY</a:t>
            </a:r>
            <a:r>
              <a:rPr dirty="0" sz="2400" lang="en-US"/>
              <a:t>S</a:t>
            </a:r>
            <a:r>
              <a:rPr dirty="0" sz="2400" lang="en-US"/>
              <a:t>H</a:t>
            </a:r>
            <a:r>
              <a:rPr dirty="0" sz="2400" lang="en-US"/>
              <a:t>I</a:t>
            </a:r>
            <a:r>
              <a:rPr dirty="0" sz="2400" lang="en-US"/>
              <a:t>P</a:t>
            </a:r>
            <a:endParaRPr dirty="0" sz="2400" lang="en-US"/>
          </a:p>
          <a:p>
            <a:r>
              <a:rPr dirty="0" sz="2400" lang="en-US"/>
              <a:t>COLLEGE: DON BOSCO ARTS &amp; SCIENCE COLLEGE, CHENNAI</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048677"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panose="020B0603020202020204"/>
                <a:cs typeface="Trebuchet MS" panose="020B0603020202020204"/>
              </a:rPr>
              <a:t>M</a:t>
            </a:r>
            <a:r>
              <a:rPr b="1" dirty="0" sz="4800">
                <a:latin typeface="Trebuchet MS" panose="020B0603020202020204"/>
                <a:cs typeface="Trebuchet MS" panose="020B0603020202020204"/>
              </a:rPr>
              <a:t>O</a:t>
            </a:r>
            <a:r>
              <a:rPr b="1" dirty="0" sz="4800" spc="-15">
                <a:latin typeface="Trebuchet MS" panose="020B0603020202020204"/>
                <a:cs typeface="Trebuchet MS" panose="020B0603020202020204"/>
              </a:rPr>
              <a:t>D</a:t>
            </a:r>
            <a:r>
              <a:rPr b="1" dirty="0" sz="4800" spc="-35">
                <a:latin typeface="Trebuchet MS" panose="020B0603020202020204"/>
                <a:cs typeface="Trebuchet MS" panose="020B0603020202020204"/>
              </a:rPr>
              <a:t>E</a:t>
            </a:r>
            <a:r>
              <a:rPr b="1" dirty="0" sz="4800" spc="-30">
                <a:latin typeface="Trebuchet MS" panose="020B0603020202020204"/>
                <a:cs typeface="Trebuchet MS" panose="020B0603020202020204"/>
              </a:rPr>
              <a:t>LL</a:t>
            </a:r>
            <a:r>
              <a:rPr b="1" dirty="0" sz="4800" spc="-5">
                <a:latin typeface="Trebuchet MS" panose="020B0603020202020204"/>
                <a:cs typeface="Trebuchet MS" panose="020B0603020202020204"/>
              </a:rPr>
              <a:t>I</a:t>
            </a:r>
            <a:r>
              <a:rPr b="1" dirty="0" sz="4800" spc="30">
                <a:latin typeface="Trebuchet MS" panose="020B0603020202020204"/>
                <a:cs typeface="Trebuchet MS" panose="020B0603020202020204"/>
              </a:rPr>
              <a:t>N</a:t>
            </a:r>
            <a:r>
              <a:rPr b="1" dirty="0" sz="4800" spc="5">
                <a:latin typeface="Trebuchet MS" panose="020B0603020202020204"/>
                <a:cs typeface="Trebuchet MS" panose="020B0603020202020204"/>
              </a:rPr>
              <a:t>G</a:t>
            </a:r>
            <a:endParaRPr dirty="0" sz="4800">
              <a:latin typeface="Trebuchet MS" panose="020B0603020202020204"/>
              <a:cs typeface="Trebuchet MS" panose="020B0603020202020204"/>
            </a:endParaRPr>
          </a:p>
        </p:txBody>
      </p:sp>
      <p:sp>
        <p:nvSpPr>
          <p:cNvPr id="1048678"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9" name="Text Box 1"/>
          <p:cNvSpPr txBox="1"/>
          <p:nvPr/>
        </p:nvSpPr>
        <p:spPr>
          <a:xfrm>
            <a:off x="1581785" y="1724025"/>
            <a:ext cx="6013450" cy="2576195"/>
          </a:xfrm>
          <a:prstGeom prst="rect"/>
          <a:noFill/>
        </p:spPr>
        <p:txBody>
          <a:bodyPr rtlCol="0" wrap="square">
            <a:noAutofit/>
          </a:bodyPr>
          <a:p>
            <a:pPr indent="-342900" marL="342900">
              <a:buAutoNum type="arabicPeriod"/>
            </a:pPr>
            <a:r>
              <a:rPr b="1" sz="2400" lang="en-US">
                <a:latin typeface="Times New Roman" panose="02020603050405020304" pitchFamily="18" charset="0"/>
                <a:cs typeface="Times New Roman" panose="02020603050405020304" pitchFamily="18" charset="0"/>
              </a:rPr>
              <a:t>Descriptive Analytics</a:t>
            </a:r>
            <a:endParaRPr b="1" sz="2400" lang="en-US">
              <a:latin typeface="Times New Roman" panose="02020603050405020304" pitchFamily="18" charset="0"/>
              <a:cs typeface="Times New Roman" panose="02020603050405020304" pitchFamily="18" charset="0"/>
            </a:endParaRPr>
          </a:p>
          <a:p>
            <a:pPr indent="-342900" marL="342900">
              <a:buAutoNum type="arabicPeriod"/>
            </a:pPr>
            <a:r>
              <a:rPr b="1" sz="2400" lang="en-US">
                <a:latin typeface="Times New Roman" panose="02020603050405020304" pitchFamily="18" charset="0"/>
                <a:cs typeface="Times New Roman" panose="02020603050405020304" pitchFamily="18" charset="0"/>
              </a:rPr>
              <a:t>Predictive Modeling</a:t>
            </a:r>
            <a:endParaRPr b="1" sz="2400" lang="en-US">
              <a:latin typeface="Times New Roman" panose="02020603050405020304" pitchFamily="18" charset="0"/>
              <a:cs typeface="Times New Roman" panose="02020603050405020304" pitchFamily="18" charset="0"/>
            </a:endParaRPr>
          </a:p>
          <a:p>
            <a:pPr indent="-342900" marL="342900">
              <a:buAutoNum type="arabicPeriod"/>
            </a:pPr>
            <a:r>
              <a:rPr b="1" sz="2400" lang="en-US">
                <a:latin typeface="Times New Roman" panose="02020603050405020304" pitchFamily="18" charset="0"/>
                <a:cs typeface="Times New Roman" panose="02020603050405020304" pitchFamily="18" charset="0"/>
              </a:rPr>
              <a:t>Regression Analysis</a:t>
            </a:r>
            <a:endParaRPr b="1" sz="2400" lang="en-US">
              <a:latin typeface="Times New Roman" panose="02020603050405020304" pitchFamily="18" charset="0"/>
              <a:cs typeface="Times New Roman" panose="02020603050405020304" pitchFamily="18" charset="0"/>
            </a:endParaRPr>
          </a:p>
          <a:p>
            <a:pPr indent="-342900" marL="342900">
              <a:buAutoNum type="arabicPeriod"/>
            </a:pPr>
            <a:r>
              <a:rPr b="1" sz="2400" lang="en-US">
                <a:latin typeface="Times New Roman" panose="02020603050405020304" pitchFamily="18" charset="0"/>
                <a:cs typeface="Times New Roman" panose="02020603050405020304" pitchFamily="18" charset="0"/>
              </a:rPr>
              <a:t>Clustering</a:t>
            </a:r>
            <a:endParaRPr b="1" sz="2400" lang="en-US">
              <a:latin typeface="Times New Roman" panose="02020603050405020304" pitchFamily="18" charset="0"/>
              <a:cs typeface="Times New Roman" panose="02020603050405020304" pitchFamily="18" charset="0"/>
            </a:endParaRPr>
          </a:p>
          <a:p>
            <a:pPr indent="-342900" marL="342900">
              <a:buAutoNum type="arabicPeriod"/>
            </a:pPr>
            <a:r>
              <a:rPr b="1" sz="2400" lang="en-US">
                <a:latin typeface="Times New Roman" panose="02020603050405020304" pitchFamily="18" charset="0"/>
                <a:cs typeface="Times New Roman" panose="02020603050405020304" pitchFamily="18" charset="0"/>
              </a:rPr>
              <a:t>Classification</a:t>
            </a:r>
            <a:endParaRPr b="1" sz="2400" lang="en-US">
              <a:latin typeface="Times New Roman" panose="02020603050405020304" pitchFamily="18" charset="0"/>
              <a:cs typeface="Times New Roman" panose="02020603050405020304" pitchFamily="18" charset="0"/>
            </a:endParaRPr>
          </a:p>
          <a:p>
            <a:pPr indent="-342900" marL="342900">
              <a:buAutoNum type="arabicPeriod"/>
            </a:pPr>
            <a:r>
              <a:rPr b="1" sz="2400" lang="en-US">
                <a:latin typeface="Times New Roman" panose="02020603050405020304" pitchFamily="18" charset="0"/>
                <a:cs typeface="Times New Roman" panose="02020603050405020304" pitchFamily="18" charset="0"/>
              </a:rPr>
              <a:t>Time Series Analysis</a:t>
            </a:r>
            <a:endParaRPr b="1" sz="2400" lang="en-US">
              <a:latin typeface="Times New Roman" panose="02020603050405020304" pitchFamily="18" charset="0"/>
              <a:cs typeface="Times New Roman" panose="02020603050405020304" pitchFamily="18" charset="0"/>
            </a:endParaRPr>
          </a:p>
          <a:p>
            <a:pPr indent="-342900" marL="342900">
              <a:buAutoNum type="arabicPeriod"/>
            </a:pPr>
            <a:r>
              <a:rPr b="1" sz="2400" lang="en-US">
                <a:latin typeface="Times New Roman" panose="02020603050405020304" pitchFamily="18" charset="0"/>
                <a:cs typeface="Times New Roman" panose="02020603050405020304" pitchFamily="18" charset="0"/>
              </a:rPr>
              <a:t>Decision Trees</a:t>
            </a:r>
            <a:endParaRPr b="1"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9" name="object 7"/>
          <p:cNvSpPr txBox="1">
            <a:spLocks noGrp="1"/>
          </p:cNvSpPr>
          <p:nvPr>
            <p:ph type="title"/>
          </p:nvPr>
        </p:nvSpPr>
        <p:spPr>
          <a:xfrm>
            <a:off x="755332" y="385444"/>
            <a:ext cx="10681335" cy="21850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br>
              <a:rPr dirty="0"/>
            </a:br>
            <a:br>
              <a:rPr dirty="0"/>
            </a:br>
            <a:endParaRPr dirty="0" lang="en-US"/>
          </a:p>
        </p:txBody>
      </p:sp>
      <p:sp>
        <p:nvSpPr>
          <p:cNvPr id="104869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4194304" name="Content Placeholder 1"/>
          <p:cNvGraphicFramePr>
            <a:graphicFrameLocks/>
          </p:cNvGraphicFramePr>
          <p:nvPr>
            <p:ph sz="half" idx="2"/>
          </p:nvPr>
        </p:nvGraphicFramePr>
        <p:xfrm>
          <a:off x="609600" y="1301750"/>
          <a:ext cx="8401050" cy="482473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1"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2" name="Text Box 2"/>
          <p:cNvSpPr txBox="1"/>
          <p:nvPr/>
        </p:nvSpPr>
        <p:spPr>
          <a:xfrm>
            <a:off x="1784985" y="1873250"/>
            <a:ext cx="4064000" cy="4625340"/>
          </a:xfrm>
          <a:prstGeom prst="rect"/>
          <a:noFill/>
        </p:spPr>
        <p:txBody>
          <a:bodyPr rtlCol="0" wrap="square">
            <a:spAutoFit/>
          </a:bodyPr>
          <a:p>
            <a:r>
              <a:rPr lang="en-US">
                <a:latin typeface="Times New Roman" panose="02020603050405020304" pitchFamily="18" charset="0"/>
                <a:cs typeface="Times New Roman" panose="02020603050405020304" pitchFamily="18" charset="0"/>
              </a:rPr>
              <a:t>The current employee rating analysis reveals variability in ratings across different business units, suggesting differences in performance or evaluation standards. However, the dataset's inconsistencies, including missing values and structural issues, may impact the reliability of these insights. To draw more accurate conclusions, the data requires cleaning and proper formatting. Once addressed, a more detailed analysis could pinpoint specific areas of strength or concern, guiding potential performance improvements or targeted interventions within the organization.</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Current Employee Rating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endParaRPr dirty="0"/>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4626609"/>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br>
              <a:rPr dirty="0" sz="4250" spc="10"/>
            </a:br>
            <a:br>
              <a:rPr dirty="0" sz="4250" spc="10"/>
            </a:br>
            <a:r>
              <a:rPr b="0" dirty="0" sz="2000" spc="10">
                <a:latin typeface="Times New Roman" panose="02020603050405020304" pitchFamily="18" charset="0"/>
                <a:cs typeface="Times New Roman" panose="02020603050405020304" pitchFamily="18" charset="0"/>
              </a:rPr>
              <a:t>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a:t>
            </a:r>
            <a:endParaRPr b="0" dirty="0" sz="2000" spc="10">
              <a:latin typeface="Times New Roman" panose="02020603050405020304" pitchFamily="18" charset="0"/>
              <a:cs typeface="Times New Roman" panose="02020603050405020304" pitchFamily="18" charset="0"/>
            </a:endParaRPr>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24800" cy="2580641"/>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Total Employees: The dataset includes 1,038 employees across various business units.</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Average Ratings: The overall average employee rating across all units is approximately 2.95.</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Top and Bottom Units:</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Highest Average Rating: SVG (3.03)</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Lowest Average Rating: TNS (2.79)</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135" y="891540"/>
            <a:ext cx="4989830" cy="5965825"/>
          </a:xfrm>
          <a:prstGeom prst="rect"/>
        </p:spPr>
        <p:txBody>
          <a:bodyPr bIns="0" lIns="0" rIns="0" rtlCol="0" tIns="16510" vert="horz" wrap="square">
            <a:noAutofit/>
          </a:bodyPr>
          <a:p>
            <a:pPr indent="0" marL="12700">
              <a:lnSpc>
                <a:spcPct val="100000"/>
              </a:lnSpc>
              <a:spcBef>
                <a:spcPts val="130"/>
              </a:spcBef>
              <a:buNone/>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br>
              <a:rPr dirty="0" sz="3200" spc="5"/>
            </a:br>
            <a:br>
              <a:rPr dirty="0" sz="3200" spc="5"/>
            </a:br>
            <a:r>
              <a:rPr dirty="0" sz="1800" lang="en-US" spc="5">
                <a:latin typeface="Times New Roman" panose="02020603050405020304" pitchFamily="18" charset="0"/>
                <a:cs typeface="Times New Roman" panose="02020603050405020304" pitchFamily="18" charset="0"/>
              </a:rPr>
              <a:t>1. </a:t>
            </a:r>
            <a:r>
              <a:rPr b="0" dirty="0" sz="1800" lang="en-US" spc="5">
                <a:latin typeface="Times New Roman" panose="02020603050405020304" pitchFamily="18" charset="0"/>
                <a:cs typeface="Times New Roman" panose="02020603050405020304" pitchFamily="18" charset="0"/>
              </a:rPr>
              <a:t>Human Resources (HR).</a:t>
            </a:r>
            <a:br>
              <a:rPr b="0" dirty="0" sz="1800" lang="en-US" spc="5">
                <a:latin typeface="Times New Roman" panose="02020603050405020304" pitchFamily="18" charset="0"/>
                <a:cs typeface="Times New Roman" panose="02020603050405020304" pitchFamily="18" charset="0"/>
              </a:rPr>
            </a:br>
            <a:r>
              <a:rPr dirty="0" sz="1800" lang="en-US" spc="5">
                <a:latin typeface="Times New Roman" panose="02020603050405020304" pitchFamily="18" charset="0"/>
                <a:cs typeface="Times New Roman" panose="02020603050405020304" pitchFamily="18" charset="0"/>
              </a:rPr>
              <a:t>2. </a:t>
            </a:r>
            <a:r>
              <a:rPr b="0" dirty="0" sz="1800" lang="en-US" spc="5">
                <a:latin typeface="Times New Roman" panose="02020603050405020304" pitchFamily="18" charset="0"/>
                <a:cs typeface="Times New Roman" panose="02020603050405020304" pitchFamily="18" charset="0"/>
              </a:rPr>
              <a:t>Management and Leadership.</a:t>
            </a:r>
            <a:br>
              <a:rPr b="0" dirty="0" sz="1800" lang="en-US" spc="5">
                <a:latin typeface="Times New Roman" panose="02020603050405020304" pitchFamily="18" charset="0"/>
                <a:cs typeface="Times New Roman" panose="02020603050405020304" pitchFamily="18" charset="0"/>
              </a:rPr>
            </a:br>
            <a:r>
              <a:rPr b="0" dirty="0" sz="1800" lang="en-US" spc="5">
                <a:latin typeface="Times New Roman" panose="02020603050405020304" pitchFamily="18" charset="0"/>
                <a:cs typeface="Times New Roman" panose="02020603050405020304" pitchFamily="18" charset="0"/>
              </a:rPr>
              <a:t>3. Employee Development Teams.</a:t>
            </a:r>
            <a:br>
              <a:rPr b="0" dirty="0" sz="1800" lang="en-US" spc="5">
                <a:latin typeface="Times New Roman" panose="02020603050405020304" pitchFamily="18" charset="0"/>
                <a:cs typeface="Times New Roman" panose="02020603050405020304" pitchFamily="18" charset="0"/>
              </a:rPr>
            </a:br>
            <a:r>
              <a:rPr b="0" dirty="0" sz="1800" lang="en-US" spc="5">
                <a:latin typeface="Times New Roman" panose="02020603050405020304" pitchFamily="18" charset="0"/>
                <a:cs typeface="Times New Roman" panose="02020603050405020304" pitchFamily="18" charset="0"/>
              </a:rPr>
              <a:t>4. Business Unit Heads.</a:t>
            </a:r>
            <a:br>
              <a:rPr b="0" dirty="0" sz="1800" lang="en-US" spc="5">
                <a:latin typeface="Times New Roman" panose="02020603050405020304" pitchFamily="18" charset="0"/>
                <a:cs typeface="Times New Roman" panose="02020603050405020304" pitchFamily="18" charset="0"/>
              </a:rPr>
            </a:br>
            <a:r>
              <a:rPr b="0" dirty="0" sz="1800" lang="en-US" spc="5">
                <a:latin typeface="Times New Roman" panose="02020603050405020304" pitchFamily="18" charset="0"/>
                <a:cs typeface="Times New Roman" panose="02020603050405020304" pitchFamily="18" charset="0"/>
              </a:rPr>
              <a:t>5. Analytics and Strategy Teams.</a:t>
            </a:r>
            <a:br>
              <a:rPr b="0" dirty="0" sz="1800" lang="en-US" spc="5">
                <a:latin typeface="Times New Roman" panose="02020603050405020304" pitchFamily="18" charset="0"/>
                <a:cs typeface="Times New Roman" panose="02020603050405020304" pitchFamily="18" charset="0"/>
              </a:rPr>
            </a:br>
            <a:r>
              <a:rPr b="0" dirty="0" sz="1800" lang="en-US" spc="5">
                <a:latin typeface="Times New Roman" panose="02020603050405020304" pitchFamily="18" charset="0"/>
                <a:cs typeface="Times New Roman" panose="02020603050405020304" pitchFamily="18" charset="0"/>
              </a:rPr>
              <a:t>6. Compensation and Benefits Teams.</a:t>
            </a:r>
            <a:br>
              <a:rPr b="0" dirty="0" sz="1800" lang="en-US" spc="5">
                <a:latin typeface="Times New Roman" panose="02020603050405020304" pitchFamily="18" charset="0"/>
                <a:cs typeface="Times New Roman" panose="02020603050405020304" pitchFamily="18" charset="0"/>
              </a:rPr>
            </a:br>
            <a:r>
              <a:rPr b="0" dirty="0" sz="1800" lang="en-US" spc="5">
                <a:latin typeface="Times New Roman" panose="02020603050405020304" pitchFamily="18" charset="0"/>
                <a:cs typeface="Times New Roman" panose="02020603050405020304" pitchFamily="18" charset="0"/>
              </a:rPr>
              <a:t>7. Employee Engagement Committees.</a:t>
            </a:r>
            <a:br>
              <a:rPr b="0" dirty="0" sz="1800" lang="en-US" spc="5">
                <a:latin typeface="Times New Roman" panose="02020603050405020304" pitchFamily="18" charset="0"/>
                <a:cs typeface="Times New Roman" panose="02020603050405020304" pitchFamily="18" charset="0"/>
              </a:rPr>
            </a:br>
            <a:r>
              <a:rPr b="0" dirty="0" sz="1800" lang="en-US" spc="5">
                <a:latin typeface="Times New Roman" panose="02020603050405020304" pitchFamily="18" charset="0"/>
                <a:cs typeface="Times New Roman" panose="02020603050405020304" pitchFamily="18" charset="0"/>
              </a:rPr>
              <a:t>8. Talent Acquisition Teams.</a:t>
            </a:r>
            <a:br>
              <a:rPr b="0" dirty="0" sz="1800" lang="en-US" spc="5">
                <a:latin typeface="Times New Roman" panose="02020603050405020304" pitchFamily="18" charset="0"/>
                <a:cs typeface="Times New Roman" panose="02020603050405020304" pitchFamily="18" charset="0"/>
              </a:rPr>
            </a:br>
            <a:r>
              <a:rPr b="0" dirty="0" sz="1800" lang="en-US" spc="5">
                <a:latin typeface="Times New Roman" panose="02020603050405020304" pitchFamily="18" charset="0"/>
                <a:cs typeface="Times New Roman" panose="02020603050405020304" pitchFamily="18" charset="0"/>
              </a:rPr>
              <a:t>9. Legal and Compliance Departments.</a:t>
            </a:r>
            <a:br>
              <a:rPr b="0" dirty="0" sz="1800" lang="en-US" spc="5">
                <a:latin typeface="Times New Roman" panose="02020603050405020304" pitchFamily="18" charset="0"/>
                <a:cs typeface="Times New Roman" panose="02020603050405020304" pitchFamily="18" charset="0"/>
              </a:rPr>
            </a:br>
            <a:r>
              <a:rPr b="0" dirty="0" sz="1800" lang="en-US" spc="5">
                <a:latin typeface="Times New Roman" panose="02020603050405020304" pitchFamily="18" charset="0"/>
                <a:cs typeface="Times New Roman" panose="02020603050405020304" pitchFamily="18" charset="0"/>
              </a:rPr>
              <a:t>10. Board of Directors or Executive Committee.</a:t>
            </a:r>
            <a:br>
              <a:rPr b="0" dirty="0" sz="1800" lang="en-US" spc="5">
                <a:latin typeface="Times New Roman" panose="02020603050405020304" pitchFamily="18" charset="0"/>
                <a:cs typeface="Times New Roman" panose="02020603050405020304" pitchFamily="18" charset="0"/>
              </a:rPr>
            </a:br>
            <a:r>
              <a:rPr b="0" dirty="0" sz="1800" lang="en-US" spc="5">
                <a:latin typeface="Times New Roman" panose="02020603050405020304" pitchFamily="18" charset="0"/>
                <a:cs typeface="Times New Roman" panose="02020603050405020304" pitchFamily="18" charset="0"/>
              </a:rPr>
              <a:t>11. Financial Planning and Analysis (FP&amp;A) Teams.</a:t>
            </a:r>
            <a:br>
              <a:rPr b="0" dirty="0" sz="1800" lang="en-US" spc="5">
                <a:latin typeface="Times New Roman" panose="02020603050405020304" pitchFamily="18" charset="0"/>
                <a:cs typeface="Times New Roman" panose="02020603050405020304" pitchFamily="18" charset="0"/>
              </a:rPr>
            </a:br>
            <a:r>
              <a:rPr b="0" dirty="0" sz="1800" lang="en-US" spc="5">
                <a:latin typeface="Times New Roman" panose="02020603050405020304" pitchFamily="18" charset="0"/>
                <a:cs typeface="Times New Roman" panose="02020603050405020304" pitchFamily="18" charset="0"/>
              </a:rPr>
              <a:t>12. IT and Data Analytics Teams.</a:t>
            </a:r>
            <a:br>
              <a:rPr b="0" dirty="0" sz="1800" lang="en-US" spc="5">
                <a:latin typeface="Times New Roman" panose="02020603050405020304" pitchFamily="18" charset="0"/>
                <a:cs typeface="Times New Roman" panose="02020603050405020304" pitchFamily="18" charset="0"/>
              </a:rPr>
            </a:br>
            <a:r>
              <a:rPr b="0" dirty="0" sz="1800" lang="en-US" spc="5">
                <a:latin typeface="Times New Roman" panose="02020603050405020304" pitchFamily="18" charset="0"/>
                <a:cs typeface="Times New Roman" panose="02020603050405020304" pitchFamily="18" charset="0"/>
              </a:rPr>
              <a:t>13. Firms and Industry.</a:t>
            </a:r>
            <a:br>
              <a:rPr b="0" dirty="0" sz="1800" lang="en-US" spc="5">
                <a:latin typeface="Times New Roman" panose="02020603050405020304" pitchFamily="18" charset="0"/>
                <a:cs typeface="Times New Roman" panose="02020603050405020304" pitchFamily="18" charset="0"/>
              </a:rPr>
            </a:br>
            <a:br>
              <a:rPr b="0" dirty="0" sz="1800" lang="en-US" spc="5">
                <a:latin typeface="Times New Roman" panose="02020603050405020304" pitchFamily="18" charset="0"/>
                <a:cs typeface="Times New Roman" panose="02020603050405020304" pitchFamily="18" charset="0"/>
              </a:rPr>
            </a:br>
            <a:br>
              <a:rPr b="0" dirty="0" sz="1800" lang="en-US" spc="5">
                <a:latin typeface="Times New Roman" panose="02020603050405020304" pitchFamily="18" charset="0"/>
                <a:cs typeface="Times New Roman" panose="02020603050405020304" pitchFamily="18" charset="0"/>
              </a:rPr>
            </a:br>
            <a:br>
              <a:rPr b="0" dirty="0" sz="1800" lang="en-US" spc="5">
                <a:latin typeface="Times New Roman" panose="02020603050405020304" pitchFamily="18" charset="0"/>
                <a:cs typeface="Times New Roman" panose="02020603050405020304" pitchFamily="18" charset="0"/>
              </a:rPr>
            </a:br>
            <a:br>
              <a:rPr b="0" dirty="0" sz="1800" lang="en-US" spc="5">
                <a:latin typeface="Times New Roman" panose="02020603050405020304" pitchFamily="18" charset="0"/>
                <a:cs typeface="Times New Roman" panose="02020603050405020304" pitchFamily="18" charset="0"/>
              </a:rPr>
            </a:br>
            <a:br>
              <a:rPr b="0" dirty="0" sz="1800" lang="en-US" spc="5">
                <a:latin typeface="Times New Roman" panose="02020603050405020304" pitchFamily="18" charset="0"/>
                <a:cs typeface="Times New Roman" panose="02020603050405020304" pitchFamily="18" charset="0"/>
              </a:rPr>
            </a:br>
            <a:br>
              <a:rPr dirty="0" sz="1800" lang="en-US" spc="5"/>
            </a:br>
            <a:br>
              <a:rPr dirty="0" sz="1800" lang="en-US" spc="5"/>
            </a:br>
            <a:br>
              <a:rPr dirty="0" sz="1800" lang="en-US" spc="5"/>
            </a:br>
            <a:br>
              <a:rPr dirty="0" sz="1800" lang="en-US" spc="5"/>
            </a:br>
            <a:br>
              <a:rPr dirty="0" sz="3200" spc="5"/>
            </a:b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558165" y="857885"/>
            <a:ext cx="9763125" cy="10801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br>
              <a:rPr dirty="0" sz="3600"/>
            </a:b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5" name="Text Box 9"/>
          <p:cNvSpPr txBox="1"/>
          <p:nvPr/>
        </p:nvSpPr>
        <p:spPr>
          <a:xfrm>
            <a:off x="3916680" y="2157730"/>
            <a:ext cx="4064000" cy="4892040"/>
          </a:xfrm>
          <a:prstGeom prst="rect"/>
          <a:noFill/>
        </p:spPr>
        <p:txBody>
          <a:bodyPr rtlCol="0" wrap="square">
            <a:spAutoFit/>
          </a:bodyPr>
          <a:p>
            <a:pPr indent="-342900" marL="342900">
              <a:buAutoNum type="arabicPeriod"/>
            </a:pPr>
            <a:r>
              <a:rPr b="1" lang="en-US"/>
              <a:t>Filter</a:t>
            </a:r>
            <a:r>
              <a:rPr b="1" lang="en-US"/>
              <a:t>ing: </a:t>
            </a:r>
            <a:r>
              <a:rPr lang="en-US"/>
              <a:t>To focus on targeted analysis, remove error reduction,customization etc.</a:t>
            </a:r>
            <a:endParaRPr lang="en-US"/>
          </a:p>
          <a:p>
            <a:pPr indent="-342900" marL="342900">
              <a:buAutoNum type="arabicPeriod"/>
            </a:pPr>
            <a:r>
              <a:rPr b="1" lang="en-US"/>
              <a:t>Conditional formatting:</a:t>
            </a:r>
            <a:r>
              <a:rPr lang="en-US"/>
              <a:t> To visual insights,quick analysis,error detection,focus on priorities.</a:t>
            </a:r>
            <a:endParaRPr lang="en-US"/>
          </a:p>
          <a:p>
            <a:pPr indent="-342900" marL="342900">
              <a:buAutoNum type="arabicPeriod"/>
            </a:pPr>
            <a:r>
              <a:rPr b="1" lang="en-US"/>
              <a:t>Pivot Table &amp; Graphs:</a:t>
            </a:r>
            <a:r>
              <a:rPr lang="en-US"/>
              <a:t> Data Summarization,Filtering and Sorting,CrossTabulation,Flexibility,Data Visualization,Interactive Analysis,Multiple Chart Types,Enhanced Communication.</a:t>
            </a:r>
            <a:endParaRPr lang="en-US"/>
          </a:p>
          <a:p>
            <a:pPr indent="-342900" marL="342900">
              <a:buAutoNum type="arabicPeriod"/>
            </a:pPr>
            <a:endParaRPr lang="en-US"/>
          </a:p>
          <a:p>
            <a:pPr indent="-342900" marL="342900">
              <a:buAutoNum type="arabicPeriod"/>
            </a:pPr>
            <a:endParaRPr lang="en-US"/>
          </a:p>
          <a:p>
            <a:pPr indent="-342900" marL="342900">
              <a:buAutoNum type="arabicPeriod"/>
            </a:pPr>
            <a:endParaRPr lang="en-US"/>
          </a:p>
          <a:p>
            <a:pPr indent="-342900" marL="342900">
              <a:buAutoNum type="arabicPeriod"/>
            </a:pPr>
            <a:endParaRPr lang="en-US"/>
          </a:p>
          <a:p>
            <a:pPr indent="-342900" marL="342900">
              <a:buAutoNum type="arabicPeriod"/>
            </a:pPr>
            <a:endParaRPr lang="en-US"/>
          </a:p>
          <a:p>
            <a:pPr indent="-342900" marL="342900">
              <a:buAutoNum type="arabicPeriod"/>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6" name="Title 1"/>
          <p:cNvSpPr>
            <a:spLocks noGrp="1"/>
          </p:cNvSpPr>
          <p:nvPr>
            <p:ph type="title"/>
          </p:nvPr>
        </p:nvSpPr>
        <p:spPr>
          <a:xfrm>
            <a:off x="755332" y="385444"/>
            <a:ext cx="10681335" cy="4114800"/>
          </a:xfrm>
        </p:spPr>
        <p:txBody>
          <a:bodyPr/>
          <a:p>
            <a:pPr indent="0" marL="0">
              <a:buNone/>
            </a:pPr>
            <a:r>
              <a:rPr dirty="0" lang="en-IN"/>
              <a:t>Dataset Description</a:t>
            </a:r>
            <a:br>
              <a:rPr dirty="0" lang="en-IN"/>
            </a:br>
            <a:br>
              <a:rPr dirty="0" lang="en-IN"/>
            </a:br>
            <a:r>
              <a:rPr altLang="en-IN" b="0" dirty="0" sz="1800" lang="en-US">
                <a:latin typeface="Times New Roman" panose="02020603050405020304" pitchFamily="18" charset="0"/>
                <a:cs typeface="Times New Roman" panose="02020603050405020304" pitchFamily="18" charset="0"/>
              </a:rPr>
              <a:t>Employee data set- Kaggle</a:t>
            </a:r>
            <a:br>
              <a:rPr altLang="en-IN" b="0" dirty="0" sz="1800" lang="en-US">
                <a:latin typeface="Times New Roman" panose="02020603050405020304" pitchFamily="18" charset="0"/>
                <a:cs typeface="Times New Roman" panose="02020603050405020304" pitchFamily="18" charset="0"/>
              </a:rPr>
            </a:br>
            <a:r>
              <a:rPr altLang="en-IN" b="0" dirty="0" sz="1800" lang="en-US">
                <a:latin typeface="Times New Roman" panose="02020603050405020304" pitchFamily="18" charset="0"/>
                <a:cs typeface="Times New Roman" panose="02020603050405020304" pitchFamily="18" charset="0"/>
              </a:rPr>
              <a:t>Features:</a:t>
            </a:r>
            <a:br>
              <a:rPr altLang="en-IN" b="0" dirty="0" sz="1800" lang="en-US">
                <a:latin typeface="Times New Roman" panose="02020603050405020304" pitchFamily="18" charset="0"/>
                <a:cs typeface="Times New Roman" panose="02020603050405020304" pitchFamily="18" charset="0"/>
              </a:rPr>
            </a:br>
            <a:r>
              <a:rPr altLang="en-IN" b="0" dirty="0" sz="1800" lang="en-US">
                <a:latin typeface="Times New Roman" panose="02020603050405020304" pitchFamily="18" charset="0"/>
                <a:cs typeface="Times New Roman" panose="02020603050405020304" pitchFamily="18" charset="0"/>
              </a:rPr>
              <a:t>	Employment ID</a:t>
            </a:r>
            <a:br>
              <a:rPr altLang="en-IN" b="0" dirty="0" sz="1800" lang="en-US">
                <a:latin typeface="Times New Roman" panose="02020603050405020304" pitchFamily="18" charset="0"/>
                <a:cs typeface="Times New Roman" panose="02020603050405020304" pitchFamily="18" charset="0"/>
              </a:rPr>
            </a:br>
            <a:r>
              <a:rPr altLang="en-IN" b="0" dirty="0" sz="1800" lang="en-US">
                <a:latin typeface="Times New Roman" panose="02020603050405020304" pitchFamily="18" charset="0"/>
                <a:cs typeface="Times New Roman" panose="02020603050405020304" pitchFamily="18" charset="0"/>
              </a:rPr>
              <a:t>	Gender- male,female</a:t>
            </a:r>
            <a:br>
              <a:rPr altLang="en-IN" b="0" dirty="0" sz="1800" lang="en-US">
                <a:latin typeface="Times New Roman" panose="02020603050405020304" pitchFamily="18" charset="0"/>
                <a:cs typeface="Times New Roman" panose="02020603050405020304" pitchFamily="18" charset="0"/>
              </a:rPr>
            </a:br>
            <a:r>
              <a:rPr altLang="en-IN" b="0" dirty="0" sz="1800" lang="en-US">
                <a:latin typeface="Times New Roman" panose="02020603050405020304" pitchFamily="18" charset="0"/>
                <a:cs typeface="Times New Roman" panose="02020603050405020304" pitchFamily="18" charset="0"/>
              </a:rPr>
              <a:t>	Performance</a:t>
            </a:r>
            <a:br>
              <a:rPr altLang="en-IN" b="0" dirty="0" sz="1800" lang="en-US">
                <a:latin typeface="Times New Roman" panose="02020603050405020304" pitchFamily="18" charset="0"/>
                <a:cs typeface="Times New Roman" panose="02020603050405020304" pitchFamily="18" charset="0"/>
              </a:rPr>
            </a:br>
            <a:r>
              <a:rPr altLang="en-IN" b="0" dirty="0" sz="1800" lang="en-US">
                <a:latin typeface="Times New Roman" panose="02020603050405020304" pitchFamily="18" charset="0"/>
                <a:cs typeface="Times New Roman" panose="02020603050405020304" pitchFamily="18" charset="0"/>
              </a:rPr>
              <a:t>	Busniess Unit</a:t>
            </a:r>
            <a:br>
              <a:rPr altLang="en-IN" b="0" dirty="0" sz="1800" lang="en-US">
                <a:latin typeface="Times New Roman" panose="02020603050405020304" pitchFamily="18" charset="0"/>
                <a:cs typeface="Times New Roman" panose="02020603050405020304" pitchFamily="18" charset="0"/>
              </a:rPr>
            </a:br>
            <a:r>
              <a:rPr altLang="en-IN" b="0" dirty="0" sz="1800" lang="en-US">
                <a:latin typeface="Times New Roman" panose="02020603050405020304" pitchFamily="18" charset="0"/>
                <a:cs typeface="Times New Roman" panose="02020603050405020304" pitchFamily="18" charset="0"/>
              </a:rPr>
              <a:t>	Name</a:t>
            </a:r>
            <a:br>
              <a:rPr altLang="en-IN" b="0" dirty="0" sz="1800" lang="en-US">
                <a:latin typeface="Times New Roman" panose="02020603050405020304" pitchFamily="18" charset="0"/>
                <a:cs typeface="Times New Roman" panose="02020603050405020304" pitchFamily="18" charset="0"/>
              </a:rPr>
            </a:br>
            <a:r>
              <a:rPr altLang="en-IN" b="0" dirty="0" sz="1800" lang="en-US">
                <a:latin typeface="Times New Roman" panose="02020603050405020304" pitchFamily="18" charset="0"/>
                <a:cs typeface="Times New Roman" panose="02020603050405020304" pitchFamily="18" charset="0"/>
              </a:rPr>
              <a:t>	Rating</a:t>
            </a:r>
            <a:br>
              <a:rPr altLang="en-IN" b="0" dirty="0" sz="1800" lang="en-US">
                <a:latin typeface="Times New Roman" panose="02020603050405020304" pitchFamily="18" charset="0"/>
                <a:cs typeface="Times New Roman" panose="02020603050405020304" pitchFamily="18" charset="0"/>
              </a:rPr>
            </a:br>
            <a:r>
              <a:rPr altLang="en-IN" b="0" dirty="0" sz="1800" lang="en-US">
                <a:latin typeface="Times New Roman" panose="02020603050405020304" pitchFamily="18" charset="0"/>
                <a:cs typeface="Times New Roman" panose="02020603050405020304" pitchFamily="18" charset="0"/>
              </a:rPr>
              <a:t>	Graphs</a:t>
            </a:r>
            <a:br>
              <a:rPr altLang="en-IN" b="0" dirty="0" sz="1800" lang="en-US">
                <a:latin typeface="Times New Roman" panose="02020603050405020304" pitchFamily="18" charset="0"/>
                <a:cs typeface="Times New Roman" panose="02020603050405020304" pitchFamily="18" charset="0"/>
              </a:rPr>
            </a:br>
            <a:r>
              <a:rPr altLang="en-IN" b="0" dirty="0" sz="1800" lang="en-US">
                <a:latin typeface="Times New Roman" panose="02020603050405020304" pitchFamily="18" charset="0"/>
                <a:cs typeface="Times New Roman" panose="02020603050405020304" pitchFamily="18" charset="0"/>
              </a:rPr>
              <a:t>	Chart</a:t>
            </a:r>
            <a:endParaRPr altLang="en-IN" b="0" dirty="0" sz="18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7"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6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1"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2"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1048673"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4" name="Text Box 9"/>
          <p:cNvSpPr txBox="1"/>
          <p:nvPr/>
        </p:nvSpPr>
        <p:spPr>
          <a:xfrm>
            <a:off x="2971800" y="2346960"/>
            <a:ext cx="4064000" cy="1691641"/>
          </a:xfrm>
          <a:prstGeom prst="rect"/>
          <a:noFill/>
        </p:spPr>
        <p:txBody>
          <a:bodyPr rtlCol="0" wrap="square">
            <a:spAutoFit/>
          </a:bodyPr>
          <a:p>
            <a:r>
              <a:rPr b="1" lang="en-US"/>
              <a:t>Features and Functionality in my Dataset:</a:t>
            </a:r>
            <a:endParaRPr b="1" lang="en-US"/>
          </a:p>
          <a:p>
            <a:r>
              <a:rPr lang="en-US"/>
              <a:t>1. Data Summarization</a:t>
            </a:r>
            <a:endParaRPr lang="en-US"/>
          </a:p>
          <a:p>
            <a:r>
              <a:rPr lang="en-US"/>
              <a:t>2. Aggregation</a:t>
            </a:r>
            <a:endParaRPr lang="en-US"/>
          </a:p>
          <a:p>
            <a:r>
              <a:rPr lang="en-US"/>
              <a:t>3. Category Breakdown</a:t>
            </a:r>
            <a:endParaRPr lang="en-US"/>
          </a:p>
          <a:p>
            <a:r>
              <a:rPr lang="en-US"/>
              <a:t>4. Rating Distribution</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HARIHARAN V</cp:lastModifiedBy>
  <dcterms:created xsi:type="dcterms:W3CDTF">2024-03-29T04:07:00Z</dcterms:created>
  <dcterms:modified xsi:type="dcterms:W3CDTF">2024-09-10T14:59:38Z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4f72d2a2f8b944e39231b07d0edb1ce0</vt:lpwstr>
  </property>
  <property fmtid="{D5CDD505-2E9C-101B-9397-08002B2CF9AE}" pid="5" name="KSOProductBuildVer">
    <vt:lpwstr>1033-12.2.0.18165</vt:lpwstr>
  </property>
</Properties>
</file>