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46F6-E92B-3A4B-B3DD-D7C4C1BD2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8D278-F7B6-0B46-9890-883646146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BB29F-4C29-CE4D-91F7-EFB6E5CD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1F10-34DD-1943-BB0A-1443D308FEAB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78A45-9CA9-C644-B810-119966CB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330A6-99B8-1B46-9C4C-883BA7EB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97C6-832D-5441-BD70-80D2B767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3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4248-5D4A-E74F-BCE4-45B40654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89C85-F6E7-6343-87C7-D5F25EF37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E5991-0E69-204C-BF98-78C7173D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1F10-34DD-1943-BB0A-1443D308FEAB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AD73-1FE6-1846-976F-BB09F47C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297FC-8A4A-6941-BD06-5AD563DE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97C6-832D-5441-BD70-80D2B767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912C1-FEE0-5740-A391-17F2DC569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94438-89AB-FA4E-A204-D6A79ECB6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08F39-4C17-274D-A92A-A63C6F96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1F10-34DD-1943-BB0A-1443D308FEAB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9C3B-CB0B-284C-9E71-F730303C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9FE2A-2F88-5948-AA8D-0A7DAC3B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97C6-832D-5441-BD70-80D2B767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9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260E-E6A4-4743-B5F7-4AC53048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25AD-D248-D24C-9C63-2B85398D3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00E2A-ABBB-D944-8323-DF25ECF4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1F10-34DD-1943-BB0A-1443D308FEAB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2D085-D458-0F48-8F70-E1AFABF1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F320-55AB-1F45-BB67-C1C65AAD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97C6-832D-5441-BD70-80D2B767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1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D696-3A38-6948-9DED-07471DE2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2A9D4-1BFA-E24A-BE31-34C9A5DC7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E2C69-914E-4443-A531-731B41C5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1F10-34DD-1943-BB0A-1443D308FEAB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9BAB2-FFC7-8E4D-8D26-765E0315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4FBD8-B588-B948-B287-847B436C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97C6-832D-5441-BD70-80D2B767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3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7398-EA8E-B747-958F-B4B14CCF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95A6C-F9E0-DB4E-8B08-F758EA4C6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26D53-BC83-9A49-BBBF-AEA7ADA9F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04B6E-B248-9B4C-9F59-6FC3D7E2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1F10-34DD-1943-BB0A-1443D308FEAB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AB571-61E5-604D-82DE-1F92707E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9B477-0AD0-B242-AD65-7139D76B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97C6-832D-5441-BD70-80D2B767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9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633F-D371-0947-A24D-96D382F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66CC9-4809-C545-8A6D-ABD70B3A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8AE4A-17A4-AA45-A629-D13B2722D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2E589-11D9-C143-991F-2A699B909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6CFEB-736F-C64D-B615-7539DDA5F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EEBE0-F5E6-C142-B4BD-3C597423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1F10-34DD-1943-BB0A-1443D308FEAB}" type="datetimeFigureOut">
              <a:rPr lang="en-US" smtClean="0"/>
              <a:t>9/25/20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47509-438B-024F-9582-ACBD2578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4C6B6-A7D6-7D49-B046-9DA65B5F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97C6-832D-5441-BD70-80D2B767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5A3D-B8FE-5A49-B3C3-EA46B8A6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E3B65-0C12-FB44-83CE-907664AD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1F10-34DD-1943-BB0A-1443D308FEAB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C880E-6CE1-7E46-8208-72E0E024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BC3F3-0F72-BA4C-93C0-6779E0D8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97C6-832D-5441-BD70-80D2B767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4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19913-DB64-264E-91F6-BEA54613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1F10-34DD-1943-BB0A-1443D308FEAB}" type="datetimeFigureOut">
              <a:rPr lang="en-US" smtClean="0"/>
              <a:t>9/25/20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AEDB4-AEEE-574A-84AF-CF7E62EC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C1069-243D-AC4F-A0DE-05F1851D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97C6-832D-5441-BD70-80D2B767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4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EDB0-8592-0C4F-A34D-D671A9DE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7774-51BD-3249-A54F-657C584B9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0B21C-092D-A446-BF0A-E791BF21A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1DB7A-5A9A-E541-95D4-F98A3833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1F10-34DD-1943-BB0A-1443D308FEAB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4A68E-570E-9F41-B705-52F110F9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3BECF-AF2B-6046-B3CB-D5484494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97C6-832D-5441-BD70-80D2B767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7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F57F-9EF6-E54F-8BC5-B2490E26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A7FFB-5004-5E4A-83EC-BF1F26786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804BF-F25F-FF4B-ADE6-5CCA3F6FA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0602E-23CB-DF43-BA14-E2C350D7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1F10-34DD-1943-BB0A-1443D308FEAB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62B5C-778A-9349-A80D-25839134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72DC1-9738-374D-81FC-41BD5D33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97C6-832D-5441-BD70-80D2B767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8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6E689-2A63-3847-8B45-2C6543AB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B260A-3FDA-D74E-AFCF-B26EAF9CF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0018F-668C-C840-A1A8-7A6E2AB1F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71F10-34DD-1943-BB0A-1443D308FEAB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AC3C7-5667-4F42-9E83-3C339A7E4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2DC3-A135-134A-BF9B-A6845C8A5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797C6-832D-5441-BD70-80D2B767C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51654" y="821052"/>
            <a:ext cx="98970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Calibri" panose="020F0502020204030204"/>
                <a:ea typeface="+mn-ea"/>
              </a:rPr>
              <a:t>Health Survey for England 2001-2018</a:t>
            </a:r>
          </a:p>
        </p:txBody>
      </p:sp>
      <p:sp>
        <p:nvSpPr>
          <p:cNvPr id="4" name="Diamond 3"/>
          <p:cNvSpPr/>
          <p:nvPr/>
        </p:nvSpPr>
        <p:spPr>
          <a:xfrm>
            <a:off x="5065826" y="2873590"/>
            <a:ext cx="2140771" cy="1312433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Trends in smoking status by age, sex , IMD quintile</a:t>
            </a:r>
          </a:p>
        </p:txBody>
      </p:sp>
      <p:cxnSp>
        <p:nvCxnSpPr>
          <p:cNvPr id="6" name="Straight Arrow Connector 5"/>
          <p:cNvCxnSpPr>
            <a:stCxn id="3" idx="2"/>
            <a:endCxn id="4" idx="0"/>
          </p:cNvCxnSpPr>
          <p:nvPr/>
        </p:nvCxnSpPr>
        <p:spPr>
          <a:xfrm>
            <a:off x="5146507" y="1652049"/>
            <a:ext cx="989705" cy="122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50798" y="821052"/>
            <a:ext cx="138146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Calibri" panose="020F0502020204030204"/>
                <a:ea typeface="+mn-ea"/>
              </a:rPr>
              <a:t>Cause-specific death rates 2001-2018 by age, sex and IMD quintile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3976" y="1367353"/>
            <a:ext cx="98970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Calibri" panose="020F0502020204030204"/>
                <a:ea typeface="+mn-ea"/>
              </a:rPr>
              <a:t>Relative risks for smoking related conditions</a:t>
            </a:r>
          </a:p>
        </p:txBody>
      </p:sp>
      <p:sp>
        <p:nvSpPr>
          <p:cNvPr id="10" name="Diamond 9"/>
          <p:cNvSpPr/>
          <p:nvPr/>
        </p:nvSpPr>
        <p:spPr>
          <a:xfrm>
            <a:off x="6793406" y="3209998"/>
            <a:ext cx="2140771" cy="1312433"/>
          </a:xfrm>
          <a:prstGeom prst="diamond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Survival by smoking status, age, sex, IMD quintile</a:t>
            </a:r>
          </a:p>
        </p:txBody>
      </p:sp>
      <p:cxnSp>
        <p:nvCxnSpPr>
          <p:cNvPr id="12" name="Straight Arrow Connector 11"/>
          <p:cNvCxnSpPr>
            <a:stCxn id="3" idx="2"/>
            <a:endCxn id="10" idx="0"/>
          </p:cNvCxnSpPr>
          <p:nvPr/>
        </p:nvCxnSpPr>
        <p:spPr>
          <a:xfrm>
            <a:off x="5146507" y="1652049"/>
            <a:ext cx="2717285" cy="15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>
            <a:off x="7368829" y="2198349"/>
            <a:ext cx="494963" cy="101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0" idx="0"/>
          </p:cNvCxnSpPr>
          <p:nvPr/>
        </p:nvCxnSpPr>
        <p:spPr>
          <a:xfrm flipH="1">
            <a:off x="7863791" y="1652049"/>
            <a:ext cx="777738" cy="15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403255" y="1370456"/>
            <a:ext cx="98970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Calibri" panose="020F0502020204030204"/>
                <a:ea typeface="+mn-ea"/>
              </a:rPr>
              <a:t>Death rates from 1922-2018 by age and sex</a:t>
            </a:r>
          </a:p>
        </p:txBody>
      </p:sp>
      <p:cxnSp>
        <p:nvCxnSpPr>
          <p:cNvPr id="35" name="Straight Arrow Connector 34"/>
          <p:cNvCxnSpPr>
            <a:stCxn id="8" idx="2"/>
            <a:endCxn id="36" idx="0"/>
          </p:cNvCxnSpPr>
          <p:nvPr/>
        </p:nvCxnSpPr>
        <p:spPr>
          <a:xfrm>
            <a:off x="8641529" y="1652049"/>
            <a:ext cx="908154" cy="120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/>
          <p:cNvSpPr/>
          <p:nvPr/>
        </p:nvSpPr>
        <p:spPr>
          <a:xfrm>
            <a:off x="8479298" y="2855554"/>
            <a:ext cx="2140771" cy="131243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Cohort survivorship by age, sex, IMD quintile</a:t>
            </a:r>
          </a:p>
        </p:txBody>
      </p:sp>
      <p:cxnSp>
        <p:nvCxnSpPr>
          <p:cNvPr id="40" name="Straight Arrow Connector 39"/>
          <p:cNvCxnSpPr>
            <a:stCxn id="30" idx="2"/>
            <a:endCxn id="36" idx="0"/>
          </p:cNvCxnSpPr>
          <p:nvPr/>
        </p:nvCxnSpPr>
        <p:spPr>
          <a:xfrm flipH="1">
            <a:off x="9549683" y="2201453"/>
            <a:ext cx="348424" cy="65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65102" y="1367352"/>
            <a:ext cx="13491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Calibri" panose="020F0502020204030204"/>
                <a:ea typeface="+mn-ea"/>
              </a:rPr>
              <a:t>Probability of relapse 1-10 years after quitting</a:t>
            </a:r>
          </a:p>
        </p:txBody>
      </p:sp>
      <p:sp>
        <p:nvSpPr>
          <p:cNvPr id="81" name="Diamond 80"/>
          <p:cNvSpPr/>
          <p:nvPr/>
        </p:nvSpPr>
        <p:spPr>
          <a:xfrm>
            <a:off x="1545054" y="2855555"/>
            <a:ext cx="2140771" cy="1312433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Relapse by age, sex, IMD quintile</a:t>
            </a:r>
          </a:p>
        </p:txBody>
      </p:sp>
      <p:cxnSp>
        <p:nvCxnSpPr>
          <p:cNvPr id="83" name="Straight Arrow Connector 82"/>
          <p:cNvCxnSpPr>
            <a:stCxn id="3" idx="2"/>
            <a:endCxn id="81" idx="0"/>
          </p:cNvCxnSpPr>
          <p:nvPr/>
        </p:nvCxnSpPr>
        <p:spPr>
          <a:xfrm flipH="1">
            <a:off x="2615440" y="1652048"/>
            <a:ext cx="2531067" cy="120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0" idx="2"/>
            <a:endCxn id="81" idx="0"/>
          </p:cNvCxnSpPr>
          <p:nvPr/>
        </p:nvCxnSpPr>
        <p:spPr>
          <a:xfrm flipH="1">
            <a:off x="2615440" y="2013683"/>
            <a:ext cx="24257" cy="84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Diamond 135"/>
          <p:cNvSpPr/>
          <p:nvPr/>
        </p:nvSpPr>
        <p:spPr>
          <a:xfrm>
            <a:off x="3287382" y="3188932"/>
            <a:ext cx="2140771" cy="1312433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Cohort initiation probabilities by age, sex, IMD quintile</a:t>
            </a:r>
          </a:p>
        </p:txBody>
      </p:sp>
      <p:cxnSp>
        <p:nvCxnSpPr>
          <p:cNvPr id="138" name="Straight Arrow Connector 137"/>
          <p:cNvCxnSpPr>
            <a:stCxn id="3" idx="2"/>
            <a:endCxn id="136" idx="0"/>
          </p:cNvCxnSpPr>
          <p:nvPr/>
        </p:nvCxnSpPr>
        <p:spPr>
          <a:xfrm flipH="1">
            <a:off x="4357768" y="1652049"/>
            <a:ext cx="788739" cy="153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5444217" y="5813470"/>
            <a:ext cx="13491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Calibri" panose="020F0502020204030204"/>
                <a:ea typeface="+mn-ea"/>
              </a:rPr>
              <a:t>Quit probabilities 2001-2017 by age, sex, IMD quintile</a:t>
            </a:r>
          </a:p>
        </p:txBody>
      </p:sp>
      <p:cxnSp>
        <p:nvCxnSpPr>
          <p:cNvPr id="184" name="Straight Arrow Connector 183"/>
          <p:cNvCxnSpPr>
            <a:stCxn id="81" idx="2"/>
            <a:endCxn id="182" idx="0"/>
          </p:cNvCxnSpPr>
          <p:nvPr/>
        </p:nvCxnSpPr>
        <p:spPr>
          <a:xfrm>
            <a:off x="2615439" y="4167987"/>
            <a:ext cx="3503372" cy="164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36" idx="2"/>
            <a:endCxn id="182" idx="0"/>
          </p:cNvCxnSpPr>
          <p:nvPr/>
        </p:nvCxnSpPr>
        <p:spPr>
          <a:xfrm>
            <a:off x="4357767" y="4501365"/>
            <a:ext cx="1761044" cy="131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4" idx="2"/>
            <a:endCxn id="182" idx="0"/>
          </p:cNvCxnSpPr>
          <p:nvPr/>
        </p:nvCxnSpPr>
        <p:spPr>
          <a:xfrm flipH="1">
            <a:off x="6118811" y="4186023"/>
            <a:ext cx="17400" cy="1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0" idx="2"/>
            <a:endCxn id="182" idx="0"/>
          </p:cNvCxnSpPr>
          <p:nvPr/>
        </p:nvCxnSpPr>
        <p:spPr>
          <a:xfrm flipH="1">
            <a:off x="6118811" y="4522431"/>
            <a:ext cx="1744980" cy="129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36" idx="2"/>
            <a:endCxn id="182" idx="0"/>
          </p:cNvCxnSpPr>
          <p:nvPr/>
        </p:nvCxnSpPr>
        <p:spPr>
          <a:xfrm flipH="1">
            <a:off x="6118811" y="4167987"/>
            <a:ext cx="3430872" cy="164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2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Gillespie</dc:creator>
  <cp:lastModifiedBy>Duncan Gillespie</cp:lastModifiedBy>
  <cp:revision>2</cp:revision>
  <dcterms:created xsi:type="dcterms:W3CDTF">2020-09-24T14:41:15Z</dcterms:created>
  <dcterms:modified xsi:type="dcterms:W3CDTF">2020-09-25T05:39:24Z</dcterms:modified>
</cp:coreProperties>
</file>