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oboto Slab"/>
      <p:regular r:id="rId26"/>
      <p:bold r:id="rId27"/>
    </p:embeddedFont>
    <p:embeddedFont>
      <p:font typeface="Source Sans Pr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Slab-regular.fntdata"/><Relationship Id="rId25" Type="http://schemas.openxmlformats.org/officeDocument/2006/relationships/slide" Target="slides/slide21.xml"/><Relationship Id="rId28" Type="http://schemas.openxmlformats.org/officeDocument/2006/relationships/font" Target="fonts/SourceSansPro-regular.fntdata"/><Relationship Id="rId27" Type="http://schemas.openxmlformats.org/officeDocument/2006/relationships/font" Target="fonts/RobotoSlab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Sans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urceSansPro-boldItalic.fntdata"/><Relationship Id="rId30" Type="http://schemas.openxmlformats.org/officeDocument/2006/relationships/font" Target="fonts/SourceSansPr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e901d66d7_2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e901d66d7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a76b5c196_1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a76b5c196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e901d66d7_2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e901d66d7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e901d66d7_2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e901d66d7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e901d66d7_2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e901d66d7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ca76b5c196_1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ca76b5c196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a76b5c196_2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ca76b5c196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ca76b5c196_2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ca76b5c196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e901d66d7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e901d66d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a76b5c196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a76b5c19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e901d66d7_2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e901d66d7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e901d66d7_2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e901d66d7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a76b5c196_1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a76b5c19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3.jpg"/><Relationship Id="rId5" Type="http://schemas.openxmlformats.org/officeDocument/2006/relationships/hyperlink" Target="https://github.com/STAR-RG/shipwrigh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7.jpg"/><Relationship Id="rId5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/>
        </p:nvSpPr>
        <p:spPr>
          <a:xfrm>
            <a:off x="1940850" y="2961150"/>
            <a:ext cx="5262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Jordan Henkel</a:t>
            </a:r>
            <a:r>
              <a:rPr b="1" baseline="30000" lang="en" sz="2000">
                <a:solidFill>
                  <a:srgbClr val="0091EA"/>
                </a:solidFill>
                <a:latin typeface="Courier New"/>
                <a:ea typeface="Courier New"/>
                <a:cs typeface="Courier New"/>
                <a:sym typeface="Courier New"/>
              </a:rPr>
              <a:t>*§</a:t>
            </a: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Denini Silva</a:t>
            </a:r>
            <a:r>
              <a:rPr b="1" baseline="30000" lang="en" sz="2000">
                <a:solidFill>
                  <a:srgbClr val="0091EA"/>
                </a:solidFill>
                <a:latin typeface="Courier New"/>
                <a:ea typeface="Courier New"/>
                <a:cs typeface="Courier New"/>
                <a:sym typeface="Courier New"/>
              </a:rPr>
              <a:t>†§</a:t>
            </a: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Leopoldo Teixeira</a:t>
            </a:r>
            <a:r>
              <a:rPr b="1" baseline="30000" lang="en" sz="2000">
                <a:solidFill>
                  <a:srgbClr val="0091EA"/>
                </a:solidFill>
                <a:latin typeface="Courier New"/>
                <a:ea typeface="Courier New"/>
                <a:cs typeface="Courier New"/>
                <a:sym typeface="Courier New"/>
              </a:rPr>
              <a:t>†</a:t>
            </a: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b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Marcelo d’Amorim</a:t>
            </a:r>
            <a:r>
              <a:rPr b="1" baseline="30000" lang="en" sz="2000">
                <a:solidFill>
                  <a:srgbClr val="0091EA"/>
                </a:solidFill>
                <a:latin typeface="Courier New"/>
                <a:ea typeface="Courier New"/>
                <a:cs typeface="Courier New"/>
                <a:sym typeface="Courier New"/>
              </a:rPr>
              <a:t>†</a:t>
            </a: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Thomas Reps</a:t>
            </a:r>
            <a:r>
              <a:rPr b="1" baseline="30000" lang="en" sz="2000">
                <a:solidFill>
                  <a:srgbClr val="0091EA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b="1" baseline="30000" sz="2000">
              <a:solidFill>
                <a:srgbClr val="0091E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" name="Google Shape;71;p12"/>
          <p:cNvSpPr txBox="1"/>
          <p:nvPr>
            <p:ph type="ctrTitle"/>
          </p:nvPr>
        </p:nvSpPr>
        <p:spPr>
          <a:xfrm>
            <a:off x="1940850" y="1381950"/>
            <a:ext cx="5262300" cy="15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Shipwright: </a:t>
            </a:r>
            <a:br>
              <a:rPr lang="en" sz="3800"/>
            </a:br>
            <a:r>
              <a:rPr b="0" lang="en"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Human-in-the-Loop System for Dockerfile Repair</a:t>
            </a:r>
            <a:endParaRPr b="0" sz="3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2" name="Google Shape;72;p12"/>
          <p:cNvCxnSpPr/>
          <p:nvPr/>
        </p:nvCxnSpPr>
        <p:spPr>
          <a:xfrm flipH="1" rot="10800000">
            <a:off x="1940850" y="3679609"/>
            <a:ext cx="5262300" cy="13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2"/>
          <p:cNvCxnSpPr/>
          <p:nvPr/>
        </p:nvCxnSpPr>
        <p:spPr>
          <a:xfrm flipH="1" rot="10800000">
            <a:off x="1940850" y="3029299"/>
            <a:ext cx="5262300" cy="13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rtifact Available" id="74" name="Google Shape;7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800" y="68719"/>
            <a:ext cx="287983" cy="2627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tifact Reusable" id="75" name="Google Shape;7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3817" y="68722"/>
            <a:ext cx="287983" cy="2627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2"/>
          <p:cNvSpPr txBox="1"/>
          <p:nvPr/>
        </p:nvSpPr>
        <p:spPr>
          <a:xfrm>
            <a:off x="0" y="4220100"/>
            <a:ext cx="3019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" sz="1600">
                <a:solidFill>
                  <a:srgbClr val="0091EA"/>
                </a:solidFill>
                <a:latin typeface="Courier New"/>
                <a:ea typeface="Courier New"/>
                <a:cs typeface="Courier New"/>
                <a:sym typeface="Courier New"/>
              </a:rPr>
              <a:t>§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Equal contributions</a:t>
            </a:r>
            <a:endParaRPr b="1" baseline="30000" sz="1600">
              <a:solidFill>
                <a:srgbClr val="0091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" sz="1600">
                <a:solidFill>
                  <a:srgbClr val="0091EA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University of Wisconsin–Madison</a:t>
            </a:r>
            <a:b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1" baseline="30000" lang="en" sz="1600">
                <a:solidFill>
                  <a:srgbClr val="0091EA"/>
                </a:solidFill>
                <a:latin typeface="Courier New"/>
                <a:ea typeface="Courier New"/>
                <a:cs typeface="Courier New"/>
                <a:sym typeface="Courier New"/>
              </a:rPr>
              <a:t>†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Federal University of Pernambuco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2"/>
          <p:cNvSpPr txBox="1"/>
          <p:nvPr/>
        </p:nvSpPr>
        <p:spPr>
          <a:xfrm>
            <a:off x="4275000" y="13"/>
            <a:ext cx="395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Artifact:</a:t>
            </a:r>
            <a:r>
              <a:rPr b="1" lang="en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" u="sng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https://github.com/STAR-RG/shipwright</a:t>
            </a:r>
            <a:endParaRPr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325" y="749800"/>
            <a:ext cx="4838901" cy="14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100" y="2173900"/>
            <a:ext cx="4138174" cy="169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2325" y="2173900"/>
            <a:ext cx="3773473" cy="14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98963" y="3578000"/>
            <a:ext cx="3699175" cy="127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39275" y="98776"/>
            <a:ext cx="3671901" cy="147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292800" y="243825"/>
            <a:ext cx="8558400" cy="11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91EA"/>
                </a:solidFill>
              </a:rPr>
              <a:t>Shipwright</a:t>
            </a:r>
            <a:r>
              <a:rPr lang="en" sz="3000"/>
              <a:t> operates in three steps: </a:t>
            </a:r>
            <a:r>
              <a:rPr lang="en" sz="3000">
                <a:solidFill>
                  <a:srgbClr val="0091EA"/>
                </a:solidFill>
              </a:rPr>
              <a:t>(1)</a:t>
            </a:r>
            <a:r>
              <a:rPr lang="en" sz="3000"/>
              <a:t> data collection, </a:t>
            </a:r>
            <a:r>
              <a:rPr lang="en" sz="3000">
                <a:solidFill>
                  <a:srgbClr val="0091EA"/>
                </a:solidFill>
              </a:rPr>
              <a:t>(2)</a:t>
            </a:r>
            <a:r>
              <a:rPr lang="en" sz="3000"/>
              <a:t> fix extraction, and </a:t>
            </a:r>
            <a:r>
              <a:rPr lang="en" sz="3000">
                <a:solidFill>
                  <a:srgbClr val="0091EA"/>
                </a:solidFill>
              </a:rPr>
              <a:t>(3)</a:t>
            </a:r>
            <a:r>
              <a:rPr lang="en" sz="3000"/>
              <a:t> patch generation</a:t>
            </a:r>
            <a:endParaRPr/>
          </a:p>
        </p:txBody>
      </p:sp>
      <p:sp>
        <p:nvSpPr>
          <p:cNvPr id="194" name="Google Shape;194;p22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 rotWithShape="1">
          <a:blip r:embed="rId3">
            <a:alphaModFix/>
          </a:blip>
          <a:srcRect b="0" l="0" r="64214" t="0"/>
          <a:stretch/>
        </p:blipFill>
        <p:spPr>
          <a:xfrm>
            <a:off x="152400" y="1696875"/>
            <a:ext cx="3163200" cy="11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2"/>
          <p:cNvSpPr/>
          <p:nvPr/>
        </p:nvSpPr>
        <p:spPr>
          <a:xfrm>
            <a:off x="152400" y="2932925"/>
            <a:ext cx="31632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1:</a:t>
            </a:r>
            <a:r>
              <a:rPr lang="en" sz="12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Initially, Shipwright downloads many Dockerfiles, builds them in-context, and save results + metadata to disk.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292800" y="243825"/>
            <a:ext cx="8558400" cy="11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91EA"/>
                </a:solidFill>
              </a:rPr>
              <a:t>Shipwright</a:t>
            </a:r>
            <a:r>
              <a:rPr lang="en" sz="3000"/>
              <a:t> operates in three steps: </a:t>
            </a:r>
            <a:r>
              <a:rPr lang="en" sz="3000">
                <a:solidFill>
                  <a:srgbClr val="0091EA"/>
                </a:solidFill>
              </a:rPr>
              <a:t>(1)</a:t>
            </a:r>
            <a:r>
              <a:rPr lang="en" sz="3000"/>
              <a:t> data collection, </a:t>
            </a:r>
            <a:r>
              <a:rPr lang="en" sz="3000">
                <a:solidFill>
                  <a:srgbClr val="0091EA"/>
                </a:solidFill>
              </a:rPr>
              <a:t>(2)</a:t>
            </a:r>
            <a:r>
              <a:rPr lang="en" sz="3000"/>
              <a:t> fix extraction, and </a:t>
            </a:r>
            <a:r>
              <a:rPr lang="en" sz="3000">
                <a:solidFill>
                  <a:srgbClr val="0091EA"/>
                </a:solidFill>
              </a:rPr>
              <a:t>(3)</a:t>
            </a:r>
            <a:r>
              <a:rPr lang="en" sz="3000"/>
              <a:t> patch generation</a:t>
            </a:r>
            <a:endParaRPr/>
          </a:p>
        </p:txBody>
      </p:sp>
      <p:sp>
        <p:nvSpPr>
          <p:cNvPr id="202" name="Google Shape;202;p23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23"/>
          <p:cNvPicPr preferRelativeResize="0"/>
          <p:nvPr/>
        </p:nvPicPr>
        <p:blipFill rotWithShape="1">
          <a:blip r:embed="rId3">
            <a:alphaModFix/>
          </a:blip>
          <a:srcRect b="0" l="0" r="22480" t="0"/>
          <a:stretch/>
        </p:blipFill>
        <p:spPr>
          <a:xfrm>
            <a:off x="152400" y="1696875"/>
            <a:ext cx="6852000" cy="11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/>
          <p:nvPr/>
        </p:nvSpPr>
        <p:spPr>
          <a:xfrm>
            <a:off x="3355275" y="2932925"/>
            <a:ext cx="37131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2: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Following this, Shipwright uses off-the-shelf ML to embed logs from failing builds and HDBSCAN to cluster. The resulting clusters are given to a human who generalizes fixes which are stored in a fix database.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152400" y="1697025"/>
            <a:ext cx="3174000" cy="1100100"/>
          </a:xfrm>
          <a:prstGeom prst="rect">
            <a:avLst/>
          </a:prstGeom>
          <a:solidFill>
            <a:srgbClr val="CFD8DC">
              <a:alpha val="608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292800" y="243825"/>
            <a:ext cx="8558400" cy="11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91EA"/>
                </a:solidFill>
              </a:rPr>
              <a:t>Shipwright</a:t>
            </a:r>
            <a:r>
              <a:rPr lang="en" sz="3000"/>
              <a:t> operates in three steps: </a:t>
            </a:r>
            <a:r>
              <a:rPr lang="en" sz="3000">
                <a:solidFill>
                  <a:srgbClr val="0091EA"/>
                </a:solidFill>
              </a:rPr>
              <a:t>(1)</a:t>
            </a:r>
            <a:r>
              <a:rPr lang="en" sz="3000"/>
              <a:t> data collection, </a:t>
            </a:r>
            <a:r>
              <a:rPr lang="en" sz="3000">
                <a:solidFill>
                  <a:srgbClr val="0091EA"/>
                </a:solidFill>
              </a:rPr>
              <a:t>(2)</a:t>
            </a:r>
            <a:r>
              <a:rPr lang="en" sz="3000"/>
              <a:t> fix extraction, and </a:t>
            </a:r>
            <a:r>
              <a:rPr lang="en" sz="3000">
                <a:solidFill>
                  <a:srgbClr val="0091EA"/>
                </a:solidFill>
              </a:rPr>
              <a:t>(3)</a:t>
            </a:r>
            <a:r>
              <a:rPr lang="en" sz="3000"/>
              <a:t> patch generation</a:t>
            </a:r>
            <a:endParaRPr/>
          </a:p>
        </p:txBody>
      </p:sp>
      <p:sp>
        <p:nvSpPr>
          <p:cNvPr id="211" name="Google Shape;211;p24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2" name="Google Shape;21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96875"/>
            <a:ext cx="8839200" cy="11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/>
          <p:nvPr/>
        </p:nvSpPr>
        <p:spPr>
          <a:xfrm>
            <a:off x="152400" y="1697025"/>
            <a:ext cx="6915900" cy="1100100"/>
          </a:xfrm>
          <a:prstGeom prst="rect">
            <a:avLst/>
          </a:prstGeom>
          <a:solidFill>
            <a:srgbClr val="CFD8DC">
              <a:alpha val="608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7120200" y="2933075"/>
            <a:ext cx="18714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3:</a:t>
            </a:r>
            <a:r>
              <a:rPr lang="en" sz="12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Finally, Shipwright can be used (online) to take a broken Dockerfile and automatically suggest repairs.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/>
        </p:nvSpPr>
        <p:spPr>
          <a:xfrm>
            <a:off x="663050" y="3802600"/>
            <a:ext cx="233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We’ll focus on steps 2 &amp; 3 for the remainder of this talk. </a:t>
            </a:r>
            <a:endParaRPr/>
          </a:p>
        </p:txBody>
      </p:sp>
      <p:sp>
        <p:nvSpPr>
          <p:cNvPr id="220" name="Google Shape;220;p25"/>
          <p:cNvSpPr txBox="1"/>
          <p:nvPr>
            <p:ph idx="1" type="body"/>
          </p:nvPr>
        </p:nvSpPr>
        <p:spPr>
          <a:xfrm>
            <a:off x="292800" y="243825"/>
            <a:ext cx="8558400" cy="11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91EA"/>
                </a:solidFill>
              </a:rPr>
              <a:t>Shipwright</a:t>
            </a:r>
            <a:r>
              <a:rPr lang="en" sz="3000"/>
              <a:t> operates in three steps: </a:t>
            </a:r>
            <a:r>
              <a:rPr lang="en" sz="3000">
                <a:solidFill>
                  <a:srgbClr val="0091EA"/>
                </a:solidFill>
              </a:rPr>
              <a:t>(1)</a:t>
            </a:r>
            <a:r>
              <a:rPr lang="en" sz="3000"/>
              <a:t> data collection, </a:t>
            </a:r>
            <a:r>
              <a:rPr lang="en" sz="3000">
                <a:solidFill>
                  <a:srgbClr val="0091EA"/>
                </a:solidFill>
              </a:rPr>
              <a:t>(2)</a:t>
            </a:r>
            <a:r>
              <a:rPr lang="en" sz="3000"/>
              <a:t> fix extraction, and </a:t>
            </a:r>
            <a:r>
              <a:rPr lang="en" sz="3000">
                <a:solidFill>
                  <a:srgbClr val="0091EA"/>
                </a:solidFill>
              </a:rPr>
              <a:t>(3)</a:t>
            </a:r>
            <a:r>
              <a:rPr lang="en" sz="3000"/>
              <a:t> patch generation</a:t>
            </a:r>
            <a:endParaRPr/>
          </a:p>
        </p:txBody>
      </p:sp>
      <p:sp>
        <p:nvSpPr>
          <p:cNvPr id="221" name="Google Shape;221;p25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6875"/>
            <a:ext cx="8839202" cy="1100238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5"/>
          <p:cNvSpPr/>
          <p:nvPr/>
        </p:nvSpPr>
        <p:spPr>
          <a:xfrm>
            <a:off x="3355275" y="2932925"/>
            <a:ext cx="37131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2: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Following this, Shipwright uses off-the-shelf ML to embed logs from failing builds and HDBSCAN to cluster. The resulting clusters are given to a human who generalizes fixes which are stored in a fix database.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4" name="Google Shape;224;p25"/>
          <p:cNvSpPr/>
          <p:nvPr/>
        </p:nvSpPr>
        <p:spPr>
          <a:xfrm>
            <a:off x="7120200" y="2933075"/>
            <a:ext cx="18714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3:</a:t>
            </a:r>
            <a:r>
              <a:rPr lang="en" sz="12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Finally, Shipwright can be used (online) to take a broken Dockerfile and automatically suggest repairs.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3320025" y="2999050"/>
            <a:ext cx="3748500" cy="1034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07D8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"/>
          <p:cNvSpPr/>
          <p:nvPr/>
        </p:nvSpPr>
        <p:spPr>
          <a:xfrm>
            <a:off x="7141400" y="2999050"/>
            <a:ext cx="1838100" cy="1034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07D8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" name="Google Shape;227;p25"/>
          <p:cNvCxnSpPr>
            <a:endCxn id="228" idx="4"/>
          </p:cNvCxnSpPr>
          <p:nvPr/>
        </p:nvCxnSpPr>
        <p:spPr>
          <a:xfrm flipH="1" rot="10800000">
            <a:off x="2474800" y="4068750"/>
            <a:ext cx="1078500" cy="87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25"/>
          <p:cNvSpPr/>
          <p:nvPr/>
        </p:nvSpPr>
        <p:spPr>
          <a:xfrm>
            <a:off x="3521350" y="4000350"/>
            <a:ext cx="63900" cy="68400"/>
          </a:xfrm>
          <a:prstGeom prst="ellipse">
            <a:avLst/>
          </a:prstGeom>
          <a:solidFill>
            <a:srgbClr val="607D8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" name="Google Shape;229;p25"/>
          <p:cNvCxnSpPr>
            <a:endCxn id="230" idx="4"/>
          </p:cNvCxnSpPr>
          <p:nvPr/>
        </p:nvCxnSpPr>
        <p:spPr>
          <a:xfrm flipH="1" rot="10800000">
            <a:off x="2465525" y="4068750"/>
            <a:ext cx="4834500" cy="87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p25"/>
          <p:cNvSpPr/>
          <p:nvPr/>
        </p:nvSpPr>
        <p:spPr>
          <a:xfrm>
            <a:off x="7268075" y="4000350"/>
            <a:ext cx="63900" cy="68400"/>
          </a:xfrm>
          <a:prstGeom prst="ellipse">
            <a:avLst/>
          </a:prstGeom>
          <a:solidFill>
            <a:srgbClr val="607D8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5"/>
          <p:cNvSpPr/>
          <p:nvPr/>
        </p:nvSpPr>
        <p:spPr>
          <a:xfrm>
            <a:off x="2431550" y="4121012"/>
            <a:ext cx="63900" cy="68400"/>
          </a:xfrm>
          <a:prstGeom prst="ellipse">
            <a:avLst/>
          </a:prstGeom>
          <a:solidFill>
            <a:srgbClr val="607D8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"/>
          <p:cNvSpPr/>
          <p:nvPr/>
        </p:nvSpPr>
        <p:spPr>
          <a:xfrm>
            <a:off x="152400" y="1697025"/>
            <a:ext cx="3174000" cy="1100100"/>
          </a:xfrm>
          <a:prstGeom prst="rect">
            <a:avLst/>
          </a:prstGeom>
          <a:solidFill>
            <a:srgbClr val="CFD8DC">
              <a:alpha val="608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/>
          <p:nvPr/>
        </p:nvSpPr>
        <p:spPr>
          <a:xfrm>
            <a:off x="3734625" y="2710225"/>
            <a:ext cx="1674600" cy="15312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6"/>
          <p:cNvSpPr txBox="1"/>
          <p:nvPr>
            <p:ph idx="1" type="body"/>
          </p:nvPr>
        </p:nvSpPr>
        <p:spPr>
          <a:xfrm>
            <a:off x="1215300" y="1766450"/>
            <a:ext cx="6713400" cy="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all you have is a hammer...</a:t>
            </a:r>
            <a:endParaRPr/>
          </a:p>
        </p:txBody>
      </p:sp>
      <p:sp>
        <p:nvSpPr>
          <p:cNvPr id="239" name="Google Shape;239;p26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0" name="Google Shape;2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3533" y="2790908"/>
            <a:ext cx="1476778" cy="1369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27"/>
          <p:cNvSpPr/>
          <p:nvPr/>
        </p:nvSpPr>
        <p:spPr>
          <a:xfrm>
            <a:off x="2449700" y="284500"/>
            <a:ext cx="42444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Shipwright 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takes a variant of </a:t>
            </a:r>
            <a:r>
              <a:rPr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BERT [1]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(tuned for English sentence similarity) and applies it to the error log from a failing Dockerfile build. This process generates an </a:t>
            </a:r>
            <a:r>
              <a:rPr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embedding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(a vector of numbers).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47" name="Google Shape;2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91" y="1295425"/>
            <a:ext cx="8991826" cy="162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7"/>
          <p:cNvSpPr/>
          <p:nvPr/>
        </p:nvSpPr>
        <p:spPr>
          <a:xfrm>
            <a:off x="2757650" y="2872550"/>
            <a:ext cx="36285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Once we have </a:t>
            </a:r>
            <a:r>
              <a:rPr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embeddings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 each (broken) Dockerfile, we can </a:t>
            </a:r>
            <a:r>
              <a:rPr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cluster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using off-the-shelf methods (</a:t>
            </a:r>
            <a:r>
              <a:rPr lang="en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HDBSCAN [2]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).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1145300" y="3976225"/>
            <a:ext cx="685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[1] </a:t>
            </a: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N. Reimers and I. Gurevych, “Sentence-bert: Sentence embeddings using siamese bert-networks,” in Proceedings of the 2019 Conference on Empirical Methods in Natural Language Processing. Association for Computational Linguistics, 11 2019. [Online]. Available: http: //arxiv.org/abs/1908.10084</a:t>
            </a:r>
            <a:b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1" lang="en" sz="8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[2] </a:t>
            </a: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R. J. G. B. Campello, D. Moulavi, and J. Sander, “Density-based clustering based on hierarchical density estimates,” in Advances in Knowledge Discovery and Data Mining, J. Pei, V. S. Tseng, L. Cao, H. Motoda, and G. Xu, Eds. Berlin, Heidelberg: Springer Berlin Heidelberg, 2013, pp. 160–172.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(1) </a:t>
            </a:r>
            <a:r>
              <a:rPr b="1" lang="en"/>
              <a:t>ML can make things easier!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approach to clustering isn’t sophisticated.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live in a world where super-large off-the-shelf models can be applied in many domains to produce </a:t>
            </a:r>
            <a:r>
              <a:rPr i="1" lang="en"/>
              <a:t>decent</a:t>
            </a:r>
            <a:r>
              <a:rPr lang="en"/>
              <a:t> results (even without fine-tuning).</a:t>
            </a:r>
            <a:endParaRPr/>
          </a:p>
        </p:txBody>
      </p:sp>
      <p:sp>
        <p:nvSpPr>
          <p:cNvPr id="255" name="Google Shape;255;p2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Two takeaways from building Shipwright</a:t>
            </a:r>
            <a:endParaRPr sz="2200"/>
          </a:p>
        </p:txBody>
      </p:sp>
      <p:sp>
        <p:nvSpPr>
          <p:cNvPr id="256" name="Google Shape;256;p28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(2) Humans rock!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Early on, we realized that a completely automated approach would be too limited to be of much use.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making the work for a human </a:t>
            </a:r>
            <a:r>
              <a:rPr i="1" lang="en"/>
              <a:t>easier</a:t>
            </a:r>
            <a:r>
              <a:rPr lang="en"/>
              <a:t> we create a tool that is capable of providing actionable fixes in more scenarios.</a:t>
            </a:r>
            <a:endParaRPr/>
          </a:p>
        </p:txBody>
      </p:sp>
      <p:sp>
        <p:nvSpPr>
          <p:cNvPr id="257" name="Google Shape;257;p2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/>
          <p:nvPr>
            <p:ph idx="4294967295" type="ctrTitle"/>
          </p:nvPr>
        </p:nvSpPr>
        <p:spPr>
          <a:xfrm>
            <a:off x="685800" y="1246903"/>
            <a:ext cx="7772400" cy="16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/>
              <a:t>~42%</a:t>
            </a:r>
            <a:endParaRPr b="1" sz="9600"/>
          </a:p>
        </p:txBody>
      </p:sp>
      <p:sp>
        <p:nvSpPr>
          <p:cNvPr id="263" name="Google Shape;263;p29"/>
          <p:cNvSpPr txBox="1"/>
          <p:nvPr>
            <p:ph idx="4294967295" type="subTitle"/>
          </p:nvPr>
        </p:nvSpPr>
        <p:spPr>
          <a:xfrm>
            <a:off x="685800" y="2840048"/>
            <a:ext cx="7772400" cy="12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submitted </a:t>
            </a:r>
            <a:r>
              <a:rPr lang="en">
                <a:solidFill>
                  <a:srgbClr val="0091EA"/>
                </a:solidFill>
              </a:rPr>
              <a:t>45 pull requests</a:t>
            </a:r>
            <a:r>
              <a:rPr lang="en"/>
              <a:t> of which </a:t>
            </a:r>
            <a:r>
              <a:rPr lang="en">
                <a:solidFill>
                  <a:srgbClr val="0091EA"/>
                </a:solidFill>
              </a:rPr>
              <a:t>19</a:t>
            </a:r>
            <a:r>
              <a:rPr lang="en"/>
              <a:t> are (currently) accepted.</a:t>
            </a:r>
            <a:endParaRPr/>
          </a:p>
        </p:txBody>
      </p:sp>
      <p:sp>
        <p:nvSpPr>
          <p:cNvPr id="264" name="Google Shape;264;p2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/>
          <p:nvPr>
            <p:ph idx="4294967295" type="ctrTitle"/>
          </p:nvPr>
        </p:nvSpPr>
        <p:spPr>
          <a:xfrm>
            <a:off x="685800" y="727376"/>
            <a:ext cx="7772400" cy="153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/>
              <a:t>~19%</a:t>
            </a:r>
            <a:endParaRPr b="1" sz="9600"/>
          </a:p>
        </p:txBody>
      </p:sp>
      <p:sp>
        <p:nvSpPr>
          <p:cNvPr id="270" name="Google Shape;270;p30"/>
          <p:cNvSpPr txBox="1"/>
          <p:nvPr>
            <p:ph idx="4294967295" type="subTitle"/>
          </p:nvPr>
        </p:nvSpPr>
        <p:spPr>
          <a:xfrm>
            <a:off x="685800" y="2211876"/>
            <a:ext cx="7772400" cy="21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can </a:t>
            </a:r>
            <a:r>
              <a:rPr b="1" lang="en">
                <a:solidFill>
                  <a:srgbClr val="0091EA"/>
                </a:solidFill>
              </a:rPr>
              <a:t>fix</a:t>
            </a:r>
            <a:r>
              <a:rPr lang="en"/>
              <a:t> build-failure-inducing issues in </a:t>
            </a:r>
            <a:r>
              <a:rPr b="1" lang="en">
                <a:solidFill>
                  <a:srgbClr val="0091EA"/>
                </a:solidFill>
              </a:rPr>
              <a:t>~19%</a:t>
            </a:r>
            <a:r>
              <a:rPr lang="en"/>
              <a:t> of the broken files we collected. </a:t>
            </a:r>
            <a:br>
              <a:rPr lang="en"/>
            </a:b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Comparable (static) tools </a:t>
            </a:r>
            <a:r>
              <a:rPr lang="en" sz="2000">
                <a:solidFill>
                  <a:srgbClr val="674EA7"/>
                </a:solidFill>
              </a:rPr>
              <a:t>binnacle</a:t>
            </a:r>
            <a:r>
              <a:rPr lang="en" sz="2000"/>
              <a:t> and </a:t>
            </a:r>
            <a:r>
              <a:rPr lang="en" sz="2000">
                <a:solidFill>
                  <a:srgbClr val="B45F06"/>
                </a:solidFill>
              </a:rPr>
              <a:t>hadolint</a:t>
            </a:r>
            <a:r>
              <a:rPr lang="en" sz="2000"/>
              <a:t> can only </a:t>
            </a:r>
            <a:r>
              <a:rPr b="1" lang="en" sz="2000">
                <a:solidFill>
                  <a:srgbClr val="0091EA"/>
                </a:solidFill>
              </a:rPr>
              <a:t>detect </a:t>
            </a:r>
            <a:r>
              <a:rPr lang="en" sz="2000">
                <a:solidFill>
                  <a:srgbClr val="0091EA"/>
                </a:solidFill>
              </a:rPr>
              <a:t>possible issues</a:t>
            </a:r>
            <a:r>
              <a:rPr lang="en" sz="2000"/>
              <a:t> in </a:t>
            </a:r>
            <a:r>
              <a:rPr lang="en" sz="2000">
                <a:solidFill>
                  <a:srgbClr val="674EA7"/>
                </a:solidFill>
              </a:rPr>
              <a:t>~21%</a:t>
            </a:r>
            <a:r>
              <a:rPr lang="en" sz="2000"/>
              <a:t> and </a:t>
            </a:r>
            <a:r>
              <a:rPr lang="en" sz="2000">
                <a:solidFill>
                  <a:srgbClr val="B45F06"/>
                </a:solidFill>
              </a:rPr>
              <a:t>~34%</a:t>
            </a:r>
            <a:r>
              <a:rPr lang="en" sz="2000"/>
              <a:t> of the broken files, respectively.</a:t>
            </a:r>
            <a:endParaRPr sz="2000"/>
          </a:p>
        </p:txBody>
      </p:sp>
      <p:sp>
        <p:nvSpPr>
          <p:cNvPr id="271" name="Google Shape;271;p3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Docker?</a:t>
            </a:r>
            <a:endParaRPr/>
          </a:p>
        </p:txBody>
      </p:sp>
      <p:sp>
        <p:nvSpPr>
          <p:cNvPr id="83" name="Google Shape;83;p1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60 second overview</a:t>
            </a:r>
            <a:endParaRPr/>
          </a:p>
        </p:txBody>
      </p:sp>
      <p:sp>
        <p:nvSpPr>
          <p:cNvPr id="84" name="Google Shape;84;p13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/>
          <p:nvPr>
            <p:ph idx="4294967295" type="subTitle"/>
          </p:nvPr>
        </p:nvSpPr>
        <p:spPr>
          <a:xfrm>
            <a:off x="685800" y="2211875"/>
            <a:ext cx="7772400" cy="18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the Dockerfiles that </a:t>
            </a:r>
            <a:r>
              <a:rPr lang="en">
                <a:solidFill>
                  <a:srgbClr val="0091EA"/>
                </a:solidFill>
              </a:rPr>
              <a:t>were broken</a:t>
            </a:r>
            <a:r>
              <a:rPr lang="en"/>
              <a:t> (at the time of our analysis) </a:t>
            </a:r>
            <a:r>
              <a:rPr lang="en">
                <a:solidFill>
                  <a:srgbClr val="0091EA"/>
                </a:solidFill>
              </a:rPr>
              <a:t>but later fixed</a:t>
            </a:r>
            <a:r>
              <a:rPr lang="en"/>
              <a:t>, Shipwright produces an equivalent </a:t>
            </a:r>
            <a:r>
              <a:rPr lang="en"/>
              <a:t>repair</a:t>
            </a:r>
            <a:r>
              <a:rPr lang="en"/>
              <a:t> in </a:t>
            </a:r>
            <a:r>
              <a:rPr b="1" lang="en">
                <a:solidFill>
                  <a:srgbClr val="0091EA"/>
                </a:solidFill>
              </a:rPr>
              <a:t>23/102</a:t>
            </a:r>
            <a:r>
              <a:rPr lang="en"/>
              <a:t> </a:t>
            </a:r>
            <a:r>
              <a:rPr lang="en"/>
              <a:t>cases.</a:t>
            </a:r>
            <a:endParaRPr sz="2000"/>
          </a:p>
        </p:txBody>
      </p:sp>
      <p:sp>
        <p:nvSpPr>
          <p:cNvPr id="277" name="Google Shape;277;p31"/>
          <p:cNvSpPr txBox="1"/>
          <p:nvPr>
            <p:ph idx="4294967295" type="ctrTitle"/>
          </p:nvPr>
        </p:nvSpPr>
        <p:spPr>
          <a:xfrm>
            <a:off x="685800" y="727376"/>
            <a:ext cx="7772400" cy="153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/>
              <a:t>~23%</a:t>
            </a:r>
            <a:endParaRPr b="1" sz="9600"/>
          </a:p>
        </p:txBody>
      </p:sp>
      <p:sp>
        <p:nvSpPr>
          <p:cNvPr id="278" name="Google Shape;278;p3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/>
          <p:cNvSpPr txBox="1"/>
          <p:nvPr>
            <p:ph idx="4294967295" type="ctrTitle"/>
          </p:nvPr>
        </p:nvSpPr>
        <p:spPr>
          <a:xfrm>
            <a:off x="775550" y="262779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Thanks for watching!</a:t>
            </a:r>
            <a:endParaRPr sz="5000"/>
          </a:p>
        </p:txBody>
      </p:sp>
      <p:sp>
        <p:nvSpPr>
          <p:cNvPr id="284" name="Google Shape;284;p3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32"/>
          <p:cNvSpPr txBox="1"/>
          <p:nvPr/>
        </p:nvSpPr>
        <p:spPr>
          <a:xfrm>
            <a:off x="666853" y="1521250"/>
            <a:ext cx="10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^ </a:t>
            </a:r>
            <a:r>
              <a:rPr b="1"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Artifact</a:t>
            </a:r>
            <a:endParaRPr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6" name="Google Shape;286;p32"/>
          <p:cNvSpPr txBox="1"/>
          <p:nvPr>
            <p:ph idx="4294967295" type="ctrTitle"/>
          </p:nvPr>
        </p:nvSpPr>
        <p:spPr>
          <a:xfrm>
            <a:off x="1940850" y="1272675"/>
            <a:ext cx="5262300" cy="157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Shipwright: </a:t>
            </a:r>
            <a:br>
              <a:rPr lang="en" sz="3800"/>
            </a:br>
            <a:r>
              <a:rPr b="0" lang="en"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Human-in-the-Loop System for Dockerfile Repair</a:t>
            </a:r>
            <a:endParaRPr b="0" sz="3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87" name="Google Shape;287;p32"/>
          <p:cNvCxnSpPr/>
          <p:nvPr/>
        </p:nvCxnSpPr>
        <p:spPr>
          <a:xfrm flipH="1" rot="10800000">
            <a:off x="2030600" y="2872299"/>
            <a:ext cx="5262300" cy="13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8" name="Google Shape;2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636050" cy="1636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tifact Available" id="289" name="Google Shape;28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888" y="1589969"/>
            <a:ext cx="287983" cy="2627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tifact Reusable" id="290" name="Google Shape;29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380" y="1589972"/>
            <a:ext cx="287983" cy="2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786150" y="1261700"/>
            <a:ext cx="7276200" cy="28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91EA"/>
                </a:solidFill>
              </a:rPr>
              <a:t>Docker</a:t>
            </a:r>
            <a:r>
              <a:rPr lang="en" sz="2000"/>
              <a:t> (high-level) helps developers with things like:</a:t>
            </a:r>
            <a:br>
              <a:rPr lang="en" sz="2000"/>
            </a:br>
            <a:endParaRPr sz="16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Continuous integration 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Setting up </a:t>
            </a:r>
            <a:r>
              <a:rPr lang="en" sz="2000"/>
              <a:t>reproducible</a:t>
            </a:r>
            <a:r>
              <a:rPr lang="en" sz="2000"/>
              <a:t> development environments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Deploying software to cloud vendors</a:t>
            </a:r>
            <a:endParaRPr sz="2000"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Docker is a tool for lightweight virtualization</a:t>
            </a:r>
            <a:endParaRPr sz="2200"/>
          </a:p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786150" y="1261700"/>
            <a:ext cx="7276200" cy="28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91EA"/>
                </a:solidFill>
              </a:rPr>
              <a:t>Docker</a:t>
            </a:r>
            <a:r>
              <a:rPr lang="en" sz="2000"/>
              <a:t> (low-level) is used for:</a:t>
            </a:r>
            <a:br>
              <a:rPr lang="en" sz="2000"/>
            </a:br>
            <a:endParaRPr sz="16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Building </a:t>
            </a:r>
            <a:r>
              <a:rPr lang="en" sz="2000">
                <a:solidFill>
                  <a:srgbClr val="0091EA"/>
                </a:solidFill>
              </a:rPr>
              <a:t>images</a:t>
            </a:r>
            <a:r>
              <a:rPr lang="en" sz="2000"/>
              <a:t> (from </a:t>
            </a:r>
            <a:r>
              <a:rPr lang="en" sz="2000">
                <a:solidFill>
                  <a:srgbClr val="0091EA"/>
                </a:solidFill>
              </a:rPr>
              <a:t>Dockerfiles</a:t>
            </a:r>
            <a:r>
              <a:rPr lang="en" sz="2000"/>
              <a:t>)</a:t>
            </a:r>
            <a:br>
              <a:rPr lang="en" sz="2000"/>
            </a:b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Running </a:t>
            </a:r>
            <a:r>
              <a:rPr lang="en" sz="2000">
                <a:solidFill>
                  <a:srgbClr val="0091EA"/>
                </a:solidFill>
              </a:rPr>
              <a:t>containers</a:t>
            </a:r>
            <a:r>
              <a:rPr lang="en" sz="2000"/>
              <a:t> (from </a:t>
            </a:r>
            <a:r>
              <a:rPr lang="en" sz="2000">
                <a:solidFill>
                  <a:srgbClr val="0091EA"/>
                </a:solidFill>
              </a:rPr>
              <a:t>images</a:t>
            </a:r>
            <a:r>
              <a:rPr lang="en" sz="2000"/>
              <a:t>)</a:t>
            </a:r>
            <a:br>
              <a:rPr lang="en" sz="2000"/>
            </a:b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good analogy is source code, executables, and processes: </a:t>
            </a:r>
            <a:br>
              <a:rPr lang="en" sz="2000"/>
            </a:br>
            <a:r>
              <a:rPr lang="en" sz="2000"/>
              <a:t>you can build an executable (from source); and, using that executable, you can run one (or many) processes. </a:t>
            </a:r>
            <a:br>
              <a:rPr lang="en"/>
            </a:br>
            <a:endParaRPr/>
          </a:p>
        </p:txBody>
      </p:sp>
      <p:sp>
        <p:nvSpPr>
          <p:cNvPr id="97" name="Google Shape;97;p1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Docker is a tool for lightweight virtualization</a:t>
            </a:r>
            <a:endParaRPr sz="2200"/>
          </a:p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1215225" y="2024375"/>
            <a:ext cx="67134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0" lang="en" sz="2800"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r>
              <a:rPr b="1" i="0" lang="en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2000">
                <a:solidFill>
                  <a:srgbClr val="0091E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n" sz="2800">
                <a:latin typeface="Courier New"/>
                <a:ea typeface="Courier New"/>
                <a:cs typeface="Courier New"/>
                <a:sym typeface="Courier New"/>
              </a:rPr>
              <a:t>executable</a:t>
            </a:r>
            <a:r>
              <a:rPr b="1" i="0" lang="en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2000">
                <a:solidFill>
                  <a:srgbClr val="0091E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i="0" lang="en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n" sz="2800">
                <a:latin typeface="Courier New"/>
                <a:ea typeface="Courier New"/>
                <a:cs typeface="Courier New"/>
                <a:sym typeface="Courier New"/>
              </a:rPr>
              <a:t>process</a:t>
            </a:r>
            <a:endParaRPr i="0"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" sz="2000">
                <a:solidFill>
                  <a:srgbClr val="0091EA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endParaRPr b="1" i="0" sz="2000">
              <a:solidFill>
                <a:srgbClr val="0091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0" lang="en" sz="2800">
                <a:latin typeface="Courier New"/>
                <a:ea typeface="Courier New"/>
                <a:cs typeface="Courier New"/>
                <a:sym typeface="Courier New"/>
              </a:rPr>
              <a:t>dockerfile</a:t>
            </a:r>
            <a:r>
              <a:rPr b="1" i="0" lang="en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2000">
                <a:solidFill>
                  <a:srgbClr val="0091E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n" sz="2800"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b="1" i="0" lang="en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2000">
                <a:solidFill>
                  <a:srgbClr val="0091E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n" sz="2800">
                <a:latin typeface="Courier New"/>
                <a:ea typeface="Courier New"/>
                <a:cs typeface="Courier New"/>
                <a:sym typeface="Courier New"/>
              </a:rPr>
              <a:t>container</a:t>
            </a:r>
            <a:endParaRPr i="0" sz="2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4275675" y="918825"/>
            <a:ext cx="592500" cy="59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1519675" y="2134675"/>
            <a:ext cx="4085100" cy="566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07D8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1519675" y="3017925"/>
            <a:ext cx="3783600" cy="566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07D8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16"/>
          <p:cNvCxnSpPr>
            <a:endCxn id="106" idx="1"/>
          </p:cNvCxnSpPr>
          <p:nvPr/>
        </p:nvCxnSpPr>
        <p:spPr>
          <a:xfrm>
            <a:off x="890875" y="1854625"/>
            <a:ext cx="628800" cy="563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6"/>
          <p:cNvCxnSpPr>
            <a:endCxn id="107" idx="1"/>
          </p:cNvCxnSpPr>
          <p:nvPr/>
        </p:nvCxnSpPr>
        <p:spPr>
          <a:xfrm flipH="1" rot="-5400000">
            <a:off x="383725" y="2165325"/>
            <a:ext cx="1643100" cy="628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6"/>
          <p:cNvSpPr/>
          <p:nvPr/>
        </p:nvSpPr>
        <p:spPr>
          <a:xfrm>
            <a:off x="1484575" y="2383825"/>
            <a:ext cx="63900" cy="68400"/>
          </a:xfrm>
          <a:prstGeom prst="ellipse">
            <a:avLst/>
          </a:prstGeom>
          <a:solidFill>
            <a:srgbClr val="607D8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1484575" y="3267075"/>
            <a:ext cx="63900" cy="68400"/>
          </a:xfrm>
          <a:prstGeom prst="ellipse">
            <a:avLst/>
          </a:prstGeom>
          <a:solidFill>
            <a:srgbClr val="607D8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857500" y="1615175"/>
            <a:ext cx="63900" cy="68400"/>
          </a:xfrm>
          <a:prstGeom prst="ellipse">
            <a:avLst/>
          </a:prstGeom>
          <a:solidFill>
            <a:srgbClr val="607D8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921400" y="1237100"/>
            <a:ext cx="202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We’ll focus our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attention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here, on the </a:t>
            </a:r>
            <a:r>
              <a:rPr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build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step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3736600" y="3216785"/>
            <a:ext cx="379200" cy="27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3907188" y="3528813"/>
            <a:ext cx="301482" cy="393606"/>
          </a:xfrm>
          <a:prstGeom prst="lightningBolt">
            <a:avLst/>
          </a:prstGeom>
          <a:solidFill>
            <a:srgbClr val="607D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4329975" y="3859425"/>
            <a:ext cx="283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 particular, we’ll look at </a:t>
            </a:r>
            <a:r>
              <a:rPr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broken builds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and </a:t>
            </a:r>
            <a:r>
              <a:rPr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automated repair</a:t>
            </a:r>
            <a:endParaRPr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17" name="Google Shape;117;p16"/>
          <p:cNvCxnSpPr/>
          <p:nvPr/>
        </p:nvCxnSpPr>
        <p:spPr>
          <a:xfrm flipH="1" rot="-5400000">
            <a:off x="3775425" y="3528700"/>
            <a:ext cx="621300" cy="415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6"/>
          <p:cNvSpPr/>
          <p:nvPr/>
        </p:nvSpPr>
        <p:spPr>
          <a:xfrm>
            <a:off x="3843300" y="3401225"/>
            <a:ext cx="63900" cy="68400"/>
          </a:xfrm>
          <a:prstGeom prst="ellipse">
            <a:avLst/>
          </a:prstGeom>
          <a:solidFill>
            <a:srgbClr val="607D8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4266075" y="4007875"/>
            <a:ext cx="63900" cy="68400"/>
          </a:xfrm>
          <a:prstGeom prst="ellipse">
            <a:avLst/>
          </a:prstGeom>
          <a:solidFill>
            <a:srgbClr val="607D8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1350825" y="2040400"/>
            <a:ext cx="6404700" cy="9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5333725" y="2983825"/>
            <a:ext cx="2728800" cy="74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" name="Google Shape;122;p16"/>
          <p:cNvGrpSpPr/>
          <p:nvPr/>
        </p:nvGrpSpPr>
        <p:grpSpPr>
          <a:xfrm>
            <a:off x="4341645" y="971893"/>
            <a:ext cx="460705" cy="491455"/>
            <a:chOff x="6506504" y="937343"/>
            <a:chExt cx="744273" cy="793950"/>
          </a:xfrm>
        </p:grpSpPr>
        <p:sp>
          <p:nvSpPr>
            <p:cNvPr id="123" name="Google Shape;123;p16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6" name="Google Shape;126;p16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7" name="Google Shape;127;p16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6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6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6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6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6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6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6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6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6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350" y="1372050"/>
            <a:ext cx="2887300" cy="13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6513" y="3167225"/>
            <a:ext cx="4410975" cy="88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 txBox="1"/>
          <p:nvPr>
            <p:ph idx="4294967295"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 (Broken) Dockerfile</a:t>
            </a:r>
            <a:endParaRPr sz="2200"/>
          </a:p>
        </p:txBody>
      </p:sp>
      <p:cxnSp>
        <p:nvCxnSpPr>
          <p:cNvPr id="145" name="Google Shape;145;p17"/>
          <p:cNvCxnSpPr>
            <a:stCxn id="142" idx="2"/>
            <a:endCxn id="143" idx="0"/>
          </p:cNvCxnSpPr>
          <p:nvPr/>
        </p:nvCxnSpPr>
        <p:spPr>
          <a:xfrm>
            <a:off x="4572000" y="2676825"/>
            <a:ext cx="0" cy="490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17"/>
          <p:cNvSpPr txBox="1"/>
          <p:nvPr/>
        </p:nvSpPr>
        <p:spPr>
          <a:xfrm>
            <a:off x="4633400" y="2721925"/>
            <a:ext cx="16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Image Build (failed)</a:t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/>
          <p:nvPr/>
        </p:nvSpPr>
        <p:spPr>
          <a:xfrm>
            <a:off x="5193750" y="2658550"/>
            <a:ext cx="447600" cy="1251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 txBox="1"/>
          <p:nvPr>
            <p:ph idx="4294967295" type="ctrTitle"/>
          </p:nvPr>
        </p:nvSpPr>
        <p:spPr>
          <a:xfrm>
            <a:off x="533400" y="712597"/>
            <a:ext cx="4779600" cy="16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/>
              <a:t>So what’s </a:t>
            </a:r>
            <a:br>
              <a:rPr b="1" lang="en" sz="5400"/>
            </a:br>
            <a:r>
              <a:rPr b="1" lang="en" sz="5400"/>
              <a:t>the problem?</a:t>
            </a:r>
            <a:endParaRPr b="1" sz="5400"/>
          </a:p>
        </p:txBody>
      </p:sp>
      <p:sp>
        <p:nvSpPr>
          <p:cNvPr id="154" name="Google Shape;154;p18"/>
          <p:cNvSpPr txBox="1"/>
          <p:nvPr>
            <p:ph idx="4294967295" type="subTitle"/>
          </p:nvPr>
        </p:nvSpPr>
        <p:spPr>
          <a:xfrm>
            <a:off x="533400" y="2394550"/>
            <a:ext cx="4779600" cy="15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Approx.</a:t>
            </a:r>
            <a:r>
              <a:rPr lang="en"/>
              <a:t> </a:t>
            </a:r>
            <a:r>
              <a:rPr lang="en">
                <a:solidFill>
                  <a:srgbClr val="0091EA"/>
                </a:solidFill>
              </a:rPr>
              <a:t>1 in 4 Dockerfiles</a:t>
            </a:r>
            <a:r>
              <a:rPr lang="en"/>
              <a:t> from public GitHub repos (with ≥10 stars) </a:t>
            </a:r>
            <a:r>
              <a:rPr lang="en">
                <a:solidFill>
                  <a:srgbClr val="0091EA"/>
                </a:solidFill>
              </a:rPr>
              <a:t>fail to build</a:t>
            </a:r>
            <a:endParaRPr>
              <a:solidFill>
                <a:srgbClr val="0091EA"/>
              </a:solidFill>
            </a:endParaRPr>
          </a:p>
        </p:txBody>
      </p:sp>
      <p:cxnSp>
        <p:nvCxnSpPr>
          <p:cNvPr id="155" name="Google Shape;155;p18"/>
          <p:cNvCxnSpPr/>
          <p:nvPr/>
        </p:nvCxnSpPr>
        <p:spPr>
          <a:xfrm flipH="1" rot="10800000">
            <a:off x="6805299" y="540952"/>
            <a:ext cx="143700" cy="377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8"/>
          <p:cNvCxnSpPr>
            <a:endCxn id="152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18"/>
          <p:cNvSpPr txBox="1"/>
          <p:nvPr>
            <p:ph idx="4294967295" type="ctrTitle"/>
          </p:nvPr>
        </p:nvSpPr>
        <p:spPr>
          <a:xfrm>
            <a:off x="6149300" y="1442575"/>
            <a:ext cx="1028400" cy="88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b="1" sz="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5618525" y="3087925"/>
            <a:ext cx="2919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We filtered (from an existing Dockerfile dataset)  ~30k files amenable to </a:t>
            </a:r>
            <a:r>
              <a:rPr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automated builds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Of the 30k remaining Dockerfiles, we attempted to build ~20k; in this sample we observed </a:t>
            </a:r>
            <a:r>
              <a:rPr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~26% build failure rate</a:t>
            </a:r>
            <a:endParaRPr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5591619" y="3250150"/>
            <a:ext cx="63900" cy="68400"/>
          </a:xfrm>
          <a:prstGeom prst="ellipse">
            <a:avLst/>
          </a:prstGeom>
          <a:solidFill>
            <a:srgbClr val="0091EA"/>
          </a:solidFill>
          <a:ln cap="flat" cmpd="sng" w="952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813" y="3268725"/>
            <a:ext cx="3006350" cy="119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0000" y="1289563"/>
            <a:ext cx="6843976" cy="146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/>
          <p:nvPr>
            <p:ph idx="4294967295"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 (Fixed) Dockerfile</a:t>
            </a:r>
            <a:endParaRPr sz="2200"/>
          </a:p>
        </p:txBody>
      </p:sp>
      <p:cxnSp>
        <p:nvCxnSpPr>
          <p:cNvPr id="170" name="Google Shape;170;p19"/>
          <p:cNvCxnSpPr>
            <a:stCxn id="168" idx="2"/>
            <a:endCxn id="167" idx="0"/>
          </p:cNvCxnSpPr>
          <p:nvPr/>
        </p:nvCxnSpPr>
        <p:spPr>
          <a:xfrm>
            <a:off x="4571988" y="2759313"/>
            <a:ext cx="0" cy="509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19"/>
          <p:cNvSpPr txBox="1"/>
          <p:nvPr/>
        </p:nvSpPr>
        <p:spPr>
          <a:xfrm>
            <a:off x="4624600" y="2759325"/>
            <a:ext cx="21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Image Build (succeeded)</a:t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ctrTitle"/>
          </p:nvPr>
        </p:nvSpPr>
        <p:spPr>
          <a:xfrm>
            <a:off x="1546025" y="1383877"/>
            <a:ext cx="5832600" cy="15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000"/>
              <a:t>That’s why we built:</a:t>
            </a:r>
            <a:r>
              <a:rPr lang="en" sz="4000"/>
              <a:t> </a:t>
            </a:r>
            <a:r>
              <a:rPr lang="en"/>
              <a:t>Shipwright</a:t>
            </a:r>
            <a:endParaRPr/>
          </a:p>
        </p:txBody>
      </p:sp>
      <p:sp>
        <p:nvSpPr>
          <p:cNvPr id="177" name="Google Shape;177;p20"/>
          <p:cNvSpPr txBox="1"/>
          <p:nvPr>
            <p:ph idx="1" type="subTitle"/>
          </p:nvPr>
        </p:nvSpPr>
        <p:spPr>
          <a:xfrm>
            <a:off x="1546025" y="3011496"/>
            <a:ext cx="5832600" cy="1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answer to (</a:t>
            </a:r>
            <a:r>
              <a:rPr lang="en">
                <a:solidFill>
                  <a:srgbClr val="0091EA"/>
                </a:solidFill>
              </a:rPr>
              <a:t>automatically</a:t>
            </a:r>
            <a:r>
              <a:rPr lang="en"/>
              <a:t>) repairing broken Dockerfiles </a:t>
            </a:r>
            <a:endParaRPr/>
          </a:p>
        </p:txBody>
      </p:sp>
      <p:sp>
        <p:nvSpPr>
          <p:cNvPr id="178" name="Google Shape;178;p20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9" name="Google Shape;179;p20"/>
          <p:cNvCxnSpPr/>
          <p:nvPr/>
        </p:nvCxnSpPr>
        <p:spPr>
          <a:xfrm flipH="1" rot="10800000">
            <a:off x="1638575" y="2956086"/>
            <a:ext cx="5262300" cy="13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