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66" r:id="rId6"/>
    <p:sldId id="267" r:id="rId7"/>
    <p:sldId id="261" r:id="rId8"/>
    <p:sldId id="285" r:id="rId9"/>
    <p:sldId id="279" r:id="rId10"/>
    <p:sldId id="280" r:id="rId11"/>
    <p:sldId id="281" r:id="rId12"/>
    <p:sldId id="282" r:id="rId13"/>
    <p:sldId id="288" r:id="rId14"/>
    <p:sldId id="289" r:id="rId15"/>
    <p:sldId id="287" r:id="rId16"/>
    <p:sldId id="284" r:id="rId17"/>
    <p:sldId id="264" r:id="rId18"/>
    <p:sldId id="292" r:id="rId19"/>
    <p:sldId id="290" r:id="rId2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s Ruam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1" autoAdjust="0"/>
    <p:restoredTop sz="94660"/>
  </p:normalViewPr>
  <p:slideViewPr>
    <p:cSldViewPr>
      <p:cViewPr varScale="1">
        <p:scale>
          <a:sx n="83" d="100"/>
          <a:sy n="83" d="100"/>
        </p:scale>
        <p:origin x="-738" y="-8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53C25BE-3D5F-4C76-9CE7-9ED81F18DD0E}"/>
    <pc:docChg chg="modSld">
      <pc:chgData name="" userId="" providerId="" clId="Web-{053C25BE-3D5F-4C76-9CE7-9ED81F18DD0E}" dt="2019-05-24T02:12:39.170" v="0" actId="1076"/>
      <pc:docMkLst>
        <pc:docMk/>
      </pc:docMkLst>
      <pc:sldChg chg="modSp">
        <pc:chgData name="" userId="" providerId="" clId="Web-{053C25BE-3D5F-4C76-9CE7-9ED81F18DD0E}" dt="2019-05-24T02:12:39.170" v="0" actId="1076"/>
        <pc:sldMkLst>
          <pc:docMk/>
          <pc:sldMk cId="2904066132" sldId="275"/>
        </pc:sldMkLst>
        <pc:spChg chg="mod">
          <ac:chgData name="" userId="" providerId="" clId="Web-{053C25BE-3D5F-4C76-9CE7-9ED81F18DD0E}" dt="2019-05-24T02:12:39.170" v="0" actId="1076"/>
          <ac:spMkLst>
            <pc:docMk/>
            <pc:sldMk cId="2904066132" sldId="275"/>
            <ac:spMk id="7" creationId="{B379429C-8477-4636-A6BB-1444BCAD4251}"/>
          </ac:spMkLst>
        </pc:spChg>
      </pc:sldChg>
    </pc:docChg>
  </pc:docChgLst>
  <pc:docChgLst>
    <pc:chgData clId="Web-{B5FE6E4A-A3A7-4438-8A3E-0156C14D103C}"/>
    <pc:docChg chg="modSld">
      <pc:chgData name="" userId="" providerId="" clId="Web-{B5FE6E4A-A3A7-4438-8A3E-0156C14D103C}" dt="2019-05-24T00:52:34.021" v="72" actId="1076"/>
      <pc:docMkLst>
        <pc:docMk/>
      </pc:docMkLst>
      <pc:sldChg chg="modSp">
        <pc:chgData name="" userId="" providerId="" clId="Web-{B5FE6E4A-A3A7-4438-8A3E-0156C14D103C}" dt="2019-05-24T00:43:23.737" v="43" actId="1076"/>
        <pc:sldMkLst>
          <pc:docMk/>
          <pc:sldMk cId="0" sldId="257"/>
        </pc:sldMkLst>
        <pc:spChg chg="mod">
          <ac:chgData name="" userId="" providerId="" clId="Web-{B5FE6E4A-A3A7-4438-8A3E-0156C14D103C}" dt="2019-05-24T00:43:23.737" v="43" actId="1076"/>
          <ac:spMkLst>
            <pc:docMk/>
            <pc:sldMk cId="0" sldId="257"/>
            <ac:spMk id="81" creationId="{00000000-0000-0000-0000-000000000000}"/>
          </ac:spMkLst>
        </pc:spChg>
      </pc:sldChg>
      <pc:sldChg chg="modSp">
        <pc:chgData name="" userId="" providerId="" clId="Web-{B5FE6E4A-A3A7-4438-8A3E-0156C14D103C}" dt="2019-05-24T00:39:05.126" v="4" actId="20577"/>
        <pc:sldMkLst>
          <pc:docMk/>
          <pc:sldMk cId="0" sldId="258"/>
        </pc:sldMkLst>
        <pc:spChg chg="mod">
          <ac:chgData name="" userId="" providerId="" clId="Web-{B5FE6E4A-A3A7-4438-8A3E-0156C14D103C}" dt="2019-05-24T00:39:05.126" v="4" actId="20577"/>
          <ac:spMkLst>
            <pc:docMk/>
            <pc:sldMk cId="0" sldId="258"/>
            <ac:spMk id="87" creationId="{00000000-0000-0000-0000-000000000000}"/>
          </ac:spMkLst>
        </pc:spChg>
      </pc:sldChg>
      <pc:sldChg chg="modSp">
        <pc:chgData name="" userId="" providerId="" clId="Web-{B5FE6E4A-A3A7-4438-8A3E-0156C14D103C}" dt="2019-05-24T00:52:34.021" v="72" actId="1076"/>
        <pc:sldMkLst>
          <pc:docMk/>
          <pc:sldMk cId="0" sldId="261"/>
        </pc:sldMkLst>
        <pc:spChg chg="mod">
          <ac:chgData name="" userId="" providerId="" clId="Web-{B5FE6E4A-A3A7-4438-8A3E-0156C14D103C}" dt="2019-05-24T00:52:34.021" v="72" actId="1076"/>
          <ac:spMkLst>
            <pc:docMk/>
            <pc:sldMk cId="0" sldId="261"/>
            <ac:spMk id="98" creationId="{00000000-0000-0000-0000-000000000000}"/>
          </ac:spMkLst>
        </pc:spChg>
      </pc:sldChg>
      <pc:sldChg chg="modSp">
        <pc:chgData name="" userId="" providerId="" clId="Web-{B5FE6E4A-A3A7-4438-8A3E-0156C14D103C}" dt="2019-05-24T00:47:50.785" v="68" actId="20577"/>
        <pc:sldMkLst>
          <pc:docMk/>
          <pc:sldMk cId="4009337591" sldId="266"/>
        </pc:sldMkLst>
        <pc:spChg chg="mod">
          <ac:chgData name="" userId="" providerId="" clId="Web-{B5FE6E4A-A3A7-4438-8A3E-0156C14D103C}" dt="2019-05-24T00:47:50.785" v="68" actId="20577"/>
          <ac:spMkLst>
            <pc:docMk/>
            <pc:sldMk cId="4009337591" sldId="266"/>
            <ac:spMk id="4" creationId="{00000000-0000-0000-0000-000000000000}"/>
          </ac:spMkLst>
        </pc:spChg>
        <pc:spChg chg="mod">
          <ac:chgData name="" userId="" providerId="" clId="Web-{B5FE6E4A-A3A7-4438-8A3E-0156C14D103C}" dt="2019-05-24T00:44:56.237" v="56" actId="20577"/>
          <ac:spMkLst>
            <pc:docMk/>
            <pc:sldMk cId="4009337591" sldId="266"/>
            <ac:spMk id="87" creationId="{00000000-0000-0000-0000-000000000000}"/>
          </ac:spMkLst>
        </pc:spChg>
      </pc:sldChg>
    </pc:docChg>
  </pc:docChgLst>
  <pc:docChgLst>
    <pc:chgData clId="Web-{B682F8A3-0158-4ABF-AB43-D42EB9D0EBB5}"/>
    <pc:docChg chg="modSld">
      <pc:chgData name="" userId="" providerId="" clId="Web-{B682F8A3-0158-4ABF-AB43-D42EB9D0EBB5}" dt="2019-05-24T02:11:05.748" v="51" actId="1076"/>
      <pc:docMkLst>
        <pc:docMk/>
      </pc:docMkLst>
      <pc:sldChg chg="addSp delSp modSp">
        <pc:chgData name="" userId="" providerId="" clId="Web-{B682F8A3-0158-4ABF-AB43-D42EB9D0EBB5}" dt="2019-05-24T02:11:05.748" v="51" actId="1076"/>
        <pc:sldMkLst>
          <pc:docMk/>
          <pc:sldMk cId="2904066132" sldId="275"/>
        </pc:sldMkLst>
        <pc:spChg chg="add del mod">
          <ac:chgData name="" userId="" providerId="" clId="Web-{B682F8A3-0158-4ABF-AB43-D42EB9D0EBB5}" dt="2019-05-24T02:08:18.169" v="32"/>
          <ac:spMkLst>
            <pc:docMk/>
            <pc:sldMk cId="2904066132" sldId="275"/>
            <ac:spMk id="2" creationId="{9063C40C-711C-4AB6-B2C2-4F53D40530FF}"/>
          </ac:spMkLst>
        </pc:spChg>
        <pc:spChg chg="add del">
          <ac:chgData name="" userId="" providerId="" clId="Web-{B682F8A3-0158-4ABF-AB43-D42EB9D0EBB5}" dt="2019-05-24T02:07:39.403" v="15"/>
          <ac:spMkLst>
            <pc:docMk/>
            <pc:sldMk cId="2904066132" sldId="275"/>
            <ac:spMk id="3" creationId="{2E33BB4B-6ADA-49E6-80B4-DA15A32FBF21}"/>
          </ac:spMkLst>
        </pc:spChg>
        <pc:spChg chg="add mod">
          <ac:chgData name="" userId="" providerId="" clId="Web-{B682F8A3-0158-4ABF-AB43-D42EB9D0EBB5}" dt="2019-05-24T02:11:05.748" v="51" actId="1076"/>
          <ac:spMkLst>
            <pc:docMk/>
            <pc:sldMk cId="2904066132" sldId="275"/>
            <ac:spMk id="7" creationId="{B379429C-8477-4636-A6BB-1444BCAD4251}"/>
          </ac:spMkLst>
        </pc:spChg>
        <pc:spChg chg="mod">
          <ac:chgData name="" userId="" providerId="" clId="Web-{B682F8A3-0158-4ABF-AB43-D42EB9D0EBB5}" dt="2019-05-24T02:07:26.481" v="10" actId="20577"/>
          <ac:spMkLst>
            <pc:docMk/>
            <pc:sldMk cId="2904066132" sldId="275"/>
            <ac:spMk id="87" creationId="{00000000-0000-0000-0000-000000000000}"/>
          </ac:spMkLst>
        </pc:spChg>
      </pc:sldChg>
    </pc:docChg>
  </pc:docChgLst>
  <pc:docChgLst>
    <pc:chgData clId="Web-{3DF50E91-B578-4CDE-A8A1-D8D6073BD3D5}"/>
    <pc:docChg chg="addSld modSld">
      <pc:chgData name="" userId="" providerId="" clId="Web-{3DF50E91-B578-4CDE-A8A1-D8D6073BD3D5}" dt="2019-05-24T02:25:42.517" v="66" actId="20577"/>
      <pc:docMkLst>
        <pc:docMk/>
      </pc:docMkLst>
      <pc:sldChg chg="modSp">
        <pc:chgData name="" userId="" providerId="" clId="Web-{3DF50E91-B578-4CDE-A8A1-D8D6073BD3D5}" dt="2019-05-24T02:25:42.517" v="66" actId="20577"/>
        <pc:sldMkLst>
          <pc:docMk/>
          <pc:sldMk cId="0" sldId="256"/>
        </pc:sldMkLst>
        <pc:spChg chg="mod">
          <ac:chgData name="" userId="" providerId="" clId="Web-{3DF50E91-B578-4CDE-A8A1-D8D6073BD3D5}" dt="2019-05-24T02:25:42.517" v="66" actId="20577"/>
          <ac:spMkLst>
            <pc:docMk/>
            <pc:sldMk cId="0" sldId="256"/>
            <ac:spMk id="77" creationId="{00000000-0000-0000-0000-000000000000}"/>
          </ac:spMkLst>
        </pc:spChg>
      </pc:sldChg>
      <pc:sldChg chg="delSp modSp">
        <pc:chgData name="" userId="" providerId="" clId="Web-{3DF50E91-B578-4CDE-A8A1-D8D6073BD3D5}" dt="2019-05-24T01:34:23.846" v="53"/>
        <pc:sldMkLst>
          <pc:docMk/>
          <pc:sldMk cId="0" sldId="261"/>
        </pc:sldMkLst>
        <pc:spChg chg="del mod">
          <ac:chgData name="" userId="" providerId="" clId="Web-{3DF50E91-B578-4CDE-A8A1-D8D6073BD3D5}" dt="2019-05-24T01:34:19.283" v="52"/>
          <ac:spMkLst>
            <pc:docMk/>
            <pc:sldMk cId="0" sldId="261"/>
            <ac:spMk id="2" creationId="{00000000-0000-0000-0000-000000000000}"/>
          </ac:spMkLst>
        </pc:spChg>
        <pc:spChg chg="del">
          <ac:chgData name="" userId="" providerId="" clId="Web-{3DF50E91-B578-4CDE-A8A1-D8D6073BD3D5}" dt="2019-05-24T01:34:23.846" v="53"/>
          <ac:spMkLst>
            <pc:docMk/>
            <pc:sldMk cId="0" sldId="261"/>
            <ac:spMk id="6" creationId="{00000000-0000-0000-0000-000000000000}"/>
          </ac:spMkLst>
        </pc:spChg>
        <pc:spChg chg="mod">
          <ac:chgData name="" userId="" providerId="" clId="Web-{3DF50E91-B578-4CDE-A8A1-D8D6073BD3D5}" dt="2019-05-24T01:10:24.558" v="4" actId="20577"/>
          <ac:spMkLst>
            <pc:docMk/>
            <pc:sldMk cId="0" sldId="261"/>
            <ac:spMk id="96" creationId="{00000000-0000-0000-0000-000000000000}"/>
          </ac:spMkLst>
        </pc:spChg>
        <pc:spChg chg="mod">
          <ac:chgData name="" userId="" providerId="" clId="Web-{3DF50E91-B578-4CDE-A8A1-D8D6073BD3D5}" dt="2019-05-24T01:22:11.436" v="5" actId="1076"/>
          <ac:spMkLst>
            <pc:docMk/>
            <pc:sldMk cId="0" sldId="261"/>
            <ac:spMk id="98" creationId="{00000000-0000-0000-0000-000000000000}"/>
          </ac:spMkLst>
        </pc:spChg>
      </pc:sldChg>
      <pc:sldChg chg="addCm modCm">
        <pc:chgData name="" userId="" providerId="" clId="Web-{3DF50E91-B578-4CDE-A8A1-D8D6073BD3D5}" dt="2019-05-24T02:02:34.401" v="55"/>
        <pc:sldMkLst>
          <pc:docMk/>
          <pc:sldMk cId="2904066132" sldId="275"/>
        </pc:sldMkLst>
      </pc:sldChg>
      <pc:sldChg chg="delSp modSp add replId">
        <pc:chgData name="" userId="" providerId="" clId="Web-{3DF50E91-B578-4CDE-A8A1-D8D6073BD3D5}" dt="2019-05-24T01:34:10.627" v="49" actId="20577"/>
        <pc:sldMkLst>
          <pc:docMk/>
          <pc:sldMk cId="1239241462" sldId="277"/>
        </pc:sldMkLst>
        <pc:spChg chg="del mod">
          <ac:chgData name="" userId="" providerId="" clId="Web-{3DF50E91-B578-4CDE-A8A1-D8D6073BD3D5}" dt="2019-05-24T01:22:31.577" v="10"/>
          <ac:spMkLst>
            <pc:docMk/>
            <pc:sldMk cId="1239241462" sldId="277"/>
            <ac:spMk id="2" creationId="{00000000-0000-0000-0000-000000000000}"/>
          </ac:spMkLst>
        </pc:spChg>
        <pc:spChg chg="del mod">
          <ac:chgData name="" userId="" providerId="" clId="Web-{3DF50E91-B578-4CDE-A8A1-D8D6073BD3D5}" dt="2019-05-24T01:22:40.858" v="15"/>
          <ac:spMkLst>
            <pc:docMk/>
            <pc:sldMk cId="1239241462" sldId="277"/>
            <ac:spMk id="6" creationId="{00000000-0000-0000-0000-000000000000}"/>
          </ac:spMkLst>
        </pc:spChg>
        <pc:spChg chg="mod">
          <ac:chgData name="" userId="" providerId="" clId="Web-{3DF50E91-B578-4CDE-A8A1-D8D6073BD3D5}" dt="2019-05-24T01:24:07.859" v="22" actId="1076"/>
          <ac:spMkLst>
            <pc:docMk/>
            <pc:sldMk cId="1239241462" sldId="277"/>
            <ac:spMk id="97" creationId="{00000000-0000-0000-0000-000000000000}"/>
          </ac:spMkLst>
        </pc:spChg>
        <pc:spChg chg="mod">
          <ac:chgData name="" userId="" providerId="" clId="Web-{3DF50E91-B578-4CDE-A8A1-D8D6073BD3D5}" dt="2019-05-24T01:34:10.627" v="49" actId="20577"/>
          <ac:spMkLst>
            <pc:docMk/>
            <pc:sldMk cId="1239241462" sldId="277"/>
            <ac:spMk id="98" creationId="{00000000-0000-0000-0000-000000000000}"/>
          </ac:spMkLst>
        </pc:spChg>
      </pc:sldChg>
      <pc:sldChg chg="modSp add replId">
        <pc:chgData name="" userId="" providerId="" clId="Web-{3DF50E91-B578-4CDE-A8A1-D8D6073BD3D5}" dt="2019-05-24T01:34:05.065" v="47" actId="20577"/>
        <pc:sldMkLst>
          <pc:docMk/>
          <pc:sldMk cId="3624018585" sldId="278"/>
        </pc:sldMkLst>
        <pc:spChg chg="mod">
          <ac:chgData name="" userId="" providerId="" clId="Web-{3DF50E91-B578-4CDE-A8A1-D8D6073BD3D5}" dt="2019-05-24T01:34:05.065" v="47" actId="20577"/>
          <ac:spMkLst>
            <pc:docMk/>
            <pc:sldMk cId="3624018585" sldId="278"/>
            <ac:spMk id="98" creationId="{00000000-0000-0000-0000-000000000000}"/>
          </ac:spMkLst>
        </pc:spChg>
      </pc:sldChg>
    </pc:docChg>
  </pc:docChgLst>
  <pc:docChgLst>
    <pc:chgData clId="Web-{8A144243-221E-4980-9F16-4B49341C82E6}"/>
    <pc:docChg chg="modSld">
      <pc:chgData name="" userId="" providerId="" clId="Web-{8A144243-221E-4980-9F16-4B49341C82E6}" dt="2019-05-24T01:45:56.974" v="11" actId="20577"/>
      <pc:docMkLst>
        <pc:docMk/>
      </pc:docMkLst>
      <pc:sldChg chg="modSp">
        <pc:chgData name="" userId="" providerId="" clId="Web-{8A144243-221E-4980-9F16-4B49341C82E6}" dt="2019-05-24T01:45:56.974" v="11" actId="20577"/>
        <pc:sldMkLst>
          <pc:docMk/>
          <pc:sldMk cId="0" sldId="261"/>
        </pc:sldMkLst>
        <pc:spChg chg="mod">
          <ac:chgData name="" userId="" providerId="" clId="Web-{8A144243-221E-4980-9F16-4B49341C82E6}" dt="2019-05-24T01:42:27.505" v="2" actId="20577"/>
          <ac:spMkLst>
            <pc:docMk/>
            <pc:sldMk cId="0" sldId="261"/>
            <ac:spMk id="96" creationId="{00000000-0000-0000-0000-000000000000}"/>
          </ac:spMkLst>
        </pc:spChg>
        <pc:spChg chg="mod">
          <ac:chgData name="" userId="" providerId="" clId="Web-{8A144243-221E-4980-9F16-4B49341C82E6}" dt="2019-05-24T01:45:56.974" v="11" actId="20577"/>
          <ac:spMkLst>
            <pc:docMk/>
            <pc:sldMk cId="0" sldId="261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4BAC-D1BC-4F69-BFF3-AF0AF5017C42}" type="datetimeFigureOut">
              <a:rPr lang="en-US" smtClean="0"/>
              <a:t>24-May-19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FBA9A-7FC4-4918-9127-02F1850C9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BA9A-7FC4-4918-9127-02F1850C98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BA9A-7FC4-4918-9127-02F1850C98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5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BA9A-7FC4-4918-9127-02F1850C9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BA9A-7FC4-4918-9127-02F1850C98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(false negative</a:t>
            </a:r>
            <a:r>
              <a:rPr lang="en-US" baseline="0" dirty="0" smtClean="0"/>
              <a:t> rate</a:t>
            </a:r>
            <a:r>
              <a:rPr lang="en-US" dirty="0" smtClean="0"/>
              <a:t>) and Precision (false</a:t>
            </a:r>
            <a:r>
              <a:rPr lang="en-US" baseline="0" dirty="0" smtClean="0"/>
              <a:t> positives rate)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BA9A-7FC4-4918-9127-02F1850C98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(false negative</a:t>
            </a:r>
            <a:r>
              <a:rPr lang="en-US" baseline="0" dirty="0" smtClean="0"/>
              <a:t> rate</a:t>
            </a:r>
            <a:r>
              <a:rPr lang="en-US" dirty="0" smtClean="0"/>
              <a:t>) and Precision (false</a:t>
            </a:r>
            <a:r>
              <a:rPr lang="en-US" baseline="0" dirty="0" smtClean="0"/>
              <a:t> positives rate)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BA9A-7FC4-4918-9127-02F1850C98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(false negative</a:t>
            </a:r>
            <a:r>
              <a:rPr lang="en-US" baseline="0" dirty="0" smtClean="0"/>
              <a:t> rate</a:t>
            </a:r>
            <a:r>
              <a:rPr lang="en-US" dirty="0" smtClean="0"/>
              <a:t>) and Precision (false</a:t>
            </a:r>
            <a:r>
              <a:rPr lang="en-US" baseline="0" dirty="0" smtClean="0"/>
              <a:t> positives rate)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BA9A-7FC4-4918-9127-02F1850C98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(false negative</a:t>
            </a:r>
            <a:r>
              <a:rPr lang="en-US" baseline="0" dirty="0" smtClean="0"/>
              <a:t> rate</a:t>
            </a:r>
            <a:r>
              <a:rPr lang="en-US" dirty="0" smtClean="0"/>
              <a:t>) and Precision (false</a:t>
            </a:r>
            <a:r>
              <a:rPr lang="en-US" baseline="0" dirty="0" smtClean="0"/>
              <a:t> positives rate)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BA9A-7FC4-4918-9127-02F1850C98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5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(false negative</a:t>
            </a:r>
            <a:r>
              <a:rPr lang="en-US" baseline="0" dirty="0" smtClean="0"/>
              <a:t> rate</a:t>
            </a:r>
            <a:r>
              <a:rPr lang="en-US" dirty="0" smtClean="0"/>
              <a:t>) and Precision (false</a:t>
            </a:r>
            <a:r>
              <a:rPr lang="en-US" baseline="0" dirty="0" smtClean="0"/>
              <a:t> positives rate)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BA9A-7FC4-4918-9127-02F1850C98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uricata-ids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a-id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ackingarticles.in/detect-sql-injection-attack-using-snort-id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1" y="225720"/>
            <a:ext cx="10221913" cy="31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latin typeface="Arial"/>
              </a:rPr>
              <a:t>Evaluation of the </a:t>
            </a:r>
            <a:r>
              <a:rPr lang="en-US" sz="3600" spc="-1" dirty="0" err="1" smtClean="0">
                <a:latin typeface="Arial"/>
              </a:rPr>
              <a:t>Suricata</a:t>
            </a:r>
            <a:r>
              <a:rPr lang="en-US" sz="3600" spc="-1" dirty="0" smtClean="0">
                <a:latin typeface="Arial"/>
              </a:rPr>
              <a:t> NIDS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---Proposal---</a:t>
            </a:r>
          </a:p>
        </p:txBody>
      </p:sp>
      <p:sp>
        <p:nvSpPr>
          <p:cNvPr id="77" name="CustomShape 2"/>
          <p:cNvSpPr/>
          <p:nvPr/>
        </p:nvSpPr>
        <p:spPr>
          <a:xfrm>
            <a:off x="1306512" y="3056195"/>
            <a:ext cx="815340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en-US" sz="2400" b="0" strike="noStrike" spc="-1" dirty="0" err="1">
                <a:latin typeface="Arial"/>
              </a:rPr>
              <a:t>Jonathas</a:t>
            </a:r>
            <a:r>
              <a:rPr lang="en-US" sz="2400" spc="-1" dirty="0">
                <a:latin typeface="Arial"/>
              </a:rPr>
              <a:t> Melo</a:t>
            </a:r>
            <a:r>
              <a:rPr lang="en-US" sz="2400" b="0" strike="noStrike" spc="-1" dirty="0">
                <a:latin typeface="Arial"/>
              </a:rPr>
              <a:t>, Lucas Alcantara, </a:t>
            </a:r>
            <a:r>
              <a:rPr lang="en-US" sz="2400" b="1" strike="noStrike" spc="-1" dirty="0">
                <a:latin typeface="Arial"/>
              </a:rPr>
              <a:t>Marcelo </a:t>
            </a:r>
            <a:r>
              <a:rPr lang="en-US" sz="2400" b="1" strike="noStrike" spc="-1" dirty="0" err="1">
                <a:latin typeface="Arial"/>
              </a:rPr>
              <a:t>d’Amorim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334392" y="4435475"/>
            <a:ext cx="665892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latin typeface="Arial"/>
              </a:rPr>
              <a:t>IoT</a:t>
            </a:r>
            <a:r>
              <a:rPr lang="en-US" sz="2400" b="0" strike="noStrike" spc="-1" dirty="0">
                <a:latin typeface="Arial"/>
              </a:rPr>
              <a:t>-Flows workshop, Michigan, May 24-25 </a:t>
            </a:r>
            <a:r>
              <a:rPr lang="en-US" sz="2400" b="0" strike="noStrike" spc="-1" dirty="0" smtClean="0">
                <a:latin typeface="Arial"/>
              </a:rPr>
              <a:t>2019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latin typeface="Arial"/>
              </a:rPr>
              <a:t>Funded by: NSF (US) and RNP (BR)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12" y="4386332"/>
            <a:ext cx="644888" cy="1168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.tif" descr="image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3054" y="4427114"/>
            <a:ext cx="1091348" cy="1151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.tif" descr="image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4639" y="4427114"/>
            <a:ext cx="946873" cy="1151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  <a:ea typeface="Noto Sans CJK SC Regular"/>
              </a:rPr>
              <a:t>Observations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240"/>
            <a:ext cx="9336912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Rules are based on heuristics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Hundreds of such rules exist                             (for </a:t>
            </a:r>
            <a:r>
              <a:rPr lang="en-US" sz="3200" u="sng" spc="-1" dirty="0" err="1"/>
              <a:t>Suricata</a:t>
            </a:r>
            <a:r>
              <a:rPr lang="en-US" sz="3200" spc="-1" dirty="0"/>
              <a:t>: ~200 official, thousands non-official)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They can get very confusing</a:t>
            </a:r>
          </a:p>
        </p:txBody>
      </p:sp>
      <p:sp>
        <p:nvSpPr>
          <p:cNvPr id="3" name="Retângulo 2"/>
          <p:cNvSpPr/>
          <p:nvPr/>
        </p:nvSpPr>
        <p:spPr>
          <a:xfrm>
            <a:off x="239712" y="92075"/>
            <a:ext cx="96012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pc="-1" dirty="0">
                <a:latin typeface="Consolas"/>
              </a:rPr>
              <a:t>alert </a:t>
            </a:r>
            <a:r>
              <a:rPr lang="en-US" spc="-1" dirty="0" err="1">
                <a:latin typeface="Consolas"/>
              </a:rPr>
              <a:t>tcp</a:t>
            </a:r>
            <a:r>
              <a:rPr lang="en-US" spc="-1" dirty="0">
                <a:latin typeface="Consolas"/>
              </a:rPr>
              <a:t> $</a:t>
            </a:r>
            <a:r>
              <a:rPr lang="en-US" spc="-1" dirty="0" err="1">
                <a:latin typeface="Consolas"/>
              </a:rPr>
              <a:t>HOME</a:t>
            </a:r>
            <a:r>
              <a:rPr lang="en-US" spc="-1" dirty="0" err="1">
                <a:latin typeface="Consolas"/>
                <a:ea typeface="+mn-lt"/>
                <a:cs typeface="+mn-lt"/>
              </a:rPr>
              <a:t>alert</a:t>
            </a:r>
            <a:r>
              <a:rPr lang="en-US" spc="-1" dirty="0">
                <a:latin typeface="Consolas"/>
                <a:ea typeface="+mn-lt"/>
                <a:cs typeface="+mn-lt"/>
              </a:rPr>
              <a:t> </a:t>
            </a:r>
            <a:r>
              <a:rPr lang="en-US" spc="-1" dirty="0" err="1">
                <a:latin typeface="Consolas"/>
                <a:ea typeface="+mn-lt"/>
                <a:cs typeface="+mn-lt"/>
              </a:rPr>
              <a:t>tcp</a:t>
            </a:r>
            <a:r>
              <a:rPr lang="en-US" spc="-1" dirty="0">
                <a:latin typeface="Consolas"/>
                <a:ea typeface="+mn-lt"/>
                <a:cs typeface="+mn-lt"/>
              </a:rPr>
              <a:t> $EXTERNAL_NET any -&gt; $HOME_NET [135,139,445,593,1024:]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>
                <a:latin typeface="Consolas"/>
                <a:ea typeface="+mn-lt"/>
                <a:cs typeface="+mn-lt"/>
              </a:rPr>
              <a:t>(</a:t>
            </a:r>
            <a:r>
              <a:rPr lang="en-US" spc="-1" dirty="0" err="1">
                <a:latin typeface="Consolas"/>
                <a:ea typeface="+mn-lt"/>
                <a:cs typeface="+mn-lt"/>
              </a:rPr>
              <a:t>msg</a:t>
            </a:r>
            <a:r>
              <a:rPr lang="en-US" spc="-1" dirty="0">
                <a:latin typeface="Consolas"/>
                <a:ea typeface="+mn-lt"/>
                <a:cs typeface="+mn-lt"/>
              </a:rPr>
              <a:t>:"OS-WINDOWS DCERPC NCACN-IP-TCP </a:t>
            </a:r>
            <a:r>
              <a:rPr lang="en-US" spc="-1" dirty="0" err="1">
                <a:latin typeface="Consolas"/>
                <a:ea typeface="+mn-lt"/>
                <a:cs typeface="+mn-lt"/>
              </a:rPr>
              <a:t>srvsvc</a:t>
            </a:r>
            <a:r>
              <a:rPr lang="en-US" spc="-1" dirty="0">
                <a:latin typeface="Consolas"/>
                <a:ea typeface="+mn-lt"/>
                <a:cs typeface="+mn-lt"/>
              </a:rPr>
              <a:t> </a:t>
            </a:r>
            <a:r>
              <a:rPr lang="en-US" spc="-1" dirty="0" err="1">
                <a:latin typeface="Consolas"/>
                <a:ea typeface="+mn-lt"/>
                <a:cs typeface="+mn-lt"/>
              </a:rPr>
              <a:t>NetrpPathCanonicalize</a:t>
            </a:r>
            <a:r>
              <a:rPr lang="en-US" spc="-1" dirty="0">
                <a:latin typeface="Consolas"/>
                <a:ea typeface="+mn-lt"/>
                <a:cs typeface="+mn-lt"/>
              </a:rPr>
              <a:t> path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>
                <a:latin typeface="Consolas"/>
                <a:ea typeface="+mn-lt"/>
                <a:cs typeface="+mn-lt"/>
              </a:rPr>
              <a:t>canonicalization stack overflow attempt"; </a:t>
            </a:r>
            <a:r>
              <a:rPr lang="en-US" spc="-1" dirty="0" err="1">
                <a:latin typeface="Consolas"/>
                <a:ea typeface="+mn-lt"/>
                <a:cs typeface="+mn-lt"/>
              </a:rPr>
              <a:t>flow:to_server,established</a:t>
            </a:r>
            <a:r>
              <a:rPr lang="en-US" spc="-1" dirty="0">
                <a:latin typeface="Consolas"/>
                <a:ea typeface="+mn-lt"/>
                <a:cs typeface="+mn-lt"/>
              </a:rPr>
              <a:t>;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>
                <a:latin typeface="Consolas"/>
                <a:ea typeface="+mn-lt"/>
                <a:cs typeface="+mn-lt"/>
              </a:rPr>
              <a:t>dce_iface:4b324fc8-1670-01d3-1278-5a47bf6ee188; dce_opnum:31,32;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 err="1">
                <a:latin typeface="Consolas"/>
                <a:ea typeface="+mn-lt"/>
                <a:cs typeface="+mn-lt"/>
              </a:rPr>
              <a:t>dce_stub_data</a:t>
            </a:r>
            <a:r>
              <a:rPr lang="en-US" spc="-1" dirty="0">
                <a:latin typeface="Consolas"/>
                <a:ea typeface="+mn-lt"/>
                <a:cs typeface="+mn-lt"/>
              </a:rPr>
              <a:t>;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 err="1">
                <a:latin typeface="Consolas"/>
                <a:ea typeface="+mn-lt"/>
                <a:cs typeface="+mn-lt"/>
              </a:rPr>
              <a:t>pcre</a:t>
            </a:r>
            <a:r>
              <a:rPr lang="en-US" spc="-1" dirty="0">
                <a:latin typeface="Consolas"/>
                <a:ea typeface="+mn-lt"/>
                <a:cs typeface="+mn-lt"/>
              </a:rPr>
              <a:t>:"/^(\x00\x00\x00\x00|.{4}(\x00\x00\x00\x00|.{12}))/s";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>
                <a:latin typeface="Consolas"/>
                <a:ea typeface="+mn-lt"/>
                <a:cs typeface="+mn-lt"/>
              </a:rPr>
              <a:t>byte_jump:4,-4,multiplier 2,relative,align,dce;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 err="1">
                <a:latin typeface="Consolas"/>
                <a:ea typeface="+mn-lt"/>
                <a:cs typeface="+mn-lt"/>
              </a:rPr>
              <a:t>pcre</a:t>
            </a:r>
            <a:r>
              <a:rPr lang="en-US" spc="-1" dirty="0">
                <a:latin typeface="Consolas"/>
                <a:ea typeface="+mn-lt"/>
                <a:cs typeface="+mn-lt"/>
              </a:rPr>
              <a:t>:"/\x00\.\x00\.\x00[\x2f\x5c]/R"; </a:t>
            </a:r>
            <a:r>
              <a:rPr lang="en-US" spc="-1" dirty="0" err="1">
                <a:latin typeface="Consolas"/>
                <a:ea typeface="+mn-lt"/>
                <a:cs typeface="+mn-lt"/>
              </a:rPr>
              <a:t>metadata:policy</a:t>
            </a:r>
            <a:r>
              <a:rPr lang="en-US" spc="-1" dirty="0">
                <a:latin typeface="Consolas"/>
                <a:ea typeface="+mn-lt"/>
                <a:cs typeface="+mn-lt"/>
              </a:rPr>
              <a:t> balanced-</a:t>
            </a:r>
            <a:r>
              <a:rPr lang="en-US" spc="-1" dirty="0" err="1">
                <a:latin typeface="Consolas"/>
                <a:ea typeface="+mn-lt"/>
                <a:cs typeface="+mn-lt"/>
              </a:rPr>
              <a:t>ips</a:t>
            </a:r>
            <a:r>
              <a:rPr lang="en-US" spc="-1" dirty="0">
                <a:latin typeface="Consolas"/>
                <a:ea typeface="+mn-lt"/>
                <a:cs typeface="+mn-lt"/>
              </a:rPr>
              <a:t/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>
                <a:latin typeface="Consolas"/>
                <a:ea typeface="+mn-lt"/>
                <a:cs typeface="+mn-lt"/>
              </a:rPr>
              <a:t>drop, policy connectivity-</a:t>
            </a:r>
            <a:r>
              <a:rPr lang="en-US" spc="-1" dirty="0" err="1">
                <a:latin typeface="Consolas"/>
                <a:ea typeface="+mn-lt"/>
                <a:cs typeface="+mn-lt"/>
              </a:rPr>
              <a:t>ips</a:t>
            </a:r>
            <a:r>
              <a:rPr lang="en-US" spc="-1" dirty="0">
                <a:latin typeface="Consolas"/>
                <a:ea typeface="+mn-lt"/>
                <a:cs typeface="+mn-lt"/>
              </a:rPr>
              <a:t> drop, policy max-detect-</a:t>
            </a:r>
            <a:r>
              <a:rPr lang="en-US" spc="-1" dirty="0" err="1">
                <a:latin typeface="Consolas"/>
                <a:ea typeface="+mn-lt"/>
                <a:cs typeface="+mn-lt"/>
              </a:rPr>
              <a:t>ips</a:t>
            </a:r>
            <a:r>
              <a:rPr lang="en-US" spc="-1" dirty="0">
                <a:latin typeface="Consolas"/>
                <a:ea typeface="+mn-lt"/>
                <a:cs typeface="+mn-lt"/>
              </a:rPr>
              <a:t> drop, policy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>
                <a:latin typeface="Consolas"/>
                <a:ea typeface="+mn-lt"/>
                <a:cs typeface="+mn-lt"/>
              </a:rPr>
              <a:t>security-</a:t>
            </a:r>
            <a:r>
              <a:rPr lang="en-US" spc="-1" dirty="0" err="1">
                <a:latin typeface="Consolas"/>
                <a:ea typeface="+mn-lt"/>
                <a:cs typeface="+mn-lt"/>
              </a:rPr>
              <a:t>ips</a:t>
            </a:r>
            <a:r>
              <a:rPr lang="en-US" spc="-1" dirty="0">
                <a:latin typeface="Consolas"/>
                <a:ea typeface="+mn-lt"/>
                <a:cs typeface="+mn-lt"/>
              </a:rPr>
              <a:t> drop, service </a:t>
            </a:r>
            <a:r>
              <a:rPr lang="en-US" spc="-1" dirty="0" err="1">
                <a:latin typeface="Consolas"/>
                <a:ea typeface="+mn-lt"/>
                <a:cs typeface="+mn-lt"/>
              </a:rPr>
              <a:t>netbios-ssn</a:t>
            </a:r>
            <a:r>
              <a:rPr lang="en-US" spc="-1" dirty="0">
                <a:latin typeface="Consolas"/>
                <a:ea typeface="+mn-lt"/>
                <a:cs typeface="+mn-lt"/>
              </a:rPr>
              <a:t>;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 err="1">
                <a:latin typeface="Consolas"/>
                <a:ea typeface="+mn-lt"/>
                <a:cs typeface="+mn-lt"/>
              </a:rPr>
              <a:t>reference:url,technet.microsoft.com</a:t>
            </a:r>
            <a:r>
              <a:rPr lang="en-US" spc="-1" dirty="0">
                <a:latin typeface="Consolas"/>
                <a:ea typeface="+mn-lt"/>
                <a:cs typeface="+mn-lt"/>
              </a:rPr>
              <a:t>/</a:t>
            </a:r>
            <a:r>
              <a:rPr lang="en-US" spc="-1" dirty="0" err="1">
                <a:latin typeface="Consolas"/>
                <a:ea typeface="+mn-lt"/>
                <a:cs typeface="+mn-lt"/>
              </a:rPr>
              <a:t>en</a:t>
            </a:r>
            <a:r>
              <a:rPr lang="en-US" spc="-1" dirty="0">
                <a:latin typeface="Consolas"/>
                <a:ea typeface="+mn-lt"/>
                <a:cs typeface="+mn-lt"/>
              </a:rPr>
              <a:t>-us/security/bulletin/MS08-067;</a:t>
            </a:r>
            <a:br>
              <a:rPr lang="en-US" spc="-1" dirty="0">
                <a:latin typeface="Consolas"/>
                <a:ea typeface="+mn-lt"/>
                <a:cs typeface="+mn-lt"/>
              </a:rPr>
            </a:br>
            <a:r>
              <a:rPr lang="en-US" spc="-1" dirty="0" err="1">
                <a:latin typeface="Consolas"/>
                <a:ea typeface="+mn-lt"/>
                <a:cs typeface="+mn-lt"/>
              </a:rPr>
              <a:t>classtype:trojan-activity</a:t>
            </a:r>
            <a:r>
              <a:rPr lang="en-US" spc="-1" dirty="0">
                <a:latin typeface="Consolas"/>
                <a:ea typeface="+mn-lt"/>
                <a:cs typeface="+mn-lt"/>
              </a:rPr>
              <a:t>; sid:14782; rev:21;)</a:t>
            </a:r>
            <a:r>
              <a:rPr lang="en-US" spc="-1" dirty="0">
                <a:latin typeface="Consolas"/>
              </a:rPr>
              <a:t>_NET 3389 -&gt; any </a:t>
            </a:r>
            <a:r>
              <a:rPr lang="en-US" spc="-1" dirty="0" err="1">
                <a:latin typeface="Consolas"/>
              </a:rPr>
              <a:t>any</a:t>
            </a:r>
            <a:r>
              <a:rPr lang="en-US" spc="-1" dirty="0">
                <a:latin typeface="Consolas"/>
              </a:rPr>
              <a:t> (</a:t>
            </a:r>
            <a:r>
              <a:rPr lang="en-US" spc="-1" dirty="0" err="1">
                <a:latin typeface="Consolas"/>
              </a:rPr>
              <a:t>msg</a:t>
            </a:r>
            <a:r>
              <a:rPr lang="en-US" spc="-1" dirty="0">
                <a:latin typeface="Consolas"/>
              </a:rPr>
              <a:t>:"ET DOS Microsoft Remote Desktop (RDP) </a:t>
            </a:r>
            <a:r>
              <a:rPr lang="en-US" spc="-1" dirty="0" err="1">
                <a:latin typeface="Consolas"/>
              </a:rPr>
              <a:t>Syn</a:t>
            </a:r>
            <a:r>
              <a:rPr lang="en-US" spc="-1" dirty="0">
                <a:latin typeface="Consolas"/>
              </a:rPr>
              <a:t>/</a:t>
            </a:r>
            <a:r>
              <a:rPr lang="en-US" spc="-1" dirty="0" err="1">
                <a:latin typeface="Consolas"/>
              </a:rPr>
              <a:t>Ack</a:t>
            </a:r>
            <a:r>
              <a:rPr lang="en-US" spc="-1" dirty="0">
                <a:latin typeface="Consolas"/>
              </a:rPr>
              <a:t> Outbound </a:t>
            </a:r>
            <a:r>
              <a:rPr lang="en-US" spc="-1" dirty="0" err="1">
                <a:latin typeface="Consolas"/>
              </a:rPr>
              <a:t>Flowbit</a:t>
            </a:r>
            <a:r>
              <a:rPr lang="en-US" spc="-1" dirty="0">
                <a:latin typeface="Consolas"/>
              </a:rPr>
              <a:t> Set"; </a:t>
            </a:r>
            <a:r>
              <a:rPr lang="en-US" spc="-1" dirty="0" err="1">
                <a:latin typeface="Consolas"/>
              </a:rPr>
              <a:t>flow:from_server</a:t>
            </a:r>
            <a:r>
              <a:rPr lang="en-US" spc="-1" dirty="0">
                <a:latin typeface="Consolas"/>
              </a:rPr>
              <a:t>; </a:t>
            </a:r>
            <a:r>
              <a:rPr lang="en-US" spc="-1" dirty="0" err="1">
                <a:latin typeface="Consolas"/>
              </a:rPr>
              <a:t>flags:SA</a:t>
            </a:r>
            <a:r>
              <a:rPr lang="en-US" spc="-1" dirty="0">
                <a:latin typeface="Consolas"/>
              </a:rPr>
              <a:t>; </a:t>
            </a:r>
            <a:r>
              <a:rPr lang="en-US" spc="-1" dirty="0" err="1">
                <a:latin typeface="Consolas"/>
              </a:rPr>
              <a:t>flowbits:isnotset,ms.rdp.synack</a:t>
            </a:r>
            <a:r>
              <a:rPr lang="en-US" spc="-1" dirty="0">
                <a:latin typeface="Consolas"/>
              </a:rPr>
              <a:t>; </a:t>
            </a:r>
            <a:r>
              <a:rPr lang="en-US" spc="-1" dirty="0" err="1">
                <a:latin typeface="Consolas"/>
              </a:rPr>
              <a:t>flowbits:set,ms.rdp.synack</a:t>
            </a:r>
            <a:r>
              <a:rPr lang="en-US" spc="-1" dirty="0">
                <a:latin typeface="Consolas"/>
              </a:rPr>
              <a:t>; </a:t>
            </a:r>
            <a:r>
              <a:rPr lang="en-US" spc="-1" dirty="0" err="1">
                <a:latin typeface="Consolas"/>
              </a:rPr>
              <a:t>flowbits:noalert</a:t>
            </a:r>
            <a:r>
              <a:rPr lang="en-US" spc="-1" dirty="0">
                <a:latin typeface="Consolas"/>
              </a:rPr>
              <a:t>; reference:cve,2012-0152; </a:t>
            </a:r>
            <a:r>
              <a:rPr lang="en-US" spc="-1" dirty="0" err="1">
                <a:latin typeface="Consolas"/>
              </a:rPr>
              <a:t>classtype:not-suspicious</a:t>
            </a:r>
            <a:r>
              <a:rPr lang="en-US" spc="-1" dirty="0">
                <a:latin typeface="Consolas"/>
              </a:rPr>
              <a:t>; sid:2014385; rev:5; </a:t>
            </a:r>
            <a:r>
              <a:rPr lang="en-US" spc="-1" dirty="0" err="1">
                <a:latin typeface="Consolas"/>
              </a:rPr>
              <a:t>metadata:created_at</a:t>
            </a:r>
            <a:r>
              <a:rPr lang="en-US" spc="-1" dirty="0">
                <a:latin typeface="Consolas"/>
              </a:rPr>
              <a:t> 2012_03_15, </a:t>
            </a:r>
            <a:r>
              <a:rPr lang="en-US" spc="-1" dirty="0" err="1">
                <a:latin typeface="Consolas"/>
              </a:rPr>
              <a:t>updated_at</a:t>
            </a:r>
            <a:r>
              <a:rPr lang="en-US" spc="-1" dirty="0">
                <a:latin typeface="Consolas"/>
              </a:rPr>
              <a:t> 2012_03_15</a:t>
            </a:r>
            <a:r>
              <a:rPr lang="en-US" spc="-1" dirty="0" smtClean="0">
                <a:latin typeface="Consolas"/>
              </a:rPr>
              <a:t>;)</a:t>
            </a:r>
            <a:endParaRPr lang="en-US" spc="-1" dirty="0">
              <a:latin typeface="Consolas"/>
            </a:endParaRPr>
          </a:p>
          <a:p>
            <a:r>
              <a:rPr lang="en-US" spc="-1" dirty="0">
                <a:solidFill>
                  <a:srgbClr val="FFFF00"/>
                </a:solidFill>
                <a:ea typeface="+mn-lt"/>
                <a:cs typeface="+mn-lt"/>
              </a:rPr>
              <a:t>https://redmine.openinfosecfoundation.org/issues/2559</a:t>
            </a:r>
            <a:endParaRPr lang="en-US" dirty="0">
              <a:solidFill>
                <a:srgbClr val="FFFF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474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latin typeface="Arial"/>
                <a:ea typeface="Noto Sans CJK SC Regular"/>
              </a:rPr>
              <a:t>Proposal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154112" y="2393039"/>
            <a:ext cx="7924800" cy="747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>
            <a:norm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4000" spc="-1" dirty="0" smtClean="0"/>
              <a:t>Detailed evaluation of </a:t>
            </a:r>
            <a:r>
              <a:rPr lang="en-US" sz="4000" spc="-1" dirty="0" err="1" smtClean="0"/>
              <a:t>Suricata</a:t>
            </a:r>
            <a:endParaRPr lang="en-US" sz="4000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4000" b="0" strike="noStrike" spc="-1" dirty="0">
              <a:latin typeface="Arial"/>
            </a:endParaRPr>
          </a:p>
        </p:txBody>
      </p:sp>
      <p:pic>
        <p:nvPicPr>
          <p:cNvPr id="6" name="Picture 2" descr="Open Source Intrusion Detection (IDS) Tools: A Quick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2" y="3937000"/>
            <a:ext cx="1641475" cy="1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592512" y="5285343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https://suricata-ids.org/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11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latin typeface="Arial"/>
                <a:ea typeface="Noto Sans CJK SC Regular"/>
              </a:rPr>
              <a:t>Why </a:t>
            </a:r>
            <a:r>
              <a:rPr lang="en-US" sz="4400" b="0" strike="noStrike" spc="-1" dirty="0" err="1" smtClean="0">
                <a:latin typeface="Arial"/>
                <a:ea typeface="Noto Sans CJK SC Regular"/>
              </a:rPr>
              <a:t>Suricata</a:t>
            </a:r>
            <a:r>
              <a:rPr lang="en-US" sz="4400" b="0" strike="noStrike" spc="-1" dirty="0" smtClean="0">
                <a:latin typeface="Arial"/>
                <a:ea typeface="Noto Sans CJK SC Regular"/>
              </a:rPr>
              <a:t>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96912" y="2301875"/>
            <a:ext cx="84582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Suricata</a:t>
            </a:r>
            <a:r>
              <a:rPr lang="en-US" sz="2400" dirty="0" smtClean="0"/>
              <a:t> is a high performance Network IDS, IPS and Network Security Monitoring engine. </a:t>
            </a:r>
            <a:r>
              <a:rPr lang="en-US" sz="2400" dirty="0" smtClean="0">
                <a:solidFill>
                  <a:srgbClr val="0070C0"/>
                </a:solidFill>
              </a:rPr>
              <a:t>Open Source and owned by a community run non-profit foundation</a:t>
            </a:r>
            <a:r>
              <a:rPr lang="en-US" sz="2400" dirty="0" smtClean="0"/>
              <a:t>, the Open Information Security Foundation (OISF). </a:t>
            </a:r>
            <a:r>
              <a:rPr lang="en-US" sz="2400" dirty="0" err="1" smtClean="0"/>
              <a:t>Suricata</a:t>
            </a:r>
            <a:r>
              <a:rPr lang="en-US" sz="2400" dirty="0" smtClean="0"/>
              <a:t> is developed by the OISF and its supporting vendors.</a:t>
            </a:r>
            <a:endParaRPr lang="en-US" sz="2400" dirty="0"/>
          </a:p>
        </p:txBody>
      </p:sp>
      <p:sp>
        <p:nvSpPr>
          <p:cNvPr id="4" name="Retângulo 3"/>
          <p:cNvSpPr/>
          <p:nvPr/>
        </p:nvSpPr>
        <p:spPr>
          <a:xfrm>
            <a:off x="696912" y="1768475"/>
            <a:ext cx="4342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suricata-ids.org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50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latin typeface="Arial"/>
                <a:ea typeface="Noto Sans CJK SC Regular"/>
              </a:rPr>
              <a:t>Why Evaluating </a:t>
            </a:r>
            <a:r>
              <a:rPr lang="en-US" sz="4400" b="0" strike="noStrike" spc="-1" dirty="0" err="1" smtClean="0">
                <a:latin typeface="Arial"/>
                <a:ea typeface="Noto Sans CJK SC Regular"/>
              </a:rPr>
              <a:t>Suricata</a:t>
            </a:r>
            <a:r>
              <a:rPr lang="en-US" sz="4400" b="0" strike="noStrike" spc="-1" dirty="0" smtClean="0">
                <a:latin typeface="Arial"/>
                <a:ea typeface="Noto Sans CJK SC Regular"/>
              </a:rPr>
              <a:t>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04000" y="1604795"/>
            <a:ext cx="9336912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Impact of attacks is high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Recent prior work exists [1], but results are preliminary (or complements our study)</a:t>
            </a:r>
            <a:endParaRPr lang="en-US" sz="3200" spc="-1" dirty="0"/>
          </a:p>
          <a:p>
            <a:pPr marL="107950">
              <a:spcBef>
                <a:spcPts val="1417"/>
              </a:spcBef>
            </a:pPr>
            <a:endParaRPr lang="en-US" sz="32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7312" y="5056743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</a:t>
            </a:r>
            <a:r>
              <a:rPr lang="en-US" dirty="0" smtClean="0"/>
              <a:t>] …, Open Source NIDS in a Production Environment. U. Lisbon MS dissertation,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41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latin typeface="Arial"/>
                <a:ea typeface="Noto Sans CJK SC Regular"/>
              </a:rPr>
              <a:t>Questions 1/2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239"/>
            <a:ext cx="10251312" cy="409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Can every </a:t>
            </a:r>
            <a:r>
              <a:rPr lang="en-US" sz="3200" spc="-1" dirty="0" smtClean="0"/>
              <a:t>mapped attack </a:t>
            </a:r>
            <a:r>
              <a:rPr lang="en-US" sz="3200" spc="-1" dirty="0"/>
              <a:t>be detected by a rule?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How often safe traffic is flagged?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What happens under stress?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Many rules added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Intense traffic</a:t>
            </a:r>
            <a:endParaRPr lang="en-US" sz="3200" spc="-1" dirty="0"/>
          </a:p>
        </p:txBody>
      </p:sp>
    </p:spTree>
    <p:extLst>
      <p:ext uri="{BB962C8B-B14F-4D97-AF65-F5344CB8AC3E}">
        <p14:creationId xmlns:p14="http://schemas.microsoft.com/office/powerpoint/2010/main" val="1577782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latin typeface="Arial"/>
                <a:ea typeface="Noto Sans CJK SC Regular"/>
              </a:rPr>
              <a:t>Questions 2/2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239"/>
            <a:ext cx="10251312" cy="409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When a problem is detected (i.e., false </a:t>
            </a:r>
            <a:r>
              <a:rPr lang="en-US" sz="3200" spc="-1" dirty="0" err="1" smtClean="0"/>
              <a:t>pos</a:t>
            </a:r>
            <a:r>
              <a:rPr lang="en-US" sz="3200" spc="-1" dirty="0" smtClean="0"/>
              <a:t>/</a:t>
            </a:r>
            <a:r>
              <a:rPr lang="en-US" sz="3200" spc="-1" dirty="0" err="1" smtClean="0"/>
              <a:t>neg</a:t>
            </a:r>
            <a:r>
              <a:rPr lang="en-US" sz="3200" spc="-1" dirty="0" smtClean="0"/>
              <a:t>) …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Is it a misconfiguration?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Is it a bug in </a:t>
            </a:r>
            <a:r>
              <a:rPr lang="en-US" sz="3200" spc="-1" dirty="0" err="1" smtClean="0"/>
              <a:t>Suricata</a:t>
            </a:r>
            <a:r>
              <a:rPr lang="en-US" sz="3200" spc="-1" dirty="0"/>
              <a:t>?</a:t>
            </a:r>
            <a:r>
              <a:rPr lang="en-US" sz="3200" spc="-1" dirty="0" smtClean="0"/>
              <a:t>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Is it a bug in the rule?</a:t>
            </a:r>
            <a:endParaRPr lang="en-US" sz="3200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67565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</a:t>
            </a:r>
          </a:p>
        </p:txBody>
      </p:sp>
      <p:sp>
        <p:nvSpPr>
          <p:cNvPr id="104" name="CustomShape 2"/>
          <p:cNvSpPr/>
          <p:nvPr/>
        </p:nvSpPr>
        <p:spPr>
          <a:xfrm>
            <a:off x="503999" y="1326240"/>
            <a:ext cx="9576625" cy="2652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Consider both official and non-official rules</a:t>
            </a: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Generate workloads</a:t>
            </a: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Benign and malicious workloads as per [1]</a:t>
            </a:r>
            <a:endParaRPr lang="en-US" sz="3200" spc="-1" dirty="0">
              <a:latin typeface="Arial"/>
            </a:endParaRP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Create </a:t>
            </a:r>
            <a:r>
              <a:rPr lang="en-US" sz="3200" b="0" strike="noStrike" spc="-1" dirty="0">
                <a:latin typeface="Arial"/>
              </a:rPr>
              <a:t>evading attacks from existing rules</a:t>
            </a:r>
            <a:r>
              <a:rPr lang="en-US" sz="3200" b="0" strike="noStrike" spc="-1" dirty="0" smtClean="0">
                <a:latin typeface="Arial"/>
              </a:rPr>
              <a:t>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7312" y="4892675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Milenkoski</a:t>
            </a:r>
            <a:r>
              <a:rPr lang="en-US" dirty="0" smtClean="0"/>
              <a:t> et al., Evaluating </a:t>
            </a:r>
            <a:r>
              <a:rPr lang="en-US" dirty="0"/>
              <a:t>Computer Intrusion Detection Systems: A Survey of Common </a:t>
            </a:r>
            <a:r>
              <a:rPr lang="en-US" dirty="0" smtClean="0"/>
              <a:t>Practices. ACM Computing Surveys 2015.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latin typeface="Arial"/>
              </a:rPr>
              <a:t>(Some) Recent and Ongoing work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3999" y="1326239"/>
            <a:ext cx="9576625" cy="42522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Recent</a:t>
            </a: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Using Docker to </a:t>
            </a:r>
            <a:r>
              <a:rPr lang="en-US" sz="3200" spc="-1" dirty="0" smtClean="0">
                <a:latin typeface="Arial"/>
              </a:rPr>
              <a:t>assist </a:t>
            </a:r>
            <a:r>
              <a:rPr lang="en-US" sz="3200" b="0" strike="noStrike" spc="-1" dirty="0" err="1" smtClean="0">
                <a:latin typeface="Arial"/>
              </a:rPr>
              <a:t>StackOverflow</a:t>
            </a:r>
            <a:r>
              <a:rPr lang="en-US" sz="3200" b="0" strike="noStrike" spc="-1" dirty="0" smtClean="0">
                <a:latin typeface="Arial"/>
              </a:rPr>
              <a:t> users</a:t>
            </a: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Evaluating and Improving Parallel Test Execution</a:t>
            </a:r>
          </a:p>
          <a:p>
            <a:pPr marL="432000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Ongoing</a:t>
            </a: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Finding Bugs in JS engines with Differential Testing</a:t>
            </a: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Evaluating Seed Potential for Improved Fuzzing</a:t>
            </a: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Improving Random Sequence Generation</a:t>
            </a: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Evaluating Exploratory Testing in Practice (Motorola)</a:t>
            </a: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 smtClean="0">
              <a:latin typeface="Arial"/>
            </a:endParaRPr>
          </a:p>
          <a:p>
            <a:pPr marL="889200" lvl="1" indent="-32364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84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1" y="225720"/>
            <a:ext cx="10221913" cy="31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latin typeface="Arial"/>
              </a:rPr>
              <a:t>Evaluation of the </a:t>
            </a:r>
            <a:r>
              <a:rPr lang="en-US" sz="3600" spc="-1" dirty="0" err="1" smtClean="0">
                <a:latin typeface="Arial"/>
              </a:rPr>
              <a:t>Suricata</a:t>
            </a:r>
            <a:r>
              <a:rPr lang="en-US" sz="3600" spc="-1" dirty="0" smtClean="0">
                <a:latin typeface="Arial"/>
              </a:rPr>
              <a:t> NIDS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---Proposal---</a:t>
            </a:r>
          </a:p>
        </p:txBody>
      </p:sp>
      <p:sp>
        <p:nvSpPr>
          <p:cNvPr id="77" name="CustomShape 2"/>
          <p:cNvSpPr/>
          <p:nvPr/>
        </p:nvSpPr>
        <p:spPr>
          <a:xfrm>
            <a:off x="1306512" y="3056195"/>
            <a:ext cx="815340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en-US" sz="2400" b="0" strike="noStrike" spc="-1" dirty="0" err="1">
                <a:latin typeface="Arial"/>
              </a:rPr>
              <a:t>Jonathas</a:t>
            </a:r>
            <a:r>
              <a:rPr lang="en-US" sz="2400" spc="-1" dirty="0">
                <a:latin typeface="Arial"/>
              </a:rPr>
              <a:t> Melo</a:t>
            </a:r>
            <a:r>
              <a:rPr lang="en-US" sz="2400" b="0" strike="noStrike" spc="-1" dirty="0">
                <a:latin typeface="Arial"/>
              </a:rPr>
              <a:t>, Lucas Alcantara, </a:t>
            </a:r>
            <a:r>
              <a:rPr lang="en-US" sz="2400" b="1" strike="noStrike" spc="-1" dirty="0">
                <a:latin typeface="Arial"/>
              </a:rPr>
              <a:t>Marcelo </a:t>
            </a:r>
            <a:r>
              <a:rPr lang="en-US" sz="2400" b="1" strike="noStrike" spc="-1" dirty="0" err="1">
                <a:latin typeface="Arial"/>
              </a:rPr>
              <a:t>d’Amorim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334392" y="4435475"/>
            <a:ext cx="665892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latin typeface="Arial"/>
              </a:rPr>
              <a:t>IoT</a:t>
            </a:r>
            <a:r>
              <a:rPr lang="en-US" sz="2400" b="0" strike="noStrike" spc="-1" dirty="0">
                <a:latin typeface="Arial"/>
              </a:rPr>
              <a:t>-Flows workshop, Michigan, May 24-25 </a:t>
            </a:r>
            <a:r>
              <a:rPr lang="en-US" sz="2400" b="0" strike="noStrike" spc="-1" dirty="0" smtClean="0">
                <a:latin typeface="Arial"/>
              </a:rPr>
              <a:t>2019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latin typeface="Arial"/>
              </a:rPr>
              <a:t>Funded by: NSF (US) and RNP (BR)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12" y="4386332"/>
            <a:ext cx="644888" cy="1168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.tif" descr="image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3054" y="4427114"/>
            <a:ext cx="1091348" cy="1151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.tif" descr="image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4639" y="4427114"/>
            <a:ext cx="946873" cy="11513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76060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-182880" y="-134280"/>
            <a:ext cx="10606680" cy="16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latin typeface="Arial"/>
              </a:rPr>
              <a:t>Network Intrusion Detection Systems (</a:t>
            </a:r>
            <a:r>
              <a:rPr lang="en-US" sz="4400" b="0" strike="noStrike" spc="-1">
                <a:latin typeface="Arial"/>
              </a:rPr>
              <a:t>NIDS)</a:t>
            </a:r>
          </a:p>
        </p:txBody>
      </p:sp>
      <p:sp>
        <p:nvSpPr>
          <p:cNvPr id="80" name="CustomShape 2"/>
          <p:cNvSpPr/>
          <p:nvPr/>
        </p:nvSpPr>
        <p:spPr>
          <a:xfrm>
            <a:off x="329760" y="1217520"/>
            <a:ext cx="100112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327989" y="2866124"/>
            <a:ext cx="3265002" cy="15388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1800" b="0" strike="noStrike" spc="-1" dirty="0">
                <a:latin typeface="Arial"/>
              </a:rPr>
              <a:t>Port scan</a:t>
            </a:r>
          </a:p>
          <a:p>
            <a:r>
              <a:rPr lang="en-US" spc="-1" dirty="0">
                <a:latin typeface="Arial"/>
              </a:rPr>
              <a:t>Spoofing(ARP,IP,DNS)</a:t>
            </a:r>
          </a:p>
          <a:p>
            <a:r>
              <a:rPr lang="en-US" sz="1800" b="0" strike="noStrike" spc="-1" dirty="0">
                <a:latin typeface="Arial"/>
              </a:rPr>
              <a:t>TCP SYN flood</a:t>
            </a:r>
          </a:p>
          <a:p>
            <a:r>
              <a:rPr lang="en-US" spc="-1" dirty="0">
                <a:latin typeface="Arial"/>
              </a:rPr>
              <a:t>Data modification</a:t>
            </a:r>
          </a:p>
          <a:p>
            <a:r>
              <a:rPr lang="en-US" sz="1800" b="0" strike="noStrike" spc="-1" dirty="0">
                <a:latin typeface="Arial"/>
              </a:rPr>
              <a:t>…</a:t>
            </a:r>
          </a:p>
        </p:txBody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1038960" y="4084115"/>
            <a:ext cx="1494360" cy="1494360"/>
          </a:xfrm>
          <a:prstGeom prst="rect">
            <a:avLst/>
          </a:prstGeom>
          <a:ln>
            <a:noFill/>
          </a:ln>
        </p:spPr>
      </p:pic>
      <p:pic>
        <p:nvPicPr>
          <p:cNvPr id="83" name="Imagem 82"/>
          <p:cNvPicPr/>
          <p:nvPr/>
        </p:nvPicPr>
        <p:blipFill>
          <a:blip r:embed="rId3"/>
          <a:stretch/>
        </p:blipFill>
        <p:spPr>
          <a:xfrm>
            <a:off x="3288960" y="2368355"/>
            <a:ext cx="5577840" cy="3167640"/>
          </a:xfrm>
          <a:prstGeom prst="rect">
            <a:avLst/>
          </a:prstGeom>
          <a:ln>
            <a:noFill/>
          </a:ln>
        </p:spPr>
      </p:pic>
      <p:sp>
        <p:nvSpPr>
          <p:cNvPr id="85" name="TextShape 5"/>
          <p:cNvSpPr txBox="1"/>
          <p:nvPr/>
        </p:nvSpPr>
        <p:spPr>
          <a:xfrm>
            <a:off x="643320" y="1526795"/>
            <a:ext cx="8868960" cy="54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>
                <a:latin typeface="Arial"/>
              </a:rPr>
              <a:t>Software that monitors network traffic for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  <a:ea typeface="Noto Sans CJK SC Regular"/>
              </a:rPr>
              <a:t>Variations of </a:t>
            </a:r>
            <a:r>
              <a:rPr lang="en-US" sz="4400" b="0" strike="noStrike" spc="-1" dirty="0">
                <a:latin typeface="Arial"/>
              </a:rPr>
              <a:t>NIDS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24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Signature-based</a:t>
            </a:r>
            <a:r>
              <a:rPr lang="en-US" sz="3200" b="0" strike="noStrike" spc="-1" dirty="0">
                <a:latin typeface="Arial"/>
              </a:rPr>
              <a:t> (look for known issues)</a:t>
            </a:r>
            <a:endParaRPr lang="pt-BR" dirty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Anomaly-based (look for unknown issues)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  <a:ea typeface="Noto Sans CJK SC Regular"/>
              </a:rPr>
              <a:t>Variations of </a:t>
            </a:r>
            <a:r>
              <a:rPr lang="en-US" sz="4400" b="0" strike="noStrike" spc="-1" dirty="0">
                <a:latin typeface="Arial"/>
              </a:rPr>
              <a:t>NIDS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24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solidFill>
                  <a:srgbClr val="0070C0"/>
                </a:solidFill>
                <a:latin typeface="Arial"/>
              </a:rPr>
              <a:t>Signature-based</a:t>
            </a:r>
            <a:r>
              <a:rPr lang="en-US" sz="3200" b="1" strike="noStrike" spc="-1" dirty="0">
                <a:solidFill>
                  <a:srgbClr val="0070C0"/>
                </a:solidFill>
                <a:latin typeface="Arial"/>
              </a:rPr>
              <a:t> (look for known issues)</a:t>
            </a:r>
            <a:endParaRPr lang="pt-BR" dirty="0"/>
          </a:p>
          <a:p>
            <a:pPr marL="432000" indent="-324000">
              <a:spcBef>
                <a:spcPts val="1417"/>
              </a:spcBef>
              <a:buClr>
                <a:schemeClr val="bg1">
                  <a:lumMod val="85000"/>
                </a:schemeClr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chemeClr val="bg1">
                    <a:lumMod val="85000"/>
                  </a:schemeClr>
                </a:solidFill>
                <a:latin typeface="Arial"/>
              </a:rPr>
              <a:t>Anomaly-based (look for unknown issues)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830512" y="2707601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focus</a:t>
            </a:r>
          </a:p>
        </p:txBody>
      </p:sp>
      <p:sp>
        <p:nvSpPr>
          <p:cNvPr id="3" name="Seta para a direita 2"/>
          <p:cNvSpPr/>
          <p:nvPr/>
        </p:nvSpPr>
        <p:spPr>
          <a:xfrm rot="13187662">
            <a:off x="2126358" y="2095195"/>
            <a:ext cx="914400" cy="36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544512" y="3967789"/>
            <a:ext cx="876300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3200" spc="-1" dirty="0"/>
              <a:t>Popular with several public alternatives available. E.g., Suricata, Snort, and Zeek.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9337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  <a:ea typeface="Noto Sans CJK SC Regular"/>
              </a:rPr>
              <a:t>How it works?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240"/>
            <a:ext cx="9336912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Security expert specifies attack pattern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NIDS checks </a:t>
            </a:r>
            <a:r>
              <a:rPr lang="en-US" sz="3200" spc="-1" dirty="0" smtClean="0">
                <a:latin typeface="Arial"/>
              </a:rPr>
              <a:t>traffic</a:t>
            </a:r>
            <a:endParaRPr lang="en-US" sz="32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The system or sys admin takes </a:t>
            </a:r>
            <a:r>
              <a:rPr lang="en-US" sz="3200" spc="-1" dirty="0" smtClean="0">
                <a:latin typeface="Arial"/>
              </a:rPr>
              <a:t>action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88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latin typeface="Arial"/>
              </a:rPr>
              <a:t>Basic Rule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2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3"/>
          <p:cNvSpPr txBox="1"/>
          <p:nvPr/>
        </p:nvSpPr>
        <p:spPr>
          <a:xfrm>
            <a:off x="573905" y="1503952"/>
            <a:ext cx="91785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2800" dirty="0" smtClean="0"/>
              <a:t>Preventing SQL </a:t>
            </a:r>
            <a:r>
              <a:rPr lang="en-US" sz="2800" dirty="0"/>
              <a:t>Injection Attack</a:t>
            </a:r>
            <a:endParaRPr lang="pt-BR" sz="2800" dirty="0"/>
          </a:p>
          <a:p>
            <a:endParaRPr lang="en-US" spc="-1" dirty="0">
              <a:ea typeface="+mn-lt"/>
              <a:cs typeface="+mn-lt"/>
            </a:endParaRPr>
          </a:p>
          <a:p>
            <a:r>
              <a:rPr lang="en-US" sz="1800" b="0" strike="noStrike" spc="-1" dirty="0">
                <a:latin typeface="Consolas" panose="020B0609020204030204" pitchFamily="49" charset="0"/>
                <a:ea typeface="+mn-lt"/>
                <a:cs typeface="+mn-lt"/>
              </a:rPr>
              <a:t>alert </a:t>
            </a:r>
            <a:r>
              <a:rPr lang="en-US" sz="1800" b="0" strike="noStrike" spc="-1" dirty="0" err="1">
                <a:latin typeface="Consolas" panose="020B0609020204030204" pitchFamily="49" charset="0"/>
                <a:ea typeface="+mn-lt"/>
                <a:cs typeface="+mn-lt"/>
              </a:rPr>
              <a:t>tcp</a:t>
            </a:r>
            <a:r>
              <a:rPr lang="en-US" sz="1800" b="0" strike="noStrike" spc="-1" dirty="0"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+mn-lt"/>
                <a:cs typeface="+mn-lt"/>
              </a:rPr>
              <a:t>any </a:t>
            </a:r>
            <a:r>
              <a:rPr lang="en-US" sz="1800" b="0" strike="noStrike" spc="-1" dirty="0" err="1">
                <a:latin typeface="Consolas" panose="020B0609020204030204" pitchFamily="49" charset="0"/>
                <a:ea typeface="+mn-lt"/>
                <a:cs typeface="+mn-lt"/>
              </a:rPr>
              <a:t>any</a:t>
            </a:r>
            <a:r>
              <a:rPr lang="en-US" sz="1800" b="0" strike="noStrike" spc="-1" dirty="0"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+mn-lt"/>
                <a:cs typeface="+mn-lt"/>
              </a:rPr>
              <a:t>-&gt; any 80 </a:t>
            </a:r>
            <a:r>
              <a:rPr lang="en-US" sz="1800" b="0" strike="noStrike" spc="-1" dirty="0">
                <a:latin typeface="Consolas" panose="020B0609020204030204" pitchFamily="49" charset="0"/>
                <a:ea typeface="+mn-lt"/>
                <a:cs typeface="+mn-lt"/>
              </a:rPr>
              <a:t>(msg</a:t>
            </a:r>
            <a:r>
              <a:rPr lang="en-US" spc="-1" dirty="0">
                <a:latin typeface="Consolas" panose="020B0609020204030204" pitchFamily="49" charset="0"/>
                <a:ea typeface="+mn-lt"/>
                <a:cs typeface="+mn-lt"/>
              </a:rPr>
              <a:t>: "Error Based SQL Injection Detected"; content</a:t>
            </a:r>
            <a:r>
              <a:rPr lang="en-US" sz="1800" b="0" strike="noStrike" spc="-1" dirty="0">
                <a:latin typeface="Consolas" panose="020B0609020204030204" pitchFamily="49" charset="0"/>
                <a:ea typeface="+mn-lt"/>
                <a:cs typeface="+mn-lt"/>
              </a:rPr>
              <a:t>:</a:t>
            </a:r>
            <a:r>
              <a:rPr lang="en-US" spc="-1" dirty="0">
                <a:latin typeface="Consolas" panose="020B0609020204030204" pitchFamily="49" charset="0"/>
                <a:ea typeface="+mn-lt"/>
                <a:cs typeface="+mn-lt"/>
              </a:rPr>
              <a:t> "%27" ;</a:t>
            </a:r>
            <a:r>
              <a:rPr lang="en-US" sz="1800" b="0" strike="noStrike" spc="-1" dirty="0">
                <a:latin typeface="Consolas" panose="020B0609020204030204" pitchFamily="49" charset="0"/>
                <a:ea typeface="+mn-lt"/>
                <a:cs typeface="+mn-lt"/>
              </a:rPr>
              <a:t> sid:</a:t>
            </a:r>
            <a:r>
              <a:rPr lang="en-US" spc="-1" dirty="0">
                <a:latin typeface="Consolas" panose="020B0609020204030204" pitchFamily="49" charset="0"/>
                <a:ea typeface="+mn-lt"/>
                <a:cs typeface="+mn-lt"/>
              </a:rPr>
              <a:t>100000011; </a:t>
            </a:r>
            <a:r>
              <a:rPr lang="en-US" spc="-1" dirty="0" smtClean="0">
                <a:latin typeface="Consolas" panose="020B0609020204030204" pitchFamily="49" charset="0"/>
                <a:ea typeface="+mn-lt"/>
                <a:cs typeface="+mn-lt"/>
              </a:rPr>
              <a:t>)</a:t>
            </a:r>
            <a:endParaRPr lang="en-US" spc="-1" dirty="0">
              <a:latin typeface="Consolas" panose="020B0609020204030204" pitchFamily="49" charset="0"/>
              <a:ea typeface="+mn-lt"/>
              <a:cs typeface="+mn-lt"/>
            </a:endParaRPr>
          </a:p>
          <a:p>
            <a:endParaRPr lang="en-US" spc="-1" dirty="0" smtClean="0">
              <a:ea typeface="+mn-lt"/>
              <a:cs typeface="+mn-lt"/>
            </a:endParaRPr>
          </a:p>
          <a:p>
            <a:endParaRPr lang="en-US" spc="-1" dirty="0">
              <a:ea typeface="+mn-lt"/>
              <a:cs typeface="+mn-lt"/>
            </a:endParaRPr>
          </a:p>
          <a:p>
            <a:endParaRPr lang="en-US" spc="-1" dirty="0" smtClean="0">
              <a:ea typeface="+mn-lt"/>
              <a:cs typeface="+mn-lt"/>
            </a:endParaRPr>
          </a:p>
          <a:p>
            <a:endParaRPr lang="en-US" spc="-1" dirty="0">
              <a:ea typeface="+mn-lt"/>
              <a:cs typeface="+mn-lt"/>
            </a:endParaRPr>
          </a:p>
          <a:p>
            <a:endParaRPr lang="en-US" spc="-1" dirty="0" smtClean="0">
              <a:ea typeface="+mn-lt"/>
              <a:cs typeface="+mn-lt"/>
            </a:endParaRPr>
          </a:p>
          <a:p>
            <a:endParaRPr lang="en-US" spc="-1" dirty="0">
              <a:ea typeface="+mn-lt"/>
              <a:cs typeface="+mn-lt"/>
            </a:endParaRPr>
          </a:p>
          <a:p>
            <a:endParaRPr lang="en-US" spc="-1" dirty="0">
              <a:ea typeface="+mn-lt"/>
              <a:cs typeface="+mn-lt"/>
            </a:endParaRPr>
          </a:p>
          <a:p>
            <a:r>
              <a:rPr lang="en-US" spc="-1" dirty="0">
                <a:ea typeface="+mn-lt"/>
                <a:cs typeface="+mn-lt"/>
                <a:hlinkClick r:id="rId2"/>
              </a:rPr>
              <a:t>https://www.hackingarticles.in/detect-sql-injection-attack-using-snort-ids/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30512" y="354590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Single quote</a:t>
            </a:r>
            <a:endParaRPr lang="en-US" sz="3200" dirty="0"/>
          </a:p>
        </p:txBody>
      </p:sp>
      <p:sp>
        <p:nvSpPr>
          <p:cNvPr id="6" name="Seta para a direita 5"/>
          <p:cNvSpPr/>
          <p:nvPr/>
        </p:nvSpPr>
        <p:spPr>
          <a:xfrm rot="13187662">
            <a:off x="2126358" y="2933494"/>
            <a:ext cx="914400" cy="36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Open Source Intrusion Detection (IDS) Tools: A Quick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37" y="508000"/>
            <a:ext cx="1641475" cy="1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uckduckgo.com/i/22373c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2" y="72728"/>
            <a:ext cx="16573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latin typeface="Arial"/>
              </a:rPr>
              <a:t>Rule Format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839912" y="777875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3"/>
          <p:cNvSpPr txBox="1"/>
          <p:nvPr/>
        </p:nvSpPr>
        <p:spPr>
          <a:xfrm>
            <a:off x="573905" y="1503952"/>
            <a:ext cx="91785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1800" b="0" strike="noStrike" spc="-1" dirty="0" smtClean="0">
                <a:solidFill>
                  <a:srgbClr val="FF0000"/>
                </a:solidFill>
                <a:latin typeface="Consolas" panose="020B0609020204030204" pitchFamily="49" charset="0"/>
                <a:ea typeface="+mn-lt"/>
                <a:cs typeface="+mn-lt"/>
              </a:rPr>
              <a:t>alert</a:t>
            </a:r>
            <a:r>
              <a:rPr lang="en-US" sz="1800" b="0" strike="noStrike" spc="-1" dirty="0" smtClean="0"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b="0" strike="noStrike" spc="-1" dirty="0" err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tcp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any </a:t>
            </a:r>
            <a:r>
              <a:rPr lang="en-US" sz="1800" b="0" strike="noStrike" spc="-1" dirty="0" err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any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-&gt; any 80</a:t>
            </a:r>
            <a:r>
              <a:rPr lang="en-US" spc="-1" dirty="0"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(msg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: "Error Based SQL Injection Detected"; content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: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 "%27" ;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 sid: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100000011; </a:t>
            </a:r>
            <a:r>
              <a:rPr lang="en-US" spc="-1" dirty="0" smtClean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)</a:t>
            </a:r>
          </a:p>
          <a:p>
            <a:endParaRPr lang="en-US" spc="-1" dirty="0">
              <a:solidFill>
                <a:srgbClr val="0070C0"/>
              </a:solidFill>
              <a:latin typeface="Consolas" panose="020B0609020204030204" pitchFamily="49" charset="0"/>
              <a:ea typeface="+mn-lt"/>
              <a:cs typeface="+mn-lt"/>
            </a:endParaRPr>
          </a:p>
          <a:p>
            <a:endParaRPr lang="en-US" spc="-1" dirty="0" smtClean="0">
              <a:ea typeface="+mn-lt"/>
              <a:cs typeface="+mn-lt"/>
            </a:endParaRPr>
          </a:p>
          <a:p>
            <a:endParaRPr lang="en-US" spc="-1" dirty="0">
              <a:ea typeface="+mn-lt"/>
              <a:cs typeface="+mn-lt"/>
            </a:endParaRPr>
          </a:p>
          <a:p>
            <a:endParaRPr lang="en-US" spc="-1" dirty="0" smtClean="0">
              <a:ea typeface="+mn-lt"/>
              <a:cs typeface="+mn-lt"/>
            </a:endParaRPr>
          </a:p>
          <a:p>
            <a:endParaRPr lang="en-US" spc="-1" dirty="0">
              <a:ea typeface="+mn-lt"/>
              <a:cs typeface="+mn-lt"/>
            </a:endParaRPr>
          </a:p>
          <a:p>
            <a:endParaRPr lang="en-US" spc="-1" dirty="0" smtClean="0">
              <a:ea typeface="+mn-lt"/>
              <a:cs typeface="+mn-lt"/>
            </a:endParaRPr>
          </a:p>
          <a:p>
            <a:endParaRPr lang="en-US" spc="-1" dirty="0">
              <a:ea typeface="+mn-lt"/>
              <a:cs typeface="+mn-lt"/>
            </a:endParaRPr>
          </a:p>
          <a:p>
            <a:endParaRPr lang="en-US" spc="-1" dirty="0">
              <a:ea typeface="+mn-lt"/>
              <a:cs typeface="+mn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12" y="5208885"/>
            <a:ext cx="8018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https://suricata.readthedocs.io/en/suricata-4.1.4/rules/intro.html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20662" y="2930346"/>
            <a:ext cx="95773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spc="-1" dirty="0">
                <a:solidFill>
                  <a:srgbClr val="FF0000"/>
                </a:solidFill>
                <a:latin typeface="+mj-lt"/>
                <a:ea typeface="+mn-lt"/>
                <a:cs typeface="+mn-lt"/>
              </a:rPr>
              <a:t>Action: </a:t>
            </a:r>
            <a:r>
              <a:rPr lang="en-US" sz="2400" spc="-1" dirty="0">
                <a:latin typeface="+mj-lt"/>
                <a:ea typeface="+mn-lt"/>
                <a:cs typeface="+mn-lt"/>
              </a:rPr>
              <a:t>pass, drop, reject, alert</a:t>
            </a:r>
          </a:p>
          <a:p>
            <a:r>
              <a:rPr lang="en-US" sz="2400" spc="-1" dirty="0">
                <a:solidFill>
                  <a:srgbClr val="00B050"/>
                </a:solidFill>
                <a:latin typeface="+mj-lt"/>
                <a:ea typeface="+mn-lt"/>
                <a:cs typeface="+mn-lt"/>
              </a:rPr>
              <a:t>Header: </a:t>
            </a:r>
            <a:r>
              <a:rPr lang="en-US" sz="2400" spc="-1" dirty="0">
                <a:latin typeface="+mj-lt"/>
                <a:ea typeface="+mn-lt"/>
                <a:cs typeface="+mn-lt"/>
              </a:rPr>
              <a:t>protocol source-address port [ -&gt; or &lt;-&gt; ] target-address port</a:t>
            </a:r>
          </a:p>
          <a:p>
            <a:r>
              <a:rPr lang="en-US" sz="2400" spc="-1" dirty="0">
                <a:solidFill>
                  <a:srgbClr val="0070C0"/>
                </a:solidFill>
                <a:latin typeface="+mj-lt"/>
                <a:ea typeface="+mn-lt"/>
                <a:cs typeface="+mn-lt"/>
              </a:rPr>
              <a:t>Rule Options:</a:t>
            </a:r>
            <a:r>
              <a:rPr lang="en-US" sz="2400" spc="-1" dirty="0">
                <a:latin typeface="+mj-lt"/>
                <a:ea typeface="+mn-lt"/>
                <a:cs typeface="+mn-lt"/>
              </a:rPr>
              <a:t> </a:t>
            </a:r>
            <a:r>
              <a:rPr lang="en-US" sz="2400" spc="-1" dirty="0" smtClean="0">
                <a:latin typeface="+mj-lt"/>
                <a:ea typeface="+mn-lt"/>
                <a:cs typeface="+mn-lt"/>
              </a:rPr>
              <a:t>…</a:t>
            </a:r>
            <a:endParaRPr lang="en-US" sz="2400" spc="-1" dirty="0">
              <a:latin typeface="+mj-l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9415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  <a:ea typeface="Noto Sans CJK SC Regular"/>
              </a:rPr>
              <a:t>Observations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240"/>
            <a:ext cx="9336912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Rules are based on </a:t>
            </a:r>
            <a:r>
              <a:rPr lang="en-US" sz="3200" spc="-1" dirty="0" smtClean="0"/>
              <a:t>heuristics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Hundreds </a:t>
            </a:r>
            <a:r>
              <a:rPr lang="en-US" sz="3200" spc="-1" dirty="0"/>
              <a:t>of such rules </a:t>
            </a:r>
            <a:r>
              <a:rPr lang="en-US" sz="3200" spc="-1" dirty="0" smtClean="0"/>
              <a:t>exist                             (for </a:t>
            </a:r>
            <a:r>
              <a:rPr lang="en-US" sz="3200" u="sng" spc="-1" dirty="0" err="1" smtClean="0"/>
              <a:t>Suricata</a:t>
            </a:r>
            <a:r>
              <a:rPr lang="en-US" sz="3200" spc="-1" dirty="0" smtClean="0"/>
              <a:t>: ~200 official, thousands non-official)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They can get very </a:t>
            </a:r>
            <a:r>
              <a:rPr lang="en-US" sz="3200" spc="-1" dirty="0" smtClean="0"/>
              <a:t>confusing!</a:t>
            </a:r>
            <a:endParaRPr lang="en-US" sz="3200" spc="-1" dirty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/>
          </a:p>
          <a:p>
            <a:pPr marL="107950">
              <a:spcBef>
                <a:spcPts val="1417"/>
              </a:spcBef>
            </a:pPr>
            <a:endParaRPr lang="en-US" sz="32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444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  <a:ea typeface="Noto Sans CJK SC Regular"/>
              </a:rPr>
              <a:t>Observations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240"/>
            <a:ext cx="9336912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Rules are based on heuristics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Hundreds of such rules exist                             (for </a:t>
            </a:r>
            <a:r>
              <a:rPr lang="en-US" sz="3200" u="sng" spc="-1" dirty="0" err="1"/>
              <a:t>Suricata</a:t>
            </a:r>
            <a:r>
              <a:rPr lang="en-US" sz="3200" spc="-1" dirty="0"/>
              <a:t>: ~200 official, thousands non-official)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They can get very confusing</a:t>
            </a:r>
          </a:p>
        </p:txBody>
      </p:sp>
      <p:sp>
        <p:nvSpPr>
          <p:cNvPr id="3" name="Retângulo 2"/>
          <p:cNvSpPr/>
          <p:nvPr/>
        </p:nvSpPr>
        <p:spPr>
          <a:xfrm>
            <a:off x="87312" y="1006475"/>
            <a:ext cx="10058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pc="-1" dirty="0">
                <a:latin typeface="Consolas"/>
              </a:rPr>
              <a:t>alert </a:t>
            </a:r>
            <a:r>
              <a:rPr lang="en-US" spc="-1" dirty="0" err="1">
                <a:latin typeface="Consolas"/>
              </a:rPr>
              <a:t>tcp</a:t>
            </a:r>
            <a:r>
              <a:rPr lang="en-US" spc="-1" dirty="0">
                <a:latin typeface="Consolas"/>
              </a:rPr>
              <a:t> $</a:t>
            </a:r>
            <a:r>
              <a:rPr lang="en-US" spc="-1" dirty="0">
                <a:latin typeface="Consolas"/>
                <a:ea typeface="+mn-lt"/>
                <a:cs typeface="+mn-lt"/>
              </a:rPr>
              <a:t>EXTERNAL_NET any -&gt; $HOME_NET any (</a:t>
            </a:r>
            <a:r>
              <a:rPr lang="en-US" spc="-1" dirty="0" err="1">
                <a:latin typeface="Consolas"/>
                <a:ea typeface="+mn-lt"/>
                <a:cs typeface="+mn-lt"/>
              </a:rPr>
              <a:t>msg</a:t>
            </a:r>
            <a:r>
              <a:rPr lang="en-US" spc="-1" dirty="0">
                <a:latin typeface="Consolas"/>
                <a:ea typeface="+mn-lt"/>
                <a:cs typeface="+mn-lt"/>
              </a:rPr>
              <a:t>:"ET SCAN NMAP -</a:t>
            </a:r>
            <a:r>
              <a:rPr lang="en-US" spc="-1" dirty="0" err="1">
                <a:latin typeface="Consolas"/>
                <a:ea typeface="+mn-lt"/>
                <a:cs typeface="+mn-lt"/>
              </a:rPr>
              <a:t>sS</a:t>
            </a:r>
            <a:r>
              <a:rPr lang="en-US" spc="-1" dirty="0">
                <a:latin typeface="Consolas"/>
                <a:ea typeface="+mn-lt"/>
                <a:cs typeface="+mn-lt"/>
              </a:rPr>
              <a:t> window 2048"; </a:t>
            </a:r>
            <a:r>
              <a:rPr lang="en-US" spc="-1" dirty="0" err="1">
                <a:latin typeface="Consolas"/>
                <a:ea typeface="+mn-lt"/>
                <a:cs typeface="+mn-lt"/>
              </a:rPr>
              <a:t>fragbits</a:t>
            </a:r>
            <a:r>
              <a:rPr lang="en-US" spc="-1" dirty="0">
                <a:latin typeface="Consolas"/>
                <a:ea typeface="+mn-lt"/>
                <a:cs typeface="+mn-lt"/>
              </a:rPr>
              <a:t>:!D; dsize:0; flags:S,12; ack:0; window:2048; threshold: type both, track </a:t>
            </a:r>
            <a:r>
              <a:rPr lang="en-US" spc="-1" dirty="0" err="1">
                <a:latin typeface="Consolas"/>
                <a:ea typeface="+mn-lt"/>
                <a:cs typeface="+mn-lt"/>
              </a:rPr>
              <a:t>by_dst</a:t>
            </a:r>
            <a:r>
              <a:rPr lang="en-US" spc="-1" dirty="0">
                <a:latin typeface="Consolas"/>
                <a:ea typeface="+mn-lt"/>
                <a:cs typeface="+mn-lt"/>
              </a:rPr>
              <a:t>, count 1, seconds 60; </a:t>
            </a:r>
            <a:r>
              <a:rPr lang="en-US" spc="-1" dirty="0" err="1">
                <a:latin typeface="Consolas"/>
                <a:ea typeface="+mn-lt"/>
                <a:cs typeface="+mn-lt"/>
              </a:rPr>
              <a:t>reference:url,doc.emergingthreats.net</a:t>
            </a:r>
            <a:r>
              <a:rPr lang="en-US" spc="-1" dirty="0">
                <a:latin typeface="Consolas"/>
              </a:rPr>
              <a:t>/2000537; </a:t>
            </a:r>
            <a:r>
              <a:rPr lang="en-US" spc="-1" dirty="0" err="1">
                <a:latin typeface="Consolas"/>
              </a:rPr>
              <a:t>classtype:attempted-recon</a:t>
            </a:r>
            <a:r>
              <a:rPr lang="en-US" spc="-1" dirty="0">
                <a:latin typeface="Consolas"/>
              </a:rPr>
              <a:t>; sid:2000537; rev:8; </a:t>
            </a:r>
            <a:r>
              <a:rPr lang="en-US" spc="-1" dirty="0" err="1">
                <a:latin typeface="Consolas"/>
              </a:rPr>
              <a:t>metadata:created_at</a:t>
            </a:r>
            <a:r>
              <a:rPr lang="en-US" spc="-1" dirty="0">
                <a:latin typeface="Consolas"/>
              </a:rPr>
              <a:t> 2010_07_30, </a:t>
            </a:r>
            <a:r>
              <a:rPr lang="en-US" spc="-1" dirty="0" err="1">
                <a:latin typeface="Consolas"/>
              </a:rPr>
              <a:t>updated_at</a:t>
            </a:r>
            <a:r>
              <a:rPr lang="en-US" spc="-1" dirty="0">
                <a:latin typeface="Consolas"/>
              </a:rPr>
              <a:t> 2010_07_30</a:t>
            </a:r>
            <a:r>
              <a:rPr lang="en-US" spc="-1" dirty="0" smtClean="0">
                <a:latin typeface="Consolas"/>
              </a:rPr>
              <a:t>;)</a:t>
            </a:r>
            <a:endParaRPr lang="en-US" spc="-1" dirty="0">
              <a:latin typeface="Consolas"/>
            </a:endParaRPr>
          </a:p>
          <a:p>
            <a:r>
              <a:rPr lang="en-US" spc="-1" dirty="0">
                <a:solidFill>
                  <a:srgbClr val="FFFF00"/>
                </a:solidFill>
                <a:ea typeface="+mn-lt"/>
                <a:cs typeface="+mn-lt"/>
              </a:rPr>
              <a:t>https://security.stackexchange.com/questions/188021/suricata-nmap-scan-does-not-match-rules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41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745</Words>
  <Application>Microsoft Office PowerPoint</Application>
  <PresentationFormat>Personalizar</PresentationFormat>
  <Paragraphs>121</Paragraphs>
  <Slides>18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Marcelo d'Amorim</cp:lastModifiedBy>
  <cp:revision>107</cp:revision>
  <dcterms:created xsi:type="dcterms:W3CDTF">2019-05-22T17:48:11Z</dcterms:created>
  <dcterms:modified xsi:type="dcterms:W3CDTF">2019-05-24T20:52:09Z</dcterms:modified>
  <dc:language>en-US</dc:language>
</cp:coreProperties>
</file>