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426" r:id="rId9"/>
    <p:sldId id="297" r:id="rId10"/>
    <p:sldId id="345" r:id="rId11"/>
    <p:sldId id="347" r:id="rId12"/>
    <p:sldId id="355" r:id="rId13"/>
    <p:sldId id="356" r:id="rId14"/>
    <p:sldId id="342" r:id="rId15"/>
    <p:sldId id="299" r:id="rId16"/>
    <p:sldId id="348" r:id="rId17"/>
    <p:sldId id="262" r:id="rId18"/>
    <p:sldId id="349" r:id="rId19"/>
    <p:sldId id="341" r:id="rId20"/>
    <p:sldId id="365" r:id="rId21"/>
    <p:sldId id="265" r:id="rId22"/>
    <p:sldId id="266" r:id="rId23"/>
    <p:sldId id="267" r:id="rId24"/>
    <p:sldId id="268" r:id="rId25"/>
    <p:sldId id="337" r:id="rId26"/>
    <p:sldId id="320" r:id="rId27"/>
    <p:sldId id="377" r:id="rId28"/>
    <p:sldId id="378" r:id="rId29"/>
    <p:sldId id="350" r:id="rId30"/>
    <p:sldId id="339" r:id="rId31"/>
    <p:sldId id="352" r:id="rId32"/>
    <p:sldId id="338" r:id="rId33"/>
    <p:sldId id="319" r:id="rId34"/>
    <p:sldId id="269" r:id="rId35"/>
    <p:sldId id="302" r:id="rId36"/>
    <p:sldId id="303" r:id="rId37"/>
    <p:sldId id="304" r:id="rId38"/>
    <p:sldId id="277" r:id="rId39"/>
    <p:sldId id="354" r:id="rId40"/>
    <p:sldId id="353" r:id="rId41"/>
    <p:sldId id="278" r:id="rId42"/>
    <p:sldId id="279" r:id="rId43"/>
    <p:sldId id="280" r:id="rId44"/>
    <p:sldId id="429" r:id="rId45"/>
    <p:sldId id="308" r:id="rId46"/>
    <p:sldId id="428" r:id="rId47"/>
    <p:sldId id="306" r:id="rId48"/>
    <p:sldId id="310" r:id="rId49"/>
    <p:sldId id="366" r:id="rId50"/>
    <p:sldId id="311" r:id="rId51"/>
    <p:sldId id="389" r:id="rId52"/>
    <p:sldId id="312" r:id="rId53"/>
    <p:sldId id="323" r:id="rId54"/>
    <p:sldId id="367" r:id="rId55"/>
    <p:sldId id="358" r:id="rId56"/>
    <p:sldId id="313" r:id="rId57"/>
    <p:sldId id="369" r:id="rId58"/>
    <p:sldId id="370" r:id="rId59"/>
    <p:sldId id="368" r:id="rId60"/>
    <p:sldId id="359" r:id="rId61"/>
    <p:sldId id="371" r:id="rId62"/>
    <p:sldId id="372" r:id="rId63"/>
    <p:sldId id="425" r:id="rId64"/>
    <p:sldId id="390" r:id="rId65"/>
    <p:sldId id="314" r:id="rId66"/>
    <p:sldId id="360" r:id="rId67"/>
    <p:sldId id="362" r:id="rId68"/>
    <p:sldId id="363" r:id="rId69"/>
    <p:sldId id="376" r:id="rId70"/>
    <p:sldId id="364" r:id="rId71"/>
    <p:sldId id="373" r:id="rId72"/>
    <p:sldId id="374" r:id="rId73"/>
    <p:sldId id="391" r:id="rId74"/>
    <p:sldId id="316" r:id="rId75"/>
    <p:sldId id="380" r:id="rId76"/>
    <p:sldId id="381" r:id="rId77"/>
    <p:sldId id="379" r:id="rId78"/>
    <p:sldId id="385" r:id="rId79"/>
    <p:sldId id="384" r:id="rId80"/>
    <p:sldId id="386" r:id="rId81"/>
    <p:sldId id="387" r:id="rId82"/>
    <p:sldId id="388" r:id="rId83"/>
    <p:sldId id="413" r:id="rId84"/>
    <p:sldId id="422" r:id="rId85"/>
    <p:sldId id="382" r:id="rId86"/>
    <p:sldId id="395" r:id="rId87"/>
    <p:sldId id="414" r:id="rId88"/>
    <p:sldId id="419" r:id="rId89"/>
    <p:sldId id="392" r:id="rId90"/>
    <p:sldId id="317" r:id="rId91"/>
    <p:sldId id="393" r:id="rId92"/>
    <p:sldId id="394" r:id="rId93"/>
    <p:sldId id="415" r:id="rId94"/>
    <p:sldId id="420" r:id="rId95"/>
    <p:sldId id="318" r:id="rId96"/>
    <p:sldId id="416" r:id="rId97"/>
    <p:sldId id="417" r:id="rId98"/>
    <p:sldId id="396" r:id="rId99"/>
    <p:sldId id="421" r:id="rId100"/>
    <p:sldId id="405" r:id="rId101"/>
    <p:sldId id="325" r:id="rId102"/>
    <p:sldId id="423" r:id="rId103"/>
    <p:sldId id="424" r:id="rId104"/>
    <p:sldId id="326" r:id="rId105"/>
    <p:sldId id="408" r:id="rId106"/>
    <p:sldId id="409" r:id="rId107"/>
    <p:sldId id="410" r:id="rId108"/>
    <p:sldId id="427" r:id="rId109"/>
    <p:sldId id="397" r:id="rId110"/>
    <p:sldId id="336" r:id="rId111"/>
    <p:sldId id="324" r:id="rId112"/>
    <p:sldId id="329" r:id="rId113"/>
    <p:sldId id="401" r:id="rId114"/>
    <p:sldId id="404" r:id="rId115"/>
    <p:sldId id="400" r:id="rId116"/>
    <p:sldId id="402" r:id="rId117"/>
    <p:sldId id="403" r:id="rId118"/>
    <p:sldId id="330" r:id="rId119"/>
    <p:sldId id="331" r:id="rId120"/>
    <p:sldId id="332" r:id="rId121"/>
    <p:sldId id="333" r:id="rId122"/>
    <p:sldId id="334" r:id="rId1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5933F-2203-4522-BF21-46CDB7B68118}" v="340" dt="2020-09-17T21:28:46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77" d="100"/>
          <a:sy n="77" d="100"/>
        </p:scale>
        <p:origin x="-4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AD2C-8B99-45DC-98DC-0BEB43C75A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A606-7BC4-4AB6-AD90-ACA53C6D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2A606-7BC4-4AB6-AD90-ACA53C6D61E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34.73.147.9/" TargetMode="External"/><Relationship Id="rId2" Type="http://schemas.openxmlformats.org/officeDocument/2006/relationships/hyperlink" Target="https://github.com/pedro00dk/willow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3ytuls" TargetMode="External"/><Relationship Id="rId2" Type="http://schemas.openxmlformats.org/officeDocument/2006/relationships/hyperlink" Target="https://tinyurl.com/wl68cvx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icst2021.icmc.usp.br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-71640" y="1456800"/>
            <a:ext cx="1226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Software Testing and Debugging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5931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Recent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39932889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Plugin Conflicts in 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640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[Information and Software Technology, Feb. 2020]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6" y="1927744"/>
            <a:ext cx="10439400" cy="48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[IEEE </a:t>
            </a:r>
            <a:r>
              <a:rPr lang="pt-BR" sz="2400" dirty="0" err="1"/>
              <a:t>Transactions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Software </a:t>
            </a:r>
            <a:r>
              <a:rPr lang="pt-BR" sz="2400" dirty="0" err="1"/>
              <a:t>Engineering</a:t>
            </a:r>
            <a:r>
              <a:rPr lang="pt-BR" sz="2400" dirty="0"/>
              <a:t>, 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63047"/>
            <a:ext cx="11125200" cy="5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34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[IEEE </a:t>
            </a:r>
            <a:r>
              <a:rPr lang="pt-BR" sz="2400" dirty="0" err="1"/>
              <a:t>Transactions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Software </a:t>
            </a:r>
            <a:r>
              <a:rPr lang="pt-BR" sz="2400" dirty="0" err="1"/>
              <a:t>Engineering</a:t>
            </a:r>
            <a:r>
              <a:rPr lang="pt-BR" sz="2400" dirty="0"/>
              <a:t>, 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2316"/>
            <a:ext cx="10058400" cy="45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24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[ICSE-NIER 2020]</a:t>
            </a:r>
            <a:endParaRPr lang="en-US" sz="2400" dirty="0"/>
          </a:p>
        </p:txBody>
      </p:sp>
      <p:pic>
        <p:nvPicPr>
          <p:cNvPr id="1026" name="Picture 2" descr="C:\Users\Marcelo\Downloads\OneDrive-2020-02-17\imag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" y="2209800"/>
            <a:ext cx="592518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celo\Downloads\OneDrive-2020-02-17\imag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54" y="2119185"/>
            <a:ext cx="6096000" cy="41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Test Diversity to Find Bugs in JavaScript Engines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[</a:t>
            </a:r>
            <a:r>
              <a:rPr lang="pt-BR" sz="2400" dirty="0" err="1"/>
              <a:t>under</a:t>
            </a:r>
            <a:r>
              <a:rPr lang="pt-BR" sz="2400" dirty="0"/>
              <a:t> </a:t>
            </a:r>
            <a:r>
              <a:rPr lang="pt-BR" sz="2400" dirty="0" err="1"/>
              <a:t>review</a:t>
            </a:r>
            <a:r>
              <a:rPr lang="pt-BR" sz="2400" dirty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5780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Two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Transplantation</a:t>
            </a:r>
            <a:r>
              <a:rPr lang="en-US" sz="2800" kern="0" dirty="0">
                <a:solidFill>
                  <a:sysClr val="windowText" lastClr="000000"/>
                </a:solidFill>
              </a:rPr>
              <a:t>—</a:t>
            </a: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Used tests from one engine into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Differential testing—Generated JS inputs and run them on multiple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Found over 50 bugs across 4 main JS engines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991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Detecting Flaky Tests with 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[</a:t>
            </a:r>
            <a:r>
              <a:rPr lang="pt-BR" sz="2400" dirty="0" err="1"/>
              <a:t>under</a:t>
            </a:r>
            <a:r>
              <a:rPr lang="pt-BR" sz="2400" dirty="0"/>
              <a:t> </a:t>
            </a:r>
            <a:r>
              <a:rPr lang="pt-BR" sz="2400" dirty="0" err="1"/>
              <a:t>review</a:t>
            </a:r>
            <a:r>
              <a:rPr lang="pt-BR" sz="2400" dirty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2732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Flaky tests are tests that non-deterministically pass/fail based on the environment. E.g., tests with </a:t>
            </a:r>
            <a:r>
              <a:rPr lang="en-US" sz="2800" kern="0" dirty="0" err="1">
                <a:solidFill>
                  <a:sysClr val="windowText" lastClr="000000"/>
                </a:solidFill>
                <a:latin typeface="+mj-lt"/>
              </a:rPr>
              <a:t>Thread.sleep</a:t>
            </a: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Very common and problematic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Approach: use ML to learn patterns from large base of previously found flaky tests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2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marL="285750" indent="-285750" algn="ctr"/>
            <a:r>
              <a:rPr lang="pt-BR" dirty="0" err="1"/>
              <a:t>Willow</a:t>
            </a:r>
            <a:r>
              <a:rPr lang="pt-BR" dirty="0"/>
              <a:t>--a </a:t>
            </a:r>
            <a:r>
              <a:rPr lang="pt-BR" dirty="0" err="1"/>
              <a:t>visualization</a:t>
            </a:r>
            <a:r>
              <a:rPr lang="pt-BR" dirty="0"/>
              <a:t> tool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teach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457200" y="1143000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https://github.com/pedro00dk/willow/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24400" y="1143000"/>
            <a:ext cx="201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http://34.73.147.9/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2" y="1828800"/>
            <a:ext cx="8229600" cy="58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89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Other projects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600201"/>
            <a:ext cx="10972800" cy="4876800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Synthesis of Network Intrusion Detection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Grey-box Combinatorial Interaction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j-lt"/>
              </a:rPr>
              <a:t>Black-box Differential Generation of Adversarial Inputs for ML Classifiers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407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d'Amorim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damorim@cin.ufpe.br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Rio Cuarto, 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3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buggy code and state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 (or do a MS/PhD with us)?</a:t>
            </a: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sz="2800" dirty="0"/>
              <a:t>Interested in preventing, discovering, diagnosing, and repairing software bugs</a:t>
            </a:r>
          </a:p>
          <a:p>
            <a:endParaRPr lang="en-US" sz="2800" dirty="0"/>
          </a:p>
          <a:p>
            <a:r>
              <a:rPr lang="en-US" sz="2800" dirty="0"/>
              <a:t>Faculty: </a:t>
            </a:r>
            <a:r>
              <a:rPr lang="en-US" sz="2800" dirty="0" err="1"/>
              <a:t>Breno</a:t>
            </a:r>
            <a:r>
              <a:rPr lang="en-US" sz="2800" dirty="0"/>
              <a:t>, Leopoldo, and Marcelo</a:t>
            </a:r>
          </a:p>
          <a:p>
            <a:endParaRPr lang="pt-BR" sz="2800" dirty="0"/>
          </a:p>
          <a:p>
            <a:r>
              <a:rPr lang="pt-BR" sz="2800" dirty="0"/>
              <a:t>Web: </a:t>
            </a:r>
            <a:r>
              <a:rPr lang="pt-BR" sz="2800" dirty="0" err="1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pt-BR" sz="2800" dirty="0">
                <a:hlinkClick r:id="rId2"/>
              </a:rPr>
              <a:t>star.cin.ufpe.br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609585" lvl="1"/>
            <a:endParaRPr lang="en-US" sz="2800" dirty="0"/>
          </a:p>
          <a:p>
            <a:pPr lvl="1"/>
            <a:endParaRPr lang="pt-BR" sz="2800" dirty="0"/>
          </a:p>
        </p:txBody>
      </p:sp>
      <p:grpSp>
        <p:nvGrpSpPr>
          <p:cNvPr id="8" name="Grupo 7"/>
          <p:cNvGrpSpPr/>
          <p:nvPr/>
        </p:nvGrpSpPr>
        <p:grpSpPr>
          <a:xfrm>
            <a:off x="7086600" y="2767565"/>
            <a:ext cx="3898717" cy="2490235"/>
            <a:chOff x="7264349" y="3975097"/>
            <a:chExt cx="3898717" cy="2490235"/>
          </a:xfrm>
        </p:grpSpPr>
        <p:pic>
          <p:nvPicPr>
            <p:cNvPr id="8194" name="Picture 2" descr="https://star.cin.ufpe.br/assets/images/bafm-6-510x694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346" y="3975097"/>
              <a:ext cx="1430236" cy="2147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196" name="Picture 4" descr="https://star.cin.ufpe.br/assets/images/leoperfil-300x30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975097"/>
              <a:ext cx="1413935" cy="21209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Retângulo 3"/>
            <p:cNvSpPr/>
            <p:nvPr/>
          </p:nvSpPr>
          <p:spPr>
            <a:xfrm>
              <a:off x="7264349" y="6096000"/>
              <a:ext cx="1820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Leopoldo Teixeira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573913" y="6096000"/>
              <a:ext cx="1589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Breno Miranda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Informatics at UFPE</a:t>
            </a:r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Informatics at UFPE</a:t>
            </a:r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-6244" y="5562600"/>
            <a:ext cx="12350644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err="1"/>
              <a:t>CIn</a:t>
            </a:r>
            <a:r>
              <a:rPr lang="en-US" sz="2400" dirty="0"/>
              <a:t>-UFPE holds (with 5 other programs) the highest classification of a PhD program in Brazil (7/7).</a:t>
            </a:r>
          </a:p>
          <a:p>
            <a:r>
              <a:rPr lang="en-US" sz="2400" dirty="0" err="1"/>
              <a:t>CIn</a:t>
            </a:r>
            <a:r>
              <a:rPr lang="en-US" sz="2400" dirty="0"/>
              <a:t>-UFPE is 1</a:t>
            </a:r>
            <a:r>
              <a:rPr lang="en-US" sz="2400" baseline="30000" dirty="0"/>
              <a:t>st </a:t>
            </a:r>
            <a:r>
              <a:rPr lang="en-US" sz="2400" dirty="0"/>
              <a:t> in number of *selected* publications (as of csindexbr.org) in the area of SE.</a:t>
            </a:r>
          </a:p>
          <a:p>
            <a:r>
              <a:rPr lang="en-US" sz="2400" dirty="0"/>
              <a:t>~90 faculty, ~10 faculty in SE, 6 SE faculty in SPG+STAR.</a:t>
            </a:r>
          </a:p>
        </p:txBody>
      </p:sp>
    </p:spTree>
    <p:extLst>
      <p:ext uri="{BB962C8B-B14F-4D97-AF65-F5344CB8AC3E}">
        <p14:creationId xmlns:p14="http://schemas.microsoft.com/office/powerpoint/2010/main" val="11664387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Informatics at UFPE</a:t>
            </a:r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7162800" y="4876800"/>
            <a:ext cx="4904764" cy="1828800"/>
          </a:xfrm>
          <a:prstGeom prst="wedgeRectCallout">
            <a:avLst>
              <a:gd name="adj1" fmla="val -40019"/>
              <a:gd name="adj2" fmla="val -11533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offices, undergrad labs, and facilities of industry partners.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07433" y="4876800"/>
            <a:ext cx="4676164" cy="1828800"/>
          </a:xfrm>
          <a:prstGeom prst="wedgeRectCallout">
            <a:avLst>
              <a:gd name="adj1" fmla="val -45360"/>
              <a:gd name="adj2" fmla="val -10655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2x4-story buildings like this. Grad student’s offices, classrooms, and admin offices.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81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If you are curious…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Short video about our department -&gt; </a:t>
            </a:r>
            <a:r>
              <a:rPr lang="en-US" sz="2800" dirty="0">
                <a:hlinkClick r:id="rId2"/>
              </a:rPr>
              <a:t>https://tinyurl.com/wl68cvx</a:t>
            </a:r>
            <a:endParaRPr lang="en-US" sz="2800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Short video about our group -&gt; </a:t>
            </a: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https://tinyurl.com/u3ytuls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More info: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Email: damorim@cin.ufpe.br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Web: http://www.cin.ufpe.br/~damorim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052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Considering working with us?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3276600"/>
            <a:ext cx="11208960" cy="28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About fellowship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Sources: Program </a:t>
            </a:r>
            <a:r>
              <a:rPr lang="en-US" sz="2400" spc="-1" dirty="0">
                <a:solidFill>
                  <a:srgbClr val="000000"/>
                </a:solidFill>
              </a:rPr>
              <a:t>pays (student ranks in the top-20s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 XOR state agency pays (advisor needs to prepare proposal to state agency) XOR project pays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Stipend ~R$2,600 free of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taxes.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OKish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for living close to the University.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Complements of funding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Lots (really) of different opportunities for summer internships abroad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Being a Teaching Assistant in a Professional Masters course                                                              (Once a year it pays ~2 salaries for a two-week job of work)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10771" y="2057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MAR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122830" y="2072858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NOV</a:t>
            </a:r>
          </a:p>
        </p:txBody>
      </p:sp>
      <p:sp>
        <p:nvSpPr>
          <p:cNvPr id="18" name="CustomShape 6"/>
          <p:cNvSpPr/>
          <p:nvPr/>
        </p:nvSpPr>
        <p:spPr>
          <a:xfrm>
            <a:off x="5847720" y="2050200"/>
            <a:ext cx="593280" cy="38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6533520" y="20660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5847720" y="2476480"/>
            <a:ext cx="593280" cy="3844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9"/>
          <p:cNvSpPr/>
          <p:nvPr/>
        </p:nvSpPr>
        <p:spPr>
          <a:xfrm>
            <a:off x="6547440" y="24764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enrollment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6191" y="25262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JUL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22829" y="2526268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MAY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028320" y="20574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entry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028320" y="251934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entry</a:t>
            </a:r>
          </a:p>
        </p:txBody>
      </p:sp>
    </p:spTree>
    <p:extLst>
      <p:ext uri="{BB962C8B-B14F-4D97-AF65-F5344CB8AC3E}">
        <p14:creationId xmlns:p14="http://schemas.microsoft.com/office/powerpoint/2010/main" val="378370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are still undecided…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765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Recife</a:t>
            </a:r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/>
              <a:t>~2 million people (metropolitan area)</a:t>
            </a:r>
          </a:p>
          <a:p>
            <a:r>
              <a:rPr lang="en-US" dirty="0"/>
              <a:t>International flights from/to big cities worldwide</a:t>
            </a:r>
          </a:p>
          <a:p>
            <a:r>
              <a:rPr lang="en-US" dirty="0"/>
              <a:t>straight flight Cordoba &lt;-&gt; Recife (once a week)</a:t>
            </a:r>
          </a:p>
          <a:p>
            <a:r>
              <a:rPr lang="en-US" dirty="0"/>
              <a:t>Temperature: 22-32C</a:t>
            </a:r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Porto de </a:t>
            </a:r>
            <a:r>
              <a:rPr lang="en-US" dirty="0" err="1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venue of ICST 2021</a:t>
            </a:r>
          </a:p>
        </p:txBody>
      </p:sp>
      <p:sp>
        <p:nvSpPr>
          <p:cNvPr id="3" name="Retângulo 2"/>
          <p:cNvSpPr/>
          <p:nvPr/>
        </p:nvSpPr>
        <p:spPr>
          <a:xfrm>
            <a:off x="9219417" y="3066532"/>
            <a:ext cx="292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https://icst2021.icmc.usp.br/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buggy code and state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Muro</a:t>
            </a:r>
            <a:r>
              <a:rPr lang="en-US" dirty="0"/>
              <a:t> Alto</a:t>
            </a:r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1Km to the south of Porto de </a:t>
            </a:r>
            <a:r>
              <a:rPr lang="en-US" dirty="0" err="1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1Km to the north of Porto de </a:t>
            </a:r>
            <a:r>
              <a:rPr lang="en-US" dirty="0" err="1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Informatics at UFPE</a:t>
            </a:r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ustomShape 3"/>
          <p:cNvSpPr/>
          <p:nvPr/>
        </p:nvSpPr>
        <p:spPr>
          <a:xfrm>
            <a:off x="3200400" y="2971800"/>
            <a:ext cx="5943600" cy="998488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Hope to see you soon!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buggy code and state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Scientific Debugging: </a:t>
            </a:r>
          </a:p>
          <a:p>
            <a:endParaRPr lang="en-US" sz="2800" dirty="0"/>
          </a:p>
          <a:p>
            <a:r>
              <a:rPr lang="en-US" sz="2800" dirty="0"/>
              <a:t>1. Observation (e.g., failure)</a:t>
            </a:r>
          </a:p>
          <a:p>
            <a:r>
              <a:rPr lang="en-US" sz="2800" dirty="0"/>
              <a:t>2. Build Hypothesis</a:t>
            </a:r>
          </a:p>
          <a:p>
            <a:r>
              <a:rPr lang="en-US" sz="2800" dirty="0"/>
              <a:t>3. Predict behavior based on 2</a:t>
            </a:r>
          </a:p>
          <a:p>
            <a:r>
              <a:rPr lang="en-US" sz="2800" dirty="0"/>
              <a:t>4. Make an experiment</a:t>
            </a:r>
          </a:p>
          <a:p>
            <a:r>
              <a:rPr lang="en-US" sz="2800" dirty="0"/>
              <a:t>5. Observation</a:t>
            </a:r>
          </a:p>
          <a:p>
            <a:r>
              <a:rPr lang="en-US" sz="2800" dirty="0"/>
              <a:t>6. If hypothesis inconsistent   </a:t>
            </a:r>
          </a:p>
          <a:p>
            <a:r>
              <a:rPr lang="en-US" sz="2800" dirty="0"/>
              <a:t>    then </a:t>
            </a:r>
            <a:r>
              <a:rPr lang="en-US" sz="2800" dirty="0" err="1"/>
              <a:t>goto</a:t>
            </a:r>
            <a:r>
              <a:rPr lang="en-US" sz="2800" dirty="0"/>
              <a:t> 2 (revise)</a:t>
            </a:r>
          </a:p>
          <a:p>
            <a:r>
              <a:rPr lang="en-US" sz="2800" dirty="0"/>
              <a:t> 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ypical test 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Oracle compares expectation with 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ypical test 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Oracle compares expectation with 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org.junit</a:t>
            </a:r>
            <a:r>
              <a:rPr lang="en-US" dirty="0">
                <a:latin typeface="Consolas" panose="020B0609020204030204" pitchFamily="49" charset="0"/>
              </a:rPr>
              <a:t>.*;</a:t>
            </a: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CalcTest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@Test</a:t>
            </a:r>
          </a:p>
          <a:p>
            <a:r>
              <a:rPr lang="en-US" dirty="0">
                <a:latin typeface="Consolas" panose="020B0609020204030204" pitchFamily="49" charset="0"/>
              </a:rPr>
              <a:t>  public void </a:t>
            </a:r>
            <a:r>
              <a:rPr lang="en-US" dirty="0" err="1">
                <a:latin typeface="Consolas" panose="020B0609020204030204" pitchFamily="49" charset="0"/>
              </a:rPr>
              <a:t>testCancel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res = sub(add(x, y), y);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Assert.assertEquals</a:t>
            </a:r>
            <a:r>
              <a:rPr lang="en-US" dirty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reproducibility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- Needs to maintain code of the test case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- Inadequate 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45720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Although manual testing is important 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 tested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Unit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White-box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Characterization of Software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 tested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Unit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White-box</a:t>
            </a: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(e.g., cohesion and coupling), 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Testing focuses on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Downside--writing auxiliary code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Unit -&gt; Integration -&gt; System</a:t>
            </a: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Downside--writing auxiliary code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Unit -&gt; Integration -&gt; System</a:t>
            </a: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Downside--writing auxiliary code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Unit -&gt; Integration -&gt; System</a:t>
            </a: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</a:p>
        </p:txBody>
      </p:sp>
      <p:sp>
        <p:nvSpPr>
          <p:cNvPr id="4" name="CustomShape 3"/>
          <p:cNvSpPr/>
          <p:nvPr/>
        </p:nvSpPr>
        <p:spPr>
          <a:xfrm>
            <a:off x="1143000" y="2667000"/>
            <a:ext cx="9677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Decision of when to start writing unit/integration/system tests varies 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But, what is a bug in software? Code that violates software spec.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Regression is the observation that a feature/functionality that used to work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Regression testing is the activity of running automated tests regularly with the goal of detecting regressions</a:t>
            </a: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Solution to automate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“Program testing can be used to show the presence of bugs, but never to show their absence!” --</a:t>
            </a:r>
            <a:r>
              <a:rPr lang="en-US" sz="3200" dirty="0" err="1"/>
              <a:t>Edsger</a:t>
            </a:r>
            <a:r>
              <a:rPr lang="en-US" sz="3200" dirty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To Remember 2: There is no 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Development 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can happen 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Consider x = 2, y = -2</a:t>
            </a:r>
          </a:p>
          <a:p>
            <a:r>
              <a:rPr lang="en-US" sz="2800" dirty="0"/>
              <a:t>2^-2 = 1/(2^2) = 1/4 </a:t>
            </a:r>
          </a:p>
          <a:p>
            <a:r>
              <a:rPr lang="en-US" sz="2800" dirty="0"/>
              <a:t>So, pow should return 0 (note integer arithmetic)</a:t>
            </a:r>
          </a:p>
          <a:p>
            <a:r>
              <a:rPr lang="en-US" sz="2800" dirty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can happen 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>
                <a:solidFill>
                  <a:srgbClr val="000000"/>
                </a:solidFill>
                <a:latin typeface="Calibri"/>
              </a:rPr>
              <a:t>spec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800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do.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Consider x = 2, y = -2</a:t>
            </a:r>
          </a:p>
          <a:p>
            <a:r>
              <a:rPr lang="en-US" sz="2800" dirty="0"/>
              <a:t>2^-2 = 1/(2^2) = 1/4 </a:t>
            </a:r>
          </a:p>
          <a:p>
            <a:r>
              <a:rPr lang="en-US" sz="2800" dirty="0"/>
              <a:t>So, pow should return 0 (note integer arithmetic)</a:t>
            </a:r>
          </a:p>
          <a:p>
            <a:r>
              <a:rPr lang="en-US" sz="2800" dirty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can happen 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Is 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>
                <a:solidFill>
                  <a:schemeClr val="tx1"/>
                </a:solidFill>
              </a:rPr>
              <a:t> a bug?</a:t>
            </a: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from pow if precondition is not 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int pow(int x, int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</a:t>
            </a:r>
            <a:r>
              <a:rPr lang="en-US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== </a:t>
            </a:r>
            <a:r>
              <a:rPr lang="en-US" spc="-1" dirty="0">
                <a:solidFill>
                  <a:srgbClr val="000000"/>
                </a:solidFill>
                <a:latin typeface="Consolas"/>
                <a:ea typeface="Consolas"/>
              </a:rPr>
              <a:t>\old(x)^\old(y)</a:t>
            </a:r>
            <a:endParaRPr lang="en-US" sz="1800" b="0" strike="noStrike" spc="-1" dirty="0"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latin typeface="Consolas"/>
                <a:ea typeface="Consola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int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7B816-3684-4BC9-81BF-16992B3DF582}"/>
              </a:ext>
            </a:extLst>
          </p:cNvPr>
          <p:cNvSpPr txBox="1"/>
          <p:nvPr/>
        </p:nvSpPr>
        <p:spPr>
          <a:xfrm>
            <a:off x="6035298" y="1482672"/>
            <a:ext cx="4622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The keyword \result refers to the return value of a function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expression \old(var) denotes the value of var at the entry of the function call​</a:t>
            </a:r>
            <a:endParaRPr lang="en-US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int pow(int x, int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//@ensures \result </a:t>
            </a:r>
            <a:r>
              <a:rPr lang="en-US" spc="-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== \old(x)^\old(y)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latin typeface="Consolas"/>
                <a:ea typeface="Consola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int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540071" y="444331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cs typeface="Calibri Light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/>
                <a:ea typeface="Arial"/>
                <a:cs typeface="Calibri"/>
              </a:rPr>
              <a:t>Specify contract</a:t>
            </a:r>
            <a:r>
              <a:rPr lang="en-US" sz="2800" spc="-1" dirty="0">
                <a:latin typeface="Calibri"/>
                <a:ea typeface="Arial"/>
                <a:cs typeface="Calibri"/>
              </a:rPr>
              <a:t> </a:t>
            </a:r>
            <a:r>
              <a:rPr lang="en-US" sz="2800" b="0" strike="noStrike" spc="-1" dirty="0">
                <a:latin typeface="Calibri"/>
                <a:ea typeface="Arial"/>
                <a:cs typeface="Calibri"/>
              </a:rPr>
              <a:t>for function sort.</a:t>
            </a:r>
            <a:endParaRPr lang="en-US" sz="2800" b="0" strike="noStrike" spc="-1" dirty="0">
              <a:latin typeface="Calibri"/>
              <a:cs typeface="Calibri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 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void sort(int[]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4173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/>
                <a:ea typeface="Arial"/>
                <a:cs typeface="Calibri"/>
              </a:rPr>
              <a:t>Specify contract for function sort.</a:t>
            </a:r>
            <a:endParaRPr lang="en-US" sz="2800" b="0" strike="noStrike" spc="-1" dirty="0">
              <a:latin typeface="Calibri"/>
              <a:cs typeface="Calibri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 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void sort(int[]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>
                <a:solidFill>
                  <a:srgbClr val="595959"/>
                </a:solidFill>
                <a:latin typeface="Consolas"/>
                <a:ea typeface="Consolas"/>
              </a:rPr>
              <a:t>  //@ensures asc(ar)</a:t>
            </a:r>
            <a:r>
              <a:rPr lang="en-US" sz="1800" b="0" strike="noStrike" spc="-1">
                <a:solidFill>
                  <a:srgbClr val="595959"/>
                </a:solidFill>
                <a:latin typeface="Consolas"/>
                <a:ea typeface="Consolas"/>
              </a:rPr>
              <a:t> &amp;&amp; </a:t>
            </a:r>
            <a:r>
              <a:rPr lang="en-US" spc="-1">
                <a:solidFill>
                  <a:srgbClr val="595959"/>
                </a:solidFill>
                <a:latin typeface="Consolas"/>
                <a:ea typeface="Consolas"/>
              </a:rPr>
              <a:t>perm</a:t>
            </a:r>
            <a:r>
              <a:rPr lang="en-US" sz="1800" b="0" strike="noStrike" spc="-1">
                <a:solidFill>
                  <a:srgbClr val="595959"/>
                </a:solidFill>
                <a:latin typeface="Consolas"/>
                <a:ea typeface="Consolas"/>
              </a:rPr>
              <a:t>(</a:t>
            </a:r>
            <a:r>
              <a:rPr lang="en-US" sz="1800" b="0" strike="noStrike" spc="-1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  </a:t>
            </a:r>
            <a:r>
              <a:rPr lang="en-US" spc="-1" dirty="0" err="1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>
                <a:solidFill>
                  <a:srgbClr val="595959"/>
                </a:solidFill>
                <a:latin typeface="Consolas"/>
                <a:ea typeface="Consolas"/>
              </a:rPr>
              <a:t> asc(int[] </a:t>
            </a:r>
            <a:r>
              <a:rPr lang="en-US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  </a:t>
            </a:r>
            <a:r>
              <a:rPr lang="en-US" spc="-1" err="1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>
                <a:solidFill>
                  <a:srgbClr val="595959"/>
                </a:solidFill>
                <a:latin typeface="Consolas"/>
                <a:ea typeface="Consolas"/>
              </a:rPr>
              <a:t> perm(int[] ar1, int[] ar2) // returns true </a:t>
            </a:r>
            <a:r>
              <a:rPr lang="en-US" spc="-1" err="1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ar1 and ar2 are 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 // permutations of the same set</a:t>
            </a: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400" dirty="0">
                <a:latin typeface="Calibri Light"/>
                <a:cs typeface="Calibri Light"/>
              </a:rPr>
              <a:t>One Example Specification Language</a:t>
            </a: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dirty="0">
                <a:ea typeface="+mn-lt"/>
                <a:cs typeface="+mn-lt"/>
              </a:rPr>
              <a:t>Java Modeling Language (JML)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dirty="0">
                <a:latin typeface="+mj-lt"/>
              </a:rPr>
              <a:t>https://www.openjml.org/</a:t>
            </a:r>
            <a:endParaRPr lang="en-US" sz="2400" b="0" strike="noStrike" spc="-1" dirty="0">
              <a:solidFill>
                <a:srgbClr val="000000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49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Writing specs is expensive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them.” --Aristotle,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what observation software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expensive *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Writing test cases is time consuming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Running test cases is time consuming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* NIST 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Fuzzing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644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 Infrastructure (to create and run tests)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 adequacy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 input generation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4487005" y="38862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8005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System testing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 design</a:t>
            </a:r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761812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Available in most modern 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E.g., compile, execute test suites, assemble, deploy, generate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E.g., compile, execute test suites, assemble, deploy, generate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your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script. Then, run the command 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107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Follow the tutorial at the link below to configure your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3200" y="3690607"/>
            <a:ext cx="6328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Tutorial: https://tinyurl.com/uyy3blb</a:t>
            </a: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2060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Create a repo on GitHub with some tiny application containing test cases. Then, configure your repo to use Travis CI.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3600" y="360622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Tutorial: https://tinyurl.com/s722a4p</a:t>
            </a:r>
          </a:p>
        </p:txBody>
      </p:sp>
    </p:spTree>
    <p:extLst>
      <p:ext uri="{BB962C8B-B14F-4D97-AF65-F5344CB8AC3E}">
        <p14:creationId xmlns:p14="http://schemas.microsoft.com/office/powerpoint/2010/main" val="107051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 Adequacy</a:t>
            </a: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Recall that Testing cannot prove correctness!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basic-block, branch, 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>
                <a:solidFill>
                  <a:prstClr val="white"/>
                </a:solidFill>
              </a:rPr>
              <a:t>Git</a:t>
            </a:r>
            <a:r>
              <a:rPr lang="en-US" sz="2800" spc="-1" dirty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" name="CustomShape 5"/>
          <p:cNvSpPr/>
          <p:nvPr/>
        </p:nvSpPr>
        <p:spPr>
          <a:xfrm>
            <a:off x="3124200" y="3429000"/>
            <a:ext cx="5029199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use multiple languages to demonstrate concepts.</a:t>
            </a:r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landscape, 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1080x1920, 750x1334, 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iPhone, 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landscape, 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1080x1920, 750x1334, 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iPhone, 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How many configurations would be required to test the phone exhaustively?</a:t>
            </a: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https://personal.utdallas.edu/~ewong/SE6367/03-Lecture/29-A-Combinatorial-Testing-by-Kuhn.pdf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CIT is a technique to mitigate combinatorial explosion from 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https://personal.utdallas.edu/~ewong/SE6367/03-Lecture/29-A-Combinatorial-Testing-by-Kuhn.pdf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https://personal.utdallas.edu/~ewong/SE6367/03-Lecture/29-A-Combinatorial-Testing-by-Kuhn.pdf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prstClr val="white"/>
                </a:solidFill>
                <a:latin typeface="Calibri Light"/>
              </a:rPr>
              <a:t>GitHub Repository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362200" y="3124200"/>
            <a:ext cx="6702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https://tinyurl.com/s4emvrg</a:t>
            </a:r>
          </a:p>
        </p:txBody>
      </p:sp>
    </p:spTree>
    <p:extLst>
      <p:ext uri="{BB962C8B-B14F-4D97-AF65-F5344CB8AC3E}">
        <p14:creationId xmlns:p14="http://schemas.microsoft.com/office/powerpoint/2010/main" val="4099650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https://personal.utdallas.edu/~ewong/SE6367/03-Lecture/29-A-Combinatorial-Testing-by-Kuhn.pdf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landscape, 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1080x1920, 750x1334, 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iPhone, 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1080x1920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750x1334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1080x1920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750x1334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https://personal.utdallas.edu/~ewong/SE6367/03-Lecture/29-A-Combinatorial-Testing-by-Kuhn.pdf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landscape, 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1080x1920, 750x1334, 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iPhone, 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1080x1920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750x1334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1080x1920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750x1334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https://personal.utdallas.edu/~ewong/SE6367/03-Lecture/29-A-Combinatorial-Testing-by-Kuhn.pdf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landscape, 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1080x1920, 750x1334, 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iPhone, 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Orientation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1080x1920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750x1334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landscape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1080x1920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750x1334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portrait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720x1280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5 in our repo</a:t>
            </a: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Use the ACTS tool to produce test inputs for the problem presented previously of testing mobile apps. Are the outputs identical? Why?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441743" y="3581400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Hint: Use the GUI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$&gt; java –jar acts_cmd.jar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6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Model a problem of your interest with various parameters/values and use the ACTS tool (with t=2) to generate test inputs.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747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6 in our repo</a:t>
            </a:r>
          </a:p>
        </p:txBody>
      </p:sp>
    </p:spTree>
    <p:extLst>
      <p:ext uri="{BB962C8B-B14F-4D97-AF65-F5344CB8AC3E}">
        <p14:creationId xmlns:p14="http://schemas.microsoft.com/office/powerpoint/2010/main" val="1983368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Create a test on the Mercury tours website using Selenium (</a:t>
            </a:r>
            <a:r>
              <a:rPr lang="en-US" sz="2800" dirty="0"/>
              <a:t>http://demo.guru99.com/test/newtours/)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Create a test on the Address book website using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watir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                           (</a:t>
            </a:r>
            <a:r>
              <a:rPr lang="en-US" sz="2800" dirty="0"/>
              <a:t>http://a.testaddressbook.com)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67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 Design</a:t>
            </a:r>
          </a:p>
        </p:txBody>
      </p:sp>
    </p:spTree>
    <p:extLst>
      <p:ext uri="{BB962C8B-B14F-4D97-AF65-F5344CB8AC3E}">
        <p14:creationId xmlns:p14="http://schemas.microsoft.com/office/powerpoint/2010/main" val="9108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Activity of creating test cases from specifications. Typically requires some domain knowledge.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Formal models, when exist (it is rare), could be used to derive test cases                  (Model-based Testing)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8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7 in our repo</a:t>
            </a:r>
          </a:p>
        </p:txBody>
      </p:sp>
    </p:spTree>
    <p:extLst>
      <p:ext uri="{BB962C8B-B14F-4D97-AF65-F5344CB8AC3E}">
        <p14:creationId xmlns:p14="http://schemas.microsoft.com/office/powerpoint/2010/main" val="29259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Implement the skipped scenario</a:t>
            </a: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Create and implement a new scenario (after login)</a:t>
            </a:r>
          </a:p>
        </p:txBody>
      </p:sp>
    </p:spTree>
    <p:extLst>
      <p:ext uri="{BB962C8B-B14F-4D97-AF65-F5344CB8AC3E}">
        <p14:creationId xmlns:p14="http://schemas.microsoft.com/office/powerpoint/2010/main" val="254860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8 in our repo</a:t>
            </a:r>
          </a:p>
        </p:txBody>
      </p:sp>
    </p:spTree>
    <p:extLst>
      <p:ext uri="{BB962C8B-B14F-4D97-AF65-F5344CB8AC3E}">
        <p14:creationId xmlns:p14="http://schemas.microsoft.com/office/powerpoint/2010/main" val="34399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Run AFL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an executable of your choice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07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Why developers use build systems?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Why test adequacy is important?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Is it correct to say that no more testing is necessary for a test suite with 100% branch coverage?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What is a mutant?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6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pairwise testing produces the same number of inputs as exhaustive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Why UI tests can be problematic to maintain?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Why BDD-style tests are easy to explain to non-technical personnel?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What kinds of bugs gray-box fuzzing are good to capture?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</TotalTime>
  <Words>4679</Words>
  <Application>Microsoft Office PowerPoint</Application>
  <PresentationFormat>Widescreen</PresentationFormat>
  <Paragraphs>847</Paragraphs>
  <Slides>122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Detection of Plugin Conflicts in CMS</vt:lpstr>
      <vt:lpstr>Using Docker to Reproduce StackOverflow Posts</vt:lpstr>
      <vt:lpstr>Using Docker to Reproduce StackOverflow Posts</vt:lpstr>
      <vt:lpstr>Visual Sketching</vt:lpstr>
      <vt:lpstr>Test Diversity to Find Bugs in JavaScript Engines</vt:lpstr>
      <vt:lpstr>Detecting Flaky Tests with Machine Learning</vt:lpstr>
      <vt:lpstr>Willow--a visualization tool to teach programming</vt:lpstr>
      <vt:lpstr>Other projects</vt:lpstr>
      <vt:lpstr>PowerPoint Presentation</vt:lpstr>
      <vt:lpstr>PowerPoint Presentation</vt:lpstr>
      <vt:lpstr>STAR (Software Testing and Analysis Research)</vt:lpstr>
      <vt:lpstr>Center of Informatics at UFPE</vt:lpstr>
      <vt:lpstr>Center of Informatics at UFPE</vt:lpstr>
      <vt:lpstr>Informatics at UFPE</vt:lpstr>
      <vt:lpstr>PowerPoint Presentation</vt:lpstr>
      <vt:lpstr>PowerPoint Presentation</vt:lpstr>
      <vt:lpstr>PowerPoint Presentation</vt:lpstr>
      <vt:lpstr>Recife</vt:lpstr>
      <vt:lpstr>Porto de Galinhas</vt:lpstr>
      <vt:lpstr>Muro Alto</vt:lpstr>
      <vt:lpstr>Maracaípe</vt:lpstr>
      <vt:lpstr>Informatics at UFPE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DAMORIM</dc:creator>
  <cp:lastModifiedBy>Marcelo d'Amorim</cp:lastModifiedBy>
  <cp:revision>322</cp:revision>
  <dcterms:created xsi:type="dcterms:W3CDTF">2013-07-15T20:26:40Z</dcterms:created>
  <dcterms:modified xsi:type="dcterms:W3CDTF">2020-09-17T21:29:32Z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