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1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F5DC3-2BF2-4005-9DB0-734B4C9FD1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DBF2D3A-99A4-3FC9-E5D1-CF2B6E75BE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194D997-8F44-C56B-9ED3-E5D59EF2C6E5}"/>
              </a:ext>
            </a:extLst>
          </p:cNvPr>
          <p:cNvSpPr>
            <a:spLocks noGrp="1"/>
          </p:cNvSpPr>
          <p:nvPr>
            <p:ph type="dt" sz="half" idx="10"/>
          </p:nvPr>
        </p:nvSpPr>
        <p:spPr/>
        <p:txBody>
          <a:bodyPr/>
          <a:lstStyle/>
          <a:p>
            <a:fld id="{9DD1C674-3115-48C0-8228-2532F271F5E8}" type="datetimeFigureOut">
              <a:rPr lang="en-IN" smtClean="0"/>
              <a:t>09-05-2025</a:t>
            </a:fld>
            <a:endParaRPr lang="en-IN"/>
          </a:p>
        </p:txBody>
      </p:sp>
      <p:sp>
        <p:nvSpPr>
          <p:cNvPr id="5" name="Footer Placeholder 4">
            <a:extLst>
              <a:ext uri="{FF2B5EF4-FFF2-40B4-BE49-F238E27FC236}">
                <a16:creationId xmlns:a16="http://schemas.microsoft.com/office/drawing/2014/main" id="{BDC0748C-1B21-59C1-77E4-B3E82295ED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380BF1-F7E2-0361-85CD-C2264CC6C87D}"/>
              </a:ext>
            </a:extLst>
          </p:cNvPr>
          <p:cNvSpPr>
            <a:spLocks noGrp="1"/>
          </p:cNvSpPr>
          <p:nvPr>
            <p:ph type="sldNum" sz="quarter" idx="12"/>
          </p:nvPr>
        </p:nvSpPr>
        <p:spPr/>
        <p:txBody>
          <a:bodyPr/>
          <a:lstStyle/>
          <a:p>
            <a:fld id="{02D99FF2-1882-426F-BCF1-1BB4D5DD5812}" type="slidenum">
              <a:rPr lang="en-IN" smtClean="0"/>
              <a:t>‹#›</a:t>
            </a:fld>
            <a:endParaRPr lang="en-IN"/>
          </a:p>
        </p:txBody>
      </p:sp>
    </p:spTree>
    <p:extLst>
      <p:ext uri="{BB962C8B-B14F-4D97-AF65-F5344CB8AC3E}">
        <p14:creationId xmlns:p14="http://schemas.microsoft.com/office/powerpoint/2010/main" val="3872711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DF7C8-36B5-50CB-0228-29190DDD71C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74C9703-92B8-E511-0E7C-9D3519D693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AC217D-C445-15CE-7A08-41B019C06B05}"/>
              </a:ext>
            </a:extLst>
          </p:cNvPr>
          <p:cNvSpPr>
            <a:spLocks noGrp="1"/>
          </p:cNvSpPr>
          <p:nvPr>
            <p:ph type="dt" sz="half" idx="10"/>
          </p:nvPr>
        </p:nvSpPr>
        <p:spPr/>
        <p:txBody>
          <a:bodyPr/>
          <a:lstStyle/>
          <a:p>
            <a:fld id="{9DD1C674-3115-48C0-8228-2532F271F5E8}" type="datetimeFigureOut">
              <a:rPr lang="en-IN" smtClean="0"/>
              <a:t>09-05-2025</a:t>
            </a:fld>
            <a:endParaRPr lang="en-IN"/>
          </a:p>
        </p:txBody>
      </p:sp>
      <p:sp>
        <p:nvSpPr>
          <p:cNvPr id="5" name="Footer Placeholder 4">
            <a:extLst>
              <a:ext uri="{FF2B5EF4-FFF2-40B4-BE49-F238E27FC236}">
                <a16:creationId xmlns:a16="http://schemas.microsoft.com/office/drawing/2014/main" id="{F6980CAD-0005-07F4-ED43-8DF69C8422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F575C7-5E7E-A371-F320-F243DA5C0C08}"/>
              </a:ext>
            </a:extLst>
          </p:cNvPr>
          <p:cNvSpPr>
            <a:spLocks noGrp="1"/>
          </p:cNvSpPr>
          <p:nvPr>
            <p:ph type="sldNum" sz="quarter" idx="12"/>
          </p:nvPr>
        </p:nvSpPr>
        <p:spPr/>
        <p:txBody>
          <a:bodyPr/>
          <a:lstStyle/>
          <a:p>
            <a:fld id="{02D99FF2-1882-426F-BCF1-1BB4D5DD5812}" type="slidenum">
              <a:rPr lang="en-IN" smtClean="0"/>
              <a:t>‹#›</a:t>
            </a:fld>
            <a:endParaRPr lang="en-IN"/>
          </a:p>
        </p:txBody>
      </p:sp>
    </p:spTree>
    <p:extLst>
      <p:ext uri="{BB962C8B-B14F-4D97-AF65-F5344CB8AC3E}">
        <p14:creationId xmlns:p14="http://schemas.microsoft.com/office/powerpoint/2010/main" val="2339287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1B32FB-B236-DF30-3427-DDC74953548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A438850-DD44-8814-DC7C-7BB7F027ED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FC6DF7-3BA4-C6F1-CF55-6E2EC8379375}"/>
              </a:ext>
            </a:extLst>
          </p:cNvPr>
          <p:cNvSpPr>
            <a:spLocks noGrp="1"/>
          </p:cNvSpPr>
          <p:nvPr>
            <p:ph type="dt" sz="half" idx="10"/>
          </p:nvPr>
        </p:nvSpPr>
        <p:spPr/>
        <p:txBody>
          <a:bodyPr/>
          <a:lstStyle/>
          <a:p>
            <a:fld id="{9DD1C674-3115-48C0-8228-2532F271F5E8}" type="datetimeFigureOut">
              <a:rPr lang="en-IN" smtClean="0"/>
              <a:t>09-05-2025</a:t>
            </a:fld>
            <a:endParaRPr lang="en-IN"/>
          </a:p>
        </p:txBody>
      </p:sp>
      <p:sp>
        <p:nvSpPr>
          <p:cNvPr id="5" name="Footer Placeholder 4">
            <a:extLst>
              <a:ext uri="{FF2B5EF4-FFF2-40B4-BE49-F238E27FC236}">
                <a16:creationId xmlns:a16="http://schemas.microsoft.com/office/drawing/2014/main" id="{6106DB32-5888-ECB7-D8DC-EADCFF410A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A9DF0C-0373-5064-4126-F90F2E08A906}"/>
              </a:ext>
            </a:extLst>
          </p:cNvPr>
          <p:cNvSpPr>
            <a:spLocks noGrp="1"/>
          </p:cNvSpPr>
          <p:nvPr>
            <p:ph type="sldNum" sz="quarter" idx="12"/>
          </p:nvPr>
        </p:nvSpPr>
        <p:spPr/>
        <p:txBody>
          <a:bodyPr/>
          <a:lstStyle/>
          <a:p>
            <a:fld id="{02D99FF2-1882-426F-BCF1-1BB4D5DD5812}" type="slidenum">
              <a:rPr lang="en-IN" smtClean="0"/>
              <a:t>‹#›</a:t>
            </a:fld>
            <a:endParaRPr lang="en-IN"/>
          </a:p>
        </p:txBody>
      </p:sp>
    </p:spTree>
    <p:extLst>
      <p:ext uri="{BB962C8B-B14F-4D97-AF65-F5344CB8AC3E}">
        <p14:creationId xmlns:p14="http://schemas.microsoft.com/office/powerpoint/2010/main" val="3354685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DF323-4EA9-098C-DEE8-BD04155D804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7978F26-D247-229B-2C35-9D01997A29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E50D4E-EB39-F3B1-F3C7-7931ED1B2A8A}"/>
              </a:ext>
            </a:extLst>
          </p:cNvPr>
          <p:cNvSpPr>
            <a:spLocks noGrp="1"/>
          </p:cNvSpPr>
          <p:nvPr>
            <p:ph type="dt" sz="half" idx="10"/>
          </p:nvPr>
        </p:nvSpPr>
        <p:spPr/>
        <p:txBody>
          <a:bodyPr/>
          <a:lstStyle/>
          <a:p>
            <a:fld id="{9DD1C674-3115-48C0-8228-2532F271F5E8}" type="datetimeFigureOut">
              <a:rPr lang="en-IN" smtClean="0"/>
              <a:t>09-05-2025</a:t>
            </a:fld>
            <a:endParaRPr lang="en-IN"/>
          </a:p>
        </p:txBody>
      </p:sp>
      <p:sp>
        <p:nvSpPr>
          <p:cNvPr id="5" name="Footer Placeholder 4">
            <a:extLst>
              <a:ext uri="{FF2B5EF4-FFF2-40B4-BE49-F238E27FC236}">
                <a16:creationId xmlns:a16="http://schemas.microsoft.com/office/drawing/2014/main" id="{A159D780-0590-226C-047F-E4D0090725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566CB9-CA3F-354A-C1D4-4A5ADED71493}"/>
              </a:ext>
            </a:extLst>
          </p:cNvPr>
          <p:cNvSpPr>
            <a:spLocks noGrp="1"/>
          </p:cNvSpPr>
          <p:nvPr>
            <p:ph type="sldNum" sz="quarter" idx="12"/>
          </p:nvPr>
        </p:nvSpPr>
        <p:spPr/>
        <p:txBody>
          <a:bodyPr/>
          <a:lstStyle/>
          <a:p>
            <a:fld id="{02D99FF2-1882-426F-BCF1-1BB4D5DD5812}" type="slidenum">
              <a:rPr lang="en-IN" smtClean="0"/>
              <a:t>‹#›</a:t>
            </a:fld>
            <a:endParaRPr lang="en-IN"/>
          </a:p>
        </p:txBody>
      </p:sp>
    </p:spTree>
    <p:extLst>
      <p:ext uri="{BB962C8B-B14F-4D97-AF65-F5344CB8AC3E}">
        <p14:creationId xmlns:p14="http://schemas.microsoft.com/office/powerpoint/2010/main" val="1629096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C3BC1-CC3D-0DB7-3A4B-B52359193A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9B860C7-C8FC-A285-F555-9C0277385A4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0DF43E-1D9D-378E-4CFD-99DD577180FC}"/>
              </a:ext>
            </a:extLst>
          </p:cNvPr>
          <p:cNvSpPr>
            <a:spLocks noGrp="1"/>
          </p:cNvSpPr>
          <p:nvPr>
            <p:ph type="dt" sz="half" idx="10"/>
          </p:nvPr>
        </p:nvSpPr>
        <p:spPr/>
        <p:txBody>
          <a:bodyPr/>
          <a:lstStyle/>
          <a:p>
            <a:fld id="{9DD1C674-3115-48C0-8228-2532F271F5E8}" type="datetimeFigureOut">
              <a:rPr lang="en-IN" smtClean="0"/>
              <a:t>09-05-2025</a:t>
            </a:fld>
            <a:endParaRPr lang="en-IN"/>
          </a:p>
        </p:txBody>
      </p:sp>
      <p:sp>
        <p:nvSpPr>
          <p:cNvPr id="5" name="Footer Placeholder 4">
            <a:extLst>
              <a:ext uri="{FF2B5EF4-FFF2-40B4-BE49-F238E27FC236}">
                <a16:creationId xmlns:a16="http://schemas.microsoft.com/office/drawing/2014/main" id="{E95B8A8F-94F5-A13B-3F89-3F06E29956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0E14EE-7090-88CD-630C-BA86CEB213CB}"/>
              </a:ext>
            </a:extLst>
          </p:cNvPr>
          <p:cNvSpPr>
            <a:spLocks noGrp="1"/>
          </p:cNvSpPr>
          <p:nvPr>
            <p:ph type="sldNum" sz="quarter" idx="12"/>
          </p:nvPr>
        </p:nvSpPr>
        <p:spPr/>
        <p:txBody>
          <a:bodyPr/>
          <a:lstStyle/>
          <a:p>
            <a:fld id="{02D99FF2-1882-426F-BCF1-1BB4D5DD5812}" type="slidenum">
              <a:rPr lang="en-IN" smtClean="0"/>
              <a:t>‹#›</a:t>
            </a:fld>
            <a:endParaRPr lang="en-IN"/>
          </a:p>
        </p:txBody>
      </p:sp>
    </p:spTree>
    <p:extLst>
      <p:ext uri="{BB962C8B-B14F-4D97-AF65-F5344CB8AC3E}">
        <p14:creationId xmlns:p14="http://schemas.microsoft.com/office/powerpoint/2010/main" val="475427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85C49-7803-7598-52ED-AF57BA9882B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F775DB5-9130-23B4-ECA9-516EB5EA50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06C11D3-F3F7-0AF3-0CE0-A4D335ECA0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A6B1118-C1BB-EB27-B746-D192AB9336AD}"/>
              </a:ext>
            </a:extLst>
          </p:cNvPr>
          <p:cNvSpPr>
            <a:spLocks noGrp="1"/>
          </p:cNvSpPr>
          <p:nvPr>
            <p:ph type="dt" sz="half" idx="10"/>
          </p:nvPr>
        </p:nvSpPr>
        <p:spPr/>
        <p:txBody>
          <a:bodyPr/>
          <a:lstStyle/>
          <a:p>
            <a:fld id="{9DD1C674-3115-48C0-8228-2532F271F5E8}" type="datetimeFigureOut">
              <a:rPr lang="en-IN" smtClean="0"/>
              <a:t>09-05-2025</a:t>
            </a:fld>
            <a:endParaRPr lang="en-IN"/>
          </a:p>
        </p:txBody>
      </p:sp>
      <p:sp>
        <p:nvSpPr>
          <p:cNvPr id="6" name="Footer Placeholder 5">
            <a:extLst>
              <a:ext uri="{FF2B5EF4-FFF2-40B4-BE49-F238E27FC236}">
                <a16:creationId xmlns:a16="http://schemas.microsoft.com/office/drawing/2014/main" id="{2001A2B2-C576-7DA3-E5B8-063551F87C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DF41D9E-7EC1-4228-4AC1-1D5A8827B1CC}"/>
              </a:ext>
            </a:extLst>
          </p:cNvPr>
          <p:cNvSpPr>
            <a:spLocks noGrp="1"/>
          </p:cNvSpPr>
          <p:nvPr>
            <p:ph type="sldNum" sz="quarter" idx="12"/>
          </p:nvPr>
        </p:nvSpPr>
        <p:spPr/>
        <p:txBody>
          <a:bodyPr/>
          <a:lstStyle/>
          <a:p>
            <a:fld id="{02D99FF2-1882-426F-BCF1-1BB4D5DD5812}" type="slidenum">
              <a:rPr lang="en-IN" smtClean="0"/>
              <a:t>‹#›</a:t>
            </a:fld>
            <a:endParaRPr lang="en-IN"/>
          </a:p>
        </p:txBody>
      </p:sp>
    </p:spTree>
    <p:extLst>
      <p:ext uri="{BB962C8B-B14F-4D97-AF65-F5344CB8AC3E}">
        <p14:creationId xmlns:p14="http://schemas.microsoft.com/office/powerpoint/2010/main" val="552221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FB259-DE92-C3D2-E954-9AF9CCB8E46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AA995DE-D261-6219-6743-7E0B7D337D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1F7C60-7446-2C66-4223-EA490DF8F6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0C58671-DA77-7094-BB49-F667EAAAFC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F2D9D6-CEC7-31DA-F834-8AF9A0DE06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1B61E3A-6F6C-2E66-BDBB-B84328628CF4}"/>
              </a:ext>
            </a:extLst>
          </p:cNvPr>
          <p:cNvSpPr>
            <a:spLocks noGrp="1"/>
          </p:cNvSpPr>
          <p:nvPr>
            <p:ph type="dt" sz="half" idx="10"/>
          </p:nvPr>
        </p:nvSpPr>
        <p:spPr/>
        <p:txBody>
          <a:bodyPr/>
          <a:lstStyle/>
          <a:p>
            <a:fld id="{9DD1C674-3115-48C0-8228-2532F271F5E8}" type="datetimeFigureOut">
              <a:rPr lang="en-IN" smtClean="0"/>
              <a:t>09-05-2025</a:t>
            </a:fld>
            <a:endParaRPr lang="en-IN"/>
          </a:p>
        </p:txBody>
      </p:sp>
      <p:sp>
        <p:nvSpPr>
          <p:cNvPr id="8" name="Footer Placeholder 7">
            <a:extLst>
              <a:ext uri="{FF2B5EF4-FFF2-40B4-BE49-F238E27FC236}">
                <a16:creationId xmlns:a16="http://schemas.microsoft.com/office/drawing/2014/main" id="{9566EFD8-C482-3E19-F222-B9BB363B536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0D4EAD8-46F1-118B-73B7-5F9C6F28814D}"/>
              </a:ext>
            </a:extLst>
          </p:cNvPr>
          <p:cNvSpPr>
            <a:spLocks noGrp="1"/>
          </p:cNvSpPr>
          <p:nvPr>
            <p:ph type="sldNum" sz="quarter" idx="12"/>
          </p:nvPr>
        </p:nvSpPr>
        <p:spPr/>
        <p:txBody>
          <a:bodyPr/>
          <a:lstStyle/>
          <a:p>
            <a:fld id="{02D99FF2-1882-426F-BCF1-1BB4D5DD5812}" type="slidenum">
              <a:rPr lang="en-IN" smtClean="0"/>
              <a:t>‹#›</a:t>
            </a:fld>
            <a:endParaRPr lang="en-IN"/>
          </a:p>
        </p:txBody>
      </p:sp>
    </p:spTree>
    <p:extLst>
      <p:ext uri="{BB962C8B-B14F-4D97-AF65-F5344CB8AC3E}">
        <p14:creationId xmlns:p14="http://schemas.microsoft.com/office/powerpoint/2010/main" val="3616425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4920C-9D73-AC62-066F-B18EF207152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A5B7115-BF71-FAF6-8A3F-22383B22EE4A}"/>
              </a:ext>
            </a:extLst>
          </p:cNvPr>
          <p:cNvSpPr>
            <a:spLocks noGrp="1"/>
          </p:cNvSpPr>
          <p:nvPr>
            <p:ph type="dt" sz="half" idx="10"/>
          </p:nvPr>
        </p:nvSpPr>
        <p:spPr/>
        <p:txBody>
          <a:bodyPr/>
          <a:lstStyle/>
          <a:p>
            <a:fld id="{9DD1C674-3115-48C0-8228-2532F271F5E8}" type="datetimeFigureOut">
              <a:rPr lang="en-IN" smtClean="0"/>
              <a:t>09-05-2025</a:t>
            </a:fld>
            <a:endParaRPr lang="en-IN"/>
          </a:p>
        </p:txBody>
      </p:sp>
      <p:sp>
        <p:nvSpPr>
          <p:cNvPr id="4" name="Footer Placeholder 3">
            <a:extLst>
              <a:ext uri="{FF2B5EF4-FFF2-40B4-BE49-F238E27FC236}">
                <a16:creationId xmlns:a16="http://schemas.microsoft.com/office/drawing/2014/main" id="{9F0B5CFB-844C-1C3F-DFC5-91D7D025A2D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2F810DF-3DEB-8A79-68D3-08CD00CDA7AF}"/>
              </a:ext>
            </a:extLst>
          </p:cNvPr>
          <p:cNvSpPr>
            <a:spLocks noGrp="1"/>
          </p:cNvSpPr>
          <p:nvPr>
            <p:ph type="sldNum" sz="quarter" idx="12"/>
          </p:nvPr>
        </p:nvSpPr>
        <p:spPr/>
        <p:txBody>
          <a:bodyPr/>
          <a:lstStyle/>
          <a:p>
            <a:fld id="{02D99FF2-1882-426F-BCF1-1BB4D5DD5812}" type="slidenum">
              <a:rPr lang="en-IN" smtClean="0"/>
              <a:t>‹#›</a:t>
            </a:fld>
            <a:endParaRPr lang="en-IN"/>
          </a:p>
        </p:txBody>
      </p:sp>
    </p:spTree>
    <p:extLst>
      <p:ext uri="{BB962C8B-B14F-4D97-AF65-F5344CB8AC3E}">
        <p14:creationId xmlns:p14="http://schemas.microsoft.com/office/powerpoint/2010/main" val="2935644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6F63F8-D9F6-2E78-5D3B-97CDAD4BBFA2}"/>
              </a:ext>
            </a:extLst>
          </p:cNvPr>
          <p:cNvSpPr>
            <a:spLocks noGrp="1"/>
          </p:cNvSpPr>
          <p:nvPr>
            <p:ph type="dt" sz="half" idx="10"/>
          </p:nvPr>
        </p:nvSpPr>
        <p:spPr/>
        <p:txBody>
          <a:bodyPr/>
          <a:lstStyle/>
          <a:p>
            <a:fld id="{9DD1C674-3115-48C0-8228-2532F271F5E8}" type="datetimeFigureOut">
              <a:rPr lang="en-IN" smtClean="0"/>
              <a:t>09-05-2025</a:t>
            </a:fld>
            <a:endParaRPr lang="en-IN"/>
          </a:p>
        </p:txBody>
      </p:sp>
      <p:sp>
        <p:nvSpPr>
          <p:cNvPr id="3" name="Footer Placeholder 2">
            <a:extLst>
              <a:ext uri="{FF2B5EF4-FFF2-40B4-BE49-F238E27FC236}">
                <a16:creationId xmlns:a16="http://schemas.microsoft.com/office/drawing/2014/main" id="{0FA26C5D-242F-FA77-4A83-3FA32B47170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7EE4F16-1F9A-791F-751A-CB310121CBDA}"/>
              </a:ext>
            </a:extLst>
          </p:cNvPr>
          <p:cNvSpPr>
            <a:spLocks noGrp="1"/>
          </p:cNvSpPr>
          <p:nvPr>
            <p:ph type="sldNum" sz="quarter" idx="12"/>
          </p:nvPr>
        </p:nvSpPr>
        <p:spPr/>
        <p:txBody>
          <a:bodyPr/>
          <a:lstStyle/>
          <a:p>
            <a:fld id="{02D99FF2-1882-426F-BCF1-1BB4D5DD5812}" type="slidenum">
              <a:rPr lang="en-IN" smtClean="0"/>
              <a:t>‹#›</a:t>
            </a:fld>
            <a:endParaRPr lang="en-IN"/>
          </a:p>
        </p:txBody>
      </p:sp>
    </p:spTree>
    <p:extLst>
      <p:ext uri="{BB962C8B-B14F-4D97-AF65-F5344CB8AC3E}">
        <p14:creationId xmlns:p14="http://schemas.microsoft.com/office/powerpoint/2010/main" val="1302043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58EF-CEC1-3611-876E-D1E715CA61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DD8AF79-65C1-7194-D5C3-190A1BF2C6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4B49E0E-4402-C442-D6D3-D07E5D6E70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309D38-0E0B-522C-97D5-CAAD3B4652B0}"/>
              </a:ext>
            </a:extLst>
          </p:cNvPr>
          <p:cNvSpPr>
            <a:spLocks noGrp="1"/>
          </p:cNvSpPr>
          <p:nvPr>
            <p:ph type="dt" sz="half" idx="10"/>
          </p:nvPr>
        </p:nvSpPr>
        <p:spPr/>
        <p:txBody>
          <a:bodyPr/>
          <a:lstStyle/>
          <a:p>
            <a:fld id="{9DD1C674-3115-48C0-8228-2532F271F5E8}" type="datetimeFigureOut">
              <a:rPr lang="en-IN" smtClean="0"/>
              <a:t>09-05-2025</a:t>
            </a:fld>
            <a:endParaRPr lang="en-IN"/>
          </a:p>
        </p:txBody>
      </p:sp>
      <p:sp>
        <p:nvSpPr>
          <p:cNvPr id="6" name="Footer Placeholder 5">
            <a:extLst>
              <a:ext uri="{FF2B5EF4-FFF2-40B4-BE49-F238E27FC236}">
                <a16:creationId xmlns:a16="http://schemas.microsoft.com/office/drawing/2014/main" id="{0A2A91FE-6F38-214D-E0AD-CDF85CFFF59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71D886-EFBD-E3EB-9635-9E80F276A990}"/>
              </a:ext>
            </a:extLst>
          </p:cNvPr>
          <p:cNvSpPr>
            <a:spLocks noGrp="1"/>
          </p:cNvSpPr>
          <p:nvPr>
            <p:ph type="sldNum" sz="quarter" idx="12"/>
          </p:nvPr>
        </p:nvSpPr>
        <p:spPr/>
        <p:txBody>
          <a:bodyPr/>
          <a:lstStyle/>
          <a:p>
            <a:fld id="{02D99FF2-1882-426F-BCF1-1BB4D5DD5812}" type="slidenum">
              <a:rPr lang="en-IN" smtClean="0"/>
              <a:t>‹#›</a:t>
            </a:fld>
            <a:endParaRPr lang="en-IN"/>
          </a:p>
        </p:txBody>
      </p:sp>
    </p:spTree>
    <p:extLst>
      <p:ext uri="{BB962C8B-B14F-4D97-AF65-F5344CB8AC3E}">
        <p14:creationId xmlns:p14="http://schemas.microsoft.com/office/powerpoint/2010/main" val="410795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459B5-0A9D-588C-4D62-216DEF8997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11A0539-14BF-3E84-4D81-F47F606FEC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93B9F65-1160-56BC-87B9-6B13E7759F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0BB858-42CA-931E-E12B-9772B60B6F9C}"/>
              </a:ext>
            </a:extLst>
          </p:cNvPr>
          <p:cNvSpPr>
            <a:spLocks noGrp="1"/>
          </p:cNvSpPr>
          <p:nvPr>
            <p:ph type="dt" sz="half" idx="10"/>
          </p:nvPr>
        </p:nvSpPr>
        <p:spPr/>
        <p:txBody>
          <a:bodyPr/>
          <a:lstStyle/>
          <a:p>
            <a:fld id="{9DD1C674-3115-48C0-8228-2532F271F5E8}" type="datetimeFigureOut">
              <a:rPr lang="en-IN" smtClean="0"/>
              <a:t>09-05-2025</a:t>
            </a:fld>
            <a:endParaRPr lang="en-IN"/>
          </a:p>
        </p:txBody>
      </p:sp>
      <p:sp>
        <p:nvSpPr>
          <p:cNvPr id="6" name="Footer Placeholder 5">
            <a:extLst>
              <a:ext uri="{FF2B5EF4-FFF2-40B4-BE49-F238E27FC236}">
                <a16:creationId xmlns:a16="http://schemas.microsoft.com/office/drawing/2014/main" id="{A23BCC03-4D33-8FF2-DADF-56F4C38392E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B9E047A-85EB-9BFA-81C5-31C3F7D18C5C}"/>
              </a:ext>
            </a:extLst>
          </p:cNvPr>
          <p:cNvSpPr>
            <a:spLocks noGrp="1"/>
          </p:cNvSpPr>
          <p:nvPr>
            <p:ph type="sldNum" sz="quarter" idx="12"/>
          </p:nvPr>
        </p:nvSpPr>
        <p:spPr/>
        <p:txBody>
          <a:bodyPr/>
          <a:lstStyle/>
          <a:p>
            <a:fld id="{02D99FF2-1882-426F-BCF1-1BB4D5DD5812}" type="slidenum">
              <a:rPr lang="en-IN" smtClean="0"/>
              <a:t>‹#›</a:t>
            </a:fld>
            <a:endParaRPr lang="en-IN"/>
          </a:p>
        </p:txBody>
      </p:sp>
    </p:spTree>
    <p:extLst>
      <p:ext uri="{BB962C8B-B14F-4D97-AF65-F5344CB8AC3E}">
        <p14:creationId xmlns:p14="http://schemas.microsoft.com/office/powerpoint/2010/main" val="2648522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73620F-9B74-A501-EDEC-9C34B2E052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774412D-61BA-A0D9-8A2F-3A2FB924B9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6D5D9F-247E-7C64-5931-E65A055520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DD1C674-3115-48C0-8228-2532F271F5E8}" type="datetimeFigureOut">
              <a:rPr lang="en-IN" smtClean="0"/>
              <a:t>09-05-2025</a:t>
            </a:fld>
            <a:endParaRPr lang="en-IN"/>
          </a:p>
        </p:txBody>
      </p:sp>
      <p:sp>
        <p:nvSpPr>
          <p:cNvPr id="5" name="Footer Placeholder 4">
            <a:extLst>
              <a:ext uri="{FF2B5EF4-FFF2-40B4-BE49-F238E27FC236}">
                <a16:creationId xmlns:a16="http://schemas.microsoft.com/office/drawing/2014/main" id="{51DA002C-BB1A-4C67-0679-2F9038D37F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F683DC42-13C5-64C4-9988-CAB9A6477E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2D99FF2-1882-426F-BCF1-1BB4D5DD5812}" type="slidenum">
              <a:rPr lang="en-IN" smtClean="0"/>
              <a:t>‹#›</a:t>
            </a:fld>
            <a:endParaRPr lang="en-IN"/>
          </a:p>
        </p:txBody>
      </p:sp>
    </p:spTree>
    <p:extLst>
      <p:ext uri="{BB962C8B-B14F-4D97-AF65-F5344CB8AC3E}">
        <p14:creationId xmlns:p14="http://schemas.microsoft.com/office/powerpoint/2010/main" val="34461658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www.medien-fort-bildung.de/category/gender/genderpaedagogik/"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4768D-1A27-2B11-8956-89AF3E8AF3CF}"/>
              </a:ext>
            </a:extLst>
          </p:cNvPr>
          <p:cNvSpPr>
            <a:spLocks noGrp="1"/>
          </p:cNvSpPr>
          <p:nvPr>
            <p:ph type="ctrTitle"/>
          </p:nvPr>
        </p:nvSpPr>
        <p:spPr/>
        <p:txBody>
          <a:bodyPr/>
          <a:lstStyle/>
          <a:p>
            <a:r>
              <a:rPr lang="en-IN" dirty="0">
                <a:latin typeface="Times New Roman" panose="02020603050405020304" pitchFamily="18" charset="0"/>
                <a:cs typeface="Times New Roman" panose="02020603050405020304" pitchFamily="18" charset="0"/>
              </a:rPr>
              <a:t>Counter Speech Generation</a:t>
            </a:r>
          </a:p>
        </p:txBody>
      </p:sp>
      <p:sp>
        <p:nvSpPr>
          <p:cNvPr id="3" name="Subtitle 2">
            <a:extLst>
              <a:ext uri="{FF2B5EF4-FFF2-40B4-BE49-F238E27FC236}">
                <a16:creationId xmlns:a16="http://schemas.microsoft.com/office/drawing/2014/main" id="{B4CC075B-DDCA-0DA4-73F5-B8955D916DF6}"/>
              </a:ext>
            </a:extLst>
          </p:cNvPr>
          <p:cNvSpPr>
            <a:spLocks noGrp="1"/>
          </p:cNvSpPr>
          <p:nvPr>
            <p:ph type="subTitle" idx="1"/>
          </p:nvPr>
        </p:nvSpPr>
        <p:spPr/>
        <p:txBody>
          <a:bodyPr/>
          <a:lstStyle/>
          <a:p>
            <a:r>
              <a:rPr lang="en-IN" dirty="0">
                <a:latin typeface="Times New Roman" panose="02020603050405020304" pitchFamily="18" charset="0"/>
                <a:cs typeface="Times New Roman" panose="02020603050405020304" pitchFamily="18" charset="0"/>
              </a:rPr>
              <a:t>Arnab Haldar </a:t>
            </a:r>
          </a:p>
          <a:p>
            <a:r>
              <a:rPr lang="en-IN" dirty="0">
                <a:latin typeface="Times New Roman" panose="02020603050405020304" pitchFamily="18" charset="0"/>
                <a:cs typeface="Times New Roman" panose="02020603050405020304" pitchFamily="18" charset="0"/>
              </a:rPr>
              <a:t>Bitthal Bhai Patel</a:t>
            </a:r>
          </a:p>
        </p:txBody>
      </p:sp>
      <p:sp>
        <p:nvSpPr>
          <p:cNvPr id="4" name="Flowchart: Process 3">
            <a:extLst>
              <a:ext uri="{FF2B5EF4-FFF2-40B4-BE49-F238E27FC236}">
                <a16:creationId xmlns:a16="http://schemas.microsoft.com/office/drawing/2014/main" id="{88850B8D-B8B9-013A-2E26-90052889A952}"/>
              </a:ext>
            </a:extLst>
          </p:cNvPr>
          <p:cNvSpPr/>
          <p:nvPr/>
        </p:nvSpPr>
        <p:spPr>
          <a:xfrm>
            <a:off x="0" y="6046839"/>
            <a:ext cx="12192000" cy="811161"/>
          </a:xfrm>
          <a:prstGeom prst="flowChartProcess">
            <a:avLst/>
          </a:prstGeom>
          <a:solidFill>
            <a:srgbClr val="C00000"/>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b="1" dirty="0">
                <a:latin typeface="Times New Roman" panose="02020603050405020304" pitchFamily="18" charset="0"/>
                <a:cs typeface="Times New Roman" panose="02020603050405020304" pitchFamily="18" charset="0"/>
              </a:rPr>
              <a:t>              Indian Institute Of Technology Delhi</a:t>
            </a:r>
          </a:p>
        </p:txBody>
      </p:sp>
      <p:pic>
        <p:nvPicPr>
          <p:cNvPr id="6" name="Picture 5" descr="A logo with text and symbols&#10;&#10;AI-generated content may be incorrect.">
            <a:extLst>
              <a:ext uri="{FF2B5EF4-FFF2-40B4-BE49-F238E27FC236}">
                <a16:creationId xmlns:a16="http://schemas.microsoft.com/office/drawing/2014/main" id="{2C748511-5C4E-F255-D6BF-295586B1B8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90" y="6046838"/>
            <a:ext cx="811161" cy="811161"/>
          </a:xfrm>
          <a:prstGeom prst="rect">
            <a:avLst/>
          </a:prstGeom>
        </p:spPr>
      </p:pic>
      <p:sp>
        <p:nvSpPr>
          <p:cNvPr id="7" name="TextBox 6">
            <a:extLst>
              <a:ext uri="{FF2B5EF4-FFF2-40B4-BE49-F238E27FC236}">
                <a16:creationId xmlns:a16="http://schemas.microsoft.com/office/drawing/2014/main" id="{CE78566C-D288-C96A-CA4B-9657BC6C577C}"/>
              </a:ext>
            </a:extLst>
          </p:cNvPr>
          <p:cNvSpPr txBox="1"/>
          <p:nvPr/>
        </p:nvSpPr>
        <p:spPr>
          <a:xfrm>
            <a:off x="9606997" y="6267752"/>
            <a:ext cx="2585003" cy="369332"/>
          </a:xfrm>
          <a:prstGeom prst="rect">
            <a:avLst/>
          </a:prstGeom>
          <a:noFill/>
        </p:spPr>
        <p:txBody>
          <a:bodyPr wrap="none" rtlCol="0">
            <a:spAutoFit/>
          </a:bodyPr>
          <a:lstStyle/>
          <a:p>
            <a:r>
              <a:rPr lang="en-IN" b="1" dirty="0">
                <a:solidFill>
                  <a:schemeClr val="bg1"/>
                </a:solidFill>
                <a:latin typeface="Times New Roman" panose="02020603050405020304" pitchFamily="18" charset="0"/>
                <a:cs typeface="Times New Roman" panose="02020603050405020304" pitchFamily="18" charset="0"/>
              </a:rPr>
              <a:t>Deep Learning For NLP</a:t>
            </a:r>
          </a:p>
        </p:txBody>
      </p:sp>
      <p:pic>
        <p:nvPicPr>
          <p:cNvPr id="9" name="Picture 8" descr="A group of colorful speech bubbles&#10;&#10;AI-generated content may be incorrect.">
            <a:extLst>
              <a:ext uri="{FF2B5EF4-FFF2-40B4-BE49-F238E27FC236}">
                <a16:creationId xmlns:a16="http://schemas.microsoft.com/office/drawing/2014/main" id="{8382163D-6FAD-FE86-9E69-5FF093FE7B91}"/>
              </a:ext>
            </a:extLst>
          </p:cNvPr>
          <p:cNvPicPr>
            <a:picLocks noChangeAspect="1"/>
          </p:cNvPicPr>
          <p:nvPr/>
        </p:nvPicPr>
        <p:blipFill>
          <a:blip r:embed="rId3">
            <a:alphaModFix amt="24000"/>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952500" y="-1"/>
            <a:ext cx="10059629" cy="6046837"/>
          </a:xfrm>
          <a:prstGeom prst="rect">
            <a:avLst/>
          </a:prstGeom>
        </p:spPr>
      </p:pic>
    </p:spTree>
    <p:extLst>
      <p:ext uri="{BB962C8B-B14F-4D97-AF65-F5344CB8AC3E}">
        <p14:creationId xmlns:p14="http://schemas.microsoft.com/office/powerpoint/2010/main" val="1320548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F7536F-C42F-ADEB-56D2-E61A11A5B57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FFA1463-4A15-3283-A1E8-474C5B7B1AFF}"/>
              </a:ext>
            </a:extLst>
          </p:cNvPr>
          <p:cNvSpPr>
            <a:spLocks noGrp="1"/>
          </p:cNvSpPr>
          <p:nvPr>
            <p:ph type="title"/>
          </p:nvPr>
        </p:nvSpPr>
        <p:spPr/>
        <p:txBody>
          <a:bodyPr/>
          <a:lstStyle/>
          <a:p>
            <a:r>
              <a:rPr lang="en-IN" dirty="0">
                <a:solidFill>
                  <a:srgbClr val="C00000"/>
                </a:solidFill>
                <a:latin typeface="Times New Roman" panose="02020603050405020304" pitchFamily="18" charset="0"/>
                <a:cs typeface="Times New Roman" panose="02020603050405020304" pitchFamily="18" charset="0"/>
              </a:rPr>
              <a:t>Model Evaluation</a:t>
            </a:r>
          </a:p>
        </p:txBody>
      </p:sp>
      <p:pic>
        <p:nvPicPr>
          <p:cNvPr id="3" name="Content Placeholder 2">
            <a:extLst>
              <a:ext uri="{FF2B5EF4-FFF2-40B4-BE49-F238E27FC236}">
                <a16:creationId xmlns:a16="http://schemas.microsoft.com/office/drawing/2014/main" id="{B3413B0D-AE19-041E-1A8A-A427AEF660A7}"/>
              </a:ext>
            </a:extLst>
          </p:cNvPr>
          <p:cNvPicPr>
            <a:picLocks noGrp="1" noChangeAspect="1"/>
          </p:cNvPicPr>
          <p:nvPr>
            <p:ph idx="1"/>
          </p:nvPr>
        </p:nvPicPr>
        <p:blipFill>
          <a:blip r:embed="rId2"/>
          <a:stretch>
            <a:fillRect/>
          </a:stretch>
        </p:blipFill>
        <p:spPr>
          <a:xfrm>
            <a:off x="2124075" y="1896396"/>
            <a:ext cx="7943850" cy="3381375"/>
          </a:xfrm>
          <a:ln w="19050">
            <a:solidFill>
              <a:schemeClr val="tx1"/>
            </a:solidFill>
          </a:ln>
        </p:spPr>
      </p:pic>
      <p:sp>
        <p:nvSpPr>
          <p:cNvPr id="4" name="Flowchart: Process 3">
            <a:extLst>
              <a:ext uri="{FF2B5EF4-FFF2-40B4-BE49-F238E27FC236}">
                <a16:creationId xmlns:a16="http://schemas.microsoft.com/office/drawing/2014/main" id="{83BF1FB7-9168-F727-42D6-CBC6CDFBE220}"/>
              </a:ext>
            </a:extLst>
          </p:cNvPr>
          <p:cNvSpPr/>
          <p:nvPr/>
        </p:nvSpPr>
        <p:spPr>
          <a:xfrm>
            <a:off x="0" y="6046839"/>
            <a:ext cx="12192000" cy="811161"/>
          </a:xfrm>
          <a:prstGeom prst="flowChartProcess">
            <a:avLst/>
          </a:prstGeom>
          <a:solidFill>
            <a:srgbClr val="C00000"/>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b="1" dirty="0">
                <a:latin typeface="Times New Roman" panose="02020603050405020304" pitchFamily="18" charset="0"/>
                <a:cs typeface="Times New Roman" panose="02020603050405020304" pitchFamily="18" charset="0"/>
              </a:rPr>
              <a:t>              Indian Institute Of Technology Delhi</a:t>
            </a:r>
          </a:p>
        </p:txBody>
      </p:sp>
      <p:pic>
        <p:nvPicPr>
          <p:cNvPr id="6" name="Picture 5" descr="A logo with text and symbols&#10;&#10;AI-generated content may be incorrect.">
            <a:extLst>
              <a:ext uri="{FF2B5EF4-FFF2-40B4-BE49-F238E27FC236}">
                <a16:creationId xmlns:a16="http://schemas.microsoft.com/office/drawing/2014/main" id="{38DB9B62-CFAD-8A80-F43E-CA09CB4B45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90" y="6046838"/>
            <a:ext cx="811161" cy="811161"/>
          </a:xfrm>
          <a:prstGeom prst="rect">
            <a:avLst/>
          </a:prstGeom>
        </p:spPr>
      </p:pic>
      <p:sp>
        <p:nvSpPr>
          <p:cNvPr id="7" name="TextBox 6">
            <a:extLst>
              <a:ext uri="{FF2B5EF4-FFF2-40B4-BE49-F238E27FC236}">
                <a16:creationId xmlns:a16="http://schemas.microsoft.com/office/drawing/2014/main" id="{B9E0B265-E96E-9B63-D125-4885BF78D450}"/>
              </a:ext>
            </a:extLst>
          </p:cNvPr>
          <p:cNvSpPr txBox="1"/>
          <p:nvPr/>
        </p:nvSpPr>
        <p:spPr>
          <a:xfrm>
            <a:off x="9606997" y="6267752"/>
            <a:ext cx="2585003" cy="369332"/>
          </a:xfrm>
          <a:prstGeom prst="rect">
            <a:avLst/>
          </a:prstGeom>
          <a:noFill/>
        </p:spPr>
        <p:txBody>
          <a:bodyPr wrap="none" rtlCol="0">
            <a:spAutoFit/>
          </a:bodyPr>
          <a:lstStyle/>
          <a:p>
            <a:r>
              <a:rPr lang="en-IN" b="1" dirty="0">
                <a:solidFill>
                  <a:schemeClr val="bg1"/>
                </a:solidFill>
                <a:latin typeface="Times New Roman" panose="02020603050405020304" pitchFamily="18" charset="0"/>
                <a:cs typeface="Times New Roman" panose="02020603050405020304" pitchFamily="18" charset="0"/>
              </a:rPr>
              <a:t>Deep Learning For NLP</a:t>
            </a:r>
          </a:p>
        </p:txBody>
      </p:sp>
    </p:spTree>
    <p:extLst>
      <p:ext uri="{BB962C8B-B14F-4D97-AF65-F5344CB8AC3E}">
        <p14:creationId xmlns:p14="http://schemas.microsoft.com/office/powerpoint/2010/main" val="2092022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74833E-E72F-C7D5-DF67-B9DDC7B7923A}"/>
            </a:ext>
          </a:extLst>
        </p:cNvPr>
        <p:cNvGrpSpPr/>
        <p:nvPr/>
      </p:nvGrpSpPr>
      <p:grpSpPr>
        <a:xfrm>
          <a:off x="0" y="0"/>
          <a:ext cx="0" cy="0"/>
          <a:chOff x="0" y="0"/>
          <a:chExt cx="0" cy="0"/>
        </a:xfrm>
      </p:grpSpPr>
      <p:sp>
        <p:nvSpPr>
          <p:cNvPr id="21" name="Speech Bubble: Rectangle with Corners Rounded 20">
            <a:extLst>
              <a:ext uri="{FF2B5EF4-FFF2-40B4-BE49-F238E27FC236}">
                <a16:creationId xmlns:a16="http://schemas.microsoft.com/office/drawing/2014/main" id="{9D5D665B-E35A-0B9C-A9DE-99C7F1E01199}"/>
              </a:ext>
            </a:extLst>
          </p:cNvPr>
          <p:cNvSpPr/>
          <p:nvPr/>
        </p:nvSpPr>
        <p:spPr>
          <a:xfrm>
            <a:off x="6495260" y="4612925"/>
            <a:ext cx="5654962" cy="923330"/>
          </a:xfrm>
          <a:prstGeom prst="wedgeRoundRectCallou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Speech Bubble: Rectangle with Corners Rounded 19">
            <a:extLst>
              <a:ext uri="{FF2B5EF4-FFF2-40B4-BE49-F238E27FC236}">
                <a16:creationId xmlns:a16="http://schemas.microsoft.com/office/drawing/2014/main" id="{1665AACF-9F42-D3E3-5BB4-BF57DD22DBCA}"/>
              </a:ext>
            </a:extLst>
          </p:cNvPr>
          <p:cNvSpPr/>
          <p:nvPr/>
        </p:nvSpPr>
        <p:spPr>
          <a:xfrm>
            <a:off x="6810989" y="3352745"/>
            <a:ext cx="5087418" cy="923330"/>
          </a:xfrm>
          <a:prstGeom prst="wedgeRoundRectCallou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Speech Bubble: Rectangle with Corners Rounded 18">
            <a:extLst>
              <a:ext uri="{FF2B5EF4-FFF2-40B4-BE49-F238E27FC236}">
                <a16:creationId xmlns:a16="http://schemas.microsoft.com/office/drawing/2014/main" id="{3BC48BBF-5860-29D2-CE18-82EDE5858003}"/>
              </a:ext>
            </a:extLst>
          </p:cNvPr>
          <p:cNvSpPr/>
          <p:nvPr/>
        </p:nvSpPr>
        <p:spPr>
          <a:xfrm>
            <a:off x="6331287" y="1975848"/>
            <a:ext cx="5818935" cy="923330"/>
          </a:xfrm>
          <a:prstGeom prst="wedgeRoundRectCallou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Speech Bubble: Oval 17">
            <a:extLst>
              <a:ext uri="{FF2B5EF4-FFF2-40B4-BE49-F238E27FC236}">
                <a16:creationId xmlns:a16="http://schemas.microsoft.com/office/drawing/2014/main" id="{B8CA63BB-05AA-D3F5-BB8A-D02DAB188491}"/>
              </a:ext>
            </a:extLst>
          </p:cNvPr>
          <p:cNvSpPr/>
          <p:nvPr/>
        </p:nvSpPr>
        <p:spPr>
          <a:xfrm>
            <a:off x="165772" y="2581172"/>
            <a:ext cx="3867021" cy="1325563"/>
          </a:xfrm>
          <a:prstGeom prst="wedgeEllipseCallou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Speech Bubble: Rectangle with Corners Rounded 16">
            <a:extLst>
              <a:ext uri="{FF2B5EF4-FFF2-40B4-BE49-F238E27FC236}">
                <a16:creationId xmlns:a16="http://schemas.microsoft.com/office/drawing/2014/main" id="{1A3D504A-8D8B-9DA6-6267-0C14771E2CC7}"/>
              </a:ext>
            </a:extLst>
          </p:cNvPr>
          <p:cNvSpPr/>
          <p:nvPr/>
        </p:nvSpPr>
        <p:spPr>
          <a:xfrm>
            <a:off x="7466902" y="707923"/>
            <a:ext cx="3775587" cy="869335"/>
          </a:xfrm>
          <a:prstGeom prst="wedgeRoundRectCallou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itle 4">
            <a:extLst>
              <a:ext uri="{FF2B5EF4-FFF2-40B4-BE49-F238E27FC236}">
                <a16:creationId xmlns:a16="http://schemas.microsoft.com/office/drawing/2014/main" id="{094C72A7-E7DD-87EA-8E6B-41A840E6D9B6}"/>
              </a:ext>
            </a:extLst>
          </p:cNvPr>
          <p:cNvSpPr>
            <a:spLocks noGrp="1"/>
          </p:cNvSpPr>
          <p:nvPr>
            <p:ph type="title"/>
          </p:nvPr>
        </p:nvSpPr>
        <p:spPr>
          <a:xfrm>
            <a:off x="504970" y="262101"/>
            <a:ext cx="10515600" cy="1325563"/>
          </a:xfrm>
        </p:spPr>
        <p:txBody>
          <a:bodyPr/>
          <a:lstStyle/>
          <a:p>
            <a:r>
              <a:rPr lang="en-IN" dirty="0">
                <a:solidFill>
                  <a:srgbClr val="C00000"/>
                </a:solidFill>
                <a:latin typeface="Times New Roman" panose="02020603050405020304" pitchFamily="18" charset="0"/>
                <a:cs typeface="Times New Roman" panose="02020603050405020304" pitchFamily="18" charset="0"/>
              </a:rPr>
              <a:t>Counter Speech Example</a:t>
            </a:r>
          </a:p>
        </p:txBody>
      </p:sp>
      <p:sp>
        <p:nvSpPr>
          <p:cNvPr id="4" name="Flowchart: Process 3">
            <a:extLst>
              <a:ext uri="{FF2B5EF4-FFF2-40B4-BE49-F238E27FC236}">
                <a16:creationId xmlns:a16="http://schemas.microsoft.com/office/drawing/2014/main" id="{8ED3F296-90F9-8F39-432A-34636D6B28AD}"/>
              </a:ext>
            </a:extLst>
          </p:cNvPr>
          <p:cNvSpPr/>
          <p:nvPr/>
        </p:nvSpPr>
        <p:spPr>
          <a:xfrm>
            <a:off x="0" y="6046839"/>
            <a:ext cx="12192000" cy="811161"/>
          </a:xfrm>
          <a:prstGeom prst="flowChartProcess">
            <a:avLst/>
          </a:prstGeom>
          <a:solidFill>
            <a:srgbClr val="C00000"/>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b="1" dirty="0">
                <a:latin typeface="Times New Roman" panose="02020603050405020304" pitchFamily="18" charset="0"/>
                <a:cs typeface="Times New Roman" panose="02020603050405020304" pitchFamily="18" charset="0"/>
              </a:rPr>
              <a:t>              Indian Institute Of Technology Delhi</a:t>
            </a:r>
          </a:p>
        </p:txBody>
      </p:sp>
      <p:pic>
        <p:nvPicPr>
          <p:cNvPr id="6" name="Picture 5" descr="A logo with text and symbols&#10;&#10;AI-generated content may be incorrect.">
            <a:extLst>
              <a:ext uri="{FF2B5EF4-FFF2-40B4-BE49-F238E27FC236}">
                <a16:creationId xmlns:a16="http://schemas.microsoft.com/office/drawing/2014/main" id="{A5B4FA8F-1310-6F07-9C10-1202279745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90" y="6046838"/>
            <a:ext cx="811161" cy="811161"/>
          </a:xfrm>
          <a:prstGeom prst="rect">
            <a:avLst/>
          </a:prstGeom>
        </p:spPr>
      </p:pic>
      <p:sp>
        <p:nvSpPr>
          <p:cNvPr id="7" name="TextBox 6">
            <a:extLst>
              <a:ext uri="{FF2B5EF4-FFF2-40B4-BE49-F238E27FC236}">
                <a16:creationId xmlns:a16="http://schemas.microsoft.com/office/drawing/2014/main" id="{120E6870-7F4A-322E-3BEA-C4CC7020B08B}"/>
              </a:ext>
            </a:extLst>
          </p:cNvPr>
          <p:cNvSpPr txBox="1"/>
          <p:nvPr/>
        </p:nvSpPr>
        <p:spPr>
          <a:xfrm>
            <a:off x="9606997" y="6267752"/>
            <a:ext cx="2585003" cy="369332"/>
          </a:xfrm>
          <a:prstGeom prst="rect">
            <a:avLst/>
          </a:prstGeom>
          <a:noFill/>
        </p:spPr>
        <p:txBody>
          <a:bodyPr wrap="none" rtlCol="0">
            <a:spAutoFit/>
          </a:bodyPr>
          <a:lstStyle/>
          <a:p>
            <a:r>
              <a:rPr lang="en-IN" b="1" dirty="0">
                <a:solidFill>
                  <a:schemeClr val="bg1"/>
                </a:solidFill>
                <a:latin typeface="Times New Roman" panose="02020603050405020304" pitchFamily="18" charset="0"/>
                <a:cs typeface="Times New Roman" panose="02020603050405020304" pitchFamily="18" charset="0"/>
              </a:rPr>
              <a:t>Deep Learning For NLP</a:t>
            </a:r>
          </a:p>
        </p:txBody>
      </p:sp>
      <p:sp>
        <p:nvSpPr>
          <p:cNvPr id="11" name="TextBox 10">
            <a:extLst>
              <a:ext uri="{FF2B5EF4-FFF2-40B4-BE49-F238E27FC236}">
                <a16:creationId xmlns:a16="http://schemas.microsoft.com/office/drawing/2014/main" id="{A5E081C9-64B0-7911-F007-C1BFF915A33F}"/>
              </a:ext>
            </a:extLst>
          </p:cNvPr>
          <p:cNvSpPr txBox="1"/>
          <p:nvPr/>
        </p:nvSpPr>
        <p:spPr>
          <a:xfrm>
            <a:off x="293593" y="2797264"/>
            <a:ext cx="3867021" cy="923330"/>
          </a:xfrm>
          <a:prstGeom prst="rect">
            <a:avLst/>
          </a:prstGeom>
          <a:noFill/>
          <a:effectLst>
            <a:softEdge rad="0"/>
          </a:effectLst>
        </p:spPr>
        <p:txBody>
          <a:bodyPr wrap="square" rtlCol="0">
            <a:spAutoFit/>
          </a:bodyPr>
          <a:lstStyle/>
          <a:p>
            <a:r>
              <a:rPr lang="en-US" dirty="0">
                <a:solidFill>
                  <a:schemeClr val="bg1"/>
                </a:solidFill>
              </a:rPr>
              <a:t>"You people are ruining our country!”</a:t>
            </a:r>
          </a:p>
          <a:p>
            <a:r>
              <a:rPr lang="en-US" dirty="0">
                <a:solidFill>
                  <a:schemeClr val="bg1"/>
                </a:solidFill>
              </a:rPr>
              <a:t> "Immigrants are stealing our jobs!" </a:t>
            </a:r>
          </a:p>
          <a:p>
            <a:r>
              <a:rPr lang="en-US" dirty="0">
                <a:solidFill>
                  <a:schemeClr val="bg1"/>
                </a:solidFill>
              </a:rPr>
              <a:t> "We should send them all back!"</a:t>
            </a:r>
            <a:endParaRPr lang="en-IN" dirty="0">
              <a:solidFill>
                <a:schemeClr val="bg1"/>
              </a:solidFill>
            </a:endParaRPr>
          </a:p>
        </p:txBody>
      </p:sp>
      <p:sp>
        <p:nvSpPr>
          <p:cNvPr id="13" name="TextBox 12">
            <a:extLst>
              <a:ext uri="{FF2B5EF4-FFF2-40B4-BE49-F238E27FC236}">
                <a16:creationId xmlns:a16="http://schemas.microsoft.com/office/drawing/2014/main" id="{8D01F61B-F426-F631-FCCB-CC2343757C04}"/>
              </a:ext>
            </a:extLst>
          </p:cNvPr>
          <p:cNvSpPr txBox="1"/>
          <p:nvPr/>
        </p:nvSpPr>
        <p:spPr>
          <a:xfrm>
            <a:off x="7688824" y="827169"/>
            <a:ext cx="3331746" cy="646331"/>
          </a:xfrm>
          <a:prstGeom prst="rect">
            <a:avLst/>
          </a:prstGeom>
          <a:noFill/>
        </p:spPr>
        <p:txBody>
          <a:bodyPr wrap="none" rtlCol="0">
            <a:spAutoFit/>
          </a:bodyPr>
          <a:lstStyle/>
          <a:p>
            <a:pPr algn="ctr"/>
            <a:r>
              <a:rPr lang="en-US" b="1" i="1" u="sng" dirty="0">
                <a:solidFill>
                  <a:schemeClr val="bg1"/>
                </a:solidFill>
              </a:rPr>
              <a:t>No Fine Tune</a:t>
            </a:r>
          </a:p>
          <a:p>
            <a:r>
              <a:rPr lang="en-US" dirty="0">
                <a:solidFill>
                  <a:schemeClr val="bg1"/>
                </a:solidFill>
              </a:rPr>
              <a:t>No, we will not send them back.</a:t>
            </a:r>
            <a:endParaRPr lang="en-IN" dirty="0">
              <a:solidFill>
                <a:schemeClr val="bg1"/>
              </a:solidFill>
            </a:endParaRPr>
          </a:p>
        </p:txBody>
      </p:sp>
      <p:sp>
        <p:nvSpPr>
          <p:cNvPr id="14" name="TextBox 13">
            <a:extLst>
              <a:ext uri="{FF2B5EF4-FFF2-40B4-BE49-F238E27FC236}">
                <a16:creationId xmlns:a16="http://schemas.microsoft.com/office/drawing/2014/main" id="{67E74526-F086-017F-5A8C-7B5C91CDE487}"/>
              </a:ext>
            </a:extLst>
          </p:cNvPr>
          <p:cNvSpPr txBox="1"/>
          <p:nvPr/>
        </p:nvSpPr>
        <p:spPr>
          <a:xfrm>
            <a:off x="6267377" y="1975848"/>
            <a:ext cx="5946756" cy="923330"/>
          </a:xfrm>
          <a:prstGeom prst="rect">
            <a:avLst/>
          </a:prstGeom>
          <a:noFill/>
        </p:spPr>
        <p:txBody>
          <a:bodyPr wrap="none" rtlCol="0">
            <a:spAutoFit/>
          </a:bodyPr>
          <a:lstStyle/>
          <a:p>
            <a:pPr algn="ctr"/>
            <a:r>
              <a:rPr lang="en-US" b="1" i="1" u="sng" dirty="0" err="1">
                <a:solidFill>
                  <a:schemeClr val="bg1"/>
                </a:solidFill>
              </a:rPr>
              <a:t>LoRA</a:t>
            </a:r>
            <a:r>
              <a:rPr lang="en-US" b="1" i="1" u="sng" dirty="0">
                <a:solidFill>
                  <a:schemeClr val="bg1"/>
                </a:solidFill>
              </a:rPr>
              <a:t> Fine Tune</a:t>
            </a:r>
          </a:p>
          <a:p>
            <a:pPr algn="ctr"/>
            <a:r>
              <a:rPr lang="en-US" dirty="0">
                <a:solidFill>
                  <a:schemeClr val="bg1"/>
                </a:solidFill>
              </a:rPr>
              <a:t>It’s not true that immigrants are stealing our jobs. </a:t>
            </a:r>
          </a:p>
          <a:p>
            <a:pPr algn="ctr"/>
            <a:r>
              <a:rPr lang="en-US" dirty="0">
                <a:solidFill>
                  <a:schemeClr val="bg1"/>
                </a:solidFill>
              </a:rPr>
              <a:t>In fact, they are contributing to the growth of our economy.</a:t>
            </a:r>
            <a:endParaRPr lang="en-IN" dirty="0"/>
          </a:p>
        </p:txBody>
      </p:sp>
      <p:sp>
        <p:nvSpPr>
          <p:cNvPr id="15" name="TextBox 14">
            <a:extLst>
              <a:ext uri="{FF2B5EF4-FFF2-40B4-BE49-F238E27FC236}">
                <a16:creationId xmlns:a16="http://schemas.microsoft.com/office/drawing/2014/main" id="{B50AED54-89DA-D691-5B46-724040741BA4}"/>
              </a:ext>
            </a:extLst>
          </p:cNvPr>
          <p:cNvSpPr txBox="1"/>
          <p:nvPr/>
        </p:nvSpPr>
        <p:spPr>
          <a:xfrm>
            <a:off x="6810989" y="3298750"/>
            <a:ext cx="5087418" cy="923330"/>
          </a:xfrm>
          <a:prstGeom prst="rect">
            <a:avLst/>
          </a:prstGeom>
          <a:noFill/>
        </p:spPr>
        <p:txBody>
          <a:bodyPr wrap="none" rtlCol="0">
            <a:spAutoFit/>
          </a:bodyPr>
          <a:lstStyle/>
          <a:p>
            <a:pPr algn="ctr"/>
            <a:r>
              <a:rPr lang="en-US" b="1" i="1" u="sng" dirty="0">
                <a:solidFill>
                  <a:schemeClr val="bg1"/>
                </a:solidFill>
              </a:rPr>
              <a:t>Instruction Fine Tune</a:t>
            </a:r>
          </a:p>
          <a:p>
            <a:pPr algn="ctr"/>
            <a:r>
              <a:rPr lang="en-US" dirty="0">
                <a:solidFill>
                  <a:schemeClr val="bg1"/>
                </a:solidFill>
              </a:rPr>
              <a:t>What do you mean by ‘ruining our country’? </a:t>
            </a:r>
          </a:p>
          <a:p>
            <a:pPr algn="ctr"/>
            <a:r>
              <a:rPr lang="en-US" dirty="0">
                <a:solidFill>
                  <a:schemeClr val="bg1"/>
                </a:solidFill>
              </a:rPr>
              <a:t>Do you have any facts to back up your statement?</a:t>
            </a:r>
            <a:endParaRPr lang="en-IN" dirty="0">
              <a:solidFill>
                <a:schemeClr val="bg1"/>
              </a:solidFill>
            </a:endParaRPr>
          </a:p>
        </p:txBody>
      </p:sp>
      <p:sp>
        <p:nvSpPr>
          <p:cNvPr id="16" name="TextBox 15">
            <a:extLst>
              <a:ext uri="{FF2B5EF4-FFF2-40B4-BE49-F238E27FC236}">
                <a16:creationId xmlns:a16="http://schemas.microsoft.com/office/drawing/2014/main" id="{BD18AA30-8A8F-0839-1CF4-C15D960063E5}"/>
              </a:ext>
            </a:extLst>
          </p:cNvPr>
          <p:cNvSpPr txBox="1"/>
          <p:nvPr/>
        </p:nvSpPr>
        <p:spPr>
          <a:xfrm>
            <a:off x="6495260" y="4724428"/>
            <a:ext cx="5718873" cy="646331"/>
          </a:xfrm>
          <a:prstGeom prst="rect">
            <a:avLst/>
          </a:prstGeom>
          <a:noFill/>
        </p:spPr>
        <p:txBody>
          <a:bodyPr wrap="none" rtlCol="0">
            <a:spAutoFit/>
          </a:bodyPr>
          <a:lstStyle/>
          <a:p>
            <a:pPr algn="ctr"/>
            <a:r>
              <a:rPr lang="en-US" b="1" i="1" u="sng" dirty="0">
                <a:solidFill>
                  <a:schemeClr val="bg1"/>
                </a:solidFill>
              </a:rPr>
              <a:t>Prefix Fine Tune</a:t>
            </a:r>
          </a:p>
          <a:p>
            <a:pPr algn="ctr"/>
            <a:r>
              <a:rPr lang="en-US" dirty="0">
                <a:solidFill>
                  <a:schemeClr val="bg1"/>
                </a:solidFill>
              </a:rPr>
              <a:t>are not the same as the same as the same as the same?</a:t>
            </a:r>
            <a:endParaRPr lang="en-IN" dirty="0">
              <a:solidFill>
                <a:schemeClr val="bg1"/>
              </a:solidFill>
            </a:endParaRPr>
          </a:p>
        </p:txBody>
      </p:sp>
      <p:sp>
        <p:nvSpPr>
          <p:cNvPr id="23" name="Arrow: Right 22">
            <a:extLst>
              <a:ext uri="{FF2B5EF4-FFF2-40B4-BE49-F238E27FC236}">
                <a16:creationId xmlns:a16="http://schemas.microsoft.com/office/drawing/2014/main" id="{405F742C-AB3C-91D5-1FE8-B72CE4EC53F6}"/>
              </a:ext>
            </a:extLst>
          </p:cNvPr>
          <p:cNvSpPr/>
          <p:nvPr/>
        </p:nvSpPr>
        <p:spPr>
          <a:xfrm>
            <a:off x="4424516" y="2581172"/>
            <a:ext cx="1715040" cy="71757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Bloomz-3b</a:t>
            </a:r>
          </a:p>
        </p:txBody>
      </p:sp>
    </p:spTree>
    <p:extLst>
      <p:ext uri="{BB962C8B-B14F-4D97-AF65-F5344CB8AC3E}">
        <p14:creationId xmlns:p14="http://schemas.microsoft.com/office/powerpoint/2010/main" val="3151589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AA54E8-49A3-2E46-EA49-DCD62D3D2781}"/>
            </a:ext>
          </a:extLst>
        </p:cNvPr>
        <p:cNvGrpSpPr/>
        <p:nvPr/>
      </p:nvGrpSpPr>
      <p:grpSpPr>
        <a:xfrm>
          <a:off x="0" y="0"/>
          <a:ext cx="0" cy="0"/>
          <a:chOff x="0" y="0"/>
          <a:chExt cx="0" cy="0"/>
        </a:xfrm>
      </p:grpSpPr>
      <p:sp>
        <p:nvSpPr>
          <p:cNvPr id="21" name="Speech Bubble: Rectangle with Corners Rounded 20">
            <a:extLst>
              <a:ext uri="{FF2B5EF4-FFF2-40B4-BE49-F238E27FC236}">
                <a16:creationId xmlns:a16="http://schemas.microsoft.com/office/drawing/2014/main" id="{7DC0DBCC-B691-CAC6-B73A-A4DEC320D298}"/>
              </a:ext>
            </a:extLst>
          </p:cNvPr>
          <p:cNvSpPr/>
          <p:nvPr/>
        </p:nvSpPr>
        <p:spPr>
          <a:xfrm>
            <a:off x="6495260" y="4612925"/>
            <a:ext cx="5654962" cy="923330"/>
          </a:xfrm>
          <a:prstGeom prst="wedgeRoundRectCallou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Speech Bubble: Rectangle with Corners Rounded 19">
            <a:extLst>
              <a:ext uri="{FF2B5EF4-FFF2-40B4-BE49-F238E27FC236}">
                <a16:creationId xmlns:a16="http://schemas.microsoft.com/office/drawing/2014/main" id="{244AF8A5-7179-8809-FB86-9F465A16A9A2}"/>
              </a:ext>
            </a:extLst>
          </p:cNvPr>
          <p:cNvSpPr/>
          <p:nvPr/>
        </p:nvSpPr>
        <p:spPr>
          <a:xfrm>
            <a:off x="6810989" y="3352745"/>
            <a:ext cx="5087418" cy="923330"/>
          </a:xfrm>
          <a:prstGeom prst="wedgeRoundRectCallou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Speech Bubble: Rectangle with Corners Rounded 18">
            <a:extLst>
              <a:ext uri="{FF2B5EF4-FFF2-40B4-BE49-F238E27FC236}">
                <a16:creationId xmlns:a16="http://schemas.microsoft.com/office/drawing/2014/main" id="{4D7986AA-4F37-8FAC-3BED-E9B1B123D4CD}"/>
              </a:ext>
            </a:extLst>
          </p:cNvPr>
          <p:cNvSpPr/>
          <p:nvPr/>
        </p:nvSpPr>
        <p:spPr>
          <a:xfrm>
            <a:off x="6331287" y="1975848"/>
            <a:ext cx="5818935" cy="923330"/>
          </a:xfrm>
          <a:prstGeom prst="wedgeRoundRectCallou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Speech Bubble: Oval 17">
            <a:extLst>
              <a:ext uri="{FF2B5EF4-FFF2-40B4-BE49-F238E27FC236}">
                <a16:creationId xmlns:a16="http://schemas.microsoft.com/office/drawing/2014/main" id="{C0063E7B-5009-FB11-471A-BBF20195D74A}"/>
              </a:ext>
            </a:extLst>
          </p:cNvPr>
          <p:cNvSpPr/>
          <p:nvPr/>
        </p:nvSpPr>
        <p:spPr>
          <a:xfrm>
            <a:off x="165772" y="2581172"/>
            <a:ext cx="3867021" cy="1325563"/>
          </a:xfrm>
          <a:prstGeom prst="wedgeEllipseCallou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Speech Bubble: Rectangle with Corners Rounded 16">
            <a:extLst>
              <a:ext uri="{FF2B5EF4-FFF2-40B4-BE49-F238E27FC236}">
                <a16:creationId xmlns:a16="http://schemas.microsoft.com/office/drawing/2014/main" id="{25FFD55B-5FFF-3848-CB1B-DF3EEF2C3FA7}"/>
              </a:ext>
            </a:extLst>
          </p:cNvPr>
          <p:cNvSpPr/>
          <p:nvPr/>
        </p:nvSpPr>
        <p:spPr>
          <a:xfrm>
            <a:off x="7466902" y="707923"/>
            <a:ext cx="4220128" cy="991244"/>
          </a:xfrm>
          <a:prstGeom prst="wedgeRoundRectCallou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itle 4">
            <a:extLst>
              <a:ext uri="{FF2B5EF4-FFF2-40B4-BE49-F238E27FC236}">
                <a16:creationId xmlns:a16="http://schemas.microsoft.com/office/drawing/2014/main" id="{997ABDDC-69B8-B065-5AA6-AD37B3889927}"/>
              </a:ext>
            </a:extLst>
          </p:cNvPr>
          <p:cNvSpPr>
            <a:spLocks noGrp="1"/>
          </p:cNvSpPr>
          <p:nvPr>
            <p:ph type="title"/>
          </p:nvPr>
        </p:nvSpPr>
        <p:spPr>
          <a:xfrm>
            <a:off x="504970" y="262101"/>
            <a:ext cx="10515600" cy="1325563"/>
          </a:xfrm>
        </p:spPr>
        <p:txBody>
          <a:bodyPr/>
          <a:lstStyle/>
          <a:p>
            <a:r>
              <a:rPr lang="en-IN" dirty="0">
                <a:solidFill>
                  <a:srgbClr val="C00000"/>
                </a:solidFill>
                <a:latin typeface="Times New Roman" panose="02020603050405020304" pitchFamily="18" charset="0"/>
                <a:cs typeface="Times New Roman" panose="02020603050405020304" pitchFamily="18" charset="0"/>
              </a:rPr>
              <a:t>Counter Speech Example</a:t>
            </a:r>
          </a:p>
        </p:txBody>
      </p:sp>
      <p:sp>
        <p:nvSpPr>
          <p:cNvPr id="4" name="Flowchart: Process 3">
            <a:extLst>
              <a:ext uri="{FF2B5EF4-FFF2-40B4-BE49-F238E27FC236}">
                <a16:creationId xmlns:a16="http://schemas.microsoft.com/office/drawing/2014/main" id="{07B02501-116B-B694-3BC5-3A75A8A11BD2}"/>
              </a:ext>
            </a:extLst>
          </p:cNvPr>
          <p:cNvSpPr/>
          <p:nvPr/>
        </p:nvSpPr>
        <p:spPr>
          <a:xfrm>
            <a:off x="0" y="6046839"/>
            <a:ext cx="12192000" cy="811161"/>
          </a:xfrm>
          <a:prstGeom prst="flowChartProcess">
            <a:avLst/>
          </a:prstGeom>
          <a:solidFill>
            <a:srgbClr val="C00000"/>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b="1" dirty="0">
                <a:latin typeface="Times New Roman" panose="02020603050405020304" pitchFamily="18" charset="0"/>
                <a:cs typeface="Times New Roman" panose="02020603050405020304" pitchFamily="18" charset="0"/>
              </a:rPr>
              <a:t>              Indian Institute Of Technology Delhi</a:t>
            </a:r>
          </a:p>
        </p:txBody>
      </p:sp>
      <p:pic>
        <p:nvPicPr>
          <p:cNvPr id="6" name="Picture 5" descr="A logo with text and symbols&#10;&#10;AI-generated content may be incorrect.">
            <a:extLst>
              <a:ext uri="{FF2B5EF4-FFF2-40B4-BE49-F238E27FC236}">
                <a16:creationId xmlns:a16="http://schemas.microsoft.com/office/drawing/2014/main" id="{CE9AE01A-78E4-AD3C-A84D-0B57CEEE0D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90" y="6046838"/>
            <a:ext cx="811161" cy="811161"/>
          </a:xfrm>
          <a:prstGeom prst="rect">
            <a:avLst/>
          </a:prstGeom>
        </p:spPr>
      </p:pic>
      <p:sp>
        <p:nvSpPr>
          <p:cNvPr id="7" name="TextBox 6">
            <a:extLst>
              <a:ext uri="{FF2B5EF4-FFF2-40B4-BE49-F238E27FC236}">
                <a16:creationId xmlns:a16="http://schemas.microsoft.com/office/drawing/2014/main" id="{C98D4B1C-6B94-361B-BDA8-64817C4C066B}"/>
              </a:ext>
            </a:extLst>
          </p:cNvPr>
          <p:cNvSpPr txBox="1"/>
          <p:nvPr/>
        </p:nvSpPr>
        <p:spPr>
          <a:xfrm>
            <a:off x="9606997" y="6267752"/>
            <a:ext cx="2585003" cy="369332"/>
          </a:xfrm>
          <a:prstGeom prst="rect">
            <a:avLst/>
          </a:prstGeom>
          <a:noFill/>
        </p:spPr>
        <p:txBody>
          <a:bodyPr wrap="none" rtlCol="0">
            <a:spAutoFit/>
          </a:bodyPr>
          <a:lstStyle/>
          <a:p>
            <a:r>
              <a:rPr lang="en-IN" b="1" dirty="0">
                <a:solidFill>
                  <a:schemeClr val="bg1"/>
                </a:solidFill>
                <a:latin typeface="Times New Roman" panose="02020603050405020304" pitchFamily="18" charset="0"/>
                <a:cs typeface="Times New Roman" panose="02020603050405020304" pitchFamily="18" charset="0"/>
              </a:rPr>
              <a:t>Deep Learning For NLP</a:t>
            </a:r>
          </a:p>
        </p:txBody>
      </p:sp>
      <p:sp>
        <p:nvSpPr>
          <p:cNvPr id="11" name="TextBox 10">
            <a:extLst>
              <a:ext uri="{FF2B5EF4-FFF2-40B4-BE49-F238E27FC236}">
                <a16:creationId xmlns:a16="http://schemas.microsoft.com/office/drawing/2014/main" id="{9C1E597E-D590-45CD-2316-36FDCE651B15}"/>
              </a:ext>
            </a:extLst>
          </p:cNvPr>
          <p:cNvSpPr txBox="1"/>
          <p:nvPr/>
        </p:nvSpPr>
        <p:spPr>
          <a:xfrm>
            <a:off x="293593" y="2797264"/>
            <a:ext cx="3867021" cy="923330"/>
          </a:xfrm>
          <a:prstGeom prst="rect">
            <a:avLst/>
          </a:prstGeom>
          <a:noFill/>
          <a:effectLst>
            <a:softEdge rad="0"/>
          </a:effectLst>
        </p:spPr>
        <p:txBody>
          <a:bodyPr wrap="square" rtlCol="0">
            <a:spAutoFit/>
          </a:bodyPr>
          <a:lstStyle/>
          <a:p>
            <a:r>
              <a:rPr lang="en-US" dirty="0">
                <a:solidFill>
                  <a:schemeClr val="bg1"/>
                </a:solidFill>
              </a:rPr>
              <a:t>"You people are ruining our country!”</a:t>
            </a:r>
          </a:p>
          <a:p>
            <a:r>
              <a:rPr lang="en-US" dirty="0">
                <a:solidFill>
                  <a:schemeClr val="bg1"/>
                </a:solidFill>
              </a:rPr>
              <a:t> "Immigrants are stealing our jobs!" </a:t>
            </a:r>
          </a:p>
          <a:p>
            <a:r>
              <a:rPr lang="en-US" dirty="0">
                <a:solidFill>
                  <a:schemeClr val="bg1"/>
                </a:solidFill>
              </a:rPr>
              <a:t> "We should send them all back!"</a:t>
            </a:r>
            <a:endParaRPr lang="en-IN" dirty="0">
              <a:solidFill>
                <a:schemeClr val="bg1"/>
              </a:solidFill>
            </a:endParaRPr>
          </a:p>
        </p:txBody>
      </p:sp>
      <p:sp>
        <p:nvSpPr>
          <p:cNvPr id="13" name="TextBox 12">
            <a:extLst>
              <a:ext uri="{FF2B5EF4-FFF2-40B4-BE49-F238E27FC236}">
                <a16:creationId xmlns:a16="http://schemas.microsoft.com/office/drawing/2014/main" id="{E0353F8F-9D0D-EDEB-C24C-CC46DFE77A30}"/>
              </a:ext>
            </a:extLst>
          </p:cNvPr>
          <p:cNvSpPr txBox="1"/>
          <p:nvPr/>
        </p:nvSpPr>
        <p:spPr>
          <a:xfrm>
            <a:off x="7733000" y="775837"/>
            <a:ext cx="3420552" cy="923330"/>
          </a:xfrm>
          <a:prstGeom prst="rect">
            <a:avLst/>
          </a:prstGeom>
          <a:noFill/>
        </p:spPr>
        <p:txBody>
          <a:bodyPr wrap="none" rtlCol="0">
            <a:spAutoFit/>
          </a:bodyPr>
          <a:lstStyle/>
          <a:p>
            <a:pPr algn="ctr"/>
            <a:r>
              <a:rPr lang="en-US" b="1" i="1" u="sng" dirty="0">
                <a:solidFill>
                  <a:schemeClr val="bg1"/>
                </a:solidFill>
              </a:rPr>
              <a:t>No Fine Tune</a:t>
            </a:r>
          </a:p>
          <a:p>
            <a:pPr algn="ctr"/>
            <a:r>
              <a:rPr lang="en-US" dirty="0">
                <a:solidFill>
                  <a:schemeClr val="bg1"/>
                </a:solidFill>
              </a:rPr>
              <a:t>Immigrants are a vital part of the </a:t>
            </a:r>
          </a:p>
          <a:p>
            <a:pPr algn="ctr"/>
            <a:r>
              <a:rPr lang="en-US" dirty="0">
                <a:solidFill>
                  <a:schemeClr val="bg1"/>
                </a:solidFill>
              </a:rPr>
              <a:t>American economy.</a:t>
            </a:r>
            <a:endParaRPr lang="en-IN" dirty="0">
              <a:solidFill>
                <a:schemeClr val="bg1"/>
              </a:solidFill>
            </a:endParaRPr>
          </a:p>
        </p:txBody>
      </p:sp>
      <p:sp>
        <p:nvSpPr>
          <p:cNvPr id="14" name="TextBox 13">
            <a:extLst>
              <a:ext uri="{FF2B5EF4-FFF2-40B4-BE49-F238E27FC236}">
                <a16:creationId xmlns:a16="http://schemas.microsoft.com/office/drawing/2014/main" id="{A222E42D-86A9-C42F-14AE-4845260DBEA8}"/>
              </a:ext>
            </a:extLst>
          </p:cNvPr>
          <p:cNvSpPr txBox="1"/>
          <p:nvPr/>
        </p:nvSpPr>
        <p:spPr>
          <a:xfrm>
            <a:off x="7150439" y="1975848"/>
            <a:ext cx="4180632" cy="923330"/>
          </a:xfrm>
          <a:prstGeom prst="rect">
            <a:avLst/>
          </a:prstGeom>
          <a:noFill/>
        </p:spPr>
        <p:txBody>
          <a:bodyPr wrap="none" rtlCol="0">
            <a:spAutoFit/>
          </a:bodyPr>
          <a:lstStyle/>
          <a:p>
            <a:pPr algn="ctr"/>
            <a:r>
              <a:rPr lang="en-US" b="1" i="1" u="sng" dirty="0" err="1">
                <a:solidFill>
                  <a:schemeClr val="bg1"/>
                </a:solidFill>
              </a:rPr>
              <a:t>LoRA</a:t>
            </a:r>
            <a:r>
              <a:rPr lang="en-US" b="1" i="1" u="sng" dirty="0">
                <a:solidFill>
                  <a:schemeClr val="bg1"/>
                </a:solidFill>
              </a:rPr>
              <a:t> Fine Tune</a:t>
            </a:r>
          </a:p>
          <a:p>
            <a:pPr algn="ctr"/>
            <a:r>
              <a:rPr lang="en-US" dirty="0">
                <a:solidFill>
                  <a:schemeClr val="bg1"/>
                </a:solidFill>
              </a:rPr>
              <a:t>There is no evidence that immigrants are</a:t>
            </a:r>
          </a:p>
          <a:p>
            <a:pPr algn="ctr"/>
            <a:r>
              <a:rPr lang="en-US" dirty="0">
                <a:solidFill>
                  <a:schemeClr val="bg1"/>
                </a:solidFill>
              </a:rPr>
              <a:t> stealing our jobs.</a:t>
            </a:r>
            <a:endParaRPr lang="en-IN" dirty="0"/>
          </a:p>
        </p:txBody>
      </p:sp>
      <p:sp>
        <p:nvSpPr>
          <p:cNvPr id="15" name="TextBox 14">
            <a:extLst>
              <a:ext uri="{FF2B5EF4-FFF2-40B4-BE49-F238E27FC236}">
                <a16:creationId xmlns:a16="http://schemas.microsoft.com/office/drawing/2014/main" id="{0E88CD87-FDAD-62A3-9265-CC153621B10E}"/>
              </a:ext>
            </a:extLst>
          </p:cNvPr>
          <p:cNvSpPr txBox="1"/>
          <p:nvPr/>
        </p:nvSpPr>
        <p:spPr>
          <a:xfrm>
            <a:off x="7493258" y="3298750"/>
            <a:ext cx="3722879" cy="923330"/>
          </a:xfrm>
          <a:prstGeom prst="rect">
            <a:avLst/>
          </a:prstGeom>
          <a:noFill/>
        </p:spPr>
        <p:txBody>
          <a:bodyPr wrap="none" rtlCol="0">
            <a:spAutoFit/>
          </a:bodyPr>
          <a:lstStyle/>
          <a:p>
            <a:pPr algn="ctr"/>
            <a:r>
              <a:rPr lang="en-US" b="1" i="1" u="sng" dirty="0">
                <a:solidFill>
                  <a:schemeClr val="bg1"/>
                </a:solidFill>
              </a:rPr>
              <a:t>Instruction Fine Tune</a:t>
            </a:r>
          </a:p>
          <a:p>
            <a:pPr algn="ctr"/>
            <a:r>
              <a:rPr lang="en-US" dirty="0">
                <a:solidFill>
                  <a:schemeClr val="bg1"/>
                </a:solidFill>
              </a:rPr>
              <a:t> I don’t think it’s fair to say that </a:t>
            </a:r>
            <a:r>
              <a:rPr lang="en-US" dirty="0" err="1">
                <a:solidFill>
                  <a:schemeClr val="bg1"/>
                </a:solidFill>
              </a:rPr>
              <a:t>immi</a:t>
            </a:r>
            <a:endParaRPr lang="en-US" dirty="0">
              <a:solidFill>
                <a:schemeClr val="bg1"/>
              </a:solidFill>
            </a:endParaRPr>
          </a:p>
          <a:p>
            <a:pPr algn="ctr"/>
            <a:r>
              <a:rPr lang="en-US" dirty="0">
                <a:solidFill>
                  <a:schemeClr val="bg1"/>
                </a:solidFill>
              </a:rPr>
              <a:t>grants are stealing our jobs.</a:t>
            </a:r>
            <a:endParaRPr lang="en-IN" dirty="0">
              <a:solidFill>
                <a:schemeClr val="bg1"/>
              </a:solidFill>
            </a:endParaRPr>
          </a:p>
        </p:txBody>
      </p:sp>
      <p:sp>
        <p:nvSpPr>
          <p:cNvPr id="16" name="TextBox 15">
            <a:extLst>
              <a:ext uri="{FF2B5EF4-FFF2-40B4-BE49-F238E27FC236}">
                <a16:creationId xmlns:a16="http://schemas.microsoft.com/office/drawing/2014/main" id="{C9152323-F512-904C-C25F-5D4347270BA1}"/>
              </a:ext>
            </a:extLst>
          </p:cNvPr>
          <p:cNvSpPr txBox="1"/>
          <p:nvPr/>
        </p:nvSpPr>
        <p:spPr>
          <a:xfrm>
            <a:off x="7215714" y="4661844"/>
            <a:ext cx="4277966" cy="923330"/>
          </a:xfrm>
          <a:prstGeom prst="rect">
            <a:avLst/>
          </a:prstGeom>
          <a:noFill/>
        </p:spPr>
        <p:txBody>
          <a:bodyPr wrap="none" rtlCol="0">
            <a:spAutoFit/>
          </a:bodyPr>
          <a:lstStyle/>
          <a:p>
            <a:pPr algn="ctr"/>
            <a:r>
              <a:rPr lang="en-US" b="1" i="1" u="sng" dirty="0">
                <a:solidFill>
                  <a:schemeClr val="bg1"/>
                </a:solidFill>
              </a:rPr>
              <a:t>Prefix Fine Tune</a:t>
            </a:r>
          </a:p>
          <a:p>
            <a:pPr algn="ctr"/>
            <a:r>
              <a:rPr lang="en-US" dirty="0">
                <a:solidFill>
                  <a:schemeClr val="bg1"/>
                </a:solidFill>
              </a:rPr>
              <a:t> </a:t>
            </a:r>
            <a:r>
              <a:rPr lang="en-US" dirty="0" err="1">
                <a:solidFill>
                  <a:schemeClr val="bg1"/>
                </a:solidFill>
              </a:rPr>
              <a:t>bareidited</a:t>
            </a:r>
            <a:r>
              <a:rPr lang="en-US" dirty="0">
                <a:solidFill>
                  <a:schemeClr val="bg1"/>
                </a:solidFill>
              </a:rPr>
              <a:t> </a:t>
            </a:r>
            <a:r>
              <a:rPr lang="en-US" dirty="0" err="1">
                <a:solidFill>
                  <a:schemeClr val="bg1"/>
                </a:solidFill>
              </a:rPr>
              <a:t>byrmosning</a:t>
            </a:r>
            <a:r>
              <a:rPr lang="en-US" dirty="0">
                <a:solidFill>
                  <a:schemeClr val="bg1"/>
                </a:solidFill>
              </a:rPr>
              <a:t> us people who we</a:t>
            </a:r>
          </a:p>
          <a:p>
            <a:pPr algn="ctr"/>
            <a:r>
              <a:rPr lang="en-US" dirty="0">
                <a:solidFill>
                  <a:schemeClr val="bg1"/>
                </a:solidFill>
              </a:rPr>
              <a:t> Americans are </a:t>
            </a:r>
            <a:r>
              <a:rPr lang="en-US" dirty="0" err="1">
                <a:solidFill>
                  <a:schemeClr val="bg1"/>
                </a:solidFill>
              </a:rPr>
              <a:t>you’s</a:t>
            </a:r>
            <a:endParaRPr lang="en-IN" dirty="0">
              <a:solidFill>
                <a:schemeClr val="bg1"/>
              </a:solidFill>
            </a:endParaRPr>
          </a:p>
        </p:txBody>
      </p:sp>
      <p:sp>
        <p:nvSpPr>
          <p:cNvPr id="23" name="Arrow: Right 22">
            <a:extLst>
              <a:ext uri="{FF2B5EF4-FFF2-40B4-BE49-F238E27FC236}">
                <a16:creationId xmlns:a16="http://schemas.microsoft.com/office/drawing/2014/main" id="{EEFDD07D-9A01-E2B8-A839-74BBBF820D17}"/>
              </a:ext>
            </a:extLst>
          </p:cNvPr>
          <p:cNvSpPr/>
          <p:nvPr/>
        </p:nvSpPr>
        <p:spPr>
          <a:xfrm>
            <a:off x="4356475" y="2581172"/>
            <a:ext cx="1715040" cy="71757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Flan-T5-XL</a:t>
            </a:r>
          </a:p>
        </p:txBody>
      </p:sp>
    </p:spTree>
    <p:extLst>
      <p:ext uri="{BB962C8B-B14F-4D97-AF65-F5344CB8AC3E}">
        <p14:creationId xmlns:p14="http://schemas.microsoft.com/office/powerpoint/2010/main" val="810186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2A5BEF-5255-7F75-F073-D1D7B7EEE536}"/>
            </a:ext>
          </a:extLst>
        </p:cNvPr>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DCA8E7D0-3D2A-A7FE-A962-6441ABF5223E}"/>
              </a:ext>
            </a:extLst>
          </p:cNvPr>
          <p:cNvSpPr/>
          <p:nvPr/>
        </p:nvSpPr>
        <p:spPr>
          <a:xfrm>
            <a:off x="5496232" y="3165987"/>
            <a:ext cx="1818968" cy="34192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Speech Bubble: Oval 17">
            <a:extLst>
              <a:ext uri="{FF2B5EF4-FFF2-40B4-BE49-F238E27FC236}">
                <a16:creationId xmlns:a16="http://schemas.microsoft.com/office/drawing/2014/main" id="{AE0C2DD6-D26B-AF31-294E-BF653AFA93B5}"/>
              </a:ext>
            </a:extLst>
          </p:cNvPr>
          <p:cNvSpPr/>
          <p:nvPr/>
        </p:nvSpPr>
        <p:spPr>
          <a:xfrm>
            <a:off x="3116826" y="1059031"/>
            <a:ext cx="4998223" cy="1872403"/>
          </a:xfrm>
          <a:prstGeom prst="wedgeEllipseCallout">
            <a:avLst/>
          </a:prstGeom>
          <a:solidFill>
            <a:schemeClr val="tx1">
              <a:lumMod val="85000"/>
              <a:lumOff val="15000"/>
            </a:schemeClr>
          </a:solidFill>
          <a:scene3d>
            <a:camera prst="orthographicFront">
              <a:rot lat="0" lon="10799977" rev="0"/>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Speech Bubble: Rectangle with Corners Rounded 16">
            <a:extLst>
              <a:ext uri="{FF2B5EF4-FFF2-40B4-BE49-F238E27FC236}">
                <a16:creationId xmlns:a16="http://schemas.microsoft.com/office/drawing/2014/main" id="{5325F7E5-2D19-19E0-FE00-C80FB5DDECCC}"/>
              </a:ext>
            </a:extLst>
          </p:cNvPr>
          <p:cNvSpPr/>
          <p:nvPr/>
        </p:nvSpPr>
        <p:spPr>
          <a:xfrm>
            <a:off x="7849850" y="3789513"/>
            <a:ext cx="4220128" cy="991244"/>
          </a:xfrm>
          <a:prstGeom prst="wedgeRoundRectCallou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itle 4">
            <a:extLst>
              <a:ext uri="{FF2B5EF4-FFF2-40B4-BE49-F238E27FC236}">
                <a16:creationId xmlns:a16="http://schemas.microsoft.com/office/drawing/2014/main" id="{B6257ED0-E49B-7FBF-FE7C-EC111A192156}"/>
              </a:ext>
            </a:extLst>
          </p:cNvPr>
          <p:cNvSpPr>
            <a:spLocks noGrp="1"/>
          </p:cNvSpPr>
          <p:nvPr>
            <p:ph type="title"/>
          </p:nvPr>
        </p:nvSpPr>
        <p:spPr>
          <a:xfrm>
            <a:off x="425065" y="175333"/>
            <a:ext cx="10515600" cy="1325563"/>
          </a:xfrm>
        </p:spPr>
        <p:txBody>
          <a:bodyPr>
            <a:normAutofit/>
          </a:bodyPr>
          <a:lstStyle/>
          <a:p>
            <a:r>
              <a:rPr lang="en-IN" dirty="0">
                <a:solidFill>
                  <a:srgbClr val="C00000"/>
                </a:solidFill>
                <a:latin typeface="Times New Roman" panose="02020603050405020304" pitchFamily="18" charset="0"/>
                <a:cs typeface="Times New Roman" panose="02020603050405020304" pitchFamily="18" charset="0"/>
              </a:rPr>
              <a:t>Integrating RAG(Retrieval-Augmented Generation)</a:t>
            </a:r>
          </a:p>
        </p:txBody>
      </p:sp>
      <p:sp>
        <p:nvSpPr>
          <p:cNvPr id="4" name="Flowchart: Process 3">
            <a:extLst>
              <a:ext uri="{FF2B5EF4-FFF2-40B4-BE49-F238E27FC236}">
                <a16:creationId xmlns:a16="http://schemas.microsoft.com/office/drawing/2014/main" id="{A1696325-A09C-2052-6D82-7710C54C4F2C}"/>
              </a:ext>
            </a:extLst>
          </p:cNvPr>
          <p:cNvSpPr/>
          <p:nvPr/>
        </p:nvSpPr>
        <p:spPr>
          <a:xfrm>
            <a:off x="0" y="6046839"/>
            <a:ext cx="12192000" cy="811161"/>
          </a:xfrm>
          <a:prstGeom prst="flowChartProcess">
            <a:avLst/>
          </a:prstGeom>
          <a:solidFill>
            <a:srgbClr val="C00000"/>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b="1" dirty="0">
                <a:latin typeface="Times New Roman" panose="02020603050405020304" pitchFamily="18" charset="0"/>
                <a:cs typeface="Times New Roman" panose="02020603050405020304" pitchFamily="18" charset="0"/>
              </a:rPr>
              <a:t>              Indian Institute Of Technology Delhi</a:t>
            </a:r>
          </a:p>
        </p:txBody>
      </p:sp>
      <p:pic>
        <p:nvPicPr>
          <p:cNvPr id="6" name="Picture 5" descr="A logo with text and symbols&#10;&#10;AI-generated content may be incorrect.">
            <a:extLst>
              <a:ext uri="{FF2B5EF4-FFF2-40B4-BE49-F238E27FC236}">
                <a16:creationId xmlns:a16="http://schemas.microsoft.com/office/drawing/2014/main" id="{F9C18597-23D5-BFFB-E7BB-D5409EB964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90" y="6046838"/>
            <a:ext cx="811161" cy="811161"/>
          </a:xfrm>
          <a:prstGeom prst="rect">
            <a:avLst/>
          </a:prstGeom>
        </p:spPr>
      </p:pic>
      <p:sp>
        <p:nvSpPr>
          <p:cNvPr id="7" name="TextBox 6">
            <a:extLst>
              <a:ext uri="{FF2B5EF4-FFF2-40B4-BE49-F238E27FC236}">
                <a16:creationId xmlns:a16="http://schemas.microsoft.com/office/drawing/2014/main" id="{1D8E2E84-BA13-DD2B-AB3F-412C295DC9EF}"/>
              </a:ext>
            </a:extLst>
          </p:cNvPr>
          <p:cNvSpPr txBox="1"/>
          <p:nvPr/>
        </p:nvSpPr>
        <p:spPr>
          <a:xfrm>
            <a:off x="9606997" y="6267752"/>
            <a:ext cx="2585003" cy="369332"/>
          </a:xfrm>
          <a:prstGeom prst="rect">
            <a:avLst/>
          </a:prstGeom>
          <a:noFill/>
        </p:spPr>
        <p:txBody>
          <a:bodyPr wrap="none" rtlCol="0">
            <a:spAutoFit/>
          </a:bodyPr>
          <a:lstStyle/>
          <a:p>
            <a:r>
              <a:rPr lang="en-IN" b="1" dirty="0">
                <a:solidFill>
                  <a:schemeClr val="bg1"/>
                </a:solidFill>
                <a:latin typeface="Times New Roman" panose="02020603050405020304" pitchFamily="18" charset="0"/>
                <a:cs typeface="Times New Roman" panose="02020603050405020304" pitchFamily="18" charset="0"/>
              </a:rPr>
              <a:t>Deep Learning For NLP</a:t>
            </a:r>
          </a:p>
        </p:txBody>
      </p:sp>
      <p:sp>
        <p:nvSpPr>
          <p:cNvPr id="11" name="TextBox 10">
            <a:extLst>
              <a:ext uri="{FF2B5EF4-FFF2-40B4-BE49-F238E27FC236}">
                <a16:creationId xmlns:a16="http://schemas.microsoft.com/office/drawing/2014/main" id="{A3384375-F901-9DA1-191F-3C364827E786}"/>
              </a:ext>
            </a:extLst>
          </p:cNvPr>
          <p:cNvSpPr txBox="1"/>
          <p:nvPr/>
        </p:nvSpPr>
        <p:spPr>
          <a:xfrm>
            <a:off x="3527932" y="1395067"/>
            <a:ext cx="4309867" cy="1200329"/>
          </a:xfrm>
          <a:prstGeom prst="rect">
            <a:avLst/>
          </a:prstGeom>
          <a:noFill/>
          <a:effectLst>
            <a:softEdge rad="0"/>
          </a:effectLst>
        </p:spPr>
        <p:txBody>
          <a:bodyPr wrap="square" rtlCol="0">
            <a:spAutoFit/>
          </a:bodyPr>
          <a:lstStyle/>
          <a:p>
            <a:r>
              <a:rPr lang="en-US" sz="800" dirty="0">
                <a:solidFill>
                  <a:schemeClr val="bg1"/>
                </a:solidFill>
              </a:rPr>
              <a:t>""Immigrants contribute positively to the economy and create jobs.",    "Crime rates among immigrants are lower than among native-born citizens.",    "Diversity in communities leads to cultural enrichment and innovation.",    "Studies show that hate speech can increase social division and harm mental health.",    "Counter speech is an effective way to reduce the spread of hate online.",    "Freedom of speech does not protect hate speech that incites violence or discrimination.",    "Many immigrants pay taxes and contribute to social services.",    "Education and awareness are key to combating hate speech.",    "Social media platforms have policies to limit hate speech and promote respectful dialogue.",    "Research indicates that </a:t>
            </a:r>
            <a:r>
              <a:rPr lang="en-US" sz="800" dirty="0" err="1">
                <a:solidFill>
                  <a:schemeClr val="bg1"/>
                </a:solidFill>
              </a:rPr>
              <a:t>counterspeech</a:t>
            </a:r>
            <a:r>
              <a:rPr lang="en-US" sz="800" dirty="0">
                <a:solidFill>
                  <a:schemeClr val="bg1"/>
                </a:solidFill>
              </a:rPr>
              <a:t> can change attitudes and reduce hate speech prevalence."</a:t>
            </a:r>
            <a:endParaRPr lang="en-IN" sz="800" dirty="0">
              <a:solidFill>
                <a:schemeClr val="bg1"/>
              </a:solidFill>
            </a:endParaRPr>
          </a:p>
        </p:txBody>
      </p:sp>
      <p:sp>
        <p:nvSpPr>
          <p:cNvPr id="13" name="TextBox 12">
            <a:extLst>
              <a:ext uri="{FF2B5EF4-FFF2-40B4-BE49-F238E27FC236}">
                <a16:creationId xmlns:a16="http://schemas.microsoft.com/office/drawing/2014/main" id="{37D4A71B-7648-9900-DB4F-1E53BE9E42A1}"/>
              </a:ext>
            </a:extLst>
          </p:cNvPr>
          <p:cNvSpPr txBox="1"/>
          <p:nvPr/>
        </p:nvSpPr>
        <p:spPr>
          <a:xfrm>
            <a:off x="7727828" y="3746969"/>
            <a:ext cx="4464172" cy="923330"/>
          </a:xfrm>
          <a:prstGeom prst="rect">
            <a:avLst/>
          </a:prstGeom>
          <a:noFill/>
        </p:spPr>
        <p:txBody>
          <a:bodyPr wrap="none" rtlCol="0">
            <a:spAutoFit/>
          </a:bodyPr>
          <a:lstStyle/>
          <a:p>
            <a:pPr algn="ctr"/>
            <a:endParaRPr lang="en-US" b="1" i="1" u="sng" dirty="0">
              <a:solidFill>
                <a:schemeClr val="bg1"/>
              </a:solidFill>
            </a:endParaRPr>
          </a:p>
          <a:p>
            <a:pPr algn="ctr"/>
            <a:r>
              <a:rPr lang="en-US" dirty="0">
                <a:solidFill>
                  <a:schemeClr val="bg1"/>
                </a:solidFill>
              </a:rPr>
              <a:t>"Many immigrants pay taxes and contribute</a:t>
            </a:r>
          </a:p>
          <a:p>
            <a:pPr algn="ctr"/>
            <a:r>
              <a:rPr lang="en-US" dirty="0">
                <a:solidFill>
                  <a:schemeClr val="bg1"/>
                </a:solidFill>
              </a:rPr>
              <a:t> to social services."</a:t>
            </a:r>
            <a:endParaRPr lang="en-IN" dirty="0">
              <a:solidFill>
                <a:schemeClr val="bg1"/>
              </a:solidFill>
            </a:endParaRPr>
          </a:p>
        </p:txBody>
      </p:sp>
      <p:sp>
        <p:nvSpPr>
          <p:cNvPr id="23" name="Arrow: Right 22">
            <a:extLst>
              <a:ext uri="{FF2B5EF4-FFF2-40B4-BE49-F238E27FC236}">
                <a16:creationId xmlns:a16="http://schemas.microsoft.com/office/drawing/2014/main" id="{51960748-78EC-46BF-2F63-2755E47C3C3C}"/>
              </a:ext>
            </a:extLst>
          </p:cNvPr>
          <p:cNvSpPr/>
          <p:nvPr/>
        </p:nvSpPr>
        <p:spPr>
          <a:xfrm>
            <a:off x="5496232" y="3843948"/>
            <a:ext cx="1715040" cy="71757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Speech Bubble: Oval 1">
            <a:extLst>
              <a:ext uri="{FF2B5EF4-FFF2-40B4-BE49-F238E27FC236}">
                <a16:creationId xmlns:a16="http://schemas.microsoft.com/office/drawing/2014/main" id="{7F934067-3544-8954-AE89-8822A5309AA4}"/>
              </a:ext>
            </a:extLst>
          </p:cNvPr>
          <p:cNvSpPr/>
          <p:nvPr/>
        </p:nvSpPr>
        <p:spPr>
          <a:xfrm>
            <a:off x="283759" y="3455194"/>
            <a:ext cx="3867021" cy="1325563"/>
          </a:xfrm>
          <a:prstGeom prst="wedgeEllipseCallou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extBox 2">
            <a:extLst>
              <a:ext uri="{FF2B5EF4-FFF2-40B4-BE49-F238E27FC236}">
                <a16:creationId xmlns:a16="http://schemas.microsoft.com/office/drawing/2014/main" id="{FD6F7C2D-21AB-4BA3-35BB-39497BC447C4}"/>
              </a:ext>
            </a:extLst>
          </p:cNvPr>
          <p:cNvSpPr txBox="1"/>
          <p:nvPr/>
        </p:nvSpPr>
        <p:spPr>
          <a:xfrm>
            <a:off x="411580" y="3671286"/>
            <a:ext cx="3867021" cy="923330"/>
          </a:xfrm>
          <a:prstGeom prst="rect">
            <a:avLst/>
          </a:prstGeom>
          <a:noFill/>
          <a:effectLst>
            <a:softEdge rad="0"/>
          </a:effectLst>
        </p:spPr>
        <p:txBody>
          <a:bodyPr wrap="square" rtlCol="0">
            <a:spAutoFit/>
          </a:bodyPr>
          <a:lstStyle/>
          <a:p>
            <a:r>
              <a:rPr lang="en-US" dirty="0">
                <a:solidFill>
                  <a:schemeClr val="bg1"/>
                </a:solidFill>
              </a:rPr>
              <a:t>"You people are ruining our country!”</a:t>
            </a:r>
          </a:p>
          <a:p>
            <a:r>
              <a:rPr lang="en-US" dirty="0">
                <a:solidFill>
                  <a:schemeClr val="bg1"/>
                </a:solidFill>
              </a:rPr>
              <a:t> "Immigrants are stealing our jobs!" </a:t>
            </a:r>
          </a:p>
          <a:p>
            <a:r>
              <a:rPr lang="en-US" dirty="0">
                <a:solidFill>
                  <a:schemeClr val="bg1"/>
                </a:solidFill>
              </a:rPr>
              <a:t> "We should send them all back!"</a:t>
            </a:r>
            <a:endParaRPr lang="en-IN" dirty="0">
              <a:solidFill>
                <a:schemeClr val="bg1"/>
              </a:solidFill>
            </a:endParaRPr>
          </a:p>
        </p:txBody>
      </p:sp>
      <p:sp>
        <p:nvSpPr>
          <p:cNvPr id="8" name="TextBox 7">
            <a:extLst>
              <a:ext uri="{FF2B5EF4-FFF2-40B4-BE49-F238E27FC236}">
                <a16:creationId xmlns:a16="http://schemas.microsoft.com/office/drawing/2014/main" id="{A3182EA5-1CC2-B907-1C5F-AC8C6370A8FA}"/>
              </a:ext>
            </a:extLst>
          </p:cNvPr>
          <p:cNvSpPr txBox="1"/>
          <p:nvPr/>
        </p:nvSpPr>
        <p:spPr>
          <a:xfrm>
            <a:off x="5496232" y="3176904"/>
            <a:ext cx="1819729" cy="369332"/>
          </a:xfrm>
          <a:prstGeom prst="rect">
            <a:avLst/>
          </a:prstGeom>
          <a:solidFill>
            <a:schemeClr val="accent5">
              <a:lumMod val="75000"/>
            </a:schemeClr>
          </a:solidFill>
        </p:spPr>
        <p:txBody>
          <a:bodyPr wrap="none" rtlCol="0">
            <a:spAutoFit/>
          </a:bodyPr>
          <a:lstStyle/>
          <a:p>
            <a:r>
              <a:rPr lang="en-IN" dirty="0">
                <a:solidFill>
                  <a:schemeClr val="bg1"/>
                </a:solidFill>
              </a:rPr>
              <a:t>Knowledge Base</a:t>
            </a:r>
          </a:p>
        </p:txBody>
      </p:sp>
    </p:spTree>
    <p:extLst>
      <p:ext uri="{BB962C8B-B14F-4D97-AF65-F5344CB8AC3E}">
        <p14:creationId xmlns:p14="http://schemas.microsoft.com/office/powerpoint/2010/main" val="776628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207A8C-DBD5-E357-6088-CA8DFF7AF57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44D25E60-9C98-F19C-C8E0-A45B5D6C0079}"/>
              </a:ext>
            </a:extLst>
          </p:cNvPr>
          <p:cNvSpPr>
            <a:spLocks noGrp="1"/>
          </p:cNvSpPr>
          <p:nvPr>
            <p:ph type="title"/>
          </p:nvPr>
        </p:nvSpPr>
        <p:spPr/>
        <p:txBody>
          <a:bodyPr/>
          <a:lstStyle/>
          <a:p>
            <a:r>
              <a:rPr lang="en-IN" dirty="0">
                <a:solidFill>
                  <a:srgbClr val="C00000"/>
                </a:solidFill>
                <a:latin typeface="Times New Roman" panose="02020603050405020304" pitchFamily="18" charset="0"/>
                <a:cs typeface="Times New Roman" panose="02020603050405020304" pitchFamily="18" charset="0"/>
              </a:rPr>
              <a:t>Conclusion</a:t>
            </a:r>
          </a:p>
        </p:txBody>
      </p:sp>
      <p:sp>
        <p:nvSpPr>
          <p:cNvPr id="4" name="Flowchart: Process 3">
            <a:extLst>
              <a:ext uri="{FF2B5EF4-FFF2-40B4-BE49-F238E27FC236}">
                <a16:creationId xmlns:a16="http://schemas.microsoft.com/office/drawing/2014/main" id="{881DB59C-23A4-CC6E-3D41-62DA32B78D48}"/>
              </a:ext>
            </a:extLst>
          </p:cNvPr>
          <p:cNvSpPr/>
          <p:nvPr/>
        </p:nvSpPr>
        <p:spPr>
          <a:xfrm>
            <a:off x="0" y="6046839"/>
            <a:ext cx="12192000" cy="811161"/>
          </a:xfrm>
          <a:prstGeom prst="flowChartProcess">
            <a:avLst/>
          </a:prstGeom>
          <a:solidFill>
            <a:srgbClr val="C00000"/>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b="1" dirty="0">
                <a:latin typeface="Times New Roman" panose="02020603050405020304" pitchFamily="18" charset="0"/>
                <a:cs typeface="Times New Roman" panose="02020603050405020304" pitchFamily="18" charset="0"/>
              </a:rPr>
              <a:t>              Indian Institute Of Technology Delhi</a:t>
            </a:r>
          </a:p>
        </p:txBody>
      </p:sp>
      <p:pic>
        <p:nvPicPr>
          <p:cNvPr id="6" name="Picture 5" descr="A logo with text and symbols&#10;&#10;AI-generated content may be incorrect.">
            <a:extLst>
              <a:ext uri="{FF2B5EF4-FFF2-40B4-BE49-F238E27FC236}">
                <a16:creationId xmlns:a16="http://schemas.microsoft.com/office/drawing/2014/main" id="{C26A2BD9-D34E-6935-CCB8-F0EE6894C7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90" y="6046838"/>
            <a:ext cx="811161" cy="811161"/>
          </a:xfrm>
          <a:prstGeom prst="rect">
            <a:avLst/>
          </a:prstGeom>
        </p:spPr>
      </p:pic>
      <p:sp>
        <p:nvSpPr>
          <p:cNvPr id="7" name="TextBox 6">
            <a:extLst>
              <a:ext uri="{FF2B5EF4-FFF2-40B4-BE49-F238E27FC236}">
                <a16:creationId xmlns:a16="http://schemas.microsoft.com/office/drawing/2014/main" id="{839FEB7C-B2E7-5678-CDCD-289127C74172}"/>
              </a:ext>
            </a:extLst>
          </p:cNvPr>
          <p:cNvSpPr txBox="1"/>
          <p:nvPr/>
        </p:nvSpPr>
        <p:spPr>
          <a:xfrm>
            <a:off x="9606997" y="6267752"/>
            <a:ext cx="2585003" cy="369332"/>
          </a:xfrm>
          <a:prstGeom prst="rect">
            <a:avLst/>
          </a:prstGeom>
          <a:noFill/>
        </p:spPr>
        <p:txBody>
          <a:bodyPr wrap="none" rtlCol="0">
            <a:spAutoFit/>
          </a:bodyPr>
          <a:lstStyle/>
          <a:p>
            <a:r>
              <a:rPr lang="en-IN" b="1" dirty="0">
                <a:solidFill>
                  <a:schemeClr val="bg1"/>
                </a:solidFill>
                <a:latin typeface="Times New Roman" panose="02020603050405020304" pitchFamily="18" charset="0"/>
                <a:cs typeface="Times New Roman" panose="02020603050405020304" pitchFamily="18" charset="0"/>
              </a:rPr>
              <a:t>Deep Learning For NLP</a:t>
            </a:r>
          </a:p>
        </p:txBody>
      </p:sp>
      <p:sp>
        <p:nvSpPr>
          <p:cNvPr id="8" name="Content Placeholder 7">
            <a:extLst>
              <a:ext uri="{FF2B5EF4-FFF2-40B4-BE49-F238E27FC236}">
                <a16:creationId xmlns:a16="http://schemas.microsoft.com/office/drawing/2014/main" id="{BCEEC329-AF78-F0F2-3E5A-36A840F8EB32}"/>
              </a:ext>
            </a:extLst>
          </p:cNvPr>
          <p:cNvSpPr>
            <a:spLocks noGrp="1"/>
          </p:cNvSpPr>
          <p:nvPr>
            <p:ph idx="1"/>
          </p:nvPr>
        </p:nvSpPr>
        <p:spPr/>
        <p:txBody>
          <a:bodyPr/>
          <a:lstStyle/>
          <a:p>
            <a:r>
              <a:rPr lang="en-US" dirty="0"/>
              <a:t>The objective of this project is to develop an intelligent system for generating </a:t>
            </a:r>
            <a:r>
              <a:rPr lang="en-US" dirty="0" err="1"/>
              <a:t>counterspeech</a:t>
            </a:r>
            <a:r>
              <a:rPr lang="en-US" dirty="0"/>
              <a:t> to combat online hate speech through Fine Tuning.</a:t>
            </a:r>
          </a:p>
          <a:p>
            <a:r>
              <a:rPr lang="en-US" dirty="0" err="1"/>
              <a:t>LoRA</a:t>
            </a:r>
            <a:r>
              <a:rPr lang="en-US" dirty="0"/>
              <a:t> give Unbiased best results</a:t>
            </a:r>
          </a:p>
          <a:p>
            <a:r>
              <a:rPr lang="en-US" dirty="0"/>
              <a:t>Prefix tuning performs worst</a:t>
            </a:r>
          </a:p>
          <a:p>
            <a:r>
              <a:rPr lang="en-US" dirty="0"/>
              <a:t>RAG  gave good results with Facts from Static Knowledge but can be extended to use web knowledge which performs better with facts.</a:t>
            </a:r>
          </a:p>
          <a:p>
            <a:endParaRPr lang="en-US" dirty="0"/>
          </a:p>
          <a:p>
            <a:endParaRPr lang="en-US" dirty="0"/>
          </a:p>
        </p:txBody>
      </p:sp>
    </p:spTree>
    <p:extLst>
      <p:ext uri="{BB962C8B-B14F-4D97-AF65-F5344CB8AC3E}">
        <p14:creationId xmlns:p14="http://schemas.microsoft.com/office/powerpoint/2010/main" val="2352645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77E9AC-05CA-48F3-CD5D-167B86C80B6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21A880F-B515-E582-E883-963C4B7EEA80}"/>
              </a:ext>
            </a:extLst>
          </p:cNvPr>
          <p:cNvSpPr>
            <a:spLocks noGrp="1"/>
          </p:cNvSpPr>
          <p:nvPr>
            <p:ph type="title"/>
          </p:nvPr>
        </p:nvSpPr>
        <p:spPr>
          <a:xfrm>
            <a:off x="582561" y="2351241"/>
            <a:ext cx="10515600" cy="1325563"/>
          </a:xfrm>
        </p:spPr>
        <p:txBody>
          <a:bodyPr/>
          <a:lstStyle/>
          <a:p>
            <a:pPr algn="ctr"/>
            <a:r>
              <a:rPr lang="en-IN" dirty="0">
                <a:solidFill>
                  <a:srgbClr val="C00000"/>
                </a:solidFill>
                <a:latin typeface="Times New Roman" panose="02020603050405020304" pitchFamily="18" charset="0"/>
                <a:cs typeface="Times New Roman" panose="02020603050405020304" pitchFamily="18" charset="0"/>
              </a:rPr>
              <a:t>THANK YOU</a:t>
            </a:r>
          </a:p>
        </p:txBody>
      </p:sp>
      <p:sp>
        <p:nvSpPr>
          <p:cNvPr id="4" name="Flowchart: Process 3">
            <a:extLst>
              <a:ext uri="{FF2B5EF4-FFF2-40B4-BE49-F238E27FC236}">
                <a16:creationId xmlns:a16="http://schemas.microsoft.com/office/drawing/2014/main" id="{29D403CA-DF58-8108-877B-31B46A7F9E90}"/>
              </a:ext>
            </a:extLst>
          </p:cNvPr>
          <p:cNvSpPr/>
          <p:nvPr/>
        </p:nvSpPr>
        <p:spPr>
          <a:xfrm>
            <a:off x="0" y="6046839"/>
            <a:ext cx="12192000" cy="811161"/>
          </a:xfrm>
          <a:prstGeom prst="flowChartProcess">
            <a:avLst/>
          </a:prstGeom>
          <a:solidFill>
            <a:srgbClr val="C00000"/>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b="1" dirty="0">
                <a:latin typeface="Times New Roman" panose="02020603050405020304" pitchFamily="18" charset="0"/>
                <a:cs typeface="Times New Roman" panose="02020603050405020304" pitchFamily="18" charset="0"/>
              </a:rPr>
              <a:t>              Indian Institute Of Technology Delhi</a:t>
            </a:r>
          </a:p>
        </p:txBody>
      </p:sp>
      <p:pic>
        <p:nvPicPr>
          <p:cNvPr id="6" name="Picture 5" descr="A logo with text and symbols&#10;&#10;AI-generated content may be incorrect.">
            <a:extLst>
              <a:ext uri="{FF2B5EF4-FFF2-40B4-BE49-F238E27FC236}">
                <a16:creationId xmlns:a16="http://schemas.microsoft.com/office/drawing/2014/main" id="{16D40AAB-9985-5D83-4C74-B5ED4DCEFA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90" y="6046838"/>
            <a:ext cx="811161" cy="811161"/>
          </a:xfrm>
          <a:prstGeom prst="rect">
            <a:avLst/>
          </a:prstGeom>
        </p:spPr>
      </p:pic>
      <p:sp>
        <p:nvSpPr>
          <p:cNvPr id="7" name="TextBox 6">
            <a:extLst>
              <a:ext uri="{FF2B5EF4-FFF2-40B4-BE49-F238E27FC236}">
                <a16:creationId xmlns:a16="http://schemas.microsoft.com/office/drawing/2014/main" id="{F59B2098-1CBD-FEFA-1599-9BDC64C92EB6}"/>
              </a:ext>
            </a:extLst>
          </p:cNvPr>
          <p:cNvSpPr txBox="1"/>
          <p:nvPr/>
        </p:nvSpPr>
        <p:spPr>
          <a:xfrm>
            <a:off x="9606997" y="6267752"/>
            <a:ext cx="2585003" cy="369332"/>
          </a:xfrm>
          <a:prstGeom prst="rect">
            <a:avLst/>
          </a:prstGeom>
          <a:noFill/>
        </p:spPr>
        <p:txBody>
          <a:bodyPr wrap="none" rtlCol="0">
            <a:spAutoFit/>
          </a:bodyPr>
          <a:lstStyle/>
          <a:p>
            <a:r>
              <a:rPr lang="en-IN" b="1" dirty="0">
                <a:solidFill>
                  <a:schemeClr val="bg1"/>
                </a:solidFill>
                <a:latin typeface="Times New Roman" panose="02020603050405020304" pitchFamily="18" charset="0"/>
                <a:cs typeface="Times New Roman" panose="02020603050405020304" pitchFamily="18" charset="0"/>
              </a:rPr>
              <a:t>Deep Learning For NLP</a:t>
            </a:r>
          </a:p>
        </p:txBody>
      </p:sp>
    </p:spTree>
    <p:extLst>
      <p:ext uri="{BB962C8B-B14F-4D97-AF65-F5344CB8AC3E}">
        <p14:creationId xmlns:p14="http://schemas.microsoft.com/office/powerpoint/2010/main" val="562777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802513-0F75-2EB1-0D3F-A0254A26428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4663FB2-4CA0-7312-22EF-4068BC443CED}"/>
              </a:ext>
            </a:extLst>
          </p:cNvPr>
          <p:cNvSpPr>
            <a:spLocks noGrp="1"/>
          </p:cNvSpPr>
          <p:nvPr>
            <p:ph type="title"/>
          </p:nvPr>
        </p:nvSpPr>
        <p:spPr/>
        <p:txBody>
          <a:bodyPr/>
          <a:lstStyle/>
          <a:p>
            <a:r>
              <a:rPr lang="en-IN" dirty="0">
                <a:solidFill>
                  <a:srgbClr val="C00000"/>
                </a:solidFill>
                <a:latin typeface="Times New Roman" panose="02020603050405020304" pitchFamily="18" charset="0"/>
                <a:cs typeface="Times New Roman" panose="02020603050405020304" pitchFamily="18" charset="0"/>
              </a:rPr>
              <a:t>Objective</a:t>
            </a:r>
          </a:p>
        </p:txBody>
      </p:sp>
      <p:sp>
        <p:nvSpPr>
          <p:cNvPr id="8" name="Content Placeholder 7">
            <a:extLst>
              <a:ext uri="{FF2B5EF4-FFF2-40B4-BE49-F238E27FC236}">
                <a16:creationId xmlns:a16="http://schemas.microsoft.com/office/drawing/2014/main" id="{5E453765-66E0-76BC-8F78-C44B0D59668E}"/>
              </a:ext>
            </a:extLst>
          </p:cNvPr>
          <p:cNvSpPr>
            <a:spLocks noGrp="1"/>
          </p:cNvSpPr>
          <p:nvPr>
            <p:ph idx="1"/>
          </p:nvPr>
        </p:nvSpPr>
        <p:spPr/>
        <p:txBody>
          <a:bodyPr>
            <a:normAutofit/>
          </a:bodyPr>
          <a:lstStyle/>
          <a:p>
            <a:pPr marL="0" indent="0">
              <a:buNone/>
            </a:pPr>
            <a:r>
              <a:rPr lang="en-US" dirty="0">
                <a:latin typeface="Times New Roman" panose="02020603050405020304" pitchFamily="18" charset="0"/>
                <a:cs typeface="Times New Roman" panose="02020603050405020304" pitchFamily="18" charset="0"/>
              </a:rPr>
              <a:t>The objective of this project is to develop a robust and effective counter speech generation system using finetuned large language models (LLMs). The system aims to automatically generate contextually appropriate, non-toxic, and persuasive responses to online hate speech and harmful content. By using fine-tuning techniques such as </a:t>
            </a:r>
            <a:r>
              <a:rPr lang="en-US" dirty="0" err="1">
                <a:latin typeface="Times New Roman" panose="02020603050405020304" pitchFamily="18" charset="0"/>
                <a:cs typeface="Times New Roman" panose="02020603050405020304" pitchFamily="18" charset="0"/>
              </a:rPr>
              <a:t>LoRA</a:t>
            </a:r>
            <a:r>
              <a:rPr lang="en-US" dirty="0">
                <a:latin typeface="Times New Roman" panose="02020603050405020304" pitchFamily="18" charset="0"/>
                <a:cs typeface="Times New Roman" panose="02020603050405020304" pitchFamily="18" charset="0"/>
              </a:rPr>
              <a:t>, this project seeks to contribute to safer digital communication by promoting constructive discourse and mitigating the spread of hate online.</a:t>
            </a:r>
          </a:p>
          <a:p>
            <a:endParaRPr lang="en-IN" dirty="0"/>
          </a:p>
        </p:txBody>
      </p:sp>
      <p:sp>
        <p:nvSpPr>
          <p:cNvPr id="4" name="Flowchart: Process 3">
            <a:extLst>
              <a:ext uri="{FF2B5EF4-FFF2-40B4-BE49-F238E27FC236}">
                <a16:creationId xmlns:a16="http://schemas.microsoft.com/office/drawing/2014/main" id="{A7ACAEE2-54E1-963D-465F-0C553050FBBD}"/>
              </a:ext>
            </a:extLst>
          </p:cNvPr>
          <p:cNvSpPr/>
          <p:nvPr/>
        </p:nvSpPr>
        <p:spPr>
          <a:xfrm>
            <a:off x="0" y="6046839"/>
            <a:ext cx="12192000" cy="811161"/>
          </a:xfrm>
          <a:prstGeom prst="flowChartProcess">
            <a:avLst/>
          </a:prstGeom>
          <a:solidFill>
            <a:srgbClr val="C00000"/>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b="1" dirty="0">
                <a:latin typeface="Times New Roman" panose="02020603050405020304" pitchFamily="18" charset="0"/>
                <a:cs typeface="Times New Roman" panose="02020603050405020304" pitchFamily="18" charset="0"/>
              </a:rPr>
              <a:t>              Indian Institute Of Technology Delhi</a:t>
            </a:r>
          </a:p>
        </p:txBody>
      </p:sp>
      <p:pic>
        <p:nvPicPr>
          <p:cNvPr id="6" name="Picture 5" descr="A logo with text and symbols&#10;&#10;AI-generated content may be incorrect.">
            <a:extLst>
              <a:ext uri="{FF2B5EF4-FFF2-40B4-BE49-F238E27FC236}">
                <a16:creationId xmlns:a16="http://schemas.microsoft.com/office/drawing/2014/main" id="{1ED74761-5B78-3A3F-C883-68C1A7A1BF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90" y="6046838"/>
            <a:ext cx="811161" cy="811161"/>
          </a:xfrm>
          <a:prstGeom prst="rect">
            <a:avLst/>
          </a:prstGeom>
        </p:spPr>
      </p:pic>
      <p:sp>
        <p:nvSpPr>
          <p:cNvPr id="7" name="TextBox 6">
            <a:extLst>
              <a:ext uri="{FF2B5EF4-FFF2-40B4-BE49-F238E27FC236}">
                <a16:creationId xmlns:a16="http://schemas.microsoft.com/office/drawing/2014/main" id="{C3EB2DF9-3824-8672-F40E-A13F2248BD2E}"/>
              </a:ext>
            </a:extLst>
          </p:cNvPr>
          <p:cNvSpPr txBox="1"/>
          <p:nvPr/>
        </p:nvSpPr>
        <p:spPr>
          <a:xfrm>
            <a:off x="9606997" y="6267752"/>
            <a:ext cx="2585003" cy="369332"/>
          </a:xfrm>
          <a:prstGeom prst="rect">
            <a:avLst/>
          </a:prstGeom>
          <a:noFill/>
        </p:spPr>
        <p:txBody>
          <a:bodyPr wrap="none" rtlCol="0">
            <a:spAutoFit/>
          </a:bodyPr>
          <a:lstStyle/>
          <a:p>
            <a:r>
              <a:rPr lang="en-IN" b="1" dirty="0">
                <a:solidFill>
                  <a:schemeClr val="bg1"/>
                </a:solidFill>
                <a:latin typeface="Times New Roman" panose="02020603050405020304" pitchFamily="18" charset="0"/>
                <a:cs typeface="Times New Roman" panose="02020603050405020304" pitchFamily="18" charset="0"/>
              </a:rPr>
              <a:t>Deep Learning For NLP</a:t>
            </a:r>
          </a:p>
        </p:txBody>
      </p:sp>
    </p:spTree>
    <p:extLst>
      <p:ext uri="{BB962C8B-B14F-4D97-AF65-F5344CB8AC3E}">
        <p14:creationId xmlns:p14="http://schemas.microsoft.com/office/powerpoint/2010/main" val="4050924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B34144-B7DF-B1CF-19A3-0C9D3FA99266}"/>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23F47D85-A19A-055D-D53E-FEA125F0F6F8}"/>
              </a:ext>
            </a:extLst>
          </p:cNvPr>
          <p:cNvSpPr>
            <a:spLocks noGrp="1"/>
          </p:cNvSpPr>
          <p:nvPr>
            <p:ph type="title"/>
          </p:nvPr>
        </p:nvSpPr>
        <p:spPr/>
        <p:txBody>
          <a:bodyPr/>
          <a:lstStyle/>
          <a:p>
            <a:r>
              <a:rPr lang="en-IN" dirty="0">
                <a:solidFill>
                  <a:srgbClr val="C00000"/>
                </a:solidFill>
                <a:latin typeface="Times New Roman" panose="02020603050405020304" pitchFamily="18" charset="0"/>
                <a:cs typeface="Times New Roman" panose="02020603050405020304" pitchFamily="18" charset="0"/>
              </a:rPr>
              <a:t>Dataset</a:t>
            </a:r>
          </a:p>
        </p:txBody>
      </p:sp>
      <p:sp>
        <p:nvSpPr>
          <p:cNvPr id="8" name="Content Placeholder 7">
            <a:extLst>
              <a:ext uri="{FF2B5EF4-FFF2-40B4-BE49-F238E27FC236}">
                <a16:creationId xmlns:a16="http://schemas.microsoft.com/office/drawing/2014/main" id="{969C68C8-298B-0B3A-5E0E-E069FA294622}"/>
              </a:ext>
            </a:extLst>
          </p:cNvPr>
          <p:cNvSpPr>
            <a:spLocks noGrp="1"/>
          </p:cNvSpPr>
          <p:nvPr>
            <p:ph idx="1"/>
          </p:nvPr>
        </p:nvSpPr>
        <p:spPr/>
        <p:txBody>
          <a:bodyPr>
            <a:normAutofit/>
          </a:bodyPr>
          <a:lstStyle/>
          <a:p>
            <a:pPr marL="0" indent="0">
              <a:buNone/>
            </a:pPr>
            <a:r>
              <a:rPr lang="en-US" dirty="0">
                <a:latin typeface="Times New Roman" panose="02020603050405020304" pitchFamily="18" charset="0"/>
                <a:cs typeface="Times New Roman" panose="02020603050405020304" pitchFamily="18" charset="0"/>
              </a:rPr>
              <a:t>The DIALOCONAN dataset covers six main targets of hate, representing the most common groups subjected to online hate speech.</a:t>
            </a:r>
          </a:p>
          <a:p>
            <a:pPr marL="0" indent="0">
              <a:buNone/>
            </a:pPr>
            <a:r>
              <a:rPr lang="en-IN" sz="1800" dirty="0">
                <a:latin typeface="Times New Roman" panose="02020603050405020304" pitchFamily="18" charset="0"/>
                <a:cs typeface="Times New Roman" panose="02020603050405020304" pitchFamily="18" charset="0"/>
              </a:rPr>
              <a:t>• JEWS </a:t>
            </a:r>
          </a:p>
          <a:p>
            <a:pPr marL="0" indent="0">
              <a:buNone/>
            </a:pPr>
            <a:r>
              <a:rPr lang="en-IN" sz="1800" dirty="0">
                <a:latin typeface="Times New Roman" panose="02020603050405020304" pitchFamily="18" charset="0"/>
                <a:cs typeface="Times New Roman" panose="02020603050405020304" pitchFamily="18" charset="0"/>
              </a:rPr>
              <a:t>• LGBT+ </a:t>
            </a:r>
          </a:p>
          <a:p>
            <a:pPr marL="0" indent="0">
              <a:buNone/>
            </a:pPr>
            <a:r>
              <a:rPr lang="en-IN" sz="1800" dirty="0">
                <a:latin typeface="Times New Roman" panose="02020603050405020304" pitchFamily="18" charset="0"/>
                <a:cs typeface="Times New Roman" panose="02020603050405020304" pitchFamily="18" charset="0"/>
              </a:rPr>
              <a:t>•MIGRANTS </a:t>
            </a:r>
          </a:p>
          <a:p>
            <a:pPr marL="0" indent="0">
              <a:buNone/>
            </a:pPr>
            <a:r>
              <a:rPr lang="en-IN" sz="1800" dirty="0">
                <a:latin typeface="Times New Roman" panose="02020603050405020304" pitchFamily="18" charset="0"/>
                <a:cs typeface="Times New Roman" panose="02020603050405020304" pitchFamily="18" charset="0"/>
              </a:rPr>
              <a:t>• MUSLIMS</a:t>
            </a:r>
          </a:p>
          <a:p>
            <a:pPr marL="0" indent="0">
              <a:buNone/>
            </a:pPr>
            <a:r>
              <a:rPr lang="en-US" sz="1800" dirty="0">
                <a:latin typeface="Times New Roman" panose="02020603050405020304" pitchFamily="18" charset="0"/>
                <a:cs typeface="Times New Roman" panose="02020603050405020304" pitchFamily="18" charset="0"/>
              </a:rPr>
              <a:t>• PEOPLE OF COLOR (POC) </a:t>
            </a:r>
          </a:p>
          <a:p>
            <a:pPr marL="0" indent="0">
              <a:buNone/>
            </a:pPr>
            <a:r>
              <a:rPr lang="en-US" sz="1800" dirty="0">
                <a:latin typeface="Times New Roman" panose="02020603050405020304" pitchFamily="18" charset="0"/>
                <a:cs typeface="Times New Roman" panose="02020603050405020304" pitchFamily="18" charset="0"/>
              </a:rPr>
              <a:t>• WOMEN</a:t>
            </a:r>
            <a:endParaRPr lang="en-IN" sz="1800" dirty="0">
              <a:latin typeface="Times New Roman" panose="02020603050405020304" pitchFamily="18" charset="0"/>
              <a:cs typeface="Times New Roman" panose="02020603050405020304" pitchFamily="18" charset="0"/>
            </a:endParaRPr>
          </a:p>
        </p:txBody>
      </p:sp>
      <p:sp>
        <p:nvSpPr>
          <p:cNvPr id="4" name="Flowchart: Process 3">
            <a:extLst>
              <a:ext uri="{FF2B5EF4-FFF2-40B4-BE49-F238E27FC236}">
                <a16:creationId xmlns:a16="http://schemas.microsoft.com/office/drawing/2014/main" id="{11862360-F8ED-F427-EA34-3E95241B6D3A}"/>
              </a:ext>
            </a:extLst>
          </p:cNvPr>
          <p:cNvSpPr/>
          <p:nvPr/>
        </p:nvSpPr>
        <p:spPr>
          <a:xfrm>
            <a:off x="0" y="6046839"/>
            <a:ext cx="12192000" cy="811161"/>
          </a:xfrm>
          <a:prstGeom prst="flowChartProcess">
            <a:avLst/>
          </a:prstGeom>
          <a:solidFill>
            <a:srgbClr val="C00000"/>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b="1" dirty="0">
                <a:latin typeface="Times New Roman" panose="02020603050405020304" pitchFamily="18" charset="0"/>
                <a:cs typeface="Times New Roman" panose="02020603050405020304" pitchFamily="18" charset="0"/>
              </a:rPr>
              <a:t>              Indian Institute Of Technology Delhi</a:t>
            </a:r>
          </a:p>
        </p:txBody>
      </p:sp>
      <p:pic>
        <p:nvPicPr>
          <p:cNvPr id="6" name="Picture 5" descr="A logo with text and symbols&#10;&#10;AI-generated content may be incorrect.">
            <a:extLst>
              <a:ext uri="{FF2B5EF4-FFF2-40B4-BE49-F238E27FC236}">
                <a16:creationId xmlns:a16="http://schemas.microsoft.com/office/drawing/2014/main" id="{7B2D2A0C-5F24-2D66-9B6B-91DFA586AE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90" y="6046838"/>
            <a:ext cx="811161" cy="811161"/>
          </a:xfrm>
          <a:prstGeom prst="rect">
            <a:avLst/>
          </a:prstGeom>
        </p:spPr>
      </p:pic>
      <p:sp>
        <p:nvSpPr>
          <p:cNvPr id="7" name="TextBox 6">
            <a:extLst>
              <a:ext uri="{FF2B5EF4-FFF2-40B4-BE49-F238E27FC236}">
                <a16:creationId xmlns:a16="http://schemas.microsoft.com/office/drawing/2014/main" id="{15D5813C-27FF-5166-0C07-047F3A0CCAAF}"/>
              </a:ext>
            </a:extLst>
          </p:cNvPr>
          <p:cNvSpPr txBox="1"/>
          <p:nvPr/>
        </p:nvSpPr>
        <p:spPr>
          <a:xfrm>
            <a:off x="9606997" y="6267752"/>
            <a:ext cx="2585003" cy="369332"/>
          </a:xfrm>
          <a:prstGeom prst="rect">
            <a:avLst/>
          </a:prstGeom>
          <a:noFill/>
        </p:spPr>
        <p:txBody>
          <a:bodyPr wrap="none" rtlCol="0">
            <a:spAutoFit/>
          </a:bodyPr>
          <a:lstStyle/>
          <a:p>
            <a:r>
              <a:rPr lang="en-IN" b="1" dirty="0">
                <a:solidFill>
                  <a:schemeClr val="bg1"/>
                </a:solidFill>
                <a:latin typeface="Times New Roman" panose="02020603050405020304" pitchFamily="18" charset="0"/>
                <a:cs typeface="Times New Roman" panose="02020603050405020304" pitchFamily="18" charset="0"/>
              </a:rPr>
              <a:t>Deep Learning For NLP</a:t>
            </a:r>
          </a:p>
        </p:txBody>
      </p:sp>
    </p:spTree>
    <p:extLst>
      <p:ext uri="{BB962C8B-B14F-4D97-AF65-F5344CB8AC3E}">
        <p14:creationId xmlns:p14="http://schemas.microsoft.com/office/powerpoint/2010/main" val="3311536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04C7CC-2D42-120A-D2AE-AB7EF0AECFB6}"/>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08626930-B6CD-79DB-5880-77249B0ABAA3}"/>
              </a:ext>
            </a:extLst>
          </p:cNvPr>
          <p:cNvSpPr>
            <a:spLocks noGrp="1"/>
          </p:cNvSpPr>
          <p:nvPr>
            <p:ph type="title"/>
          </p:nvPr>
        </p:nvSpPr>
        <p:spPr/>
        <p:txBody>
          <a:bodyPr/>
          <a:lstStyle/>
          <a:p>
            <a:r>
              <a:rPr lang="en-IN" dirty="0">
                <a:solidFill>
                  <a:srgbClr val="C00000"/>
                </a:solidFill>
                <a:latin typeface="Times New Roman" panose="02020603050405020304" pitchFamily="18" charset="0"/>
                <a:cs typeface="Times New Roman" panose="02020603050405020304" pitchFamily="18" charset="0"/>
              </a:rPr>
              <a:t>Dataset</a:t>
            </a:r>
          </a:p>
        </p:txBody>
      </p:sp>
      <p:sp>
        <p:nvSpPr>
          <p:cNvPr id="8" name="Content Placeholder 7">
            <a:extLst>
              <a:ext uri="{FF2B5EF4-FFF2-40B4-BE49-F238E27FC236}">
                <a16:creationId xmlns:a16="http://schemas.microsoft.com/office/drawing/2014/main" id="{4809D143-518A-211A-68E0-E11C08714EAC}"/>
              </a:ext>
            </a:extLst>
          </p:cNvPr>
          <p:cNvSpPr>
            <a:spLocks noGrp="1"/>
          </p:cNvSpPr>
          <p:nvPr>
            <p:ph idx="1"/>
          </p:nvPr>
        </p:nvSpPr>
        <p:spPr>
          <a:xfrm>
            <a:off x="838200" y="1474584"/>
            <a:ext cx="10515600" cy="4351338"/>
          </a:xfrm>
        </p:spPr>
        <p:txBody>
          <a:bodyPr>
            <a:normAutofit/>
          </a:bodyPr>
          <a:lstStyle/>
          <a:p>
            <a:r>
              <a:rPr lang="en-US" sz="1800" dirty="0">
                <a:latin typeface="Times New Roman" panose="02020603050405020304" pitchFamily="18" charset="0"/>
                <a:cs typeface="Times New Roman" panose="02020603050405020304" pitchFamily="18" charset="0"/>
              </a:rPr>
              <a:t>Contains 3059 multi-turn conversations between a hater and an NGO operator.</a:t>
            </a:r>
          </a:p>
          <a:p>
            <a:r>
              <a:rPr lang="en-US" sz="1800" dirty="0">
                <a:latin typeface="Times New Roman" panose="02020603050405020304" pitchFamily="18" charset="0"/>
                <a:cs typeface="Times New Roman" panose="02020603050405020304" pitchFamily="18" charset="0"/>
              </a:rPr>
              <a:t>Each turn is annotated with:</a:t>
            </a:r>
          </a:p>
          <a:p>
            <a:pPr lvl="1"/>
            <a:r>
              <a:rPr lang="en-US" sz="1400" dirty="0">
                <a:latin typeface="Times New Roman" panose="02020603050405020304" pitchFamily="18" charset="0"/>
                <a:cs typeface="Times New Roman" panose="02020603050405020304" pitchFamily="18" charset="0"/>
              </a:rPr>
              <a:t>text: The content of the turn (hate speech or counter speech)</a:t>
            </a:r>
          </a:p>
          <a:p>
            <a:pPr lvl="1"/>
            <a:r>
              <a:rPr lang="en-US" sz="1400" dirty="0">
                <a:latin typeface="Times New Roman" panose="02020603050405020304" pitchFamily="18" charset="0"/>
                <a:cs typeface="Times New Roman" panose="02020603050405020304" pitchFamily="18" charset="0"/>
              </a:rPr>
              <a:t>TARGET: The hate target category</a:t>
            </a:r>
          </a:p>
          <a:p>
            <a:pPr lvl="1"/>
            <a:r>
              <a:rPr lang="en-US" sz="1400" dirty="0" err="1">
                <a:latin typeface="Times New Roman" panose="02020603050405020304" pitchFamily="18" charset="0"/>
                <a:cs typeface="Times New Roman" panose="02020603050405020304" pitchFamily="18" charset="0"/>
              </a:rPr>
              <a:t>dialogue_id</a:t>
            </a:r>
            <a:r>
              <a:rPr lang="en-US" sz="1400" dirty="0">
                <a:latin typeface="Times New Roman" panose="02020603050405020304" pitchFamily="18" charset="0"/>
                <a:cs typeface="Times New Roman" panose="02020603050405020304" pitchFamily="18" charset="0"/>
              </a:rPr>
              <a:t>: Unique identifier for the dialogue</a:t>
            </a:r>
          </a:p>
          <a:p>
            <a:pPr lvl="1"/>
            <a:r>
              <a:rPr lang="en-US" sz="1400" dirty="0" err="1">
                <a:latin typeface="Times New Roman" panose="02020603050405020304" pitchFamily="18" charset="0"/>
                <a:cs typeface="Times New Roman" panose="02020603050405020304" pitchFamily="18" charset="0"/>
              </a:rPr>
              <a:t>turn_id</a:t>
            </a:r>
            <a:r>
              <a:rPr lang="en-US" sz="1400" dirty="0">
                <a:latin typeface="Times New Roman" panose="02020603050405020304" pitchFamily="18" charset="0"/>
                <a:cs typeface="Times New Roman" panose="02020603050405020304" pitchFamily="18" charset="0"/>
              </a:rPr>
              <a:t>: The position of the turn in the dialogue</a:t>
            </a:r>
          </a:p>
          <a:p>
            <a:pPr lvl="1"/>
            <a:r>
              <a:rPr lang="en-US" sz="1400" dirty="0">
                <a:latin typeface="Times New Roman" panose="02020603050405020304" pitchFamily="18" charset="0"/>
                <a:cs typeface="Times New Roman" panose="02020603050405020304" pitchFamily="18" charset="0"/>
              </a:rPr>
              <a:t>type: Either HS (hate speech) or CN (counter speech)</a:t>
            </a:r>
          </a:p>
          <a:p>
            <a:pPr lvl="1"/>
            <a:r>
              <a:rPr lang="en-US" sz="1400" dirty="0">
                <a:latin typeface="Times New Roman" panose="02020603050405020304" pitchFamily="18" charset="0"/>
                <a:cs typeface="Times New Roman" panose="02020603050405020304" pitchFamily="18" charset="0"/>
              </a:rPr>
              <a:t>source: The session or method of data collection</a:t>
            </a:r>
            <a:endParaRPr lang="en-IN" sz="1400" dirty="0">
              <a:latin typeface="Times New Roman" panose="02020603050405020304" pitchFamily="18" charset="0"/>
              <a:cs typeface="Times New Roman" panose="02020603050405020304" pitchFamily="18" charset="0"/>
            </a:endParaRPr>
          </a:p>
        </p:txBody>
      </p:sp>
      <p:sp>
        <p:nvSpPr>
          <p:cNvPr id="4" name="Flowchart: Process 3">
            <a:extLst>
              <a:ext uri="{FF2B5EF4-FFF2-40B4-BE49-F238E27FC236}">
                <a16:creationId xmlns:a16="http://schemas.microsoft.com/office/drawing/2014/main" id="{73EE642B-4574-48C9-6FB5-CA0812D8804C}"/>
              </a:ext>
            </a:extLst>
          </p:cNvPr>
          <p:cNvSpPr/>
          <p:nvPr/>
        </p:nvSpPr>
        <p:spPr>
          <a:xfrm>
            <a:off x="0" y="6046839"/>
            <a:ext cx="12192000" cy="811161"/>
          </a:xfrm>
          <a:prstGeom prst="flowChartProcess">
            <a:avLst/>
          </a:prstGeom>
          <a:solidFill>
            <a:srgbClr val="C00000"/>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b="1" dirty="0">
                <a:latin typeface="Times New Roman" panose="02020603050405020304" pitchFamily="18" charset="0"/>
                <a:cs typeface="Times New Roman" panose="02020603050405020304" pitchFamily="18" charset="0"/>
              </a:rPr>
              <a:t>              Indian Institute Of Technology Delhi</a:t>
            </a:r>
          </a:p>
        </p:txBody>
      </p:sp>
      <p:pic>
        <p:nvPicPr>
          <p:cNvPr id="6" name="Picture 5" descr="A logo with text and symbols&#10;&#10;AI-generated content may be incorrect.">
            <a:extLst>
              <a:ext uri="{FF2B5EF4-FFF2-40B4-BE49-F238E27FC236}">
                <a16:creationId xmlns:a16="http://schemas.microsoft.com/office/drawing/2014/main" id="{0126C355-E5E7-0E62-0828-E8DF76A9F6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90" y="6046838"/>
            <a:ext cx="811161" cy="811161"/>
          </a:xfrm>
          <a:prstGeom prst="rect">
            <a:avLst/>
          </a:prstGeom>
        </p:spPr>
      </p:pic>
      <p:sp>
        <p:nvSpPr>
          <p:cNvPr id="7" name="TextBox 6">
            <a:extLst>
              <a:ext uri="{FF2B5EF4-FFF2-40B4-BE49-F238E27FC236}">
                <a16:creationId xmlns:a16="http://schemas.microsoft.com/office/drawing/2014/main" id="{D9F21F9E-8DD4-C2A8-65F3-AEE6E27F8CFF}"/>
              </a:ext>
            </a:extLst>
          </p:cNvPr>
          <p:cNvSpPr txBox="1"/>
          <p:nvPr/>
        </p:nvSpPr>
        <p:spPr>
          <a:xfrm>
            <a:off x="9606997" y="6267752"/>
            <a:ext cx="2585003" cy="369332"/>
          </a:xfrm>
          <a:prstGeom prst="rect">
            <a:avLst/>
          </a:prstGeom>
          <a:noFill/>
        </p:spPr>
        <p:txBody>
          <a:bodyPr wrap="none" rtlCol="0">
            <a:spAutoFit/>
          </a:bodyPr>
          <a:lstStyle/>
          <a:p>
            <a:r>
              <a:rPr lang="en-IN" b="1" dirty="0">
                <a:solidFill>
                  <a:schemeClr val="bg1"/>
                </a:solidFill>
                <a:latin typeface="Times New Roman" panose="02020603050405020304" pitchFamily="18" charset="0"/>
                <a:cs typeface="Times New Roman" panose="02020603050405020304" pitchFamily="18" charset="0"/>
              </a:rPr>
              <a:t>Deep Learning For NLP</a:t>
            </a:r>
          </a:p>
        </p:txBody>
      </p:sp>
      <p:pic>
        <p:nvPicPr>
          <p:cNvPr id="3" name="Picture 2">
            <a:extLst>
              <a:ext uri="{FF2B5EF4-FFF2-40B4-BE49-F238E27FC236}">
                <a16:creationId xmlns:a16="http://schemas.microsoft.com/office/drawing/2014/main" id="{95BDF0F8-9DBB-4837-9BFC-10EED3C606A1}"/>
              </a:ext>
            </a:extLst>
          </p:cNvPr>
          <p:cNvPicPr>
            <a:picLocks noChangeAspect="1"/>
          </p:cNvPicPr>
          <p:nvPr/>
        </p:nvPicPr>
        <p:blipFill>
          <a:blip r:embed="rId3"/>
          <a:stretch>
            <a:fillRect/>
          </a:stretch>
        </p:blipFill>
        <p:spPr>
          <a:xfrm>
            <a:off x="562128" y="3773129"/>
            <a:ext cx="5286375" cy="1828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Picture 9">
            <a:extLst>
              <a:ext uri="{FF2B5EF4-FFF2-40B4-BE49-F238E27FC236}">
                <a16:creationId xmlns:a16="http://schemas.microsoft.com/office/drawing/2014/main" id="{AF0645A4-9461-37EC-55B9-9C1B9C813297}"/>
              </a:ext>
            </a:extLst>
          </p:cNvPr>
          <p:cNvPicPr>
            <a:picLocks noChangeAspect="1"/>
          </p:cNvPicPr>
          <p:nvPr/>
        </p:nvPicPr>
        <p:blipFill>
          <a:blip r:embed="rId4"/>
          <a:stretch>
            <a:fillRect/>
          </a:stretch>
        </p:blipFill>
        <p:spPr>
          <a:xfrm>
            <a:off x="6124575" y="3745023"/>
            <a:ext cx="5631271" cy="185690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70650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F48EEB-0459-6F21-85EC-9B10D253837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E9452FB-D058-DDDE-9C7D-A3992FD61796}"/>
              </a:ext>
            </a:extLst>
          </p:cNvPr>
          <p:cNvSpPr>
            <a:spLocks noGrp="1"/>
          </p:cNvSpPr>
          <p:nvPr>
            <p:ph type="title"/>
          </p:nvPr>
        </p:nvSpPr>
        <p:spPr/>
        <p:txBody>
          <a:bodyPr/>
          <a:lstStyle/>
          <a:p>
            <a:r>
              <a:rPr lang="en-IN" dirty="0">
                <a:solidFill>
                  <a:srgbClr val="C00000"/>
                </a:solidFill>
                <a:latin typeface="Times New Roman" panose="02020603050405020304" pitchFamily="18" charset="0"/>
                <a:cs typeface="Times New Roman" panose="02020603050405020304" pitchFamily="18" charset="0"/>
              </a:rPr>
              <a:t>Preprocessing</a:t>
            </a:r>
          </a:p>
        </p:txBody>
      </p:sp>
      <p:sp>
        <p:nvSpPr>
          <p:cNvPr id="8" name="Content Placeholder 7">
            <a:extLst>
              <a:ext uri="{FF2B5EF4-FFF2-40B4-BE49-F238E27FC236}">
                <a16:creationId xmlns:a16="http://schemas.microsoft.com/office/drawing/2014/main" id="{0CEA7071-7665-C9F2-1C0E-779308050A8F}"/>
              </a:ext>
            </a:extLst>
          </p:cNvPr>
          <p:cNvSpPr>
            <a:spLocks noGrp="1"/>
          </p:cNvSpPr>
          <p:nvPr>
            <p:ph idx="1"/>
          </p:nvPr>
        </p:nvSpPr>
        <p:spPr/>
        <p:txBody>
          <a:bodyPr>
            <a:normAutofit/>
          </a:bodyPr>
          <a:lstStyle/>
          <a:p>
            <a:r>
              <a:rPr lang="en-IN" sz="1800" dirty="0">
                <a:latin typeface="Times New Roman" panose="02020603050405020304" pitchFamily="18" charset="0"/>
                <a:cs typeface="Times New Roman" panose="02020603050405020304" pitchFamily="18" charset="0"/>
              </a:rPr>
              <a:t>Grouped Turns by Dialogue ID</a:t>
            </a:r>
          </a:p>
          <a:p>
            <a:r>
              <a:rPr lang="en-US" sz="1800" dirty="0">
                <a:latin typeface="Times New Roman" panose="02020603050405020304" pitchFamily="18" charset="0"/>
                <a:cs typeface="Times New Roman" panose="02020603050405020304" pitchFamily="18" charset="0"/>
              </a:rPr>
              <a:t>Turns are grouped and sorted by </a:t>
            </a:r>
            <a:r>
              <a:rPr lang="en-US" sz="1800" dirty="0" err="1">
                <a:latin typeface="Times New Roman" panose="02020603050405020304" pitchFamily="18" charset="0"/>
                <a:cs typeface="Times New Roman" panose="02020603050405020304" pitchFamily="18" charset="0"/>
              </a:rPr>
              <a:t>dialogue_id</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turn_id</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Each grouped dialogue includes</a:t>
            </a:r>
          </a:p>
          <a:p>
            <a:pPr lvl="1"/>
            <a:r>
              <a:rPr lang="en-US" sz="1400" dirty="0">
                <a:latin typeface="Times New Roman" panose="02020603050405020304" pitchFamily="18" charset="0"/>
                <a:cs typeface="Times New Roman" panose="02020603050405020304" pitchFamily="18" charset="0"/>
              </a:rPr>
              <a:t> A list of turns with text, type, and target</a:t>
            </a:r>
          </a:p>
          <a:p>
            <a:pPr lvl="1"/>
            <a:r>
              <a:rPr lang="en-US" sz="1400" dirty="0">
                <a:latin typeface="Times New Roman" panose="02020603050405020304" pitchFamily="18" charset="0"/>
                <a:cs typeface="Times New Roman" panose="02020603050405020304" pitchFamily="18" charset="0"/>
              </a:rPr>
              <a:t>A single target label for the entire dialogue (from the first turn)</a:t>
            </a:r>
            <a:endParaRPr lang="en-IN" sz="14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Created Dialogue Histories for CN turns for each Dialog</a:t>
            </a:r>
          </a:p>
          <a:p>
            <a:pPr lvl="1"/>
            <a:r>
              <a:rPr lang="en-US" sz="1400" dirty="0">
                <a:latin typeface="Times New Roman" panose="02020603050405020304" pitchFamily="18" charset="0"/>
                <a:cs typeface="Times New Roman" panose="02020603050405020304" pitchFamily="18" charset="0"/>
              </a:rPr>
              <a:t> When a turn of type CN (</a:t>
            </a:r>
            <a:r>
              <a:rPr lang="en-US" sz="1400" dirty="0" err="1">
                <a:latin typeface="Times New Roman" panose="02020603050405020304" pitchFamily="18" charset="0"/>
                <a:cs typeface="Times New Roman" panose="02020603050405020304" pitchFamily="18" charset="0"/>
              </a:rPr>
              <a:t>counterspeech</a:t>
            </a:r>
            <a:r>
              <a:rPr lang="en-US" sz="1400" dirty="0">
                <a:latin typeface="Times New Roman" panose="02020603050405020304" pitchFamily="18" charset="0"/>
                <a:cs typeface="Times New Roman" panose="02020603050405020304" pitchFamily="18" charset="0"/>
              </a:rPr>
              <a:t>) is found:- </a:t>
            </a:r>
          </a:p>
          <a:p>
            <a:pPr lvl="1"/>
            <a:r>
              <a:rPr lang="en-US" sz="1400" dirty="0">
                <a:latin typeface="Times New Roman" panose="02020603050405020304" pitchFamily="18" charset="0"/>
                <a:cs typeface="Times New Roman" panose="02020603050405020304" pitchFamily="18" charset="0"/>
              </a:rPr>
              <a:t>The dialogue history (previous turns) is joined using [SEP] to form the input</a:t>
            </a:r>
          </a:p>
          <a:p>
            <a:pPr lvl="1"/>
            <a:r>
              <a:rPr lang="en-US" sz="1400" dirty="0">
                <a:latin typeface="Times New Roman" panose="02020603050405020304" pitchFamily="18" charset="0"/>
                <a:cs typeface="Times New Roman" panose="02020603050405020304" pitchFamily="18" charset="0"/>
              </a:rPr>
              <a:t>The current </a:t>
            </a:r>
            <a:r>
              <a:rPr lang="en-US" sz="1400" dirty="0" err="1">
                <a:latin typeface="Times New Roman" panose="02020603050405020304" pitchFamily="18" charset="0"/>
                <a:cs typeface="Times New Roman" panose="02020603050405020304" pitchFamily="18" charset="0"/>
              </a:rPr>
              <a:t>counterspeech</a:t>
            </a:r>
            <a:r>
              <a:rPr lang="en-US" sz="1400" dirty="0">
                <a:latin typeface="Times New Roman" panose="02020603050405020304" pitchFamily="18" charset="0"/>
                <a:cs typeface="Times New Roman" panose="02020603050405020304" pitchFamily="18" charset="0"/>
              </a:rPr>
              <a:t> turn becomes the target.</a:t>
            </a:r>
          </a:p>
          <a:p>
            <a:r>
              <a:rPr lang="en-US" sz="1800" dirty="0">
                <a:latin typeface="Times New Roman" panose="02020603050405020304" pitchFamily="18" charset="0"/>
                <a:cs typeface="Times New Roman" panose="02020603050405020304" pitchFamily="18" charset="0"/>
              </a:rPr>
              <a:t>These (input, target) pairs are then used to train or evaluate a language model for </a:t>
            </a:r>
            <a:r>
              <a:rPr lang="en-US" sz="1800" dirty="0" err="1">
                <a:latin typeface="Times New Roman" panose="02020603050405020304" pitchFamily="18" charset="0"/>
                <a:cs typeface="Times New Roman" panose="02020603050405020304" pitchFamily="18" charset="0"/>
              </a:rPr>
              <a:t>counterspeech</a:t>
            </a:r>
            <a:r>
              <a:rPr lang="en-US" sz="1800" dirty="0">
                <a:latin typeface="Times New Roman" panose="02020603050405020304" pitchFamily="18" charset="0"/>
                <a:cs typeface="Times New Roman" panose="02020603050405020304" pitchFamily="18" charset="0"/>
              </a:rPr>
              <a:t> generation.</a:t>
            </a:r>
          </a:p>
          <a:p>
            <a:pPr marL="457200" lvl="1" indent="0">
              <a:buNone/>
            </a:pPr>
            <a:r>
              <a:rPr lang="en-US" sz="1400" dirty="0">
                <a:latin typeface="Times New Roman" panose="02020603050405020304" pitchFamily="18" charset="0"/>
                <a:cs typeface="Times New Roman" panose="02020603050405020304" pitchFamily="18" charset="0"/>
              </a:rPr>
              <a:t>	</a:t>
            </a:r>
          </a:p>
        </p:txBody>
      </p:sp>
      <p:sp>
        <p:nvSpPr>
          <p:cNvPr id="4" name="Flowchart: Process 3">
            <a:extLst>
              <a:ext uri="{FF2B5EF4-FFF2-40B4-BE49-F238E27FC236}">
                <a16:creationId xmlns:a16="http://schemas.microsoft.com/office/drawing/2014/main" id="{CA0B2788-C791-A92A-A00B-9730A04CC700}"/>
              </a:ext>
            </a:extLst>
          </p:cNvPr>
          <p:cNvSpPr/>
          <p:nvPr/>
        </p:nvSpPr>
        <p:spPr>
          <a:xfrm>
            <a:off x="0" y="6046839"/>
            <a:ext cx="12192000" cy="811161"/>
          </a:xfrm>
          <a:prstGeom prst="flowChartProcess">
            <a:avLst/>
          </a:prstGeom>
          <a:solidFill>
            <a:srgbClr val="C00000"/>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b="1" dirty="0">
                <a:latin typeface="Times New Roman" panose="02020603050405020304" pitchFamily="18" charset="0"/>
                <a:cs typeface="Times New Roman" panose="02020603050405020304" pitchFamily="18" charset="0"/>
              </a:rPr>
              <a:t>              Indian Institute Of Technology Delhi</a:t>
            </a:r>
          </a:p>
        </p:txBody>
      </p:sp>
      <p:pic>
        <p:nvPicPr>
          <p:cNvPr id="6" name="Picture 5" descr="A logo with text and symbols&#10;&#10;AI-generated content may be incorrect.">
            <a:extLst>
              <a:ext uri="{FF2B5EF4-FFF2-40B4-BE49-F238E27FC236}">
                <a16:creationId xmlns:a16="http://schemas.microsoft.com/office/drawing/2014/main" id="{00A73DEC-BE1D-959E-EC97-D85B498B19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90" y="6046838"/>
            <a:ext cx="811161" cy="811161"/>
          </a:xfrm>
          <a:prstGeom prst="rect">
            <a:avLst/>
          </a:prstGeom>
        </p:spPr>
      </p:pic>
      <p:sp>
        <p:nvSpPr>
          <p:cNvPr id="7" name="TextBox 6">
            <a:extLst>
              <a:ext uri="{FF2B5EF4-FFF2-40B4-BE49-F238E27FC236}">
                <a16:creationId xmlns:a16="http://schemas.microsoft.com/office/drawing/2014/main" id="{EC59953E-C2E7-2461-B7D4-22A9EC6B1573}"/>
              </a:ext>
            </a:extLst>
          </p:cNvPr>
          <p:cNvSpPr txBox="1"/>
          <p:nvPr/>
        </p:nvSpPr>
        <p:spPr>
          <a:xfrm>
            <a:off x="9606997" y="6267752"/>
            <a:ext cx="2585003" cy="369332"/>
          </a:xfrm>
          <a:prstGeom prst="rect">
            <a:avLst/>
          </a:prstGeom>
          <a:noFill/>
        </p:spPr>
        <p:txBody>
          <a:bodyPr wrap="none" rtlCol="0">
            <a:spAutoFit/>
          </a:bodyPr>
          <a:lstStyle/>
          <a:p>
            <a:r>
              <a:rPr lang="en-IN" b="1" dirty="0">
                <a:solidFill>
                  <a:schemeClr val="bg1"/>
                </a:solidFill>
                <a:latin typeface="Times New Roman" panose="02020603050405020304" pitchFamily="18" charset="0"/>
                <a:cs typeface="Times New Roman" panose="02020603050405020304" pitchFamily="18" charset="0"/>
              </a:rPr>
              <a:t>Deep Learning For NLP</a:t>
            </a:r>
          </a:p>
        </p:txBody>
      </p:sp>
    </p:spTree>
    <p:extLst>
      <p:ext uri="{BB962C8B-B14F-4D97-AF65-F5344CB8AC3E}">
        <p14:creationId xmlns:p14="http://schemas.microsoft.com/office/powerpoint/2010/main" val="3324405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DBE593-F39F-1513-044B-4C4C5B106DE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05ADE778-D861-3915-4DFF-57AB6B2E487C}"/>
              </a:ext>
            </a:extLst>
          </p:cNvPr>
          <p:cNvSpPr>
            <a:spLocks noGrp="1"/>
          </p:cNvSpPr>
          <p:nvPr>
            <p:ph type="title"/>
          </p:nvPr>
        </p:nvSpPr>
        <p:spPr/>
        <p:txBody>
          <a:bodyPr/>
          <a:lstStyle/>
          <a:p>
            <a:r>
              <a:rPr lang="en-IN" dirty="0">
                <a:solidFill>
                  <a:srgbClr val="C00000"/>
                </a:solidFill>
                <a:latin typeface="Times New Roman" panose="02020603050405020304" pitchFamily="18" charset="0"/>
                <a:cs typeface="Times New Roman" panose="02020603050405020304" pitchFamily="18" charset="0"/>
              </a:rPr>
              <a:t>Models </a:t>
            </a:r>
          </a:p>
        </p:txBody>
      </p:sp>
      <p:sp>
        <p:nvSpPr>
          <p:cNvPr id="8" name="Content Placeholder 7">
            <a:extLst>
              <a:ext uri="{FF2B5EF4-FFF2-40B4-BE49-F238E27FC236}">
                <a16:creationId xmlns:a16="http://schemas.microsoft.com/office/drawing/2014/main" id="{E30C9BA4-2DFA-99AE-8B77-65CAEFFF7E6A}"/>
              </a:ext>
            </a:extLst>
          </p:cNvPr>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BLOOMZ</a:t>
            </a:r>
          </a:p>
          <a:p>
            <a:pPr lvl="1"/>
            <a:r>
              <a:rPr lang="en-IN" sz="2000" dirty="0">
                <a:latin typeface="Times New Roman" panose="02020603050405020304" pitchFamily="18" charset="0"/>
                <a:cs typeface="Times New Roman" panose="02020603050405020304" pitchFamily="18" charset="0"/>
              </a:rPr>
              <a:t>3 Billion Parameters</a:t>
            </a:r>
          </a:p>
          <a:p>
            <a:pPr lvl="1"/>
            <a:r>
              <a:rPr lang="en-US" sz="2000" dirty="0">
                <a:latin typeface="Times New Roman" panose="02020603050405020304" pitchFamily="18" charset="0"/>
                <a:cs typeface="Times New Roman" panose="02020603050405020304" pitchFamily="18" charset="0"/>
              </a:rPr>
              <a:t>Instruction-tuned, multilingual extension of the original BLOOM model.</a:t>
            </a:r>
          </a:p>
          <a:p>
            <a:pPr lvl="1"/>
            <a:r>
              <a:rPr lang="en-US" sz="2000" dirty="0">
                <a:latin typeface="Times New Roman" panose="02020603050405020304" pitchFamily="18" charset="0"/>
                <a:cs typeface="Times New Roman" panose="02020603050405020304" pitchFamily="18" charset="0"/>
              </a:rPr>
              <a:t>Few-shot friendly: prompt-style adaptation works well with hundreds of examples.</a:t>
            </a:r>
          </a:p>
          <a:p>
            <a:r>
              <a:rPr lang="en-US" sz="2400" dirty="0">
                <a:latin typeface="Times New Roman" panose="02020603050405020304" pitchFamily="18" charset="0"/>
                <a:cs typeface="Times New Roman" panose="02020603050405020304" pitchFamily="18" charset="0"/>
              </a:rPr>
              <a:t>FLAN-T5 XL</a:t>
            </a:r>
          </a:p>
          <a:p>
            <a:pPr lvl="1"/>
            <a:r>
              <a:rPr lang="en-US" sz="2000" dirty="0">
                <a:latin typeface="Times New Roman" panose="02020603050405020304" pitchFamily="18" charset="0"/>
                <a:cs typeface="Times New Roman" panose="02020603050405020304" pitchFamily="18" charset="0"/>
              </a:rPr>
              <a:t>3 Billion Parameters</a:t>
            </a:r>
          </a:p>
          <a:p>
            <a:pPr lvl="1"/>
            <a:r>
              <a:rPr lang="en-US" sz="2000" dirty="0">
                <a:latin typeface="Times New Roman" panose="02020603050405020304" pitchFamily="18" charset="0"/>
                <a:cs typeface="Times New Roman" panose="02020603050405020304" pitchFamily="18" charset="0"/>
              </a:rPr>
              <a:t>Instruction-tuned version of the T5 family at the XL (3 B parameters) scale.</a:t>
            </a:r>
          </a:p>
          <a:p>
            <a:pPr lvl="1"/>
            <a:r>
              <a:rPr lang="en-US" sz="2000" dirty="0">
                <a:latin typeface="Times New Roman" panose="02020603050405020304" pitchFamily="18" charset="0"/>
                <a:cs typeface="Times New Roman" panose="02020603050405020304" pitchFamily="18" charset="0"/>
              </a:rPr>
              <a:t>Pretrained on C4 (Colossal Cleaned Common Crawl) using a de noising text-to-text objective (mask-span  infilling, translation, etc.).</a:t>
            </a:r>
          </a:p>
        </p:txBody>
      </p:sp>
      <p:sp>
        <p:nvSpPr>
          <p:cNvPr id="4" name="Flowchart: Process 3">
            <a:extLst>
              <a:ext uri="{FF2B5EF4-FFF2-40B4-BE49-F238E27FC236}">
                <a16:creationId xmlns:a16="http://schemas.microsoft.com/office/drawing/2014/main" id="{351D98E6-98F7-AF65-7992-C7F0C809FD3B}"/>
              </a:ext>
            </a:extLst>
          </p:cNvPr>
          <p:cNvSpPr/>
          <p:nvPr/>
        </p:nvSpPr>
        <p:spPr>
          <a:xfrm>
            <a:off x="0" y="6046839"/>
            <a:ext cx="12192000" cy="811161"/>
          </a:xfrm>
          <a:prstGeom prst="flowChartProcess">
            <a:avLst/>
          </a:prstGeom>
          <a:solidFill>
            <a:srgbClr val="C00000"/>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b="1" dirty="0">
                <a:latin typeface="Times New Roman" panose="02020603050405020304" pitchFamily="18" charset="0"/>
                <a:cs typeface="Times New Roman" panose="02020603050405020304" pitchFamily="18" charset="0"/>
              </a:rPr>
              <a:t>              Indian Institute Of Technology Delhi</a:t>
            </a:r>
          </a:p>
        </p:txBody>
      </p:sp>
      <p:pic>
        <p:nvPicPr>
          <p:cNvPr id="6" name="Picture 5" descr="A logo with text and symbols&#10;&#10;AI-generated content may be incorrect.">
            <a:extLst>
              <a:ext uri="{FF2B5EF4-FFF2-40B4-BE49-F238E27FC236}">
                <a16:creationId xmlns:a16="http://schemas.microsoft.com/office/drawing/2014/main" id="{196C381F-CD35-E864-5C30-E32CEBD3C9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90" y="6046838"/>
            <a:ext cx="811161" cy="811161"/>
          </a:xfrm>
          <a:prstGeom prst="rect">
            <a:avLst/>
          </a:prstGeom>
        </p:spPr>
      </p:pic>
      <p:sp>
        <p:nvSpPr>
          <p:cNvPr id="7" name="TextBox 6">
            <a:extLst>
              <a:ext uri="{FF2B5EF4-FFF2-40B4-BE49-F238E27FC236}">
                <a16:creationId xmlns:a16="http://schemas.microsoft.com/office/drawing/2014/main" id="{8C25149B-82B7-DA88-4F8B-D13F1A3CB7E0}"/>
              </a:ext>
            </a:extLst>
          </p:cNvPr>
          <p:cNvSpPr txBox="1"/>
          <p:nvPr/>
        </p:nvSpPr>
        <p:spPr>
          <a:xfrm>
            <a:off x="9606997" y="6267752"/>
            <a:ext cx="2585003" cy="369332"/>
          </a:xfrm>
          <a:prstGeom prst="rect">
            <a:avLst/>
          </a:prstGeom>
          <a:noFill/>
        </p:spPr>
        <p:txBody>
          <a:bodyPr wrap="none" rtlCol="0">
            <a:spAutoFit/>
          </a:bodyPr>
          <a:lstStyle/>
          <a:p>
            <a:r>
              <a:rPr lang="en-IN" b="1" dirty="0">
                <a:solidFill>
                  <a:schemeClr val="bg1"/>
                </a:solidFill>
                <a:latin typeface="Times New Roman" panose="02020603050405020304" pitchFamily="18" charset="0"/>
                <a:cs typeface="Times New Roman" panose="02020603050405020304" pitchFamily="18" charset="0"/>
              </a:rPr>
              <a:t>Deep Learning For NLP</a:t>
            </a:r>
          </a:p>
        </p:txBody>
      </p:sp>
    </p:spTree>
    <p:extLst>
      <p:ext uri="{BB962C8B-B14F-4D97-AF65-F5344CB8AC3E}">
        <p14:creationId xmlns:p14="http://schemas.microsoft.com/office/powerpoint/2010/main" val="2576219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1B72FE-EB68-6762-481D-67057D2A9B9E}"/>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BEE9653-2222-48C9-9D88-60775DC3C8B5}"/>
              </a:ext>
            </a:extLst>
          </p:cNvPr>
          <p:cNvSpPr>
            <a:spLocks noGrp="1"/>
          </p:cNvSpPr>
          <p:nvPr>
            <p:ph type="title"/>
          </p:nvPr>
        </p:nvSpPr>
        <p:spPr/>
        <p:txBody>
          <a:bodyPr/>
          <a:lstStyle/>
          <a:p>
            <a:r>
              <a:rPr lang="en-IN" dirty="0">
                <a:solidFill>
                  <a:srgbClr val="C00000"/>
                </a:solidFill>
                <a:latin typeface="Times New Roman" panose="02020603050405020304" pitchFamily="18" charset="0"/>
                <a:cs typeface="Times New Roman" panose="02020603050405020304" pitchFamily="18" charset="0"/>
              </a:rPr>
              <a:t>Fine Tuning Methods </a:t>
            </a:r>
          </a:p>
        </p:txBody>
      </p:sp>
      <p:sp>
        <p:nvSpPr>
          <p:cNvPr id="8" name="Content Placeholder 7">
            <a:extLst>
              <a:ext uri="{FF2B5EF4-FFF2-40B4-BE49-F238E27FC236}">
                <a16:creationId xmlns:a16="http://schemas.microsoft.com/office/drawing/2014/main" id="{CFE233DA-7AC6-FB8A-A1A7-F02EE71F03E2}"/>
              </a:ext>
            </a:extLst>
          </p:cNvPr>
          <p:cNvSpPr>
            <a:spLocks noGrp="1"/>
          </p:cNvSpPr>
          <p:nvPr>
            <p:ph idx="1"/>
          </p:nvPr>
        </p:nvSpPr>
        <p:spPr/>
        <p:txBody>
          <a:bodyPr>
            <a:normAutofit/>
          </a:bodyPr>
          <a:lstStyle/>
          <a:p>
            <a:r>
              <a:rPr lang="en-IN" b="1" dirty="0" err="1">
                <a:latin typeface="Times New Roman" panose="02020603050405020304" pitchFamily="18" charset="0"/>
                <a:cs typeface="Times New Roman" panose="02020603050405020304" pitchFamily="18" charset="0"/>
              </a:rPr>
              <a:t>LoRA</a:t>
            </a:r>
            <a:r>
              <a:rPr lang="en-IN" b="1" dirty="0">
                <a:latin typeface="Times New Roman" panose="02020603050405020304" pitchFamily="18" charset="0"/>
                <a:cs typeface="Times New Roman" panose="02020603050405020304" pitchFamily="18" charset="0"/>
              </a:rPr>
              <a:t>(Low-Rank Adaptation)</a:t>
            </a:r>
          </a:p>
          <a:p>
            <a:pPr lvl="1"/>
            <a:r>
              <a:rPr lang="en-US" dirty="0" err="1">
                <a:latin typeface="Times New Roman" panose="02020603050405020304" pitchFamily="18" charset="0"/>
                <a:cs typeface="Times New Roman" panose="02020603050405020304" pitchFamily="18" charset="0"/>
              </a:rPr>
              <a:t>LoRA</a:t>
            </a:r>
            <a:r>
              <a:rPr lang="en-US" dirty="0">
                <a:latin typeface="Times New Roman" panose="02020603050405020304" pitchFamily="18" charset="0"/>
                <a:cs typeface="Times New Roman" panose="02020603050405020304" pitchFamily="18" charset="0"/>
              </a:rPr>
              <a:t> extends a pre-trained transformer by in </a:t>
            </a:r>
            <a:r>
              <a:rPr lang="en-US" dirty="0" err="1">
                <a:latin typeface="Times New Roman" panose="02020603050405020304" pitchFamily="18" charset="0"/>
                <a:cs typeface="Times New Roman" panose="02020603050405020304" pitchFamily="18" charset="0"/>
              </a:rPr>
              <a:t>serting</a:t>
            </a:r>
            <a:r>
              <a:rPr lang="en-US" dirty="0">
                <a:latin typeface="Times New Roman" panose="02020603050405020304" pitchFamily="18" charset="0"/>
                <a:cs typeface="Times New Roman" panose="02020603050405020304" pitchFamily="18" charset="0"/>
              </a:rPr>
              <a:t> small low-rank matrices (Adapters) into existing weight layers.</a:t>
            </a:r>
          </a:p>
          <a:p>
            <a:pPr lvl="1"/>
            <a:r>
              <a:rPr lang="en-US" dirty="0">
                <a:latin typeface="Times New Roman" panose="02020603050405020304" pitchFamily="18" charset="0"/>
                <a:cs typeface="Times New Roman" panose="02020603050405020304" pitchFamily="18" charset="0"/>
              </a:rPr>
              <a:t>During training, gradients flow only through these low-rank matrices, allowing fast convergence on new tasks  without touching the billions of original parameters.</a:t>
            </a:r>
          </a:p>
          <a:p>
            <a:pPr lvl="1"/>
            <a:r>
              <a:rPr lang="en-US" dirty="0">
                <a:latin typeface="Times New Roman" panose="02020603050405020304" pitchFamily="18" charset="0"/>
                <a:cs typeface="Times New Roman" panose="02020603050405020304" pitchFamily="18" charset="0"/>
              </a:rPr>
              <a:t>Base model weights are completely frozen</a:t>
            </a:r>
          </a:p>
          <a:p>
            <a:pPr lvl="1"/>
            <a:r>
              <a:rPr lang="en-US" dirty="0">
                <a:latin typeface="Times New Roman" panose="02020603050405020304" pitchFamily="18" charset="0"/>
                <a:cs typeface="Times New Roman" panose="02020603050405020304" pitchFamily="18" charset="0"/>
              </a:rPr>
              <a:t>Adds only a few megabytes of parameters to multi-billion models.</a:t>
            </a:r>
          </a:p>
          <a:p>
            <a:pPr lvl="1"/>
            <a:r>
              <a:rPr lang="en-US" dirty="0">
                <a:latin typeface="Times New Roman" panose="02020603050405020304" pitchFamily="18" charset="0"/>
                <a:cs typeface="Times New Roman" panose="02020603050405020304" pitchFamily="18" charset="0"/>
              </a:rPr>
              <a:t>Adapters are merged with the frozen base weights at inference</a:t>
            </a:r>
          </a:p>
        </p:txBody>
      </p:sp>
      <p:sp>
        <p:nvSpPr>
          <p:cNvPr id="4" name="Flowchart: Process 3">
            <a:extLst>
              <a:ext uri="{FF2B5EF4-FFF2-40B4-BE49-F238E27FC236}">
                <a16:creationId xmlns:a16="http://schemas.microsoft.com/office/drawing/2014/main" id="{D7CAACDD-D028-3676-197C-62495920E164}"/>
              </a:ext>
            </a:extLst>
          </p:cNvPr>
          <p:cNvSpPr/>
          <p:nvPr/>
        </p:nvSpPr>
        <p:spPr>
          <a:xfrm>
            <a:off x="0" y="6046839"/>
            <a:ext cx="12192000" cy="811161"/>
          </a:xfrm>
          <a:prstGeom prst="flowChartProcess">
            <a:avLst/>
          </a:prstGeom>
          <a:solidFill>
            <a:srgbClr val="C00000"/>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b="1" dirty="0">
                <a:latin typeface="Times New Roman" panose="02020603050405020304" pitchFamily="18" charset="0"/>
                <a:cs typeface="Times New Roman" panose="02020603050405020304" pitchFamily="18" charset="0"/>
              </a:rPr>
              <a:t>              Indian Institute Of Technology Delhi</a:t>
            </a:r>
          </a:p>
        </p:txBody>
      </p:sp>
      <p:pic>
        <p:nvPicPr>
          <p:cNvPr id="6" name="Picture 5" descr="A logo with text and symbols&#10;&#10;AI-generated content may be incorrect.">
            <a:extLst>
              <a:ext uri="{FF2B5EF4-FFF2-40B4-BE49-F238E27FC236}">
                <a16:creationId xmlns:a16="http://schemas.microsoft.com/office/drawing/2014/main" id="{574DD4D5-9EC4-D585-5998-818F299222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90" y="6046838"/>
            <a:ext cx="811161" cy="811161"/>
          </a:xfrm>
          <a:prstGeom prst="rect">
            <a:avLst/>
          </a:prstGeom>
        </p:spPr>
      </p:pic>
      <p:sp>
        <p:nvSpPr>
          <p:cNvPr id="7" name="TextBox 6">
            <a:extLst>
              <a:ext uri="{FF2B5EF4-FFF2-40B4-BE49-F238E27FC236}">
                <a16:creationId xmlns:a16="http://schemas.microsoft.com/office/drawing/2014/main" id="{61F49427-96B3-4C86-382A-3DC8BF62A374}"/>
              </a:ext>
            </a:extLst>
          </p:cNvPr>
          <p:cNvSpPr txBox="1"/>
          <p:nvPr/>
        </p:nvSpPr>
        <p:spPr>
          <a:xfrm>
            <a:off x="9606997" y="6267752"/>
            <a:ext cx="2585003" cy="369332"/>
          </a:xfrm>
          <a:prstGeom prst="rect">
            <a:avLst/>
          </a:prstGeom>
          <a:noFill/>
        </p:spPr>
        <p:txBody>
          <a:bodyPr wrap="none" rtlCol="0">
            <a:spAutoFit/>
          </a:bodyPr>
          <a:lstStyle/>
          <a:p>
            <a:r>
              <a:rPr lang="en-IN" b="1" dirty="0">
                <a:solidFill>
                  <a:schemeClr val="bg1"/>
                </a:solidFill>
                <a:latin typeface="Times New Roman" panose="02020603050405020304" pitchFamily="18" charset="0"/>
                <a:cs typeface="Times New Roman" panose="02020603050405020304" pitchFamily="18" charset="0"/>
              </a:rPr>
              <a:t>Deep Learning For NLP</a:t>
            </a:r>
          </a:p>
        </p:txBody>
      </p:sp>
    </p:spTree>
    <p:extLst>
      <p:ext uri="{BB962C8B-B14F-4D97-AF65-F5344CB8AC3E}">
        <p14:creationId xmlns:p14="http://schemas.microsoft.com/office/powerpoint/2010/main" val="44657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CA682C-5610-7409-48D8-D9A618AC6C2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1D682E0-E0AA-51AD-9E25-9D21F4E4660D}"/>
              </a:ext>
            </a:extLst>
          </p:cNvPr>
          <p:cNvSpPr>
            <a:spLocks noGrp="1"/>
          </p:cNvSpPr>
          <p:nvPr>
            <p:ph type="title"/>
          </p:nvPr>
        </p:nvSpPr>
        <p:spPr/>
        <p:txBody>
          <a:bodyPr/>
          <a:lstStyle/>
          <a:p>
            <a:r>
              <a:rPr lang="en-IN" dirty="0">
                <a:solidFill>
                  <a:srgbClr val="C00000"/>
                </a:solidFill>
                <a:latin typeface="Times New Roman" panose="02020603050405020304" pitchFamily="18" charset="0"/>
                <a:cs typeface="Times New Roman" panose="02020603050405020304" pitchFamily="18" charset="0"/>
              </a:rPr>
              <a:t>Fine Tuning Methods </a:t>
            </a:r>
          </a:p>
        </p:txBody>
      </p:sp>
      <p:sp>
        <p:nvSpPr>
          <p:cNvPr id="8" name="Content Placeholder 7">
            <a:extLst>
              <a:ext uri="{FF2B5EF4-FFF2-40B4-BE49-F238E27FC236}">
                <a16:creationId xmlns:a16="http://schemas.microsoft.com/office/drawing/2014/main" id="{6E82D0F3-D5E2-9863-769F-C2B8EF9E2E14}"/>
              </a:ext>
            </a:extLst>
          </p:cNvPr>
          <p:cNvSpPr>
            <a:spLocks noGrp="1"/>
          </p:cNvSpPr>
          <p:nvPr>
            <p:ph idx="1"/>
          </p:nvPr>
        </p:nvSpPr>
        <p:spPr/>
        <p:txBody>
          <a:bodyPr>
            <a:normAutofit/>
          </a:bodyPr>
          <a:lstStyle/>
          <a:p>
            <a:r>
              <a:rPr lang="en-IN" b="1" dirty="0">
                <a:latin typeface="Times New Roman" panose="02020603050405020304" pitchFamily="18" charset="0"/>
                <a:cs typeface="Times New Roman" panose="02020603050405020304" pitchFamily="18" charset="0"/>
              </a:rPr>
              <a:t>Instruction Tuning</a:t>
            </a:r>
          </a:p>
          <a:p>
            <a:pPr lvl="1"/>
            <a:r>
              <a:rPr lang="en-US" dirty="0"/>
              <a:t>Trains on pairs like “Instruction: ...” → “Desired Output” .</a:t>
            </a:r>
          </a:p>
          <a:p>
            <a:pPr lvl="1"/>
            <a:r>
              <a:rPr lang="en-US" dirty="0"/>
              <a:t>Often uses full-model updates or adapter based fine-tuning</a:t>
            </a:r>
            <a:r>
              <a:rPr lang="en-US" dirty="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Base model weights are completely frozen.</a:t>
            </a:r>
          </a:p>
          <a:p>
            <a:pPr lvl="1"/>
            <a:r>
              <a:rPr lang="en-US" dirty="0">
                <a:latin typeface="Times New Roman" panose="02020603050405020304" pitchFamily="18" charset="0"/>
                <a:cs typeface="Times New Roman" panose="02020603050405020304" pitchFamily="18" charset="0"/>
              </a:rPr>
              <a:t>Appended each Hate Speech Input with instruction “</a:t>
            </a:r>
            <a:r>
              <a:rPr lang="en-US" i="1" dirty="0">
                <a:latin typeface="Times New Roman" panose="02020603050405020304" pitchFamily="18" charset="0"/>
                <a:cs typeface="Times New Roman" panose="02020603050405020304" pitchFamily="18" charset="0"/>
              </a:rPr>
              <a:t>You are a helpful assistant that generates fact-based </a:t>
            </a:r>
            <a:r>
              <a:rPr lang="en-US" i="1" dirty="0" err="1">
                <a:latin typeface="Times New Roman" panose="02020603050405020304" pitchFamily="18" charset="0"/>
                <a:cs typeface="Times New Roman" panose="02020603050405020304" pitchFamily="18" charset="0"/>
              </a:rPr>
              <a:t>counterspeech</a:t>
            </a:r>
            <a:r>
              <a:rPr lang="en-US" dirty="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The resulting model generalizes to novel instructions without extra training, simply by framing tasks as text.</a:t>
            </a:r>
          </a:p>
        </p:txBody>
      </p:sp>
      <p:sp>
        <p:nvSpPr>
          <p:cNvPr id="4" name="Flowchart: Process 3">
            <a:extLst>
              <a:ext uri="{FF2B5EF4-FFF2-40B4-BE49-F238E27FC236}">
                <a16:creationId xmlns:a16="http://schemas.microsoft.com/office/drawing/2014/main" id="{98333369-E3EC-367C-19DF-16DD1C69EA53}"/>
              </a:ext>
            </a:extLst>
          </p:cNvPr>
          <p:cNvSpPr/>
          <p:nvPr/>
        </p:nvSpPr>
        <p:spPr>
          <a:xfrm>
            <a:off x="0" y="6046839"/>
            <a:ext cx="12192000" cy="811161"/>
          </a:xfrm>
          <a:prstGeom prst="flowChartProcess">
            <a:avLst/>
          </a:prstGeom>
          <a:solidFill>
            <a:srgbClr val="C00000"/>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b="1" dirty="0">
                <a:latin typeface="Times New Roman" panose="02020603050405020304" pitchFamily="18" charset="0"/>
                <a:cs typeface="Times New Roman" panose="02020603050405020304" pitchFamily="18" charset="0"/>
              </a:rPr>
              <a:t>              Indian Institute Of Technology Delhi</a:t>
            </a:r>
          </a:p>
        </p:txBody>
      </p:sp>
      <p:pic>
        <p:nvPicPr>
          <p:cNvPr id="6" name="Picture 5" descr="A logo with text and symbols&#10;&#10;AI-generated content may be incorrect.">
            <a:extLst>
              <a:ext uri="{FF2B5EF4-FFF2-40B4-BE49-F238E27FC236}">
                <a16:creationId xmlns:a16="http://schemas.microsoft.com/office/drawing/2014/main" id="{2D07B149-F228-4EC9-6E83-0E3C85CAA2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90" y="6046838"/>
            <a:ext cx="811161" cy="811161"/>
          </a:xfrm>
          <a:prstGeom prst="rect">
            <a:avLst/>
          </a:prstGeom>
        </p:spPr>
      </p:pic>
      <p:sp>
        <p:nvSpPr>
          <p:cNvPr id="7" name="TextBox 6">
            <a:extLst>
              <a:ext uri="{FF2B5EF4-FFF2-40B4-BE49-F238E27FC236}">
                <a16:creationId xmlns:a16="http://schemas.microsoft.com/office/drawing/2014/main" id="{7B4B550B-6C6A-7433-E21D-4576E722A365}"/>
              </a:ext>
            </a:extLst>
          </p:cNvPr>
          <p:cNvSpPr txBox="1"/>
          <p:nvPr/>
        </p:nvSpPr>
        <p:spPr>
          <a:xfrm>
            <a:off x="9606997" y="6267752"/>
            <a:ext cx="2585003" cy="369332"/>
          </a:xfrm>
          <a:prstGeom prst="rect">
            <a:avLst/>
          </a:prstGeom>
          <a:noFill/>
        </p:spPr>
        <p:txBody>
          <a:bodyPr wrap="none" rtlCol="0">
            <a:spAutoFit/>
          </a:bodyPr>
          <a:lstStyle/>
          <a:p>
            <a:r>
              <a:rPr lang="en-IN" b="1" dirty="0">
                <a:solidFill>
                  <a:schemeClr val="bg1"/>
                </a:solidFill>
                <a:latin typeface="Times New Roman" panose="02020603050405020304" pitchFamily="18" charset="0"/>
                <a:cs typeface="Times New Roman" panose="02020603050405020304" pitchFamily="18" charset="0"/>
              </a:rPr>
              <a:t>Deep Learning For NLP</a:t>
            </a:r>
          </a:p>
        </p:txBody>
      </p:sp>
    </p:spTree>
    <p:extLst>
      <p:ext uri="{BB962C8B-B14F-4D97-AF65-F5344CB8AC3E}">
        <p14:creationId xmlns:p14="http://schemas.microsoft.com/office/powerpoint/2010/main" val="2242889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0351F2-3E82-6D98-370F-E80E9E606A4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623E64A-5C62-1260-C6E7-7333E6881A9A}"/>
              </a:ext>
            </a:extLst>
          </p:cNvPr>
          <p:cNvSpPr>
            <a:spLocks noGrp="1"/>
          </p:cNvSpPr>
          <p:nvPr>
            <p:ph type="title"/>
          </p:nvPr>
        </p:nvSpPr>
        <p:spPr/>
        <p:txBody>
          <a:bodyPr/>
          <a:lstStyle/>
          <a:p>
            <a:r>
              <a:rPr lang="en-IN" dirty="0">
                <a:solidFill>
                  <a:srgbClr val="C00000"/>
                </a:solidFill>
                <a:latin typeface="Times New Roman" panose="02020603050405020304" pitchFamily="18" charset="0"/>
                <a:cs typeface="Times New Roman" panose="02020603050405020304" pitchFamily="18" charset="0"/>
              </a:rPr>
              <a:t>Fine Tuning Methods </a:t>
            </a:r>
          </a:p>
        </p:txBody>
      </p:sp>
      <p:sp>
        <p:nvSpPr>
          <p:cNvPr id="8" name="Content Placeholder 7">
            <a:extLst>
              <a:ext uri="{FF2B5EF4-FFF2-40B4-BE49-F238E27FC236}">
                <a16:creationId xmlns:a16="http://schemas.microsoft.com/office/drawing/2014/main" id="{F6F572D0-BC25-0F90-4D8F-4A791C562044}"/>
              </a:ext>
            </a:extLst>
          </p:cNvPr>
          <p:cNvSpPr>
            <a:spLocks noGrp="1"/>
          </p:cNvSpPr>
          <p:nvPr>
            <p:ph idx="1"/>
          </p:nvPr>
        </p:nvSpPr>
        <p:spPr/>
        <p:txBody>
          <a:bodyPr>
            <a:normAutofit/>
          </a:bodyPr>
          <a:lstStyle/>
          <a:p>
            <a:r>
              <a:rPr lang="en-IN" b="1" dirty="0">
                <a:latin typeface="Times New Roman" panose="02020603050405020304" pitchFamily="18" charset="0"/>
                <a:cs typeface="Times New Roman" panose="02020603050405020304" pitchFamily="18" charset="0"/>
              </a:rPr>
              <a:t>Prefix Tuning</a:t>
            </a:r>
          </a:p>
          <a:p>
            <a:pPr lvl="1"/>
            <a:r>
              <a:rPr lang="en-US" dirty="0">
                <a:latin typeface="fkGroteskNeue"/>
              </a:rPr>
              <a:t>I</a:t>
            </a:r>
            <a:r>
              <a:rPr lang="en-US" b="0" i="0" dirty="0">
                <a:effectLst/>
                <a:latin typeface="fkGroteskNeue"/>
              </a:rPr>
              <a:t>ntegrates with a base transformer model by introducing a set of trainable, task-specific vectors (the "prefix").</a:t>
            </a:r>
            <a:endParaRPr lang="en-US" dirty="0">
              <a:latin typeface="Times New Roman" panose="02020603050405020304" pitchFamily="18" charset="0"/>
              <a:cs typeface="Times New Roman" panose="02020603050405020304" pitchFamily="18" charset="0"/>
            </a:endParaRPr>
          </a:p>
          <a:p>
            <a:pPr lvl="1"/>
            <a:r>
              <a:rPr lang="en-US" dirty="0">
                <a:latin typeface="fkGroteskNeue"/>
              </a:rPr>
              <a:t>P</a:t>
            </a:r>
            <a:r>
              <a:rPr lang="en-US" b="0" i="0" dirty="0">
                <a:effectLst/>
                <a:latin typeface="fkGroteskNeue"/>
              </a:rPr>
              <a:t>repended to the input at every transformer layer, while the original model weights remain frozen.</a:t>
            </a:r>
          </a:p>
          <a:p>
            <a:pPr lvl="1"/>
            <a:r>
              <a:rPr lang="en-US" b="0" i="0" dirty="0">
                <a:effectLst/>
                <a:latin typeface="fkGroteskNeue"/>
              </a:rPr>
              <a:t>During training, only the prefix vectors are updated</a:t>
            </a:r>
            <a:r>
              <a:rPr lang="en-US" dirty="0">
                <a:latin typeface="fkGroteskNeue"/>
              </a:rPr>
              <a:t>.</a:t>
            </a:r>
          </a:p>
          <a:p>
            <a:pPr lvl="1"/>
            <a:r>
              <a:rPr lang="en-US" b="0" i="0" dirty="0">
                <a:effectLst/>
                <a:latin typeface="fkGroteskNeue"/>
              </a:rPr>
              <a:t>At inference, the prefix is concatenated with the input embeddings for each layer.</a:t>
            </a:r>
            <a:endParaRPr lang="en-US" dirty="0">
              <a:latin typeface="Times New Roman" panose="02020603050405020304" pitchFamily="18" charset="0"/>
              <a:cs typeface="Times New Roman" panose="02020603050405020304" pitchFamily="18" charset="0"/>
            </a:endParaRPr>
          </a:p>
        </p:txBody>
      </p:sp>
      <p:sp>
        <p:nvSpPr>
          <p:cNvPr id="4" name="Flowchart: Process 3">
            <a:extLst>
              <a:ext uri="{FF2B5EF4-FFF2-40B4-BE49-F238E27FC236}">
                <a16:creationId xmlns:a16="http://schemas.microsoft.com/office/drawing/2014/main" id="{6604EDC4-75EF-0283-7EEF-47A115E7195C}"/>
              </a:ext>
            </a:extLst>
          </p:cNvPr>
          <p:cNvSpPr/>
          <p:nvPr/>
        </p:nvSpPr>
        <p:spPr>
          <a:xfrm>
            <a:off x="0" y="6046839"/>
            <a:ext cx="12192000" cy="811161"/>
          </a:xfrm>
          <a:prstGeom prst="flowChartProcess">
            <a:avLst/>
          </a:prstGeom>
          <a:solidFill>
            <a:srgbClr val="C00000"/>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b="1" dirty="0">
                <a:latin typeface="Times New Roman" panose="02020603050405020304" pitchFamily="18" charset="0"/>
                <a:cs typeface="Times New Roman" panose="02020603050405020304" pitchFamily="18" charset="0"/>
              </a:rPr>
              <a:t>              Indian Institute Of Technology Delhi</a:t>
            </a:r>
          </a:p>
        </p:txBody>
      </p:sp>
      <p:pic>
        <p:nvPicPr>
          <p:cNvPr id="6" name="Picture 5" descr="A logo with text and symbols&#10;&#10;AI-generated content may be incorrect.">
            <a:extLst>
              <a:ext uri="{FF2B5EF4-FFF2-40B4-BE49-F238E27FC236}">
                <a16:creationId xmlns:a16="http://schemas.microsoft.com/office/drawing/2014/main" id="{FD721219-40B4-65A3-F5A6-BD23730548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90" y="6046838"/>
            <a:ext cx="811161" cy="811161"/>
          </a:xfrm>
          <a:prstGeom prst="rect">
            <a:avLst/>
          </a:prstGeom>
        </p:spPr>
      </p:pic>
      <p:sp>
        <p:nvSpPr>
          <p:cNvPr id="7" name="TextBox 6">
            <a:extLst>
              <a:ext uri="{FF2B5EF4-FFF2-40B4-BE49-F238E27FC236}">
                <a16:creationId xmlns:a16="http://schemas.microsoft.com/office/drawing/2014/main" id="{488F434F-4C5F-F934-6176-83B9EEDE3862}"/>
              </a:ext>
            </a:extLst>
          </p:cNvPr>
          <p:cNvSpPr txBox="1"/>
          <p:nvPr/>
        </p:nvSpPr>
        <p:spPr>
          <a:xfrm>
            <a:off x="9606997" y="6267752"/>
            <a:ext cx="2585003" cy="369332"/>
          </a:xfrm>
          <a:prstGeom prst="rect">
            <a:avLst/>
          </a:prstGeom>
          <a:noFill/>
        </p:spPr>
        <p:txBody>
          <a:bodyPr wrap="none" rtlCol="0">
            <a:spAutoFit/>
          </a:bodyPr>
          <a:lstStyle/>
          <a:p>
            <a:r>
              <a:rPr lang="en-IN" b="1" dirty="0">
                <a:solidFill>
                  <a:schemeClr val="bg1"/>
                </a:solidFill>
                <a:latin typeface="Times New Roman" panose="02020603050405020304" pitchFamily="18" charset="0"/>
                <a:cs typeface="Times New Roman" panose="02020603050405020304" pitchFamily="18" charset="0"/>
              </a:rPr>
              <a:t>Deep Learning For NLP</a:t>
            </a:r>
          </a:p>
        </p:txBody>
      </p:sp>
    </p:spTree>
    <p:extLst>
      <p:ext uri="{BB962C8B-B14F-4D97-AF65-F5344CB8AC3E}">
        <p14:creationId xmlns:p14="http://schemas.microsoft.com/office/powerpoint/2010/main" val="41041498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224</TotalTime>
  <Words>1197</Words>
  <Application>Microsoft Office PowerPoint</Application>
  <PresentationFormat>Widescreen</PresentationFormat>
  <Paragraphs>141</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Aptos</vt:lpstr>
      <vt:lpstr>Aptos Display</vt:lpstr>
      <vt:lpstr>Arial</vt:lpstr>
      <vt:lpstr>fkGroteskNeue</vt:lpstr>
      <vt:lpstr>Times New Roman</vt:lpstr>
      <vt:lpstr>Office Theme</vt:lpstr>
      <vt:lpstr>Counter Speech Generation</vt:lpstr>
      <vt:lpstr>Objective</vt:lpstr>
      <vt:lpstr>Dataset</vt:lpstr>
      <vt:lpstr>Dataset</vt:lpstr>
      <vt:lpstr>Preprocessing</vt:lpstr>
      <vt:lpstr>Models </vt:lpstr>
      <vt:lpstr>Fine Tuning Methods </vt:lpstr>
      <vt:lpstr>Fine Tuning Methods </vt:lpstr>
      <vt:lpstr>Fine Tuning Methods </vt:lpstr>
      <vt:lpstr>Model Evaluation</vt:lpstr>
      <vt:lpstr>Counter Speech Example</vt:lpstr>
      <vt:lpstr>Counter Speech Example</vt:lpstr>
      <vt:lpstr>Integrating RAG(Retrieval-Augmented Generation)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Bitthal Bhai Patel</dc:creator>
  <cp:lastModifiedBy>Bitthal Bhai Patel</cp:lastModifiedBy>
  <cp:revision>2</cp:revision>
  <dcterms:created xsi:type="dcterms:W3CDTF">2025-05-09T17:10:11Z</dcterms:created>
  <dcterms:modified xsi:type="dcterms:W3CDTF">2025-05-09T20:54:23Z</dcterms:modified>
</cp:coreProperties>
</file>