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44" r:id="rId4"/>
  </p:sldMasterIdLst>
  <p:notesMasterIdLst>
    <p:notesMasterId r:id="rId12"/>
  </p:notesMasterIdLst>
  <p:handoutMasterIdLst>
    <p:handoutMasterId r:id="rId13"/>
  </p:handoutMasterIdLst>
  <p:sldIdLst>
    <p:sldId id="330" r:id="rId5"/>
    <p:sldId id="332" r:id="rId6"/>
    <p:sldId id="331" r:id="rId7"/>
    <p:sldId id="333" r:id="rId8"/>
    <p:sldId id="337" r:id="rId9"/>
    <p:sldId id="341" r:id="rId10"/>
    <p:sldId id="313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Fischoeder" initials="CF" lastIdx="4" clrIdx="0">
    <p:extLst>
      <p:ext uri="{19B8F6BF-5375-455C-9EA6-DF929625EA0E}">
        <p15:presenceInfo xmlns:p15="http://schemas.microsoft.com/office/powerpoint/2012/main" userId="S::christina.fischoeder@dksh.com::21686f65-68ab-4c0b-943f-d1389f1ec9b3" providerId="AD"/>
      </p:ext>
    </p:extLst>
  </p:cmAuthor>
  <p:cmAuthor id="2" name="Abigail Goundry" initials="AG" lastIdx="5" clrIdx="1">
    <p:extLst>
      <p:ext uri="{19B8F6BF-5375-455C-9EA6-DF929625EA0E}">
        <p15:presenceInfo xmlns:p15="http://schemas.microsoft.com/office/powerpoint/2012/main" userId="S::abigail.goundry@dksh.com::0aecf6b0-3018-4703-980d-431a773393a7" providerId="AD"/>
      </p:ext>
    </p:extLst>
  </p:cmAuthor>
  <p:cmAuthor id="3" name="Tadporn Wudhinan" initials="TW" lastIdx="3" clrIdx="2">
    <p:extLst>
      <p:ext uri="{19B8F6BF-5375-455C-9EA6-DF929625EA0E}">
        <p15:presenceInfo xmlns:p15="http://schemas.microsoft.com/office/powerpoint/2012/main" userId="S::tadporn.w@dksh.com::51ded03f-5287-4f3f-9115-4909e154b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FD0"/>
    <a:srgbClr val="E2E3EF"/>
    <a:srgbClr val="D2C4DC"/>
    <a:srgbClr val="9996B3"/>
    <a:srgbClr val="957893"/>
    <a:srgbClr val="CECFE3"/>
    <a:srgbClr val="544F80"/>
    <a:srgbClr val="B29CC3"/>
    <a:srgbClr val="4E1E4A"/>
    <a:srgbClr val="C4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7C682-7692-46FB-A08A-64D13029F78B}" v="19" dt="2023-03-14T13:21:37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3907" autoAdjust="0"/>
  </p:normalViewPr>
  <p:slideViewPr>
    <p:cSldViewPr snapToGrid="0">
      <p:cViewPr>
        <p:scale>
          <a:sx n="66" d="100"/>
          <a:sy n="66" d="100"/>
        </p:scale>
        <p:origin x="5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Walser" userId="845e6657-36dc-49ce-8780-3c72c6f0c675" providerId="ADAL" clId="{9647C682-7692-46FB-A08A-64D13029F78B}"/>
    <pc:docChg chg="delSld modSld">
      <pc:chgData name="Teresa Walser" userId="845e6657-36dc-49ce-8780-3c72c6f0c675" providerId="ADAL" clId="{9647C682-7692-46FB-A08A-64D13029F78B}" dt="2023-03-14T13:21:37.262" v="19" actId="20577"/>
      <pc:docMkLst>
        <pc:docMk/>
      </pc:docMkLst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1540825666" sldId="311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1254885086" sldId="315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3044142825" sldId="324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4253470695" sldId="328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4275632562" sldId="329"/>
        </pc:sldMkLst>
      </pc:sldChg>
      <pc:sldChg chg="modSp">
        <pc:chgData name="Teresa Walser" userId="845e6657-36dc-49ce-8780-3c72c6f0c675" providerId="ADAL" clId="{9647C682-7692-46FB-A08A-64D13029F78B}" dt="2023-03-14T13:21:37.262" v="19" actId="20577"/>
        <pc:sldMkLst>
          <pc:docMk/>
          <pc:sldMk cId="3537848488" sldId="333"/>
        </pc:sldMkLst>
        <pc:spChg chg="mod">
          <ac:chgData name="Teresa Walser" userId="845e6657-36dc-49ce-8780-3c72c6f0c675" providerId="ADAL" clId="{9647C682-7692-46FB-A08A-64D13029F78B}" dt="2023-03-14T13:21:37.262" v="19" actId="20577"/>
          <ac:spMkLst>
            <pc:docMk/>
            <pc:sldMk cId="3537848488" sldId="333"/>
            <ac:spMk id="15" creationId="{51FF5F91-F876-DB76-481C-B242C065C5D7}"/>
          </ac:spMkLst>
        </pc:spChg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2807705653" sldId="334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1933859540" sldId="335"/>
        </pc:sldMkLst>
      </pc:sldChg>
      <pc:sldChg chg="del">
        <pc:chgData name="Teresa Walser" userId="845e6657-36dc-49ce-8780-3c72c6f0c675" providerId="ADAL" clId="{9647C682-7692-46FB-A08A-64D13029F78B}" dt="2023-03-14T13:21:19.316" v="0" actId="47"/>
        <pc:sldMkLst>
          <pc:docMk/>
          <pc:sldMk cId="2474828238" sldId="34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83E861-02CD-4BA1-9F96-6CAD2A207A23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B794-DC3D-4325-8DC9-DB091B9293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06BF-C2C7-460A-92E8-A7999537D676}" type="datetimeFigureOut">
              <a:rPr lang="en-US" sz="1000" smtClean="0">
                <a:solidFill>
                  <a:schemeClr val="tx2"/>
                </a:solidFill>
              </a:rPr>
              <a:t>3/14/2023</a:t>
            </a:fld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CFCB8-CF3D-49C0-A2BC-1EBF7CCE65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4429-D597-464B-A554-C0925ED921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AA8E-D742-4B15-8EC1-3BE2620670A6}" type="slidenum">
              <a:rPr lang="en-US" sz="1000" smtClean="0">
                <a:solidFill>
                  <a:schemeClr val="tx2"/>
                </a:solidFill>
              </a:rPr>
              <a:t>‹#›</a:t>
            </a:fld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6160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59266D-4678-4875-94E9-6CFF204ECF22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D78E246-74D0-4A8E-8B33-CCB6F9F4D2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5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lnSpc>
        <a:spcPct val="110000"/>
      </a:lnSpc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lnSpc>
        <a:spcPct val="110000"/>
      </a:lnSpc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360000" indent="-180000" algn="l" defTabSz="914400" rtl="0" eaLnBrk="1" latinLnBrk="0" hangingPunct="1">
      <a:lnSpc>
        <a:spcPct val="110000"/>
      </a:lnSpc>
      <a:buClr>
        <a:schemeClr val="tx1"/>
      </a:buClr>
      <a:buFont typeface="Arial" panose="020B0604020202020204" pitchFamily="34" charset="0"/>
      <a:buChar char="‒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7801" indent="-167801">
              <a:buFontTx/>
              <a:buChar char="•"/>
            </a:pPr>
            <a:r>
              <a:rPr lang="en-US" dirty="0">
                <a:latin typeface="Arial" pitchFamily="34" charset="0"/>
              </a:rPr>
              <a:t>Business Unit Healthcare is </a:t>
            </a:r>
            <a:r>
              <a:rPr lang="en-US" sz="1200" dirty="0">
                <a:solidFill>
                  <a:srgbClr val="000000"/>
                </a:solidFill>
              </a:rPr>
              <a:t>a leading distributor and commercial outsourcing partner of choice for pharmaceutical, OTC, consumer health, and medical device companies</a:t>
            </a:r>
            <a:r>
              <a:rPr lang="en-US" dirty="0">
                <a:latin typeface="Arial" pitchFamily="34" charset="0"/>
              </a:rPr>
              <a:t> in Asia Pacific</a:t>
            </a:r>
          </a:p>
          <a:p>
            <a:pPr marL="167801" indent="-167801">
              <a:buFontTx/>
              <a:buChar char="•"/>
            </a:pPr>
            <a:r>
              <a:rPr lang="en-US" dirty="0">
                <a:latin typeface="Arial"/>
                <a:cs typeface="Arial"/>
              </a:rPr>
              <a:t>Products are delivered to multiple channels in Asia Pacific including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NotoSans-Regular"/>
              </a:rPr>
              <a:t>modern and traditional trade, drugstores, pharmacies, clinics, hospitals, and eCommerce platforms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latin typeface="Arial" pitchFamily="34" charset="0"/>
              <a:cs typeface="Arial"/>
            </a:endParaRPr>
          </a:p>
          <a:p>
            <a:pPr marL="167640" indent="-16764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With nearly 8,000 healthcare experts operating across 16 markets, DKSH Healthcare stands for deep market knowledge </a:t>
            </a:r>
            <a:endParaRPr lang="en-US" dirty="0">
              <a:latin typeface="Arial" pitchFamily="34" charset="0"/>
              <a:cs typeface="Arial"/>
            </a:endParaRPr>
          </a:p>
          <a:p>
            <a:pPr marL="167801" indent="-167801">
              <a:buFontTx/>
              <a:buChar char="•"/>
            </a:pPr>
            <a:r>
              <a:rPr lang="en-US" dirty="0">
                <a:latin typeface="Arial" pitchFamily="34" charset="0"/>
              </a:rPr>
              <a:t>Business Unit Healthcare serves 575 clients such as Pfizer, Roche, Alcon, Sanofi, and Bayer</a:t>
            </a:r>
          </a:p>
          <a:p>
            <a:endParaRPr lang="en-US" dirty="0"/>
          </a:p>
          <a:p>
            <a:endParaRPr lang="en-US" dirty="0"/>
          </a:p>
          <a:p>
            <a:pPr marL="167801" indent="-167801">
              <a:buFontTx/>
              <a:buChar char="•"/>
            </a:pPr>
            <a:r>
              <a:rPr lang="en-US" dirty="0">
                <a:latin typeface="Arial" pitchFamily="34" charset="0"/>
              </a:rPr>
              <a:t>Business Unit Healthcare is </a:t>
            </a:r>
            <a:r>
              <a:rPr lang="en-US" sz="1200" dirty="0">
                <a:solidFill>
                  <a:srgbClr val="000000"/>
                </a:solidFill>
              </a:rPr>
              <a:t>a leading distributor and commercial outsourcing partner of choice for pharmaceutical, OTC, consumer health, and medical device companies</a:t>
            </a:r>
            <a:r>
              <a:rPr lang="en-US" dirty="0">
                <a:latin typeface="Arial" pitchFamily="34" charset="0"/>
              </a:rPr>
              <a:t> in Asia Pacific</a:t>
            </a:r>
          </a:p>
          <a:p>
            <a:pPr marL="167801" indent="-167801">
              <a:buFontTx/>
              <a:buChar char="•"/>
            </a:pPr>
            <a:r>
              <a:rPr lang="en-US" dirty="0">
                <a:latin typeface="Arial"/>
                <a:cs typeface="Arial"/>
              </a:rPr>
              <a:t>Products are delivered to multiple channels in Asia Pacific including </a:t>
            </a:r>
            <a:r>
              <a:rPr lang="en-US" sz="1800" b="0" i="0" u="none" strike="noStrike" baseline="0" dirty="0">
                <a:solidFill>
                  <a:srgbClr val="1A1A1A"/>
                </a:solidFill>
                <a:latin typeface="NotoSans-Regular"/>
              </a:rPr>
              <a:t>modern and traditional trade, drugstores, pharmacies, clinics, hospitals, and eCommerce platforms</a:t>
            </a:r>
            <a:r>
              <a:rPr lang="en-US" dirty="0">
                <a:latin typeface="Arial"/>
                <a:cs typeface="Arial"/>
              </a:rPr>
              <a:t> </a:t>
            </a:r>
            <a:endParaRPr lang="en-US" dirty="0">
              <a:latin typeface="Arial" pitchFamily="34" charset="0"/>
              <a:cs typeface="Arial"/>
            </a:endParaRPr>
          </a:p>
          <a:p>
            <a:pPr marL="167640" indent="-167640">
              <a:buFontTx/>
              <a:buChar char="•"/>
            </a:pPr>
            <a:r>
              <a:rPr lang="en-US" dirty="0">
                <a:latin typeface="Arial"/>
                <a:cs typeface="Arial"/>
              </a:rPr>
              <a:t>With nearly 8,000 healthcare experts operating across 16 markets, DKSH Healthcare stands for deep market knowledge </a:t>
            </a:r>
            <a:endParaRPr lang="en-US" dirty="0">
              <a:latin typeface="Arial" pitchFamily="34" charset="0"/>
              <a:cs typeface="Arial"/>
            </a:endParaRPr>
          </a:p>
          <a:p>
            <a:pPr marL="167801" indent="-167801">
              <a:buFontTx/>
              <a:buChar char="•"/>
            </a:pPr>
            <a:r>
              <a:rPr lang="en-US" dirty="0">
                <a:latin typeface="Arial" pitchFamily="34" charset="0"/>
              </a:rPr>
              <a:t>Business Unit Healthcare serves 575 clients such as Pfizer, Roche, Alcon, Sanofi, and Bayer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8E246-74D0-4A8E-8B33-CCB6F9F4D2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2EEC271-9F5C-FF43-8855-28849487B506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EA84D12-9A33-3C4A-9A17-CCB8F530BDDC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11" name="Rechteck 11">
            <a:extLst>
              <a:ext uri="{FF2B5EF4-FFF2-40B4-BE49-F238E27FC236}">
                <a16:creationId xmlns:a16="http://schemas.microsoft.com/office/drawing/2014/main" id="{787E8961-0EF2-B148-A138-0367A7AE7B07}"/>
              </a:ext>
            </a:extLst>
          </p:cNvPr>
          <p:cNvSpPr/>
          <p:nvPr userDrawn="1"/>
        </p:nvSpPr>
        <p:spPr bwMode="gray">
          <a:xfrm>
            <a:off x="364587" y="-135"/>
            <a:ext cx="4354285" cy="6858069"/>
          </a:xfrm>
          <a:prstGeom prst="rect">
            <a:avLst/>
          </a:prstGeom>
          <a:solidFill>
            <a:srgbClr val="EF233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9F1826-8E47-4E47-9067-10AEBF150D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039C98C-EF78-3345-B78B-B9CB375371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5F67F9-13A6-3C42-B274-6F38196638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15" name="Untertitel 3">
            <a:extLst>
              <a:ext uri="{FF2B5EF4-FFF2-40B4-BE49-F238E27FC236}">
                <a16:creationId xmlns:a16="http://schemas.microsoft.com/office/drawing/2014/main" id="{8ECD9D78-3D3A-534F-AC44-9204F40EF8F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pic>
        <p:nvPicPr>
          <p:cNvPr id="16" name="Grafik 13">
            <a:extLst>
              <a:ext uri="{FF2B5EF4-FFF2-40B4-BE49-F238E27FC236}">
                <a16:creationId xmlns:a16="http://schemas.microsoft.com/office/drawing/2014/main" id="{8B52E940-5164-734C-B94B-8D096A83B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1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235554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8099633" y="1476375"/>
            <a:ext cx="372089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5125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>
            <a:extLst>
              <a:ext uri="{FF2B5EF4-FFF2-40B4-BE49-F238E27FC236}">
                <a16:creationId xmlns:a16="http://schemas.microsoft.com/office/drawing/2014/main" id="{A96E60AC-779B-450B-8BB9-0A2C84B2FA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3089F-C125-4826-ACDD-F94A16EBA80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A82931B-E733-4A2E-97E9-EB6057C43F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78BA8090-D621-44CB-9ADA-354D9797A45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270250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EE14651-3FAE-4991-8751-FAADC42DD8F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 bwMode="gray">
          <a:xfrm>
            <a:off x="6167439" y="1476375"/>
            <a:ext cx="27540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B3E2B393-F7BE-4387-9F69-FA1EC2C9D7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9066213" y="1476375"/>
            <a:ext cx="2754311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9DA9BE-5637-4668-A0B1-0FF433C5C2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15509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DC3A6BDE-367B-4287-A857-1AB55F7AA5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57959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C787099-4693-4F4B-BD19-3C0BB9B93A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57959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AAE519F-9B2C-4318-B368-121E537280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65CCC34-65C8-45F4-A22A-247EAD4F6B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5795962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B5679437-1792-2543-BD7D-060D51B8B9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72363" y="0"/>
            <a:ext cx="4719636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990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+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>
            <a:extLst>
              <a:ext uri="{FF2B5EF4-FFF2-40B4-BE49-F238E27FC236}">
                <a16:creationId xmlns:a16="http://schemas.microsoft.com/office/drawing/2014/main" id="{67A67D35-6F8F-43B6-A470-F7D46806074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5FFF5-23E2-40C5-98B4-DB0BBEBE0D16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7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AA1ECFB-748C-4CE5-8D34-9F2D5C6490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724693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7283C83-18BC-4D1F-991B-B5D186291E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7239997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54AE3B4D-FDFD-0E4A-A741-BBAC8CB2AE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923335" y="0"/>
            <a:ext cx="326866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826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(2)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7B17C010-D36B-4527-9856-58C466FDB0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5A5780-E824-4C4A-B41B-0DAE3A122BD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551863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B1A85450-38B6-4459-A07D-D08DFA765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DC21E7FB-6BDC-4762-B9F3-345B46C497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4719638" y="1476375"/>
            <a:ext cx="4203700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92210B-1ABF-47E9-909A-E1130EE1175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5610072F-C148-CB49-BAE6-D3CC7BD359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005995" y="0"/>
            <a:ext cx="2186003" cy="6858000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960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54">
            <a:extLst>
              <a:ext uri="{FF2B5EF4-FFF2-40B4-BE49-F238E27FC236}">
                <a16:creationId xmlns:a16="http://schemas.microsoft.com/office/drawing/2014/main" id="{C951B31B-2CFE-424C-AEE3-832EBC39D5F9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3140925" y="1478756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54">
            <a:extLst>
              <a:ext uri="{FF2B5EF4-FFF2-40B4-BE49-F238E27FC236}">
                <a16:creationId xmlns:a16="http://schemas.microsoft.com/office/drawing/2014/main" id="{0216B12A-95F5-4081-8E6C-0832592F90E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3140925" y="4055659"/>
            <a:ext cx="8679600" cy="3600"/>
          </a:xfrm>
          <a:solidFill>
            <a:schemeClr val="accent5"/>
          </a:solidFill>
        </p:spPr>
        <p:txBody>
          <a:bodyPr lIns="72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127375" y="1478756"/>
            <a:ext cx="8693150" cy="1926000"/>
          </a:xfrm>
        </p:spPr>
        <p:txBody>
          <a:bodyPr tIns="12600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3127375" y="4055659"/>
            <a:ext cx="8693150" cy="1926000"/>
          </a:xfrm>
        </p:spPr>
        <p:txBody>
          <a:bodyPr tIns="12600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DBC4FC4-6823-4F40-9047-43182EE8645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8756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BDDABD29-BF80-46FF-8AE5-95EB61C5B16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5659"/>
            <a:ext cx="2199600" cy="1926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1024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+ Landscape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3934F45-648F-4CC5-990F-3CC2DAD6B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719637" y="1478756"/>
            <a:ext cx="7100887" cy="2433598"/>
          </a:xfrm>
        </p:spPr>
        <p:txBody>
          <a:bodyPr t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D7D378E5-02E8-4963-873E-0407C3D1CFD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719637" y="4055659"/>
            <a:ext cx="7100887" cy="2433598"/>
          </a:xfrm>
        </p:spPr>
        <p:txBody>
          <a:bodyPr tIns="0" r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7F8C9-F1F8-4271-8D00-4ABB7BFBA6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4C4EA-5A96-4BD4-9A4A-14C3D6A871F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84399890-EF54-461A-A188-0C8AFF13CE4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53C2556-BB5C-4AEA-BA02-E04029B8219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gray">
          <a:xfrm>
            <a:off x="371475" y="1479297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E1ECF42-8F82-49DC-81B4-E71A35A0259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gray">
          <a:xfrm>
            <a:off x="371475" y="4056063"/>
            <a:ext cx="4204800" cy="2437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14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592383-C71F-45DE-B063-A1F3C5E1BA0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B74ABDC-7A9A-46C7-8F4E-21B86C1F34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E8219565-5479-4A36-B720-60B3BCF4E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4575176" y="1476375"/>
            <a:ext cx="72453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1BD8F89-D739-42B8-B618-797E83062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3654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0B910EC-B158-4FFC-89B8-60E4CBB6965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0243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hoto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4E47D4B2-6C1E-4EEB-8E3B-099AA348A4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6C3C3A9-754F-4433-8190-50609E3E86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167439" y="1476375"/>
            <a:ext cx="5653086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13DECA-3454-423B-A02C-1801FCED124E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A8B407-D7E7-4CF4-A8FB-5A71D782F59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5"/>
            <a:ext cx="52488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6F07FBA-B343-4744-929B-31C26DD693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71121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45BA-AF76-40AC-A5BD-CB61D60EB44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5D1676-C226-43D2-BADB-9E3FC42959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FBAD1B-4788-4195-8004-6B994F88A76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371475" y="1478754"/>
            <a:ext cx="114516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7A70577-BF8C-4332-9CD9-FA84D5644B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9976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8">
            <a:extLst>
              <a:ext uri="{FF2B5EF4-FFF2-40B4-BE49-F238E27FC236}">
                <a16:creationId xmlns:a16="http://schemas.microsoft.com/office/drawing/2014/main" id="{3FA93B96-51F2-2A41-8D00-546096AF903D}"/>
              </a:ext>
            </a:extLst>
          </p:cNvPr>
          <p:cNvSpPr/>
          <p:nvPr userDrawn="1"/>
        </p:nvSpPr>
        <p:spPr bwMode="gray">
          <a:xfrm>
            <a:off x="4718872" y="-135"/>
            <a:ext cx="7473127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0D5C77D2-DF25-E640-BBD4-7C5F2FF355CF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0634AB-6B20-8C49-88BF-54A67CB8655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380522" y="1032545"/>
            <a:ext cx="6441592" cy="1783680"/>
          </a:xfrm>
        </p:spPr>
        <p:txBody>
          <a:bodyPr anchor="b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7AD9B9-9058-6148-9703-B8262BC1384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5380523" y="3524635"/>
            <a:ext cx="6441592" cy="586800"/>
          </a:xfrm>
        </p:spPr>
        <p:txBody>
          <a:bodyPr lIns="14400"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  <a:lvl2pPr marL="0" indent="0" algn="l">
              <a:buNone/>
              <a:defRPr sz="1700" b="1"/>
            </a:lvl2pPr>
            <a:lvl3pPr marL="0" indent="0" algn="l">
              <a:buNone/>
              <a:defRPr sz="1700" b="1">
                <a:solidFill>
                  <a:schemeClr val="tx1"/>
                </a:solidFill>
              </a:defRPr>
            </a:lvl3pPr>
            <a:lvl4pPr marL="0" indent="0" algn="l">
              <a:buNone/>
              <a:defRPr sz="1700" b="1">
                <a:solidFill>
                  <a:schemeClr val="tx1"/>
                </a:solidFill>
              </a:defRPr>
            </a:lvl4pPr>
            <a:lvl5pPr marL="0" indent="0" algn="l">
              <a:buNone/>
              <a:defRPr sz="1700" b="1">
                <a:solidFill>
                  <a:schemeClr val="tx1"/>
                </a:solidFill>
              </a:defRPr>
            </a:lvl5pPr>
            <a:lvl6pPr marL="0" indent="0" algn="l">
              <a:buNone/>
              <a:defRPr sz="1700" b="1">
                <a:solidFill>
                  <a:schemeClr val="tx1"/>
                </a:solidFill>
              </a:defRPr>
            </a:lvl6pPr>
            <a:lvl7pPr marL="0" indent="0" algn="l">
              <a:buNone/>
              <a:defRPr sz="1700" b="1"/>
            </a:lvl7pPr>
            <a:lvl8pPr marL="0" indent="0" algn="l">
              <a:buNone/>
              <a:defRPr sz="1700" b="1">
                <a:solidFill>
                  <a:schemeClr val="tx1"/>
                </a:solidFill>
              </a:defRPr>
            </a:lvl8pPr>
            <a:lvl9pPr marL="0" indent="0" algn="l">
              <a:buNone/>
              <a:defRPr sz="1700" b="1">
                <a:solidFill>
                  <a:schemeClr val="tx1"/>
                </a:solidFill>
              </a:defRPr>
            </a:lvl9pPr>
          </a:lstStyle>
          <a:p>
            <a:r>
              <a:rPr lang="en-US"/>
              <a:t>For client name, title, company</a:t>
            </a:r>
            <a:br>
              <a:rPr lang="en-US"/>
            </a:br>
            <a:r>
              <a:rPr lang="en-US"/>
              <a:t>By presenter’s name, 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E5C9330-26EF-8F41-994B-36C17C1CD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380329" y="4322354"/>
            <a:ext cx="6441045" cy="543600"/>
          </a:xfrm>
        </p:spPr>
        <p:txBody>
          <a:bodyPr lIns="144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/>
            </a:lvl2pPr>
            <a:lvl3pPr marL="0" indent="0">
              <a:lnSpc>
                <a:spcPct val="100000"/>
              </a:lnSpc>
              <a:buNone/>
              <a:defRPr sz="1700"/>
            </a:lvl3pPr>
            <a:lvl4pPr marL="0" indent="0">
              <a:lnSpc>
                <a:spcPct val="100000"/>
              </a:lnSpc>
              <a:buNone/>
              <a:defRPr sz="1700"/>
            </a:lvl4pPr>
            <a:lvl5pPr marL="0" indent="0">
              <a:lnSpc>
                <a:spcPct val="100000"/>
              </a:lnSpc>
              <a:buNone/>
              <a:defRPr sz="1700"/>
            </a:lvl5pPr>
            <a:lvl6pPr marL="0" indent="0">
              <a:lnSpc>
                <a:spcPct val="100000"/>
              </a:lnSpc>
              <a:buNone/>
              <a:defRPr sz="1700"/>
            </a:lvl6pPr>
            <a:lvl7pPr marL="0" indent="0">
              <a:lnSpc>
                <a:spcPct val="100000"/>
              </a:lnSpc>
              <a:buNone/>
              <a:defRPr sz="1700"/>
            </a:lvl7pPr>
            <a:lvl8pPr marL="0" indent="0">
              <a:lnSpc>
                <a:spcPct val="100000"/>
              </a:lnSpc>
              <a:buNone/>
              <a:defRPr sz="1700"/>
            </a:lvl8pPr>
            <a:lvl9pPr marL="0" indent="0">
              <a:lnSpc>
                <a:spcPct val="100000"/>
              </a:lnSpc>
              <a:buNone/>
              <a:defRPr sz="1700"/>
            </a:lvl9pPr>
          </a:lstStyle>
          <a:p>
            <a:pPr lvl="0"/>
            <a:r>
              <a:rPr lang="en-US"/>
              <a:t>Place, Date</a:t>
            </a:r>
          </a:p>
        </p:txBody>
      </p:sp>
      <p:sp>
        <p:nvSpPr>
          <p:cNvPr id="29" name="Untertitel 3">
            <a:extLst>
              <a:ext uri="{FF2B5EF4-FFF2-40B4-BE49-F238E27FC236}">
                <a16:creationId xmlns:a16="http://schemas.microsoft.com/office/drawing/2014/main" id="{1632E540-11F7-F343-BA82-64171682135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08154" y="6315162"/>
            <a:ext cx="3310402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sp>
        <p:nvSpPr>
          <p:cNvPr id="30" name="Bildplatzhalter 2">
            <a:extLst>
              <a:ext uri="{FF2B5EF4-FFF2-40B4-BE49-F238E27FC236}">
                <a16:creationId xmlns:a16="http://schemas.microsoft.com/office/drawing/2014/main" id="{E81EF72B-98E2-2349-A602-D57BC779A23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4587" y="0"/>
            <a:ext cx="4348825" cy="6857934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31" name="Grafik 13">
            <a:extLst>
              <a:ext uri="{FF2B5EF4-FFF2-40B4-BE49-F238E27FC236}">
                <a16:creationId xmlns:a16="http://schemas.microsoft.com/office/drawing/2014/main" id="{B8D5A599-98B5-FD4E-A286-D6E47BE60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0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28FE64-147C-4E9C-B1B4-00E9468B67F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2E03278-0C99-4C2D-AE7D-762BAEDCEE6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BCE41C6-0CB5-4354-B494-716D4AB23DC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 bwMode="gray">
          <a:xfrm>
            <a:off x="371475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66417CF-BD4C-4201-B333-F68CE09687A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 bwMode="gray">
          <a:xfrm>
            <a:off x="6167437" y="1478754"/>
            <a:ext cx="5652000" cy="50112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E72596B-5526-4263-ABB6-DA6F770B12C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4925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5512C-42BF-42A6-9BC6-C18D77EE5B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12192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109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A41FC1DA-0535-413A-8FDD-C005E4448CC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6096000" y="0"/>
            <a:ext cx="6097837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FACD92D-401D-4F7D-85D2-E77C038C40C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0" y="0"/>
            <a:ext cx="6096000" cy="6858000"/>
          </a:xfrm>
          <a:solidFill>
            <a:schemeClr val="accent2"/>
          </a:solidFill>
        </p:spPr>
        <p:txBody>
          <a:bodyPr bIns="720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8499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ndscape Photo (4)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18F2CE75-EFE8-9649-8B14-D0706BA1CF5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-1"/>
            <a:ext cx="6096000" cy="3428991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>
            <a:extLst>
              <a:ext uri="{FF2B5EF4-FFF2-40B4-BE49-F238E27FC236}">
                <a16:creationId xmlns:a16="http://schemas.microsoft.com/office/drawing/2014/main" id="{FFB168E5-74B8-3F40-A6C6-777EF2A8F6C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096001" y="2"/>
            <a:ext cx="6096002" cy="3428992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73B0EF84-C9A2-C447-9388-CB7CDB6D671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0" y="3428994"/>
            <a:ext cx="6096000" cy="3429006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2">
            <a:extLst>
              <a:ext uri="{FF2B5EF4-FFF2-40B4-BE49-F238E27FC236}">
                <a16:creationId xmlns:a16="http://schemas.microsoft.com/office/drawing/2014/main" id="{27484CEA-A510-A74B-B65B-C6C47AD4D017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096001" y="3428998"/>
            <a:ext cx="6096002" cy="3428998"/>
          </a:xfrm>
          <a:solidFill>
            <a:schemeClr val="accent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33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F3977AE-3DDA-42FE-AB16-BB1D98562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6024563" y="1476375"/>
            <a:ext cx="5795962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495FC7-4FB5-46CF-A89D-503804C6FE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6024564" y="148255"/>
            <a:ext cx="3041650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E8CD984-E9B9-4259-A41D-D9981041B35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024563" y="6571544"/>
            <a:ext cx="4354651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ED119810-B079-DC44-BF4D-E2801605512E}"/>
              </a:ext>
            </a:extLst>
          </p:cNvPr>
          <p:cNvSpPr/>
          <p:nvPr userDrawn="1"/>
        </p:nvSpPr>
        <p:spPr bwMode="gray">
          <a:xfrm>
            <a:off x="0" y="-135"/>
            <a:ext cx="5627163" cy="68580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18CDF378-8831-BF47-9D3F-37E4EE808A1D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9FD3B424-30A7-0D4F-8730-3E6D2B3D2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4587" y="476250"/>
            <a:ext cx="5110164" cy="6011797"/>
          </a:xfrm>
          <a:noFill/>
        </p:spPr>
        <p:txBody>
          <a:bodyPr lIns="352800" tIns="442800" rIns="360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None/>
              <a:defRPr sz="3000" b="1">
                <a:solidFill>
                  <a:schemeClr val="bg1"/>
                </a:solidFill>
              </a:defRPr>
            </a:lvl5pPr>
            <a:lvl6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6pPr>
            <a:lvl7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7pPr>
            <a:lvl8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8pPr>
            <a:lvl9pPr marL="0" indent="0">
              <a:lnSpc>
                <a:spcPct val="95000"/>
              </a:lnSpc>
              <a:buNone/>
              <a:defRPr sz="3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78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keaway mess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11">
            <a:extLst>
              <a:ext uri="{FF2B5EF4-FFF2-40B4-BE49-F238E27FC236}">
                <a16:creationId xmlns:a16="http://schemas.microsoft.com/office/drawing/2014/main" id="{FAC8094A-9F20-1A4F-B8D5-255E77C2D20B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812C7455-71FA-3A4A-8F1D-E1AC916D17B0}"/>
              </a:ext>
            </a:extLst>
          </p:cNvPr>
          <p:cNvSpPr txBox="1"/>
          <p:nvPr userDrawn="1"/>
        </p:nvSpPr>
        <p:spPr bwMode="gray">
          <a:xfrm>
            <a:off x="10525688" y="6561138"/>
            <a:ext cx="1299600" cy="1809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pic>
        <p:nvPicPr>
          <p:cNvPr id="7" name="Grafik 10">
            <a:extLst>
              <a:ext uri="{FF2B5EF4-FFF2-40B4-BE49-F238E27FC236}">
                <a16:creationId xmlns:a16="http://schemas.microsoft.com/office/drawing/2014/main" id="{44D3E33A-67F2-8F44-AA5E-1590751F52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AAF5AC92-F551-4736-A072-A6568ACD347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5B1006C9-7D93-435E-A206-7C097605EF0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6F3FEE1D-232D-F840-8E11-C011F5BF9A9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1212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40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1">
            <a:extLst>
              <a:ext uri="{FF2B5EF4-FFF2-40B4-BE49-F238E27FC236}">
                <a16:creationId xmlns:a16="http://schemas.microsoft.com/office/drawing/2014/main" id="{B5238728-A22B-1B4D-AF0E-DBC9236E9DE4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F85CA36-38E8-3048-88AE-3B8828437E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551863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bg1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7B242-132A-754E-B10E-9C4FFC6C59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8551863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2D6F594A-88EF-9E4F-B208-2F48D6A997C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821138" y="1773238"/>
            <a:ext cx="8550000" cy="3240087"/>
          </a:xfrm>
          <a:noFill/>
        </p:spPr>
        <p:txBody>
          <a:bodyPr lIns="0" tIns="25200" rIns="0" bIns="356400" anchor="ctr" anchorCtr="0"/>
          <a:lstStyle>
            <a:lvl1pPr algn="l">
              <a:lnSpc>
                <a:spcPct val="100000"/>
              </a:lnSpc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F4358-2141-0E44-8D36-C028103F707A}"/>
              </a:ext>
            </a:extLst>
          </p:cNvPr>
          <p:cNvSpPr txBox="1"/>
          <p:nvPr userDrawn="1"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bg1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bg1"/>
                </a:solidFill>
              </a:rPr>
              <a:pPr algn="r"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89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>
            <a:extLst>
              <a:ext uri="{FF2B5EF4-FFF2-40B4-BE49-F238E27FC236}">
                <a16:creationId xmlns:a16="http://schemas.microsoft.com/office/drawing/2014/main" id="{DCA408EC-1CB2-469B-81A7-9459386E6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AF16A-0BDB-49AC-94BA-1B4068A8A6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A93BE6-A445-4380-9DC8-AC9A4C51D6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154247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9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5F1F26E-159B-4C81-B595-161745AF0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5" y="1476375"/>
            <a:ext cx="11449049" cy="5013325"/>
          </a:xfrm>
        </p:spPr>
        <p:txBody>
          <a:bodyPr/>
          <a:lstStyle>
            <a:lvl1pPr marL="360000" indent="-360000">
              <a:buClr>
                <a:schemeClr val="bg2"/>
              </a:buClr>
              <a:buFont typeface="+mj-lt"/>
              <a:buAutoNum type="arabicPeriod"/>
              <a:defRPr b="1"/>
            </a:lvl1pPr>
            <a:lvl2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2pPr>
            <a:lvl3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3pPr>
            <a:lvl4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4pPr>
            <a:lvl5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5pPr>
            <a:lvl6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6pPr>
            <a:lvl7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7pPr>
            <a:lvl8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8pPr>
            <a:lvl9pPr marL="540000" indent="-180000">
              <a:buClr>
                <a:schemeClr val="tx1"/>
              </a:buClr>
              <a:buFont typeface="Arial" panose="020B0604020202020204" pitchFamily="34" charset="0"/>
              <a:buChar char="‒"/>
              <a:defRPr b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146208-565A-466A-9E9F-FA4F965866F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936D39-6AF7-4DC1-A291-9F381175062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B81173C-6015-41A6-8B68-EC68FA6364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57703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6">
            <a:extLst>
              <a:ext uri="{FF2B5EF4-FFF2-40B4-BE49-F238E27FC236}">
                <a16:creationId xmlns:a16="http://schemas.microsoft.com/office/drawing/2014/main" id="{39BFF418-15D3-B242-B7E6-166F7898480E}"/>
              </a:ext>
            </a:extLst>
          </p:cNvPr>
          <p:cNvSpPr/>
          <p:nvPr userDrawn="1"/>
        </p:nvSpPr>
        <p:spPr bwMode="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l">
              <a:lnSpc>
                <a:spcPct val="120000"/>
              </a:lnSpc>
            </a:pPr>
            <a:endParaRPr lang="de-DE" sz="16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D806AF-7214-8143-A6E9-CE3BF279E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22449" y="2622550"/>
            <a:ext cx="8548689" cy="1290638"/>
          </a:xfrm>
        </p:spPr>
        <p:txBody>
          <a:bodyPr tIns="32400" anchor="t" anchorCtr="0"/>
          <a:lstStyle>
            <a:lvl1pPr algn="l">
              <a:lnSpc>
                <a:spcPct val="100000"/>
              </a:lnSpc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attention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D13FA2D-39E6-294F-B1DC-D5B1837C3194}"/>
              </a:ext>
            </a:extLst>
          </p:cNvPr>
          <p:cNvSpPr txBox="1"/>
          <p:nvPr userDrawn="1"/>
        </p:nvSpPr>
        <p:spPr bwMode="gray">
          <a:xfrm>
            <a:off x="1" y="1"/>
            <a:ext cx="364586" cy="6858000"/>
          </a:xfrm>
          <a:prstGeom prst="rect">
            <a:avLst/>
          </a:prstGeom>
          <a:solidFill>
            <a:srgbClr val="00B4D8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8" name="Untertitel 3">
            <a:extLst>
              <a:ext uri="{FF2B5EF4-FFF2-40B4-BE49-F238E27FC236}">
                <a16:creationId xmlns:a16="http://schemas.microsoft.com/office/drawing/2014/main" id="{E2330BE9-0795-DC41-BB2D-7CF63A81137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832882" y="6315162"/>
            <a:ext cx="4783399" cy="2389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7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0" dirty="0"/>
              <a:t>Delivering Growth – in Asia and Beyond. </a:t>
            </a:r>
            <a:endParaRPr lang="de-DE" sz="1300" b="0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58DBF3C2-3CFB-7846-B28A-DAE10624DF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8300"/>
            <a:ext cx="1449387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0EDF01E-EB3A-8348-95AC-502DFC7ACF63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0374A32-F45C-D845-9785-B3F9A01BE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1">
                <a:solidFill>
                  <a:schemeClr val="bg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736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670705D-8D80-544A-8A1D-E2F8657752A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181375" y="2436546"/>
            <a:ext cx="7189763" cy="1239838"/>
          </a:xfrm>
          <a:noFill/>
        </p:spPr>
        <p:txBody>
          <a:bodyPr lIns="396000" tIns="0" bIns="0" anchor="b" anchorCtr="0"/>
          <a:lstStyle>
            <a:lvl1pPr>
              <a:lnSpc>
                <a:spcPct val="100000"/>
              </a:lnSpc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8D9618A-D1A0-E842-987B-3E159CC5C8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71476" y="2436546"/>
            <a:ext cx="2755899" cy="1476642"/>
          </a:xfrm>
        </p:spPr>
        <p:txBody>
          <a:bodyPr lIns="0" rIns="360000" anchor="b" anchorCtr="0"/>
          <a:lstStyle>
            <a:lvl1pPr marL="0" indent="0" algn="r">
              <a:lnSpc>
                <a:spcPct val="100000"/>
              </a:lnSpc>
              <a:buFont typeface="Arial" panose="020B0604020202020204" pitchFamily="34" charset="0"/>
              <a:buNone/>
              <a:defRPr sz="11500" b="0">
                <a:solidFill>
                  <a:schemeClr val="tx2"/>
                </a:solidFill>
              </a:defRPr>
            </a:lvl1pPr>
            <a:lvl2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2pPr>
            <a:lvl3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3pPr>
            <a:lvl4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4pPr>
            <a:lvl5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5pPr>
            <a:lvl6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6pPr>
            <a:lvl7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7pPr>
            <a:lvl8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8pPr>
            <a:lvl9pPr marL="0" indent="0" algn="r">
              <a:lnSpc>
                <a:spcPct val="100000"/>
              </a:lnSpc>
              <a:buNone/>
              <a:defRPr sz="11500" b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/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52471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007DA663-F713-41F3-A1FE-B60440FEDD2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29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AB8-7536-457F-8E61-8CFF5F41EFF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7246938" cy="850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D37DC-9E08-4A38-8409-325AC90A6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8EB025A-C788-49B9-93C9-2EA52C400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72469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751F51C9-5C26-4C95-9A97-1362B579C5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8609091" y="316911"/>
            <a:ext cx="1346900" cy="549795"/>
          </a:xfrm>
          <a:noFill/>
        </p:spPr>
        <p:txBody>
          <a:bodyPr tIns="274320" bIns="0" anchor="ctr" anchorCtr="0"/>
          <a:lstStyle>
            <a:lvl1pPr algn="ctr"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794FA26-365F-4C30-8559-C666C1C960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4976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4">
            <a:extLst>
              <a:ext uri="{FF2B5EF4-FFF2-40B4-BE49-F238E27FC236}">
                <a16:creationId xmlns:a16="http://schemas.microsoft.com/office/drawing/2014/main" id="{DB714B4B-BC83-4DE8-82C1-7C85BA5EE27A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393562" y="5341652"/>
            <a:ext cx="4183200" cy="3600"/>
          </a:xfrm>
          <a:solidFill>
            <a:schemeClr val="bg2"/>
          </a:solidFill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>
              <a:lnSpc>
                <a:spcPct val="100000"/>
              </a:lnSpc>
              <a:buNone/>
              <a:defRPr sz="100">
                <a:noFill/>
              </a:defRPr>
            </a:lvl2pPr>
            <a:lvl3pPr marL="0" indent="0">
              <a:lnSpc>
                <a:spcPct val="100000"/>
              </a:lnSpc>
              <a:buNone/>
              <a:defRPr sz="100">
                <a:noFill/>
              </a:defRPr>
            </a:lvl3pPr>
            <a:lvl4pPr marL="0" indent="0">
              <a:lnSpc>
                <a:spcPct val="100000"/>
              </a:lnSpc>
              <a:buNone/>
              <a:defRPr sz="100">
                <a:noFill/>
              </a:defRPr>
            </a:lvl4pPr>
            <a:lvl5pPr marL="0" indent="0">
              <a:lnSpc>
                <a:spcPct val="100000"/>
              </a:lnSpc>
              <a:buNone/>
              <a:defRPr sz="100">
                <a:noFill/>
              </a:defRPr>
            </a:lvl5pPr>
            <a:lvl6pPr marL="0" indent="0">
              <a:lnSpc>
                <a:spcPct val="100000"/>
              </a:lnSpc>
              <a:buNone/>
              <a:defRPr sz="100">
                <a:noFill/>
              </a:defRPr>
            </a:lvl6pPr>
            <a:lvl7pPr marL="0" indent="0">
              <a:lnSpc>
                <a:spcPct val="100000"/>
              </a:lnSpc>
              <a:buNone/>
              <a:defRPr sz="100">
                <a:noFill/>
              </a:defRPr>
            </a:lvl7pPr>
            <a:lvl8pPr marL="0" indent="0">
              <a:lnSpc>
                <a:spcPct val="100000"/>
              </a:lnSpc>
              <a:buNone/>
              <a:defRPr sz="100">
                <a:noFill/>
              </a:defRPr>
            </a:lvl8pPr>
            <a:lvl9pPr marL="0" indent="0">
              <a:lnSpc>
                <a:spcPct val="100000"/>
              </a:lnSpc>
              <a:buNone/>
              <a:defRPr sz="100">
                <a:noFill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C37A5FF-045F-45FC-9D7A-21230F07C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71476" y="5387974"/>
            <a:ext cx="4205286" cy="1101725"/>
          </a:xfrm>
        </p:spPr>
        <p:txBody>
          <a:bodyPr lIns="14400"/>
          <a:lstStyle>
            <a:lvl1pPr marL="0" indent="0">
              <a:buFont typeface="Arial" panose="020B0604020202020204" pitchFamily="34" charset="0"/>
              <a:buNone/>
              <a:defRPr sz="1100">
                <a:solidFill>
                  <a:schemeClr val="tx2"/>
                </a:solidFill>
              </a:defRPr>
            </a:lvl1pPr>
            <a:lvl2pPr marL="0" indent="0">
              <a:buNone/>
              <a:defRPr sz="1100">
                <a:solidFill>
                  <a:schemeClr val="tx2"/>
                </a:solidFill>
              </a:defRPr>
            </a:lvl2pPr>
            <a:lvl3pPr marL="0" indent="0">
              <a:buNone/>
              <a:defRPr sz="1100">
                <a:solidFill>
                  <a:schemeClr val="tx2"/>
                </a:solidFill>
              </a:defRPr>
            </a:lvl3pPr>
            <a:lvl4pPr marL="0" indent="0">
              <a:buNone/>
              <a:defRPr sz="1100">
                <a:solidFill>
                  <a:schemeClr val="tx2"/>
                </a:solidFill>
              </a:defRPr>
            </a:lvl4pPr>
            <a:lvl5pPr marL="0" indent="0">
              <a:buNone/>
              <a:defRPr sz="1100">
                <a:solidFill>
                  <a:schemeClr val="tx2"/>
                </a:solidFill>
              </a:defRPr>
            </a:lvl5pPr>
            <a:lvl6pPr marL="0" indent="0">
              <a:buNone/>
              <a:defRPr sz="1100">
                <a:solidFill>
                  <a:schemeClr val="tx2"/>
                </a:solidFill>
              </a:defRPr>
            </a:lvl6pPr>
            <a:lvl7pPr marL="0" indent="0">
              <a:buNone/>
              <a:defRPr sz="1100">
                <a:solidFill>
                  <a:schemeClr val="tx2"/>
                </a:solidFill>
              </a:defRPr>
            </a:lvl7pPr>
            <a:lvl8pPr marL="0" indent="0">
              <a:buNone/>
              <a:defRPr sz="1100">
                <a:solidFill>
                  <a:schemeClr val="tx2"/>
                </a:solidFill>
              </a:defRPr>
            </a:lvl8pPr>
            <a:lvl9pPr marL="0" indent="0">
              <a:buNone/>
              <a:defRPr sz="11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29A9EE2-920C-4487-AFCB-D629FE179D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E9087D3-B384-4422-A1FB-AF1BE4CDCC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11449049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7537B-7893-4569-8225-C3F1A6E759D4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04750CD-7A7C-491D-8750-53BBF5058B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5271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E87E1A94-418B-49C6-89AB-16FE99E5CB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148255"/>
            <a:ext cx="8694738" cy="172800"/>
          </a:xfrm>
        </p:spPr>
        <p:txBody>
          <a:bodyPr lIns="18000"/>
          <a:lstStyle>
            <a:lvl1pPr marL="0" indent="0" algn="l">
              <a:buNone/>
              <a:defRPr sz="800" b="1">
                <a:solidFill>
                  <a:schemeClr val="tx2"/>
                </a:solidFill>
              </a:defRPr>
            </a:lvl1pPr>
            <a:lvl2pPr marL="0" indent="0" algn="l">
              <a:buNone/>
              <a:defRPr sz="800" b="1">
                <a:solidFill>
                  <a:schemeClr val="tx2"/>
                </a:solidFill>
              </a:defRPr>
            </a:lvl2pPr>
            <a:lvl3pPr marL="0" indent="0" algn="l">
              <a:buNone/>
              <a:defRPr sz="800" b="1">
                <a:solidFill>
                  <a:schemeClr val="tx2"/>
                </a:solidFill>
              </a:defRPr>
            </a:lvl3pPr>
            <a:lvl4pPr marL="0" indent="0" algn="l">
              <a:buNone/>
              <a:defRPr sz="800" b="1">
                <a:solidFill>
                  <a:schemeClr val="tx2"/>
                </a:solidFill>
              </a:defRPr>
            </a:lvl4pPr>
            <a:lvl5pPr marL="0" indent="0" algn="l">
              <a:buNone/>
              <a:defRPr sz="800" b="1">
                <a:solidFill>
                  <a:schemeClr val="tx2"/>
                </a:solidFill>
              </a:defRPr>
            </a:lvl5pPr>
            <a:lvl6pPr marL="0" indent="0" algn="l">
              <a:buNone/>
              <a:defRPr sz="800" b="1">
                <a:solidFill>
                  <a:schemeClr val="tx2"/>
                </a:solidFill>
              </a:defRPr>
            </a:lvl6pPr>
            <a:lvl7pPr marL="0" indent="0" algn="l">
              <a:buNone/>
              <a:defRPr sz="800" b="1">
                <a:solidFill>
                  <a:schemeClr val="tx2"/>
                </a:solidFill>
              </a:defRPr>
            </a:lvl7pPr>
            <a:lvl8pPr marL="0" indent="0" algn="l">
              <a:buNone/>
              <a:defRPr sz="800" b="1">
                <a:solidFill>
                  <a:schemeClr val="tx2"/>
                </a:solidFill>
              </a:defRPr>
            </a:lvl8pPr>
            <a:lvl9pPr marL="0" indent="0" algn="l">
              <a:buNone/>
              <a:defRPr sz="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chapter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A94E824-439D-4260-8F09-3797D73F7C4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A78238A-E388-4F87-A7D0-4E3032F7F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71476" y="1476375"/>
            <a:ext cx="5653087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6807033E-9F07-4C81-89DD-1523CA4D08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6167440" y="1476375"/>
            <a:ext cx="5653084" cy="5013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3C64144-1E78-494B-9341-80D457EE37B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78415" y="6571544"/>
            <a:ext cx="10000800" cy="183600"/>
          </a:xfrm>
        </p:spPr>
        <p:txBody>
          <a:bodyPr lIns="18000" anchor="ctr" anchorCtr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800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5pPr>
            <a:lvl6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6pPr>
            <a:lvl7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7pPr>
            <a:lvl8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8pPr>
            <a:lvl9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0264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687349-888C-4A56-B47A-62F01ED15DE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301"/>
            <a:ext cx="8694738" cy="850900"/>
          </a:xfrm>
          <a:prstGeom prst="rect">
            <a:avLst/>
          </a:prstGeom>
        </p:spPr>
        <p:txBody>
          <a:bodyPr vert="horz" wrap="square" lIns="0" tIns="252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A35D3-975F-48E6-B84F-A2F88D1B3AED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476375"/>
            <a:ext cx="11449050" cy="5013324"/>
          </a:xfrm>
          <a:prstGeom prst="rect">
            <a:avLst/>
          </a:prstGeom>
        </p:spPr>
        <p:txBody>
          <a:bodyPr vert="horz" wrap="square" lIns="720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D9C64-F7E8-4173-A31C-A68904A47377}"/>
              </a:ext>
            </a:extLst>
          </p:cNvPr>
          <p:cNvSpPr txBox="1"/>
          <p:nvPr/>
        </p:nvSpPr>
        <p:spPr bwMode="gray">
          <a:xfrm>
            <a:off x="10525688" y="6571544"/>
            <a:ext cx="1299600" cy="18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Page </a:t>
            </a:r>
            <a:fld id="{9EC15338-5DF2-451F-A6A1-678DEBB51CD9}" type="slidenum">
              <a:rPr lang="en-US" sz="800" smtClean="0">
                <a:solidFill>
                  <a:schemeClr val="tx2"/>
                </a:solidFill>
              </a:rPr>
              <a:pPr algn="r"/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pic>
        <p:nvPicPr>
          <p:cNvPr id="13" name="Grafik 4">
            <a:extLst>
              <a:ext uri="{FF2B5EF4-FFF2-40B4-BE49-F238E27FC236}">
                <a16:creationId xmlns:a16="http://schemas.microsoft.com/office/drawing/2014/main" id="{1A83C7E4-22F8-4D48-A63F-4ADB5CC3C1EA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1138" y="360680"/>
            <a:ext cx="1449388" cy="4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3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7" r:id="rId2"/>
    <p:sldLayoutId id="2147483948" r:id="rId3"/>
    <p:sldLayoutId id="2147483949" r:id="rId4"/>
    <p:sldLayoutId id="2147483950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  <p:sldLayoutId id="2147483967" r:id="rId18"/>
    <p:sldLayoutId id="2147483968" r:id="rId19"/>
    <p:sldLayoutId id="2147483969" r:id="rId20"/>
    <p:sldLayoutId id="2147483970" r:id="rId21"/>
    <p:sldLayoutId id="2147483971" r:id="rId22"/>
    <p:sldLayoutId id="2147483972" r:id="rId23"/>
    <p:sldLayoutId id="2147483982" r:id="rId24"/>
    <p:sldLayoutId id="2147483976" r:id="rId25"/>
    <p:sldLayoutId id="2147483977" r:id="rId26"/>
    <p:sldLayoutId id="2147483983" r:id="rId27"/>
    <p:sldLayoutId id="2147483979" r:id="rId28"/>
    <p:sldLayoutId id="2147483980" r:id="rId29"/>
    <p:sldLayoutId id="2147483981" r:id="rId30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37" pos="234" userDrawn="1">
          <p15:clr>
            <a:srgbClr val="F26B43"/>
          </p15:clr>
        </p15:guide>
        <p15:guide id="338" pos="7446" userDrawn="1">
          <p15:clr>
            <a:srgbClr val="F26B43"/>
          </p15:clr>
        </p15:guide>
        <p15:guide id="339" pos="2973" userDrawn="1">
          <p15:clr>
            <a:srgbClr val="F26B43"/>
          </p15:clr>
        </p15:guide>
        <p15:guide id="340" pos="3795" userDrawn="1">
          <p15:clr>
            <a:srgbClr val="F26B43"/>
          </p15:clr>
        </p15:guide>
        <p15:guide id="341" pos="3840" userDrawn="1">
          <p15:clr>
            <a:srgbClr val="F26B43"/>
          </p15:clr>
        </p15:guide>
        <p15:guide id="342" pos="4799" userDrawn="1">
          <p15:clr>
            <a:srgbClr val="F26B43"/>
          </p15:clr>
        </p15:guide>
        <p15:guide id="343" pos="6533" userDrawn="1">
          <p15:clr>
            <a:srgbClr val="F26B43"/>
          </p15:clr>
        </p15:guide>
        <p15:guide id="344" orient="horz" pos="4088" userDrawn="1">
          <p15:clr>
            <a:srgbClr val="F26B43"/>
          </p15:clr>
        </p15:guide>
        <p15:guide id="345" pos="1056" userDrawn="1">
          <p15:clr>
            <a:srgbClr val="F26B43"/>
          </p15:clr>
        </p15:guide>
        <p15:guide id="346" pos="1148" userDrawn="1">
          <p15:clr>
            <a:srgbClr val="F26B43"/>
          </p15:clr>
        </p15:guide>
        <p15:guide id="347" pos="1970" userDrawn="1">
          <p15:clr>
            <a:srgbClr val="F26B43"/>
          </p15:clr>
        </p15:guide>
        <p15:guide id="348" pos="2060" userDrawn="1">
          <p15:clr>
            <a:srgbClr val="F26B43"/>
          </p15:clr>
        </p15:guide>
        <p15:guide id="349" pos="2882" userDrawn="1">
          <p15:clr>
            <a:srgbClr val="F26B43"/>
          </p15:clr>
        </p15:guide>
        <p15:guide id="350" pos="4707" userDrawn="1">
          <p15:clr>
            <a:srgbClr val="F26B43"/>
          </p15:clr>
        </p15:guide>
        <p15:guide id="351" pos="5621" userDrawn="1">
          <p15:clr>
            <a:srgbClr val="F26B43"/>
          </p15:clr>
        </p15:guide>
        <p15:guide id="352" pos="5711" userDrawn="1">
          <p15:clr>
            <a:srgbClr val="F26B43"/>
          </p15:clr>
        </p15:guide>
        <p15:guide id="353" pos="6624" userDrawn="1">
          <p15:clr>
            <a:srgbClr val="F26B43"/>
          </p15:clr>
        </p15:guide>
        <p15:guide id="354" orient="horz" pos="300" userDrawn="1">
          <p15:clr>
            <a:srgbClr val="F26B43"/>
          </p15:clr>
        </p15:guide>
        <p15:guide id="355" orient="horz" pos="930" userDrawn="1">
          <p15:clr>
            <a:srgbClr val="F26B43"/>
          </p15:clr>
        </p15:guide>
        <p15:guide id="356" orient="horz" pos="1652" userDrawn="1">
          <p15:clr>
            <a:srgbClr val="F26B43"/>
          </p15:clr>
        </p15:guide>
        <p15:guide id="357" orient="horz" pos="1743" userDrawn="1">
          <p15:clr>
            <a:srgbClr val="F26B43"/>
          </p15:clr>
        </p15:guide>
        <p15:guide id="358" orient="horz" pos="2465" userDrawn="1">
          <p15:clr>
            <a:srgbClr val="F26B43"/>
          </p15:clr>
        </p15:guide>
        <p15:guide id="359" orient="horz" pos="2555" userDrawn="1">
          <p15:clr>
            <a:srgbClr val="F26B43"/>
          </p15:clr>
        </p15:guide>
        <p15:guide id="360" orient="horz" pos="2510" userDrawn="1">
          <p15:clr>
            <a:srgbClr val="F26B43"/>
          </p15:clr>
        </p15:guide>
        <p15:guide id="361" orient="horz" pos="3276" userDrawn="1">
          <p15:clr>
            <a:srgbClr val="F26B43"/>
          </p15:clr>
        </p15:guide>
        <p15:guide id="362" orient="horz" pos="3368" userDrawn="1">
          <p15:clr>
            <a:srgbClr val="F26B43"/>
          </p15:clr>
        </p15:guide>
        <p15:guide id="363" pos="3885" userDrawn="1">
          <p15:clr>
            <a:srgbClr val="F26B43"/>
          </p15:clr>
        </p15:guide>
        <p15:guide id="364" orient="horz" pos="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E707-5909-9E14-93A6-F7707D640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2023 Start Summit Hack:</a:t>
            </a:r>
            <a:br>
              <a:rPr lang="de-CH" dirty="0"/>
            </a:br>
            <a:r>
              <a:rPr lang="de-CH" dirty="0"/>
              <a:t>Case </a:t>
            </a:r>
            <a:r>
              <a:rPr lang="de-CH" dirty="0" err="1"/>
              <a:t>deep-dive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2AF2D-1534-DAEE-C395-9DCBE8ECE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0762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37A7DD-D89F-72B1-D614-D4D69A9C73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D196D8-FEBE-CFD1-9612-2C9FE08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68301"/>
            <a:ext cx="9311540" cy="850900"/>
          </a:xfrm>
        </p:spPr>
        <p:txBody>
          <a:bodyPr/>
          <a:lstStyle/>
          <a:p>
            <a:r>
              <a:rPr lang="en-US" dirty="0"/>
              <a:t>At DKSH Healthcare, we make medication readily available across a comprehensive mix of medical channels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5DA6C-10EF-94D7-6357-582D61FB729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44EE1B-9156-47FB-BF26-389955E09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697"/>
            <a:ext cx="12192000" cy="46272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B16A-D88E-9AC8-A796-B00955883002}"/>
              </a:ext>
            </a:extLst>
          </p:cNvPr>
          <p:cNvSpPr/>
          <p:nvPr/>
        </p:nvSpPr>
        <p:spPr bwMode="gray">
          <a:xfrm>
            <a:off x="0" y="5925716"/>
            <a:ext cx="12192000" cy="563983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 anchorCtr="0"/>
          <a:lstStyle/>
          <a:p>
            <a:pPr algn="ctr">
              <a:lnSpc>
                <a:spcPct val="120000"/>
              </a:lnSpc>
            </a:pPr>
            <a:r>
              <a:rPr lang="en-US" sz="2000" b="1" dirty="0"/>
              <a:t>Our mission: Healthcare for all</a:t>
            </a:r>
          </a:p>
        </p:txBody>
      </p:sp>
    </p:spTree>
    <p:extLst>
      <p:ext uri="{BB962C8B-B14F-4D97-AF65-F5344CB8AC3E}">
        <p14:creationId xmlns:p14="http://schemas.microsoft.com/office/powerpoint/2010/main" val="400647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91DD20C-1CC5-F15F-9EC1-03DDDC061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08DAA6-C7CD-F847-038F-25CFC7E4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spotlight: chain pharmacies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3EA77-E4AD-52F5-629E-91BC98EBDF4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30" name="Picture 6" descr="Boots Retail Thailand | LinkedIn">
            <a:extLst>
              <a:ext uri="{FF2B5EF4-FFF2-40B4-BE49-F238E27FC236}">
                <a16:creationId xmlns:a16="http://schemas.microsoft.com/office/drawing/2014/main" id="{9B488F59-809D-E08D-F63C-C8A971679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0" b="7846"/>
          <a:stretch/>
        </p:blipFill>
        <p:spPr bwMode="auto">
          <a:xfrm>
            <a:off x="0" y="1260122"/>
            <a:ext cx="121920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86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689FF91-E993-AD0E-8F82-55DB68A5D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8E7AA-A0CA-A3B4-3D1F-383B6F11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Today, chain pharmacies in Asia offer a diverse but fragmented portfolio of services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528E5-A366-9AAA-6024-895F12DEF95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8415" y="6490636"/>
            <a:ext cx="10000800" cy="183600"/>
          </a:xfrm>
        </p:spPr>
        <p:txBody>
          <a:bodyPr/>
          <a:lstStyle/>
          <a:p>
            <a:endParaRPr lang="de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F6634F-7F88-0AAA-3379-0EFECC0F2525}"/>
              </a:ext>
            </a:extLst>
          </p:cNvPr>
          <p:cNvSpPr/>
          <p:nvPr/>
        </p:nvSpPr>
        <p:spPr bwMode="gray">
          <a:xfrm>
            <a:off x="378415" y="1520710"/>
            <a:ext cx="5683897" cy="640584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/>
            <a:r>
              <a:rPr lang="en-US" sz="2000" b="1" dirty="0"/>
              <a:t>Core business</a:t>
            </a:r>
          </a:p>
          <a:p>
            <a:pPr algn="ctr"/>
            <a:r>
              <a:rPr lang="en-US" sz="1600" b="1" dirty="0"/>
              <a:t>Point of Sales for medical products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C1613F-DDD7-31AD-986B-0F53C3EA8F02}"/>
              </a:ext>
            </a:extLst>
          </p:cNvPr>
          <p:cNvSpPr/>
          <p:nvPr/>
        </p:nvSpPr>
        <p:spPr bwMode="gray">
          <a:xfrm>
            <a:off x="6129690" y="1520710"/>
            <a:ext cx="5683897" cy="640584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/>
            <a:r>
              <a:rPr lang="en-US" sz="2000" b="1" dirty="0"/>
              <a:t>Adjacent services</a:t>
            </a:r>
          </a:p>
          <a:p>
            <a:pPr algn="ctr"/>
            <a:r>
              <a:rPr lang="en-US" sz="1600" b="1" dirty="0"/>
              <a:t>Additional patient solutions and services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FE8476-D18A-9CE2-DF3A-F9E29F860947}"/>
              </a:ext>
            </a:extLst>
          </p:cNvPr>
          <p:cNvGrpSpPr/>
          <p:nvPr/>
        </p:nvGrpSpPr>
        <p:grpSpPr>
          <a:xfrm>
            <a:off x="476325" y="2760938"/>
            <a:ext cx="2750277" cy="1382821"/>
            <a:chOff x="476325" y="3126698"/>
            <a:chExt cx="2750277" cy="138282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086CFF76-B16D-977C-5885-A313DF1C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325" y="3126698"/>
              <a:ext cx="1382821" cy="1382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1602C01-1C06-5128-B238-686DF2711C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5496" y="3202555"/>
              <a:ext cx="1231106" cy="123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0CCC00-86D5-3C4A-DC85-6D055E8AF530}"/>
              </a:ext>
            </a:extLst>
          </p:cNvPr>
          <p:cNvSpPr txBox="1"/>
          <p:nvPr/>
        </p:nvSpPr>
        <p:spPr bwMode="gray">
          <a:xfrm>
            <a:off x="365492" y="4437053"/>
            <a:ext cx="298730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Sales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/>
              <a:t>In-store and online sales of medical products (Consumer Health, OTC, Prescription Medicine, Medical Devices)  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FB6906-9198-29B1-3140-96C0DD537049}"/>
              </a:ext>
            </a:extLst>
          </p:cNvPr>
          <p:cNvSpPr txBox="1"/>
          <p:nvPr/>
        </p:nvSpPr>
        <p:spPr bwMode="gray">
          <a:xfrm>
            <a:off x="3445845" y="4560164"/>
            <a:ext cx="261646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Collection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Direct purchase at pharmacy, Click and Collect, home medication delivery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85A41A-2EC2-479F-846D-F31F6D6F9889}"/>
              </a:ext>
            </a:extLst>
          </p:cNvPr>
          <p:cNvCxnSpPr/>
          <p:nvPr/>
        </p:nvCxnSpPr>
        <p:spPr bwMode="gray">
          <a:xfrm>
            <a:off x="3352800" y="4436945"/>
            <a:ext cx="0" cy="1231214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59C37802-A228-6D54-8544-26A69C744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97" y="3059440"/>
            <a:ext cx="894945" cy="8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CADD8583-ACD4-BAA9-6C40-C5F60EB7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31882" y="3150778"/>
            <a:ext cx="712269" cy="7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647246D-05B7-A8FD-14CD-BFA519BF9CAB}"/>
              </a:ext>
            </a:extLst>
          </p:cNvPr>
          <p:cNvGrpSpPr/>
          <p:nvPr/>
        </p:nvGrpSpPr>
        <p:grpSpPr>
          <a:xfrm>
            <a:off x="7440388" y="2919672"/>
            <a:ext cx="3050023" cy="1495501"/>
            <a:chOff x="6605279" y="3172752"/>
            <a:chExt cx="2571581" cy="1260909"/>
          </a:xfrm>
        </p:grpSpPr>
        <p:pic>
          <p:nvPicPr>
            <p:cNvPr id="4106" name="Picture 10">
              <a:extLst>
                <a:ext uri="{FF2B5EF4-FFF2-40B4-BE49-F238E27FC236}">
                  <a16:creationId xmlns:a16="http://schemas.microsoft.com/office/drawing/2014/main" id="{23D40151-B8CE-732D-4842-0F14B99E6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5279" y="3172752"/>
              <a:ext cx="1260909" cy="1260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8" name="Picture 12">
              <a:extLst>
                <a:ext uri="{FF2B5EF4-FFF2-40B4-BE49-F238E27FC236}">
                  <a16:creationId xmlns:a16="http://schemas.microsoft.com/office/drawing/2014/main" id="{1E9ACA81-39DA-295C-302B-78C6164EB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8019" y="3233687"/>
              <a:ext cx="1168841" cy="1168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DBFA41-ED98-7774-64A1-ADB10977BE4C}"/>
              </a:ext>
            </a:extLst>
          </p:cNvPr>
          <p:cNvSpPr txBox="1"/>
          <p:nvPr/>
        </p:nvSpPr>
        <p:spPr bwMode="gray">
          <a:xfrm>
            <a:off x="6551512" y="4683274"/>
            <a:ext cx="491291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/>
              <a:t>Medical services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dirty="0"/>
              <a:t>Home healthcare services, in-pharmacy blood collection and diagnostics services, telemedicine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FF5F91-F876-DB76-481C-B242C065C5D7}"/>
              </a:ext>
            </a:extLst>
          </p:cNvPr>
          <p:cNvSpPr/>
          <p:nvPr/>
        </p:nvSpPr>
        <p:spPr bwMode="gray">
          <a:xfrm>
            <a:off x="378415" y="5973184"/>
            <a:ext cx="11435171" cy="446225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 anchorCtr="0"/>
          <a:lstStyle/>
          <a:p>
            <a:pPr algn="ctr"/>
            <a:r>
              <a:rPr lang="en-US" sz="1600" b="1" dirty="0"/>
              <a:t>What other features / services could be relevant and meaningful for patients?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3784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3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6396835-ECF3-401F-03B1-B562213D22FD}"/>
              </a:ext>
            </a:extLst>
          </p:cNvPr>
          <p:cNvGrpSpPr/>
          <p:nvPr/>
        </p:nvGrpSpPr>
        <p:grpSpPr>
          <a:xfrm>
            <a:off x="2191200" y="923546"/>
            <a:ext cx="9955212" cy="5934454"/>
            <a:chOff x="2236788" y="923547"/>
            <a:chExt cx="9955212" cy="5934454"/>
          </a:xfrm>
        </p:grpSpPr>
        <p:pic>
          <p:nvPicPr>
            <p:cNvPr id="6150" name="Picture 6" descr="Hand Holding Iphone Pictures | Download Free Images on Unsplash">
              <a:extLst>
                <a:ext uri="{FF2B5EF4-FFF2-40B4-BE49-F238E27FC236}">
                  <a16:creationId xmlns:a16="http://schemas.microsoft.com/office/drawing/2014/main" id="{681DD5DE-54E6-3F18-BB46-89DEB7E8A5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95"/>
            <a:stretch/>
          </p:blipFill>
          <p:spPr bwMode="auto">
            <a:xfrm>
              <a:off x="2236788" y="923547"/>
              <a:ext cx="9955212" cy="5934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2" name="Picture 8">
              <a:extLst>
                <a:ext uri="{FF2B5EF4-FFF2-40B4-BE49-F238E27FC236}">
                  <a16:creationId xmlns:a16="http://schemas.microsoft.com/office/drawing/2014/main" id="{11BC87B5-0DBA-D187-C6DD-61DE93AE9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249881">
              <a:off x="6053822" y="3209924"/>
              <a:ext cx="907395" cy="907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8DC85ED-9923-B7F8-884C-DAC2DE5D6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A3264D-75D8-BC0A-4049-DC1EED8D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The business case: </a:t>
            </a:r>
            <a:r>
              <a:rPr lang="en-US" dirty="0"/>
              <a:t>build a one-stop digital pharmacy solution delivering a seamless patient care experience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502C1-CD30-5E1B-88CA-BBB580BD7C4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222BB1-CBA1-BE97-CAF6-7B2496315313}"/>
              </a:ext>
            </a:extLst>
          </p:cNvPr>
          <p:cNvSpPr txBox="1"/>
          <p:nvPr/>
        </p:nvSpPr>
        <p:spPr bwMode="gray">
          <a:xfrm>
            <a:off x="1405289" y="3429000"/>
            <a:ext cx="45720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accent1"/>
                </a:solidFill>
              </a:rPr>
              <a:t>Expected product:</a:t>
            </a:r>
          </a:p>
          <a:p>
            <a:pPr algn="l"/>
            <a:r>
              <a:rPr lang="en-US" sz="2400" dirty="0"/>
              <a:t>Digital pharmacy solution / application prototype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34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33992C-80F3-5947-2566-479A3006F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DB6E9C-2E2D-B275-0979-C2160A6F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A6AC-5B49-A074-72E4-0BEFEFC67A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A81E64-1D1C-61E2-BA51-70EE75059F37}"/>
              </a:ext>
            </a:extLst>
          </p:cNvPr>
          <p:cNvGrpSpPr/>
          <p:nvPr/>
        </p:nvGrpSpPr>
        <p:grpSpPr>
          <a:xfrm>
            <a:off x="595162" y="2202599"/>
            <a:ext cx="11001676" cy="2452802"/>
            <a:chOff x="644893" y="1768957"/>
            <a:chExt cx="11001676" cy="24528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73D3C1-BC52-1F10-2201-89BAD2E6AF6D}"/>
                </a:ext>
              </a:extLst>
            </p:cNvPr>
            <p:cNvSpPr/>
            <p:nvPr/>
          </p:nvSpPr>
          <p:spPr bwMode="gray">
            <a:xfrm>
              <a:off x="644893" y="1768957"/>
              <a:ext cx="741145" cy="74114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de-CH" sz="1600" dirty="0" err="1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A725BF-4B9A-96C7-01D4-B6C2D86DA69B}"/>
                </a:ext>
              </a:extLst>
            </p:cNvPr>
            <p:cNvSpPr txBox="1"/>
            <p:nvPr/>
          </p:nvSpPr>
          <p:spPr bwMode="gray">
            <a:xfrm>
              <a:off x="1751799" y="1768957"/>
              <a:ext cx="9894770" cy="813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15000"/>
                </a:lnSpc>
                <a:spcBef>
                  <a:spcPts val="200"/>
                </a:spcBef>
                <a:spcAft>
                  <a:spcPts val="800"/>
                </a:spcAft>
              </a:pPr>
              <a:r>
                <a:rPr lang="en-GB" sz="2400" b="1" dirty="0">
                  <a:effectLst/>
                  <a:latin typeface="+mj-lt"/>
                  <a:ea typeface="Arial" panose="020B0604020202020204" pitchFamily="34" charset="0"/>
                  <a:cs typeface="Arial" panose="020B0604020202020204" pitchFamily="34" charset="0"/>
                </a:rPr>
                <a:t>UX/UI and digital solution patient journey: </a:t>
              </a:r>
              <a:r>
                <a:rPr lang="en-GB" sz="2400" dirty="0">
                  <a:effectLst/>
                  <a:latin typeface="+mj-lt"/>
                  <a:ea typeface="Arial" panose="020B0604020202020204" pitchFamily="34" charset="0"/>
                  <a:cs typeface="Arial" panose="020B0604020202020204" pitchFamily="34" charset="0"/>
                </a:rPr>
                <a:t>How easy and seamless is it for patients to use the solution to interact with pharmacies?</a:t>
              </a:r>
              <a:endParaRPr lang="de-CH" sz="2400" dirty="0"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C43FD4-92C5-E74B-2792-ABDF1BCE4770}"/>
                </a:ext>
              </a:extLst>
            </p:cNvPr>
            <p:cNvSpPr/>
            <p:nvPr/>
          </p:nvSpPr>
          <p:spPr bwMode="gray">
            <a:xfrm>
              <a:off x="644893" y="3408459"/>
              <a:ext cx="741145" cy="74114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08000" rIns="144000" bIns="108000" rtlCol="0" anchor="t" anchorCtr="0"/>
            <a:lstStyle/>
            <a:p>
              <a:pPr algn="l">
                <a:lnSpc>
                  <a:spcPct val="120000"/>
                </a:lnSpc>
              </a:pPr>
              <a:endParaRPr lang="de-CH" sz="16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62E6B1-C8B0-CE9D-907E-3603133D08B5}"/>
                </a:ext>
              </a:extLst>
            </p:cNvPr>
            <p:cNvSpPr txBox="1"/>
            <p:nvPr/>
          </p:nvSpPr>
          <p:spPr bwMode="gray">
            <a:xfrm>
              <a:off x="1751799" y="3408459"/>
              <a:ext cx="9894770" cy="813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just">
                <a:lnSpc>
                  <a:spcPct val="115000"/>
                </a:lnSpc>
                <a:spcBef>
                  <a:spcPts val="200"/>
                </a:spcBef>
                <a:spcAft>
                  <a:spcPts val="800"/>
                </a:spcAft>
              </a:pPr>
              <a:r>
                <a:rPr lang="en-US" sz="2400" b="1" dirty="0">
                  <a:effectLst/>
                  <a:latin typeface="+mj-lt"/>
                  <a:ea typeface="Arial" panose="020B0604020202020204" pitchFamily="34" charset="0"/>
                  <a:cs typeface="Arial" panose="020B0604020202020204" pitchFamily="34" charset="0"/>
                </a:rPr>
                <a:t>New features / use cases: </a:t>
              </a:r>
              <a:r>
                <a:rPr lang="en-US" sz="2400" dirty="0">
                  <a:effectLst/>
                  <a:latin typeface="+mj-lt"/>
                  <a:ea typeface="Arial" panose="020B0604020202020204" pitchFamily="34" charset="0"/>
                  <a:cs typeface="Arial" panose="020B0604020202020204" pitchFamily="34" charset="0"/>
                </a:rPr>
                <a:t>additional, relevant features to enhance the patient experience</a:t>
              </a:r>
              <a:endParaRPr lang="de-CH" sz="2400" dirty="0">
                <a:effectLst/>
                <a:latin typeface="+mj-lt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97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20F2A2-1CE5-4796-BD41-F54CC9727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53197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DKSH_Master">
  <a:themeElements>
    <a:clrScheme name="Custom 6">
      <a:dk1>
        <a:srgbClr val="1A1A1A"/>
      </a:dk1>
      <a:lt1>
        <a:srgbClr val="FFFFFF"/>
      </a:lt1>
      <a:dk2>
        <a:srgbClr val="98989A"/>
      </a:dk2>
      <a:lt2>
        <a:srgbClr val="BE0028"/>
      </a:lt2>
      <a:accent1>
        <a:srgbClr val="EF233C"/>
      </a:accent1>
      <a:accent2>
        <a:srgbClr val="90E0EF"/>
      </a:accent2>
      <a:accent3>
        <a:srgbClr val="00B3D8"/>
      </a:accent3>
      <a:accent4>
        <a:srgbClr val="0077B6"/>
      </a:accent4>
      <a:accent5>
        <a:srgbClr val="EBEBEB"/>
      </a:accent5>
      <a:accent6>
        <a:srgbClr val="CACACA"/>
      </a:accent6>
      <a:hlink>
        <a:srgbClr val="EF233C"/>
      </a:hlink>
      <a:folHlink>
        <a:srgbClr val="BE0028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6350">
          <a:noFill/>
        </a:ln>
      </a:spPr>
      <a:bodyPr lIns="144000" tIns="108000" rIns="144000" bIns="108000" rtlCol="0" anchor="t" anchorCtr="0"/>
      <a:lstStyle>
        <a:defPPr algn="l">
          <a:lnSpc>
            <a:spcPct val="120000"/>
          </a:lnSpc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lnSpc>
            <a:spcPct val="120000"/>
          </a:lnSpc>
          <a:defRPr sz="16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Light tangerine">
      <a:srgbClr val="FFDC64"/>
    </a:custClr>
    <a:custClr name="Medium tangerine">
      <a:srgbClr val="FF9614"/>
    </a:custClr>
    <a:custClr name="Tangerine">
      <a:srgbClr val="FF6E32"/>
    </a:custClr>
    <a:custClr name="Light teal">
      <a:srgbClr val="4BD2D2"/>
    </a:custClr>
    <a:custClr name="Medium teal">
      <a:srgbClr val="008787"/>
    </a:custClr>
    <a:custClr name="Teal">
      <a:srgbClr val="005F5F"/>
    </a:custClr>
    <a:custClr name="Light purple">
      <a:srgbClr val="C8AADC"/>
    </a:custClr>
    <a:custClr name="Medium purple">
      <a:srgbClr val="8859A6"/>
    </a:custClr>
    <a:custClr name="Purple">
      <a:srgbClr val="643CA0"/>
    </a:custClr>
    <a:custClr>
      <a:srgbClr val="FFFFFF"/>
    </a:custClr>
    <a:custClr>
      <a:srgbClr val="FCEEB9"/>
    </a:custClr>
    <a:custClr>
      <a:srgbClr val="F7CD93"/>
    </a:custClr>
    <a:custClr>
      <a:srgbClr val="F4BA9E"/>
    </a:custClr>
    <a:custClr>
      <a:srgbClr val="B3E7E9"/>
    </a:custClr>
    <a:custClr>
      <a:srgbClr val="8FC2C3"/>
    </a:custClr>
    <a:custClr>
      <a:srgbClr val="8AAEAE"/>
    </a:custClr>
    <a:custClr>
      <a:srgbClr val="E1D5EC"/>
    </a:custClr>
    <a:custClr>
      <a:srgbClr val="C0ADD0"/>
    </a:custClr>
    <a:custClr>
      <a:srgbClr val="AE9FCC"/>
    </a:custClr>
    <a:custClr>
      <a:srgbClr val="FFFFFF"/>
    </a:custClr>
    <a:custClr>
      <a:srgbClr val="FBE697"/>
    </a:custClr>
    <a:custClr>
      <a:srgbClr val="F4B462"/>
    </a:custClr>
    <a:custClr>
      <a:srgbClr val="F0976F"/>
    </a:custClr>
    <a:custClr>
      <a:srgbClr val="90DCDE"/>
    </a:custClr>
    <a:custClr>
      <a:srgbClr val="5DA4A5"/>
    </a:custClr>
    <a:custClr>
      <a:srgbClr val="528586"/>
    </a:custClr>
    <a:custClr>
      <a:srgbClr val="D2C0E2"/>
    </a:custClr>
    <a:custClr>
      <a:srgbClr val="A084B9"/>
    </a:custClr>
    <a:custClr>
      <a:srgbClr val="856EB3"/>
    </a:custClr>
    <a:custClr>
      <a:srgbClr val="FFFFFF"/>
    </a:custClr>
  </a:custClrLst>
  <a:extLst>
    <a:ext uri="{05A4C25C-085E-4340-85A3-A5531E510DB2}">
      <thm15:themeFamily xmlns:thm15="http://schemas.microsoft.com/office/thememl/2012/main" name="DKSH Corporate Presentation_2023.02.pptx" id="{9883BB44-DE19-4CD4-8E0E-58E3D9864B49}" vid="{E16235D3-4C3E-4994-9B87-018C390E0F24}"/>
    </a:ext>
  </a:extLst>
</a:theme>
</file>

<file path=ppt/theme/theme2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KSH">
      <a:dk1>
        <a:srgbClr val="000000"/>
      </a:dk1>
      <a:lt1>
        <a:srgbClr val="FFFFFF"/>
      </a:lt1>
      <a:dk2>
        <a:srgbClr val="98989A"/>
      </a:dk2>
      <a:lt2>
        <a:srgbClr val="AB1032"/>
      </a:lt2>
      <a:accent1>
        <a:srgbClr val="AB1032"/>
      </a:accent1>
      <a:accent2>
        <a:srgbClr val="98989A"/>
      </a:accent2>
      <a:accent3>
        <a:srgbClr val="B4B4B5"/>
      </a:accent3>
      <a:accent4>
        <a:srgbClr val="CFCFD0"/>
      </a:accent4>
      <a:accent5>
        <a:srgbClr val="EBEBEB"/>
      </a:accent5>
      <a:accent6>
        <a:srgbClr val="000000"/>
      </a:accent6>
      <a:hlink>
        <a:srgbClr val="AB1032"/>
      </a:hlink>
      <a:folHlink>
        <a:srgbClr val="670F31"/>
      </a:folHlink>
    </a:clrScheme>
    <a:fontScheme name="Arial DKS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7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700" dirty="0" err="1" smtClean="0"/>
        </a:defPPr>
      </a:lstStyle>
    </a:txDef>
  </a:objectDefaults>
  <a:extraClrSchemeLst/>
  <a:custClrLst>
    <a:custClr name="Custom01">
      <a:srgbClr val="AB1032"/>
    </a:custClr>
    <a:custClr name="Custom02">
      <a:srgbClr val="98989A"/>
    </a:custClr>
    <a:custClr name="Custom03">
      <a:srgbClr val="B4B4B5"/>
    </a:custClr>
    <a:custClr name="Custom04">
      <a:srgbClr val="CFCFD0"/>
    </a:custClr>
    <a:custClr name="Custom05">
      <a:srgbClr val="EBEBEB"/>
    </a:custClr>
    <a:custClr name="Custom06">
      <a:srgbClr val="000000"/>
    </a:custClr>
    <a:custClr name="Custom07">
      <a:srgbClr val="FFFFFF"/>
    </a:custClr>
    <a:custClr name="Custom08">
      <a:srgbClr val="FFFFFF"/>
    </a:custClr>
    <a:custClr name="Custom09">
      <a:srgbClr val="FFFFFF"/>
    </a:custClr>
    <a:custClr name="Custom10">
      <a:srgbClr val="FFFFFF"/>
    </a:custClr>
    <a:custClr name="Custom11">
      <a:srgbClr val="6A1C2B"/>
    </a:custClr>
    <a:custClr name="Custom12">
      <a:srgbClr val="DD9517"/>
    </a:custClr>
    <a:custClr name="Custom13">
      <a:srgbClr val="DFA08A"/>
    </a:custClr>
    <a:custClr name="Custom14">
      <a:srgbClr val="EEC52A"/>
    </a:custClr>
    <a:custClr name="Custom15">
      <a:srgbClr val="A67780"/>
    </a:custClr>
    <a:custClr name="Custom16">
      <a:srgbClr val="ECC074"/>
    </a:custClr>
    <a:custClr name="Custom17">
      <a:srgbClr val="EDC7BA"/>
    </a:custClr>
    <a:custClr name="Custom18">
      <a:srgbClr val="F6DD80"/>
    </a:custClr>
    <a:custClr name="Custom19">
      <a:srgbClr val="FFFFFF"/>
    </a:custClr>
    <a:custClr name="Custom20">
      <a:srgbClr val="FFFFFF"/>
    </a:custClr>
    <a:custClr name="Custom21">
      <a:srgbClr val="0F3C28"/>
    </a:custClr>
    <a:custClr name="Custom22">
      <a:srgbClr val="B4C95F"/>
    </a:custClr>
    <a:custClr name="Custom23">
      <a:srgbClr val="008574"/>
    </a:custClr>
    <a:custClr name="Custom24">
      <a:srgbClr val="A4CCBF"/>
    </a:custClr>
    <a:custClr name="Custom25">
      <a:srgbClr val="6F8B7E"/>
    </a:custClr>
    <a:custClr name="Custom26">
      <a:srgbClr val="D3DFA0"/>
    </a:custClr>
    <a:custClr name="Custom27">
      <a:srgbClr val="66B7AC"/>
    </a:custClr>
    <a:custClr name="Custom28">
      <a:srgbClr val="C9E1D9"/>
    </a:custClr>
    <a:custClr name="Custom29">
      <a:srgbClr val="FFFFFF"/>
    </a:custClr>
    <a:custClr name="Custom30">
      <a:srgbClr val="FFFFFF"/>
    </a:custClr>
    <a:custClr name="Custom31">
      <a:srgbClr val="112851"/>
    </a:custClr>
    <a:custClr name="Custom32">
      <a:srgbClr val="ADC4E3"/>
    </a:custClr>
    <a:custClr name="Custom33">
      <a:srgbClr val="0069AF"/>
    </a:custClr>
    <a:custClr name="Custom34">
      <a:srgbClr val="9BCCE0"/>
    </a:custClr>
    <a:custClr name="Custom35">
      <a:srgbClr val="717E97"/>
    </a:custClr>
    <a:custClr name="Custom36">
      <a:srgbClr val="CFDCEF"/>
    </a:custClr>
    <a:custClr name="Custom37">
      <a:srgbClr val="66A6CF"/>
    </a:custClr>
    <a:custClr name="Custom38">
      <a:srgbClr val="C4E1ED"/>
    </a:custClr>
    <a:custClr name="Custom39">
      <a:srgbClr val="FFFFFF"/>
    </a:custClr>
    <a:custClr name="Custom40">
      <a:srgbClr val="FFFFFF"/>
    </a:custClr>
    <a:custClr name="Custom41">
      <a:srgbClr val="4E1E4A"/>
    </a:custClr>
    <a:custClr name="Custom42">
      <a:srgbClr val="B29CC3"/>
    </a:custClr>
    <a:custClr name="Custom43">
      <a:srgbClr val="544F80"/>
    </a:custClr>
    <a:custClr name="Custom44">
      <a:srgbClr val="CECFE3"/>
    </a:custClr>
    <a:custClr name="Custom45">
      <a:srgbClr val="957893"/>
    </a:custClr>
    <a:custClr name="Custom46">
      <a:srgbClr val="9996B3"/>
    </a:custClr>
    <a:custClr name="Custom47">
      <a:srgbClr val="D2C4DC"/>
    </a:custClr>
    <a:custClr name="Custom48">
      <a:srgbClr val="E2E3EF"/>
    </a:custClr>
    <a:custClr name="Custom47">
      <a:srgbClr val="FFFFFF"/>
    </a:custClr>
    <a:custClr name="Custom48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E7EB04EEED247AD4FA845AF351EA2" ma:contentTypeVersion="6" ma:contentTypeDescription="Create a new document." ma:contentTypeScope="" ma:versionID="e0fae741b54a566beca3dff7c661d6dc">
  <xsd:schema xmlns:xsd="http://www.w3.org/2001/XMLSchema" xmlns:xs="http://www.w3.org/2001/XMLSchema" xmlns:p="http://schemas.microsoft.com/office/2006/metadata/properties" xmlns:ns2="0c62f1a7-901c-4c99-9f27-5dc60f8dba52" targetNamespace="http://schemas.microsoft.com/office/2006/metadata/properties" ma:root="true" ma:fieldsID="7e30d810158a750a3882874264ba3624" ns2:_="">
    <xsd:import namespace="0c62f1a7-901c-4c99-9f27-5dc60f8dba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62f1a7-901c-4c99-9f27-5dc60f8dba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DF829-B2F2-499D-B68E-BFEDE6D67D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62f1a7-901c-4c99-9f27-5dc60f8dba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8304B2-03FB-4A45-8A93-7AB658DC01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F8B3B5-2B60-4E27-9480-39C3B1CC5D7D}">
  <ds:schemaRefs>
    <ds:schemaRef ds:uri="http://www.w3.org/XML/1998/namespace"/>
    <ds:schemaRef ds:uri="2f4893d9-5841-40c2-a20f-76da838e83f4"/>
    <ds:schemaRef ds:uri="4e0a39e0-ae97-4627-bce0-6f40ad52a4ca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DKSH Corporate Presentation_2023.02</Template>
  <TotalTime>0</TotalTime>
  <Words>377</Words>
  <Application>Microsoft Office PowerPoint</Application>
  <PresentationFormat>Widescreen</PresentationFormat>
  <Paragraphs>35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NotoSans-Regular</vt:lpstr>
      <vt:lpstr>DKSH_Master</vt:lpstr>
      <vt:lpstr>2023 Start Summit Hack: Case deep-dive</vt:lpstr>
      <vt:lpstr>At DKSH Healthcare, we make medication readily available across a comprehensive mix of medical channels</vt:lpstr>
      <vt:lpstr>Channel spotlight: chain pharmacies</vt:lpstr>
      <vt:lpstr>Today, chain pharmacies in Asia offer a diverse but fragmented portfolio of services</vt:lpstr>
      <vt:lpstr>The business case: build a one-stop digital pharmacy solution delivering a seamless patient care experience</vt:lpstr>
      <vt:lpstr>Evaluation criteria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DKSH</dc:title>
  <dc:creator>Teresa Walser</dc:creator>
  <cp:lastModifiedBy>Teresa Walser</cp:lastModifiedBy>
  <cp:revision>2</cp:revision>
  <dcterms:created xsi:type="dcterms:W3CDTF">2023-03-13T13:40:49Z</dcterms:created>
  <dcterms:modified xsi:type="dcterms:W3CDTF">2023-03-14T13:21:40Z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0x01010016CE7EB04EEED247AD4FA845AF351EA2</vt:lpwstr>
  </property>
  <property fmtid="{D5CDD505-2E9C-101B-9397-08002B2CF9AE}" pid="3" name="MediaServiceImageTags">
    <vt:lpwstr/>
  </property>
</Properties>
</file>