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10"/>
  </p:notesMasterIdLst>
  <p:handoutMasterIdLst>
    <p:handoutMasterId r:id="rId11"/>
  </p:handoutMasterIdLst>
  <p:sldIdLst>
    <p:sldId id="263" r:id="rId5"/>
    <p:sldId id="342" r:id="rId6"/>
    <p:sldId id="359" r:id="rId7"/>
    <p:sldId id="361" r:id="rId8"/>
    <p:sldId id="341" r:id="rId9"/>
  </p:sldIdLst>
  <p:sldSz cx="9144000" cy="5143500" type="screen16x9"/>
  <p:notesSz cx="6858000" cy="9144000"/>
  <p:custDataLst>
    <p:tags r:id="rId12"/>
  </p:custDataLst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9">
          <p15:clr>
            <a:srgbClr val="A4A3A4"/>
          </p15:clr>
        </p15:guide>
        <p15:guide id="2" orient="horz" pos="2890">
          <p15:clr>
            <a:srgbClr val="A4A3A4"/>
          </p15:clr>
        </p15:guide>
        <p15:guide id="3" pos="295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uhija Arben" initials="hkagk" lastIdx="1" clrIdx="0">
    <p:extLst>
      <p:ext uri="{19B8F6BF-5375-455C-9EA6-DF929625EA0E}">
        <p15:presenceInfo xmlns:p15="http://schemas.microsoft.com/office/powerpoint/2012/main" userId="Nuhija Arb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1A44BA-4F25-4A0D-BA0F-90CBA4169592}" v="630" dt="2022-03-20T13:44:27.2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75" autoAdjust="0"/>
    <p:restoredTop sz="96816" autoAdjust="0"/>
  </p:normalViewPr>
  <p:slideViewPr>
    <p:cSldViewPr showGuides="1">
      <p:cViewPr varScale="1">
        <p:scale>
          <a:sx n="171" d="100"/>
          <a:sy n="171" d="100"/>
        </p:scale>
        <p:origin x="747" y="86"/>
      </p:cViewPr>
      <p:guideLst>
        <p:guide orient="horz" pos="849"/>
        <p:guide orient="horz" pos="2890"/>
        <p:guide pos="295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3528" y="7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18.03.2022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‹Nr.›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1246188"/>
            <a:ext cx="5561012" cy="3127375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964488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964488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644008"/>
            <a:ext cx="5560412" cy="388843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18.03.2022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spcAft>
        <a:spcPts val="450"/>
      </a:spcAft>
      <a:defRPr sz="825" kern="1200">
        <a:solidFill>
          <a:schemeClr val="tx1"/>
        </a:solidFill>
        <a:latin typeface="+mn-lt"/>
        <a:ea typeface="+mn-ea"/>
        <a:cs typeface="+mn-cs"/>
      </a:defRPr>
    </a:lvl1pPr>
    <a:lvl2pPr marL="133350" indent="-133350" algn="l" defTabSz="685800" rtl="0" eaLnBrk="1" latinLnBrk="0" hangingPunct="1">
      <a:spcAft>
        <a:spcPts val="450"/>
      </a:spcAft>
      <a:buFont typeface="Arial" panose="020B0604020202020204" pitchFamily="34" charset="0"/>
      <a:buChar char="‒"/>
      <a:defRPr sz="825" kern="1200">
        <a:solidFill>
          <a:schemeClr val="tx1"/>
        </a:solidFill>
        <a:latin typeface="+mn-lt"/>
        <a:ea typeface="+mn-ea"/>
        <a:cs typeface="+mn-cs"/>
      </a:defRPr>
    </a:lvl2pPr>
    <a:lvl3pPr marL="267891" indent="-134541" algn="l" defTabSz="685800" rtl="0" eaLnBrk="1" latinLnBrk="0" hangingPunct="1">
      <a:spcAft>
        <a:spcPts val="450"/>
      </a:spcAft>
      <a:buFont typeface="Arial" panose="020B0604020202020204" pitchFamily="34" charset="0"/>
      <a:buChar char="‒"/>
      <a:defRPr sz="825" kern="1200">
        <a:solidFill>
          <a:schemeClr val="tx1"/>
        </a:solidFill>
        <a:latin typeface="+mn-lt"/>
        <a:ea typeface="+mn-ea"/>
        <a:cs typeface="+mn-cs"/>
      </a:defRPr>
    </a:lvl3pPr>
    <a:lvl4pPr marL="401241" indent="-133350" algn="l" defTabSz="685800" rtl="0" eaLnBrk="1" latinLnBrk="0" hangingPunct="1">
      <a:spcAft>
        <a:spcPts val="450"/>
      </a:spcAft>
      <a:buFont typeface="Arial" panose="020B0604020202020204" pitchFamily="34" charset="0"/>
      <a:buChar char="‒"/>
      <a:defRPr sz="825" kern="1200">
        <a:solidFill>
          <a:schemeClr val="tx1"/>
        </a:solidFill>
        <a:latin typeface="+mn-lt"/>
        <a:ea typeface="+mn-ea"/>
        <a:cs typeface="+mn-cs"/>
      </a:defRPr>
    </a:lvl4pPr>
    <a:lvl5pPr marL="540544" indent="-139304" algn="l" defTabSz="685800" rtl="0" eaLnBrk="1" latinLnBrk="0" hangingPunct="1">
      <a:spcAft>
        <a:spcPts val="450"/>
      </a:spcAft>
      <a:buFont typeface="Arial" panose="020B0604020202020204" pitchFamily="34" charset="0"/>
      <a:buChar char="‒"/>
      <a:defRPr sz="825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09E389C6-967E-484D-82C5-BC5257F1FD12}"/>
              </a:ext>
            </a:extLst>
          </p:cNvPr>
          <p:cNvSpPr/>
          <p:nvPr userDrawn="1"/>
        </p:nvSpPr>
        <p:spPr>
          <a:xfrm>
            <a:off x="251223" y="250032"/>
            <a:ext cx="8641556" cy="3942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13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916" y="381000"/>
            <a:ext cx="8208169" cy="476251"/>
          </a:xfrm>
        </p:spPr>
        <p:txBody>
          <a:bodyPr anchor="t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7915" y="876300"/>
            <a:ext cx="8208170" cy="1101384"/>
          </a:xfrm>
        </p:spPr>
        <p:txBody>
          <a:bodyPr anchor="t"/>
          <a:lstStyle>
            <a:lvl1pPr marL="0" indent="0" algn="l"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CH" noProof="0" dirty="0"/>
              <a:t>Untertitel hinzufügen</a:t>
            </a:r>
            <a:endParaRPr lang="de-CH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A460BCC-963A-45F6-9AA8-028A03E7BB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983" y="4418402"/>
            <a:ext cx="1545974" cy="515388"/>
          </a:xfrm>
          <a:prstGeom prst="rect">
            <a:avLst/>
          </a:prstGeom>
        </p:spPr>
      </p:pic>
      <p:sp>
        <p:nvSpPr>
          <p:cNvPr id="7" name="Textplatzhalter 4">
            <a:extLst>
              <a:ext uri="{FF2B5EF4-FFF2-40B4-BE49-F238E27FC236}">
                <a16:creationId xmlns:a16="http://schemas.microsoft.com/office/drawing/2014/main" id="{88FA63A4-2705-446A-B2FC-08A367E48A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222" y="4410075"/>
            <a:ext cx="5724525" cy="538163"/>
          </a:xfrm>
        </p:spPr>
        <p:txBody>
          <a:bodyPr anchor="b"/>
          <a:lstStyle>
            <a:lvl1pPr>
              <a:lnSpc>
                <a:spcPct val="114000"/>
              </a:lnSpc>
              <a:spcAft>
                <a:spcPts val="0"/>
              </a:spcAft>
              <a:defRPr sz="1000" b="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Vorname Name, Funktion</a:t>
            </a:r>
            <a:br>
              <a:rPr lang="de-DE" dirty="0"/>
            </a:br>
            <a:r>
              <a:rPr lang="de-DE" dirty="0"/>
              <a:t>vorname.name@helsana.ch</a:t>
            </a:r>
            <a:br>
              <a:rPr lang="de-DE" dirty="0"/>
            </a:br>
            <a:r>
              <a:rPr lang="de-DE" dirty="0"/>
              <a:t>Datum – Status</a:t>
            </a:r>
          </a:p>
        </p:txBody>
      </p:sp>
    </p:spTree>
    <p:extLst>
      <p:ext uri="{BB962C8B-B14F-4D97-AF65-F5344CB8AC3E}">
        <p14:creationId xmlns:p14="http://schemas.microsoft.com/office/powerpoint/2010/main" val="3891886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4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 Weis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7916" y="381000"/>
            <a:ext cx="6318331" cy="3811191"/>
          </a:xfrm>
        </p:spPr>
        <p:txBody>
          <a:bodyPr anchor="t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«Zitat hinzufügen»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2254F7-39D1-4823-BABA-CDA4DE07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1C04-1AA0-4C7D-832D-249C715DD79F}" type="datetime1">
              <a:rPr lang="de-CH" smtClean="0"/>
              <a:t>18.03.2022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FDADDD-9B43-4C8C-A2AE-3D029DE9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 und Datum - Fusszeile (Ändern über «Einfügen &gt; Kopf- und Fusszeile»)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420C1C-5DA2-44D6-8462-F9A72E1D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06793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4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7916" y="381000"/>
            <a:ext cx="8208169" cy="476251"/>
          </a:xfrm>
        </p:spPr>
        <p:txBody>
          <a:bodyPr anchor="t"/>
          <a:lstStyle>
            <a:lvl1pPr algn="l">
              <a:defRPr sz="3150"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Titel der Schlussfolie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7915" y="876300"/>
            <a:ext cx="8208170" cy="1101384"/>
          </a:xfrm>
        </p:spPr>
        <p:txBody>
          <a:bodyPr anchor="t"/>
          <a:lstStyle>
            <a:lvl1pPr marL="0" indent="0" algn="l">
              <a:spcAft>
                <a:spcPts val="0"/>
              </a:spcAft>
              <a:buNone/>
              <a:defRPr sz="32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CH" noProof="0" dirty="0"/>
              <a:t>Untertitel hinzufügen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11A81E-C080-4149-A6E2-75050BF38E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222" y="4410075"/>
            <a:ext cx="5724525" cy="538163"/>
          </a:xfrm>
        </p:spPr>
        <p:txBody>
          <a:bodyPr anchor="b"/>
          <a:lstStyle>
            <a:lvl1pPr>
              <a:lnSpc>
                <a:spcPct val="114000"/>
              </a:lnSpc>
              <a:spcAft>
                <a:spcPts val="0"/>
              </a:spcAft>
              <a:defRPr sz="1000" b="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Vorname Name, Funktion</a:t>
            </a:r>
            <a:br>
              <a:rPr lang="de-DE" dirty="0"/>
            </a:br>
            <a:r>
              <a:rPr lang="de-DE" dirty="0"/>
              <a:t>vorname.name@helsana.ch</a:t>
            </a:r>
            <a:br>
              <a:rPr lang="de-DE" dirty="0"/>
            </a:br>
            <a:r>
              <a:rPr lang="de-DE" dirty="0"/>
              <a:t>Datum – Status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A460BCC-963A-45F6-9AA8-028A03E7BB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983" y="4418402"/>
            <a:ext cx="1545974" cy="51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30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024D5AC-18B7-42A0-8763-5161D9B6B2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5143499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9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1753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6147-FA92-43BE-80F4-C1E5AED6783F}" type="datetime1">
              <a:rPr lang="de-CH" smtClean="0"/>
              <a:t>18.03.2022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 und Datum - Fusszeile (Ändern über «Einfügen &gt; Kopf- und Fusszeile»)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8F964DB-3796-4536-BEF9-F27AD928B1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1152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83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8FDB-809B-40FC-8E3C-B2ACF4CA9BD5}" type="datetime1">
              <a:rPr lang="de-CH" smtClean="0"/>
              <a:t>18.03.2022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 und Datum - Fusszeile (Ändern über «Einfügen &gt; Kopf- und Fusszeile»)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4">
            <a:extLst>
              <a:ext uri="{FF2B5EF4-FFF2-40B4-BE49-F238E27FC236}">
                <a16:creationId xmlns:a16="http://schemas.microsoft.com/office/drawing/2014/main" id="{98B2F491-78A1-41DD-9422-C5FAC0D078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1222" y="250031"/>
            <a:ext cx="8641556" cy="394216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9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916" y="381000"/>
            <a:ext cx="8208169" cy="476251"/>
          </a:xfrm>
        </p:spPr>
        <p:txBody>
          <a:bodyPr anchor="t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7915" y="876300"/>
            <a:ext cx="8208170" cy="1101384"/>
          </a:xfrm>
        </p:spPr>
        <p:txBody>
          <a:bodyPr anchor="t"/>
          <a:lstStyle>
            <a:lvl1pPr marL="0" indent="0" algn="l"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CH" noProof="0" dirty="0"/>
              <a:t>Untertitel hinzufügen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11A81E-C080-4149-A6E2-75050BF38E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222" y="4410075"/>
            <a:ext cx="5724525" cy="538163"/>
          </a:xfrm>
        </p:spPr>
        <p:txBody>
          <a:bodyPr anchor="b"/>
          <a:lstStyle>
            <a:lvl1pPr>
              <a:lnSpc>
                <a:spcPct val="114000"/>
              </a:lnSpc>
              <a:spcAft>
                <a:spcPts val="0"/>
              </a:spcAft>
              <a:defRPr sz="1000" b="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Vorname Name, Funktion</a:t>
            </a:r>
            <a:br>
              <a:rPr lang="de-DE" dirty="0"/>
            </a:br>
            <a:r>
              <a:rPr lang="de-DE" dirty="0"/>
              <a:t>vorname.name@helsana.ch</a:t>
            </a:r>
            <a:br>
              <a:rPr lang="de-DE" dirty="0"/>
            </a:br>
            <a:r>
              <a:rPr lang="de-DE" dirty="0"/>
              <a:t>Datum – Status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A460BCC-963A-45F6-9AA8-028A03E7BB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983" y="4418402"/>
            <a:ext cx="1545974" cy="51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52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4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itel Viol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09E389C6-967E-484D-82C5-BC5257F1FD12}"/>
              </a:ext>
            </a:extLst>
          </p:cNvPr>
          <p:cNvSpPr/>
          <p:nvPr userDrawn="1"/>
        </p:nvSpPr>
        <p:spPr>
          <a:xfrm>
            <a:off x="251223" y="250032"/>
            <a:ext cx="8641556" cy="3942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13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7916" y="381000"/>
            <a:ext cx="8208169" cy="476251"/>
          </a:xfrm>
        </p:spPr>
        <p:txBody>
          <a:bodyPr anchor="t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Kapiteltitel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7915" y="876300"/>
            <a:ext cx="8208170" cy="1101384"/>
          </a:xfrm>
        </p:spPr>
        <p:txBody>
          <a:bodyPr anchor="t"/>
          <a:lstStyle>
            <a:lvl1pPr marL="0" indent="0" algn="l"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CH" noProof="0" dirty="0"/>
              <a:t>Untertitel hinzufügen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596FE3-4E78-4D9A-9FA8-575DE712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F6BA-6928-430B-85CE-10EE66C007EC}" type="datetime1">
              <a:rPr lang="de-CH" smtClean="0"/>
              <a:t>18.03.2022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99F878-34D7-4154-A370-D5A502A4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Präsentationstitel und Datum - </a:t>
            </a:r>
            <a:r>
              <a:rPr lang="de-DE" dirty="0" err="1"/>
              <a:t>Fusszeile</a:t>
            </a:r>
            <a:r>
              <a:rPr lang="de-DE" dirty="0"/>
              <a:t> (Ändern über «Einfügen &gt; Kopf- und </a:t>
            </a:r>
            <a:r>
              <a:rPr lang="de-DE" dirty="0" err="1"/>
              <a:t>Fusszeile</a:t>
            </a:r>
            <a:r>
              <a:rPr lang="de-DE" dirty="0"/>
              <a:t>»)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EF8E60-876E-415B-BEFE-1C2C5E5E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857157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4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09E389C6-967E-484D-82C5-BC5257F1FD12}"/>
              </a:ext>
            </a:extLst>
          </p:cNvPr>
          <p:cNvSpPr/>
          <p:nvPr userDrawn="1"/>
        </p:nvSpPr>
        <p:spPr>
          <a:xfrm>
            <a:off x="251223" y="250032"/>
            <a:ext cx="8641556" cy="3942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13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7916" y="381000"/>
            <a:ext cx="8208169" cy="476251"/>
          </a:xfrm>
        </p:spPr>
        <p:txBody>
          <a:bodyPr anchor="t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Kapiteltitel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7915" y="876300"/>
            <a:ext cx="8208170" cy="1101384"/>
          </a:xfrm>
        </p:spPr>
        <p:txBody>
          <a:bodyPr anchor="t"/>
          <a:lstStyle>
            <a:lvl1pPr marL="0" indent="0" algn="l"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CH" noProof="0" dirty="0"/>
              <a:t>Untertitel hinzufügen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596FE3-4E78-4D9A-9FA8-575DE712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B750-0C6D-4EE7-8B1B-0C6EAEA07511}" type="datetime1">
              <a:rPr lang="de-CH" smtClean="0"/>
              <a:t>18.03.2022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99F878-34D7-4154-A370-D5A502A4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 und Datum - Fusszeile (Ändern über «Einfügen &gt; Kopf- und Fusszeile»)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EF8E60-876E-415B-BEFE-1C2C5E5E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2538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4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52D7-6336-4958-A417-674568337082}" type="datetime1">
              <a:rPr lang="de-CH" smtClean="0"/>
              <a:t>18.03.2022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 und Datum - Fusszeile (Ändern über «Einfügen &gt; Kopf- und Fusszeile»)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9E4F55B-11F2-4E1A-898D-B26A37E64B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7544" y="1329613"/>
            <a:ext cx="3942158" cy="324036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8F8C-55AB-456F-B5E5-6DC91D89F5C5}" type="datetime1">
              <a:rPr lang="de-CH" smtClean="0"/>
              <a:t>18.03.2022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 und Datum - Fusszeile (Ändern über «Einfügen &gt; Kopf- und Fusszeile»)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00ECCB0-347C-4ABF-8C05-401270B8DFE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736678" y="1329613"/>
            <a:ext cx="3942158" cy="324036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1740E94-A34A-4087-B0EB-5283A16F7D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4713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7544" y="1329613"/>
            <a:ext cx="3942158" cy="324036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 und Datum - Fusszeile (Ändern über «Einfügen &gt; Kopf- und Fusszeile»)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A9099D09-CB49-4333-8B8A-EC4F7EBA76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0" y="250031"/>
            <a:ext cx="4320779" cy="464343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9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B743E908-E8F7-49BE-8EA1-EDF5D5506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543" y="400051"/>
            <a:ext cx="3942158" cy="623887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88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, Inhalt und Bild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7544" y="1329613"/>
            <a:ext cx="3942158" cy="324036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 und Datum - Fusszeile (Ändern über «Einfügen &gt; Kopf- und Fusszeile»)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A9099D09-CB49-4333-8B8A-EC4F7EBA76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9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61683193-46B1-42C1-B2DE-58289A683E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543" y="400051"/>
            <a:ext cx="3942158" cy="623887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29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titat Helsana-Ro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7916" y="381000"/>
            <a:ext cx="6318331" cy="3811191"/>
          </a:xfrm>
        </p:spPr>
        <p:txBody>
          <a:bodyPr anchor="t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«Zitat hinzufügen»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389EE1F-5D0F-4F0B-88F2-47F3A63CBA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2973" y="4783370"/>
            <a:ext cx="700302" cy="138939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09E4AF-A54A-4E22-8887-10B9DF41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B69FAD-B916-4405-BE3E-D4DD2B39F7CB}" type="datetime1">
              <a:rPr lang="de-CH" smtClean="0"/>
              <a:t>18.03.2022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CDB989-2335-4C7A-BCF2-7682402A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Präsentationstitel und Datum - Fusszeile (Ändern über «Einfügen &gt; Kopf- und Fusszeile»)</a:t>
            </a:r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52F306-D62D-4E0D-9CCF-E0F74D13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752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4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B6081ED-9E76-4B06-9710-7750A9D7E30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6651383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Folie" r:id="rId18" imgW="337" imgH="345" progId="TCLayout.ActiveDocument.1">
                  <p:embed/>
                </p:oleObj>
              </mc:Choice>
              <mc:Fallback>
                <p:oleObj name="think-cell Folie" r:id="rId18" imgW="337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B6081ED-9E76-4B06-9710-7750A9D7E3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3" y="400051"/>
            <a:ext cx="8208542" cy="62388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1347787"/>
            <a:ext cx="8208541" cy="32400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733925" y="4819804"/>
            <a:ext cx="2136621" cy="1080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fld id="{E85837EB-0A1F-430F-BF50-0D6945840367}" type="datetime1">
              <a:rPr lang="de-CH" smtClean="0"/>
              <a:pPr/>
              <a:t>18.03.2022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7916" y="4819804"/>
            <a:ext cx="4104083" cy="1080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de-DE"/>
              <a:t>Präsentationstitel und Datum - Fusszeile (Ändern über «Einfügen &gt; Kopf- und Fusszeile»)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42421" y="4819804"/>
            <a:ext cx="178145" cy="1080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="1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5536827-DFBF-4D04-B8A3-2171FDFD76E0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532" y="4783370"/>
            <a:ext cx="703184" cy="13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6" r:id="rId2"/>
    <p:sldLayoutId id="2147483672" r:id="rId3"/>
    <p:sldLayoutId id="2147483673" r:id="rId4"/>
    <p:sldLayoutId id="2147483659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65" r:id="rId12"/>
    <p:sldLayoutId id="2147483681" r:id="rId13"/>
    <p:sldLayoutId id="2147483664" r:id="rId14"/>
  </p:sldLayoutIdLst>
  <p:hf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02406" indent="-202406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04813" indent="-202406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07219" indent="-200025" algn="l" defTabSz="607219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09625" indent="-205979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9" pos="295" userDrawn="1">
          <p15:clr>
            <a:srgbClr val="F26B43"/>
          </p15:clr>
        </p15:guide>
        <p15:guide id="10" pos="5465" userDrawn="1">
          <p15:clr>
            <a:srgbClr val="F26B43"/>
          </p15:clr>
        </p15:guide>
        <p15:guide id="11" orient="horz" pos="645" userDrawn="1">
          <p15:clr>
            <a:srgbClr val="F26B43"/>
          </p15:clr>
        </p15:guide>
        <p15:guide id="12" orient="horz" pos="837" userDrawn="1">
          <p15:clr>
            <a:srgbClr val="F26B43"/>
          </p15:clr>
        </p15:guide>
        <p15:guide id="13" orient="horz" pos="157" userDrawn="1">
          <p15:clr>
            <a:srgbClr val="F26B43"/>
          </p15:clr>
        </p15:guide>
        <p15:guide id="14" pos="158" userDrawn="1">
          <p15:clr>
            <a:srgbClr val="F26B43"/>
          </p15:clr>
        </p15:guide>
        <p15:guide id="15" pos="5602" userDrawn="1">
          <p15:clr>
            <a:srgbClr val="F26B43"/>
          </p15:clr>
        </p15:guide>
        <p15:guide id="16" orient="horz" pos="305" userDrawn="1">
          <p15:clr>
            <a:srgbClr val="F26B43"/>
          </p15:clr>
        </p15:guide>
        <p15:guide id="17" orient="horz" pos="2641" userDrawn="1">
          <p15:clr>
            <a:srgbClr val="F26B43"/>
          </p15:clr>
        </p15:guide>
        <p15:guide id="18" orient="horz" pos="3095" userDrawn="1">
          <p15:clr>
            <a:srgbClr val="F26B43"/>
          </p15:clr>
        </p15:guide>
        <p15:guide id="19" orient="horz" pos="2799" userDrawn="1">
          <p15:clr>
            <a:srgbClr val="F26B43"/>
          </p15:clr>
        </p15:guide>
        <p15:guide id="20" orient="horz" pos="29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1.e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26" Type="http://schemas.openxmlformats.org/officeDocument/2006/relationships/image" Target="../media/image30.svg"/><Relationship Id="rId3" Type="http://schemas.openxmlformats.org/officeDocument/2006/relationships/slideLayout" Target="../slideLayouts/slideLayout5.xml"/><Relationship Id="rId21" Type="http://schemas.openxmlformats.org/officeDocument/2006/relationships/image" Target="../media/image27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29.png"/><Relationship Id="rId2" Type="http://schemas.openxmlformats.org/officeDocument/2006/relationships/tags" Target="../tags/tag5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3.sv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24" Type="http://schemas.openxmlformats.org/officeDocument/2006/relationships/image" Target="../media/image11.png"/><Relationship Id="rId5" Type="http://schemas.openxmlformats.org/officeDocument/2006/relationships/image" Target="../media/image1.emf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28" Type="http://schemas.openxmlformats.org/officeDocument/2006/relationships/image" Target="../media/image32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9.png"/><Relationship Id="rId27" Type="http://schemas.openxmlformats.org/officeDocument/2006/relationships/image" Target="../media/image31.jpeg"/><Relationship Id="rId30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1.jpeg"/><Relationship Id="rId3" Type="http://schemas.openxmlformats.org/officeDocument/2006/relationships/slideLayout" Target="../slideLayouts/slideLayout5.xml"/><Relationship Id="rId21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0.svg"/><Relationship Id="rId2" Type="http://schemas.openxmlformats.org/officeDocument/2006/relationships/tags" Target="../tags/tag6.xml"/><Relationship Id="rId16" Type="http://schemas.openxmlformats.org/officeDocument/2006/relationships/image" Target="../media/image23.png"/><Relationship Id="rId20" Type="http://schemas.openxmlformats.org/officeDocument/2006/relationships/image" Target="../media/image27.jpeg"/><Relationship Id="rId29" Type="http://schemas.openxmlformats.org/officeDocument/2006/relationships/image" Target="../media/image12.jpeg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29.png"/><Relationship Id="rId32" Type="http://schemas.openxmlformats.org/officeDocument/2006/relationships/image" Target="../media/image34.png"/><Relationship Id="rId5" Type="http://schemas.openxmlformats.org/officeDocument/2006/relationships/image" Target="../media/image1.emf"/><Relationship Id="rId15" Type="http://schemas.openxmlformats.org/officeDocument/2006/relationships/image" Target="../media/image22.png"/><Relationship Id="rId23" Type="http://schemas.openxmlformats.org/officeDocument/2006/relationships/image" Target="../media/image11.png"/><Relationship Id="rId28" Type="http://schemas.openxmlformats.org/officeDocument/2006/relationships/image" Target="../media/image33.sv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6.sv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8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01A87A57-F771-426C-B278-6E0B7BD624E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03103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Folie" r:id="rId4" imgW="337" imgH="345" progId="TCLayout.ActiveDocument.1">
                  <p:embed/>
                </p:oleObj>
              </mc:Choice>
              <mc:Fallback>
                <p:oleObj name="think-cell Folie" r:id="rId4" imgW="337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01A87A57-F771-426C-B278-6E0B7BD624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AD8D3E5-5FBC-4F95-B2B9-035D09CA3F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pPr algn="l"/>
            <a:r>
              <a:rPr lang="en-US" b="1" i="0" cap="all" dirty="0">
                <a:solidFill>
                  <a:srgbClr val="FFFFFF"/>
                </a:solidFill>
                <a:effectLst/>
                <a:latin typeface="StolzlDisplay-Medium"/>
              </a:rPr>
              <a:t>Personalized training recommendations</a:t>
            </a:r>
            <a:endParaRPr lang="de-CH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2EEE3F-540F-4D32-8202-1346F7B2C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noProof="0" dirty="0"/>
              <a:t>Helsana</a:t>
            </a:r>
          </a:p>
          <a:p>
            <a:r>
              <a:rPr lang="de-CH" i="1" dirty="0"/>
              <a:t>Case Pitch</a:t>
            </a:r>
            <a:endParaRPr lang="de-CH" i="1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B7F445-DAA4-4F62-BB27-FD54CD889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b="1" noProof="0" dirty="0"/>
              <a:t>Arben Nuhija, </a:t>
            </a:r>
            <a:r>
              <a:rPr lang="de-CH" b="1" dirty="0"/>
              <a:t>IT Team Lead</a:t>
            </a:r>
            <a:r>
              <a:rPr lang="de-CH" b="1" noProof="0" dirty="0"/>
              <a:t> </a:t>
            </a:r>
            <a:r>
              <a:rPr lang="de-CH" b="1" noProof="0" dirty="0" err="1"/>
              <a:t>Health</a:t>
            </a:r>
            <a:r>
              <a:rPr lang="de-CH" b="1" noProof="0" dirty="0"/>
              <a:t> </a:t>
            </a:r>
            <a:r>
              <a:rPr lang="de-CH" b="1" noProof="0" dirty="0" err="1"/>
              <a:t>Platform</a:t>
            </a:r>
            <a:endParaRPr lang="de-CH" b="1" noProof="0" dirty="0"/>
          </a:p>
          <a:p>
            <a:r>
              <a:rPr lang="de-CH" noProof="0" dirty="0"/>
              <a:t>arben.nuhija@helsana.ch</a:t>
            </a:r>
          </a:p>
        </p:txBody>
      </p:sp>
    </p:spTree>
    <p:extLst>
      <p:ext uri="{BB962C8B-B14F-4D97-AF65-F5344CB8AC3E}">
        <p14:creationId xmlns:p14="http://schemas.microsoft.com/office/powerpoint/2010/main" val="389775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1A7A6230-9753-4ABD-B5BF-C7D0FA59195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07730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Folie" r:id="rId4" imgW="337" imgH="345" progId="TCLayout.ActiveDocument.1">
                  <p:embed/>
                </p:oleObj>
              </mc:Choice>
              <mc:Fallback>
                <p:oleObj name="think-cell Folie" r:id="rId4" imgW="337" imgH="34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1A7A6230-9753-4ABD-B5BF-C7D0FA5919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70017604-52E7-409C-9920-F461E3C0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PERSONALIZED TRAINING RECOMMENDATIONS</a:t>
            </a:r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683A2C1-5D52-4D5B-8BD3-625AB9027EA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0"/>
          <a:stretch/>
        </p:blipFill>
        <p:spPr>
          <a:xfrm>
            <a:off x="6866207" y="854123"/>
            <a:ext cx="1779906" cy="37338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56C62E7-F737-4B12-AF2A-88CE3B78CB6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0"/>
          <a:stretch/>
        </p:blipFill>
        <p:spPr>
          <a:xfrm>
            <a:off x="539552" y="854124"/>
            <a:ext cx="1779906" cy="37338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FC39925-6C27-4729-9207-BF71115A3C4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0"/>
          <a:stretch/>
        </p:blipFill>
        <p:spPr>
          <a:xfrm>
            <a:off x="2648437" y="854124"/>
            <a:ext cx="1779906" cy="37338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03305C0-1614-4964-B8A7-60A76D123D8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0"/>
          <a:stretch/>
        </p:blipFill>
        <p:spPr>
          <a:xfrm>
            <a:off x="4757322" y="854123"/>
            <a:ext cx="1779906" cy="3733850"/>
          </a:xfrm>
          <a:prstGeom prst="rect">
            <a:avLst/>
          </a:prstGeom>
        </p:spPr>
      </p:pic>
      <p:pic>
        <p:nvPicPr>
          <p:cNvPr id="1026" name="Picture 2" descr="Helsana+ App: Pluspunkte sammeln und profitieren - Helsana">
            <a:extLst>
              <a:ext uri="{FF2B5EF4-FFF2-40B4-BE49-F238E27FC236}">
                <a16:creationId xmlns:a16="http://schemas.microsoft.com/office/drawing/2014/main" id="{72E36F12-B8B8-4512-BA8D-732FD6D75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227934"/>
            <a:ext cx="555526" cy="55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elsana+ App: Pluspunkte sammeln und profitieren - Helsana">
            <a:extLst>
              <a:ext uri="{FF2B5EF4-FFF2-40B4-BE49-F238E27FC236}">
                <a16:creationId xmlns:a16="http://schemas.microsoft.com/office/drawing/2014/main" id="{26A08F02-F2AF-41F2-8740-654A2ACF4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916" y="4227934"/>
            <a:ext cx="555526" cy="55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lsana Coach – Apps bei Google Play">
            <a:extLst>
              <a:ext uri="{FF2B5EF4-FFF2-40B4-BE49-F238E27FC236}">
                <a16:creationId xmlns:a16="http://schemas.microsoft.com/office/drawing/2014/main" id="{41B646CE-B801-4854-BC65-6F8DEA5C5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728" y="4227934"/>
            <a:ext cx="555526" cy="55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elsana Trails App: die Trails auf Ihrem Smartphone - Helsana">
            <a:extLst>
              <a:ext uri="{FF2B5EF4-FFF2-40B4-BE49-F238E27FC236}">
                <a16:creationId xmlns:a16="http://schemas.microsoft.com/office/drawing/2014/main" id="{3190E03B-5894-4E94-A674-B5EACC02C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161" y="4229249"/>
            <a:ext cx="555526" cy="55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37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5746546-F885-4A7F-8D1D-BE5E97990B0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370332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think-cell Folie" r:id="rId4" imgW="337" imgH="345" progId="TCLayout.ActiveDocument.1">
                  <p:embed/>
                </p:oleObj>
              </mc:Choice>
              <mc:Fallback>
                <p:oleObj name="think-cell Folie" r:id="rId4" imgW="337" imgH="345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5746546-F885-4A7F-8D1D-BE5E97990B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E670799-FCF1-45ED-A376-B5FD152AA28E}"/>
              </a:ext>
            </a:extLst>
          </p:cNvPr>
          <p:cNvSpPr/>
          <p:nvPr/>
        </p:nvSpPr>
        <p:spPr>
          <a:xfrm>
            <a:off x="2051720" y="1203598"/>
            <a:ext cx="1398891" cy="20162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b="1" dirty="0" err="1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B09DB38C-CA61-4A7C-8C70-12FA092C0CA3}"/>
              </a:ext>
            </a:extLst>
          </p:cNvPr>
          <p:cNvSpPr/>
          <p:nvPr/>
        </p:nvSpPr>
        <p:spPr>
          <a:xfrm>
            <a:off x="1939871" y="893858"/>
            <a:ext cx="471889" cy="733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b="1" dirty="0" err="1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B2AAB92-423D-4EA5-AA83-8C12B05DDB5A}"/>
              </a:ext>
            </a:extLst>
          </p:cNvPr>
          <p:cNvSpPr/>
          <p:nvPr/>
        </p:nvSpPr>
        <p:spPr>
          <a:xfrm>
            <a:off x="539552" y="1203598"/>
            <a:ext cx="1365395" cy="201622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b="1" dirty="0" err="1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8D6DD63-30E6-4568-849D-B178A975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trike="sngStrike" dirty="0"/>
              <a:t>PERSONALIZED</a:t>
            </a:r>
            <a:r>
              <a:rPr lang="en-US" dirty="0"/>
              <a:t> TRAINING RECOMMENDATIONS</a:t>
            </a:r>
            <a:endParaRPr lang="de-CH" i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59F28B-9BF9-4A04-9734-9CE335291D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3" b="3942"/>
          <a:stretch/>
        </p:blipFill>
        <p:spPr bwMode="auto">
          <a:xfrm>
            <a:off x="6223474" y="1779658"/>
            <a:ext cx="1280922" cy="252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187FBACF-DD3A-4C3E-AE44-7BF3FF994C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3" b="3942"/>
          <a:stretch/>
        </p:blipFill>
        <p:spPr bwMode="auto">
          <a:xfrm>
            <a:off x="6655522" y="1779660"/>
            <a:ext cx="1280922" cy="252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602A236-9BC5-4B63-98D8-67867EC894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3" b="3942"/>
          <a:stretch/>
        </p:blipFill>
        <p:spPr bwMode="auto">
          <a:xfrm>
            <a:off x="7159578" y="1779661"/>
            <a:ext cx="1280923" cy="252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AAB87545-583C-41C3-8DBF-0C2B08BF19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3" b="3942"/>
          <a:stretch/>
        </p:blipFill>
        <p:spPr bwMode="auto">
          <a:xfrm>
            <a:off x="7628530" y="1779662"/>
            <a:ext cx="126395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D5B25E1-6099-4413-80DB-FFBEE42B6FF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0"/>
          <a:stretch/>
        </p:blipFill>
        <p:spPr>
          <a:xfrm>
            <a:off x="4145825" y="1347614"/>
            <a:ext cx="1539625" cy="322979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70A930A-07F1-43F1-AD5B-D773694FE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95" y="1648585"/>
            <a:ext cx="407020" cy="34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rmin Logo - Logo, zeichen, emblem, symbol. Geschichte und Bedeutung">
            <a:extLst>
              <a:ext uri="{FF2B5EF4-FFF2-40B4-BE49-F238E27FC236}">
                <a16:creationId xmlns:a16="http://schemas.microsoft.com/office/drawing/2014/main" id="{05D9C0E1-11AB-488D-AA03-A8ACC16FB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5" y="2076376"/>
            <a:ext cx="601260" cy="3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lar Flow App | Polar Schweiz">
            <a:extLst>
              <a:ext uri="{FF2B5EF4-FFF2-40B4-BE49-F238E27FC236}">
                <a16:creationId xmlns:a16="http://schemas.microsoft.com/office/drawing/2014/main" id="{1133F4E3-0E25-4A99-8AAE-A1BAFC545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222" y="2011835"/>
            <a:ext cx="402451" cy="46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uunto Logo Icon - Download in Flat Style">
            <a:extLst>
              <a:ext uri="{FF2B5EF4-FFF2-40B4-BE49-F238E27FC236}">
                <a16:creationId xmlns:a16="http://schemas.microsoft.com/office/drawing/2014/main" id="{F8EDFAA1-137E-43EA-8A20-C516165E8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73" y="2533894"/>
            <a:ext cx="365604" cy="36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692921092647043959 | Health icon, Health apps iphone, Iphone icon">
            <a:extLst>
              <a:ext uri="{FF2B5EF4-FFF2-40B4-BE49-F238E27FC236}">
                <a16:creationId xmlns:a16="http://schemas.microsoft.com/office/drawing/2014/main" id="{BE54D7EE-93AA-40B7-A514-41D10BAA0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00" y="1600125"/>
            <a:ext cx="407020" cy="40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tbit - Revenues and profit down again">
            <a:extLst>
              <a:ext uri="{FF2B5EF4-FFF2-40B4-BE49-F238E27FC236}">
                <a16:creationId xmlns:a16="http://schemas.microsoft.com/office/drawing/2014/main" id="{34F02951-F270-464C-8F2B-5638F4F0C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8" y="2475039"/>
            <a:ext cx="500057" cy="50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92AADC9F-EEE7-4CDE-BA5A-EC4A9ED95BAD}"/>
              </a:ext>
            </a:extLst>
          </p:cNvPr>
          <p:cNvSpPr/>
          <p:nvPr/>
        </p:nvSpPr>
        <p:spPr>
          <a:xfrm>
            <a:off x="251520" y="915566"/>
            <a:ext cx="681431" cy="733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b="1" dirty="0" err="1"/>
          </a:p>
        </p:txBody>
      </p:sp>
      <p:pic>
        <p:nvPicPr>
          <p:cNvPr id="19" name="Graphic 55">
            <a:extLst>
              <a:ext uri="{FF2B5EF4-FFF2-40B4-BE49-F238E27FC236}">
                <a16:creationId xmlns:a16="http://schemas.microsoft.com/office/drawing/2014/main" id="{127D7845-BDFD-427C-B552-A29E39A7F8F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2750" y="1067893"/>
            <a:ext cx="591427" cy="591427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2F4D0217-B4D5-4603-AB10-772044598ACE}"/>
              </a:ext>
            </a:extLst>
          </p:cNvPr>
          <p:cNvSpPr/>
          <p:nvPr/>
        </p:nvSpPr>
        <p:spPr>
          <a:xfrm>
            <a:off x="539552" y="3363838"/>
            <a:ext cx="2911059" cy="12961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b="1" dirty="0" err="1"/>
          </a:p>
        </p:txBody>
      </p:sp>
      <p:pic>
        <p:nvPicPr>
          <p:cNvPr id="1038" name="Picture 14" descr="Build a Custom Image Classification Model Using Google AutoML | by  Mangipudi Prashanth Sarma | Analytics Vidhya | Medium">
            <a:extLst>
              <a:ext uri="{FF2B5EF4-FFF2-40B4-BE49-F238E27FC236}">
                <a16:creationId xmlns:a16="http://schemas.microsoft.com/office/drawing/2014/main" id="{3EA5AF5F-2E8C-4966-BA7E-1A12DE344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163" y="3439410"/>
            <a:ext cx="710580" cy="47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reise – Formularerkennungs-API | Microsoft Azure">
            <a:extLst>
              <a:ext uri="{FF2B5EF4-FFF2-40B4-BE49-F238E27FC236}">
                <a16:creationId xmlns:a16="http://schemas.microsoft.com/office/drawing/2014/main" id="{C0828F5B-4A98-465B-A18E-CA5AF5AB5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132" y="4057829"/>
            <a:ext cx="804140" cy="42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olar M600 review - Android Authority">
            <a:extLst>
              <a:ext uri="{FF2B5EF4-FFF2-40B4-BE49-F238E27FC236}">
                <a16:creationId xmlns:a16="http://schemas.microsoft.com/office/drawing/2014/main" id="{CFE8BF87-E182-44FB-B1EB-36F78F5EA4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 b="7778"/>
          <a:stretch/>
        </p:blipFill>
        <p:spPr bwMode="auto">
          <a:xfrm>
            <a:off x="1775331" y="3422109"/>
            <a:ext cx="735154" cy="115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elsana+ App: Pluspunkte sammeln und profitieren - Helsana">
            <a:extLst>
              <a:ext uri="{FF2B5EF4-FFF2-40B4-BE49-F238E27FC236}">
                <a16:creationId xmlns:a16="http://schemas.microsoft.com/office/drawing/2014/main" id="{9FD38DE8-4FEF-486A-B240-ACE73714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490" y="1287746"/>
            <a:ext cx="555526" cy="55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elsana Coach – Apps bei Google Play">
            <a:extLst>
              <a:ext uri="{FF2B5EF4-FFF2-40B4-BE49-F238E27FC236}">
                <a16:creationId xmlns:a16="http://schemas.microsoft.com/office/drawing/2014/main" id="{7C9A4297-158C-4591-A1DD-E9047DDC3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402" y="1941097"/>
            <a:ext cx="546614" cy="54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elsana Trails App: die Trails auf Ihrem Smartphone - Helsana">
            <a:extLst>
              <a:ext uri="{FF2B5EF4-FFF2-40B4-BE49-F238E27FC236}">
                <a16:creationId xmlns:a16="http://schemas.microsoft.com/office/drawing/2014/main" id="{B28F7F82-125D-4592-8898-170A0E1AF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490" y="2581801"/>
            <a:ext cx="555526" cy="55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Graphic 21">
            <a:extLst>
              <a:ext uri="{FF2B5EF4-FFF2-40B4-BE49-F238E27FC236}">
                <a16:creationId xmlns:a16="http://schemas.microsoft.com/office/drawing/2014/main" id="{3E85B1A9-8136-4BB5-BE6F-24A8FC970A4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957925" y="1112560"/>
            <a:ext cx="470108" cy="470108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C87362DD-7929-4C74-8B3E-9E764DE78962}"/>
              </a:ext>
            </a:extLst>
          </p:cNvPr>
          <p:cNvSpPr/>
          <p:nvPr/>
        </p:nvSpPr>
        <p:spPr>
          <a:xfrm>
            <a:off x="362777" y="3278093"/>
            <a:ext cx="471889" cy="445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b="1" dirty="0" err="1"/>
          </a:p>
        </p:txBody>
      </p:sp>
      <p:pic>
        <p:nvPicPr>
          <p:cNvPr id="26" name="Bildplatzhalter 13">
            <a:extLst>
              <a:ext uri="{FF2B5EF4-FFF2-40B4-BE49-F238E27FC236}">
                <a16:creationId xmlns:a16="http://schemas.microsoft.com/office/drawing/2014/main" id="{A94EA77B-4FA2-44AC-9DDA-E124DAEAD631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79" r="56959" b="15779"/>
          <a:stretch/>
        </p:blipFill>
        <p:spPr>
          <a:xfrm>
            <a:off x="601645" y="3422109"/>
            <a:ext cx="1090035" cy="1155299"/>
          </a:xfrm>
          <a:prstGeom prst="rect">
            <a:avLst/>
          </a:prstGeom>
        </p:spPr>
      </p:pic>
      <p:pic>
        <p:nvPicPr>
          <p:cNvPr id="32" name="Graphic 43">
            <a:extLst>
              <a:ext uri="{FF2B5EF4-FFF2-40B4-BE49-F238E27FC236}">
                <a16:creationId xmlns:a16="http://schemas.microsoft.com/office/drawing/2014/main" id="{54496460-434F-42CC-9CAA-FC0B0874CCC2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48163" y="3296008"/>
            <a:ext cx="386503" cy="386503"/>
          </a:xfrm>
          <a:prstGeom prst="rect">
            <a:avLst/>
          </a:prstGeom>
        </p:spPr>
      </p:pic>
      <p:pic>
        <p:nvPicPr>
          <p:cNvPr id="37" name="Picture 2" descr="Helsana+ App: Pluspunkte sammeln und profitieren - Helsana">
            <a:extLst>
              <a:ext uri="{FF2B5EF4-FFF2-40B4-BE49-F238E27FC236}">
                <a16:creationId xmlns:a16="http://schemas.microsoft.com/office/drawing/2014/main" id="{898E87F5-F534-4086-BC79-34882E555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42" y="4337433"/>
            <a:ext cx="406016" cy="40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feil: gestreift nach rechts 13">
            <a:extLst>
              <a:ext uri="{FF2B5EF4-FFF2-40B4-BE49-F238E27FC236}">
                <a16:creationId xmlns:a16="http://schemas.microsoft.com/office/drawing/2014/main" id="{D8D8960A-C76B-4B89-AB1D-70B6BF9F16A8}"/>
              </a:ext>
            </a:extLst>
          </p:cNvPr>
          <p:cNvSpPr/>
          <p:nvPr/>
        </p:nvSpPr>
        <p:spPr>
          <a:xfrm>
            <a:off x="3635896" y="2643758"/>
            <a:ext cx="352739" cy="576064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b="1" dirty="0" err="1"/>
          </a:p>
        </p:txBody>
      </p:sp>
      <p:sp>
        <p:nvSpPr>
          <p:cNvPr id="40" name="Pfeil: gestreift nach rechts 39">
            <a:extLst>
              <a:ext uri="{FF2B5EF4-FFF2-40B4-BE49-F238E27FC236}">
                <a16:creationId xmlns:a16="http://schemas.microsoft.com/office/drawing/2014/main" id="{054058F8-098B-483D-8905-2814B4AF0DB9}"/>
              </a:ext>
            </a:extLst>
          </p:cNvPr>
          <p:cNvSpPr/>
          <p:nvPr/>
        </p:nvSpPr>
        <p:spPr>
          <a:xfrm>
            <a:off x="5779368" y="2643758"/>
            <a:ext cx="352739" cy="576064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b="1" dirty="0" err="1"/>
          </a:p>
        </p:txBody>
      </p:sp>
      <p:sp>
        <p:nvSpPr>
          <p:cNvPr id="15" name="Verbotsymbol 14">
            <a:extLst>
              <a:ext uri="{FF2B5EF4-FFF2-40B4-BE49-F238E27FC236}">
                <a16:creationId xmlns:a16="http://schemas.microsoft.com/office/drawing/2014/main" id="{6D144EBD-16E9-47D4-BDAF-AAF5DA5EBA7D}"/>
              </a:ext>
            </a:extLst>
          </p:cNvPr>
          <p:cNvSpPr/>
          <p:nvPr/>
        </p:nvSpPr>
        <p:spPr>
          <a:xfrm>
            <a:off x="5745456" y="2725067"/>
            <a:ext cx="418012" cy="418012"/>
          </a:xfrm>
          <a:prstGeom prst="noSmoking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4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5746546-F885-4A7F-8D1D-BE5E97990B0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996091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Folie" r:id="rId4" imgW="337" imgH="345" progId="TCLayout.ActiveDocument.1">
                  <p:embed/>
                </p:oleObj>
              </mc:Choice>
              <mc:Fallback>
                <p:oleObj name="think-cell Folie" r:id="rId4" imgW="337" imgH="345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5746546-F885-4A7F-8D1D-BE5E97990B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F8D6DD63-30E6-4568-849D-B178A975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PERSONALIZED TRAINING RECOMMENDATIONS</a:t>
            </a:r>
            <a:endParaRPr lang="de-CH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7DD27DF-DCF3-48B6-AC79-20745AD6093C}"/>
              </a:ext>
            </a:extLst>
          </p:cNvPr>
          <p:cNvSpPr/>
          <p:nvPr/>
        </p:nvSpPr>
        <p:spPr>
          <a:xfrm>
            <a:off x="2051720" y="1203598"/>
            <a:ext cx="1398891" cy="20162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b="1" dirty="0" err="1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DB8CA24-E313-4B86-A8F1-B93F9380EE33}"/>
              </a:ext>
            </a:extLst>
          </p:cNvPr>
          <p:cNvSpPr/>
          <p:nvPr/>
        </p:nvSpPr>
        <p:spPr>
          <a:xfrm>
            <a:off x="1939871" y="893858"/>
            <a:ext cx="471889" cy="733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b="1" dirty="0" err="1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D54A340-4997-4973-8D96-0D599FFF9B35}"/>
              </a:ext>
            </a:extLst>
          </p:cNvPr>
          <p:cNvSpPr/>
          <p:nvPr/>
        </p:nvSpPr>
        <p:spPr>
          <a:xfrm>
            <a:off x="539552" y="1203598"/>
            <a:ext cx="1365395" cy="201622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b="1" dirty="0" err="1"/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ED15261A-FC44-4A8F-BDCB-CC674F4BD8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3" b="3942"/>
          <a:stretch/>
        </p:blipFill>
        <p:spPr bwMode="auto">
          <a:xfrm>
            <a:off x="6102229" y="1786157"/>
            <a:ext cx="1280922" cy="252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C6B1C814-702B-4E28-B055-6D347E65C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3" b="3942"/>
          <a:stretch/>
        </p:blipFill>
        <p:spPr bwMode="auto">
          <a:xfrm>
            <a:off x="7159578" y="1779661"/>
            <a:ext cx="1280923" cy="252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5">
            <a:extLst>
              <a:ext uri="{FF2B5EF4-FFF2-40B4-BE49-F238E27FC236}">
                <a16:creationId xmlns:a16="http://schemas.microsoft.com/office/drawing/2014/main" id="{9B831972-2DEC-4683-9541-19806C3BE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3" b="3942"/>
          <a:stretch/>
        </p:blipFill>
        <p:spPr bwMode="auto">
          <a:xfrm>
            <a:off x="7745839" y="1779662"/>
            <a:ext cx="126395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20A50CB2-761B-49C7-B041-4513836225A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0"/>
          <a:stretch/>
        </p:blipFill>
        <p:spPr>
          <a:xfrm>
            <a:off x="4145825" y="1347614"/>
            <a:ext cx="1539625" cy="3229794"/>
          </a:xfrm>
          <a:prstGeom prst="rect">
            <a:avLst/>
          </a:prstGeom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43C56410-8A99-49E7-ABA1-AB973F5E8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95" y="1648585"/>
            <a:ext cx="407020" cy="34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Garmin Logo - Logo, zeichen, emblem, symbol. Geschichte und Bedeutung">
            <a:extLst>
              <a:ext uri="{FF2B5EF4-FFF2-40B4-BE49-F238E27FC236}">
                <a16:creationId xmlns:a16="http://schemas.microsoft.com/office/drawing/2014/main" id="{53AD07D4-C45B-4D42-8CF1-37858184E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5" y="2076376"/>
            <a:ext cx="601260" cy="3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Polar Flow App | Polar Schweiz">
            <a:extLst>
              <a:ext uri="{FF2B5EF4-FFF2-40B4-BE49-F238E27FC236}">
                <a16:creationId xmlns:a16="http://schemas.microsoft.com/office/drawing/2014/main" id="{D9E367DD-867B-43F1-B3B4-E12917F40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222" y="2011835"/>
            <a:ext cx="402451" cy="46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Suunto Logo Icon - Download in Flat Style">
            <a:extLst>
              <a:ext uri="{FF2B5EF4-FFF2-40B4-BE49-F238E27FC236}">
                <a16:creationId xmlns:a16="http://schemas.microsoft.com/office/drawing/2014/main" id="{02F27FC8-FD74-41CC-A47D-27EF9974B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73" y="2533894"/>
            <a:ext cx="365604" cy="36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692921092647043959 | Health icon, Health apps iphone, Iphone icon">
            <a:extLst>
              <a:ext uri="{FF2B5EF4-FFF2-40B4-BE49-F238E27FC236}">
                <a16:creationId xmlns:a16="http://schemas.microsoft.com/office/drawing/2014/main" id="{33DBEF2B-3EBD-4BAC-A039-A5535EE1D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00" y="1600125"/>
            <a:ext cx="407020" cy="40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2" descr="Fitbit - Revenues and profit down again">
            <a:extLst>
              <a:ext uri="{FF2B5EF4-FFF2-40B4-BE49-F238E27FC236}">
                <a16:creationId xmlns:a16="http://schemas.microsoft.com/office/drawing/2014/main" id="{F0F9DB0E-D65B-4EA8-8FBD-F65635F0E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8" y="2475039"/>
            <a:ext cx="500057" cy="50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D95B2B5B-29F8-4D60-94E5-A722F8E16CDE}"/>
              </a:ext>
            </a:extLst>
          </p:cNvPr>
          <p:cNvSpPr/>
          <p:nvPr/>
        </p:nvSpPr>
        <p:spPr>
          <a:xfrm>
            <a:off x="251520" y="915566"/>
            <a:ext cx="681431" cy="733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b="1" dirty="0" err="1"/>
          </a:p>
        </p:txBody>
      </p:sp>
      <p:pic>
        <p:nvPicPr>
          <p:cNvPr id="41" name="Graphic 55">
            <a:extLst>
              <a:ext uri="{FF2B5EF4-FFF2-40B4-BE49-F238E27FC236}">
                <a16:creationId xmlns:a16="http://schemas.microsoft.com/office/drawing/2014/main" id="{3C2E06EE-7A12-41AA-8872-3000FDD5F8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2750" y="1067893"/>
            <a:ext cx="591427" cy="591427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4BF260F1-5B09-40CC-8018-14B2BFFAE90F}"/>
              </a:ext>
            </a:extLst>
          </p:cNvPr>
          <p:cNvSpPr/>
          <p:nvPr/>
        </p:nvSpPr>
        <p:spPr>
          <a:xfrm>
            <a:off x="539552" y="3363838"/>
            <a:ext cx="2911059" cy="12961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b="1" dirty="0" err="1"/>
          </a:p>
        </p:txBody>
      </p:sp>
      <p:pic>
        <p:nvPicPr>
          <p:cNvPr id="43" name="Picture 14" descr="Build a Custom Image Classification Model Using Google AutoML | by  Mangipudi Prashanth Sarma | Analytics Vidhya | Medium">
            <a:extLst>
              <a:ext uri="{FF2B5EF4-FFF2-40B4-BE49-F238E27FC236}">
                <a16:creationId xmlns:a16="http://schemas.microsoft.com/office/drawing/2014/main" id="{EA597092-1E14-4237-BA5E-D4D725C52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163" y="3439410"/>
            <a:ext cx="710580" cy="47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6" descr="Preise – Formularerkennungs-API | Microsoft Azure">
            <a:extLst>
              <a:ext uri="{FF2B5EF4-FFF2-40B4-BE49-F238E27FC236}">
                <a16:creationId xmlns:a16="http://schemas.microsoft.com/office/drawing/2014/main" id="{5794F7BE-B544-4693-821D-675E90417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132" y="4057829"/>
            <a:ext cx="804140" cy="42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8" descr="Polar M600 review - Android Authority">
            <a:extLst>
              <a:ext uri="{FF2B5EF4-FFF2-40B4-BE49-F238E27FC236}">
                <a16:creationId xmlns:a16="http://schemas.microsoft.com/office/drawing/2014/main" id="{1F7E57F7-A357-4730-92E9-744E7E91C2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 b="7778"/>
          <a:stretch/>
        </p:blipFill>
        <p:spPr bwMode="auto">
          <a:xfrm>
            <a:off x="1775331" y="3422109"/>
            <a:ext cx="735154" cy="115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elsana+ App: Pluspunkte sammeln und profitieren - Helsana">
            <a:extLst>
              <a:ext uri="{FF2B5EF4-FFF2-40B4-BE49-F238E27FC236}">
                <a16:creationId xmlns:a16="http://schemas.microsoft.com/office/drawing/2014/main" id="{EAD68B0D-B650-425B-AA97-39F930256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490" y="1287746"/>
            <a:ext cx="555526" cy="55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Helsana Coach – Apps bei Google Play">
            <a:extLst>
              <a:ext uri="{FF2B5EF4-FFF2-40B4-BE49-F238E27FC236}">
                <a16:creationId xmlns:a16="http://schemas.microsoft.com/office/drawing/2014/main" id="{57035333-AB79-4BE3-8018-2F3005EFA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402" y="1941097"/>
            <a:ext cx="546614" cy="54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elsana Trails App: die Trails auf Ihrem Smartphone - Helsana">
            <a:extLst>
              <a:ext uri="{FF2B5EF4-FFF2-40B4-BE49-F238E27FC236}">
                <a16:creationId xmlns:a16="http://schemas.microsoft.com/office/drawing/2014/main" id="{0F3B763B-79B3-47DC-86A2-E99793531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490" y="2581801"/>
            <a:ext cx="555526" cy="55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Graphic 21">
            <a:extLst>
              <a:ext uri="{FF2B5EF4-FFF2-40B4-BE49-F238E27FC236}">
                <a16:creationId xmlns:a16="http://schemas.microsoft.com/office/drawing/2014/main" id="{BD16D8F7-CCDA-463D-BAAA-0AF8863F8A1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957925" y="1112560"/>
            <a:ext cx="470108" cy="470108"/>
          </a:xfrm>
          <a:prstGeom prst="rect">
            <a:avLst/>
          </a:prstGeom>
        </p:spPr>
      </p:pic>
      <p:sp>
        <p:nvSpPr>
          <p:cNvPr id="50" name="Rechteck 49">
            <a:extLst>
              <a:ext uri="{FF2B5EF4-FFF2-40B4-BE49-F238E27FC236}">
                <a16:creationId xmlns:a16="http://schemas.microsoft.com/office/drawing/2014/main" id="{C0D84F99-837D-431E-9945-87E1C3290249}"/>
              </a:ext>
            </a:extLst>
          </p:cNvPr>
          <p:cNvSpPr/>
          <p:nvPr/>
        </p:nvSpPr>
        <p:spPr>
          <a:xfrm>
            <a:off x="362777" y="3278093"/>
            <a:ext cx="471889" cy="445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b="1" dirty="0" err="1"/>
          </a:p>
        </p:txBody>
      </p:sp>
      <p:pic>
        <p:nvPicPr>
          <p:cNvPr id="51" name="Bildplatzhalter 13">
            <a:extLst>
              <a:ext uri="{FF2B5EF4-FFF2-40B4-BE49-F238E27FC236}">
                <a16:creationId xmlns:a16="http://schemas.microsoft.com/office/drawing/2014/main" id="{5D7F5353-0C8D-4D67-B6CC-8D7EB09BB4CC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79" r="56959" b="15779"/>
          <a:stretch/>
        </p:blipFill>
        <p:spPr>
          <a:xfrm>
            <a:off x="601645" y="3422109"/>
            <a:ext cx="1090035" cy="1155299"/>
          </a:xfrm>
          <a:prstGeom prst="rect">
            <a:avLst/>
          </a:prstGeom>
        </p:spPr>
      </p:pic>
      <p:pic>
        <p:nvPicPr>
          <p:cNvPr id="52" name="Graphic 43">
            <a:extLst>
              <a:ext uri="{FF2B5EF4-FFF2-40B4-BE49-F238E27FC236}">
                <a16:creationId xmlns:a16="http://schemas.microsoft.com/office/drawing/2014/main" id="{23BEABD7-DF6D-42FB-AC87-B172BB998A6D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48163" y="3296008"/>
            <a:ext cx="386503" cy="386503"/>
          </a:xfrm>
          <a:prstGeom prst="rect">
            <a:avLst/>
          </a:prstGeom>
        </p:spPr>
      </p:pic>
      <p:pic>
        <p:nvPicPr>
          <p:cNvPr id="54" name="Picture 4">
            <a:extLst>
              <a:ext uri="{FF2B5EF4-FFF2-40B4-BE49-F238E27FC236}">
                <a16:creationId xmlns:a16="http://schemas.microsoft.com/office/drawing/2014/main" id="{49981845-288B-443F-80D8-06CA9F964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3" b="3942"/>
          <a:stretch/>
        </p:blipFill>
        <p:spPr bwMode="auto">
          <a:xfrm>
            <a:off x="7444222" y="1792650"/>
            <a:ext cx="1280923" cy="252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447BEBE3-641B-4B86-B906-E79F76F925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3" b="3942"/>
          <a:stretch/>
        </p:blipFill>
        <p:spPr bwMode="auto">
          <a:xfrm>
            <a:off x="6702661" y="1786247"/>
            <a:ext cx="1280922" cy="252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2">
            <a:extLst>
              <a:ext uri="{FF2B5EF4-FFF2-40B4-BE49-F238E27FC236}">
                <a16:creationId xmlns:a16="http://schemas.microsoft.com/office/drawing/2014/main" id="{63DDBEC0-46DF-4C31-A2B8-97EBC43090D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141853" y="1929384"/>
            <a:ext cx="482596" cy="482596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8CEE27D-05D4-45EA-837A-73FE3D471406}"/>
              </a:ext>
            </a:extLst>
          </p:cNvPr>
          <p:cNvCxnSpPr/>
          <p:nvPr/>
        </p:nvCxnSpPr>
        <p:spPr>
          <a:xfrm>
            <a:off x="6804248" y="3489259"/>
            <a:ext cx="53887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F286409-91D5-400F-9B62-8FF4C1193A64}"/>
              </a:ext>
            </a:extLst>
          </p:cNvPr>
          <p:cNvSpPr txBox="1"/>
          <p:nvPr/>
        </p:nvSpPr>
        <p:spPr>
          <a:xfrm>
            <a:off x="6784470" y="3344266"/>
            <a:ext cx="1168398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600" i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</a:t>
            </a:r>
            <a:r>
              <a:rPr lang="de-CH" sz="600" i="1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recommendations</a:t>
            </a:r>
            <a:endParaRPr lang="de-CH" sz="600" i="1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9" name="Picture 2" descr="Helsana+ App: Pluspunkte sammeln und profitieren - Helsana">
            <a:extLst>
              <a:ext uri="{FF2B5EF4-FFF2-40B4-BE49-F238E27FC236}">
                <a16:creationId xmlns:a16="http://schemas.microsoft.com/office/drawing/2014/main" id="{3367EDCE-EE6C-4100-ACE1-130EB98E4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42" y="4337433"/>
            <a:ext cx="406016" cy="40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Pfeil: gestreift nach rechts 60">
            <a:extLst>
              <a:ext uri="{FF2B5EF4-FFF2-40B4-BE49-F238E27FC236}">
                <a16:creationId xmlns:a16="http://schemas.microsoft.com/office/drawing/2014/main" id="{857D5A30-2CF7-449F-8D9B-28AA078C6B74}"/>
              </a:ext>
            </a:extLst>
          </p:cNvPr>
          <p:cNvSpPr/>
          <p:nvPr/>
        </p:nvSpPr>
        <p:spPr>
          <a:xfrm>
            <a:off x="3635896" y="2643758"/>
            <a:ext cx="352739" cy="576064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b="1" dirty="0" err="1"/>
          </a:p>
        </p:txBody>
      </p:sp>
      <p:sp>
        <p:nvSpPr>
          <p:cNvPr id="62" name="Pfeil: gestreift nach rechts 61">
            <a:extLst>
              <a:ext uri="{FF2B5EF4-FFF2-40B4-BE49-F238E27FC236}">
                <a16:creationId xmlns:a16="http://schemas.microsoft.com/office/drawing/2014/main" id="{2D8F7B1B-762F-4916-A124-8FC1919CA9CE}"/>
              </a:ext>
            </a:extLst>
          </p:cNvPr>
          <p:cNvSpPr/>
          <p:nvPr/>
        </p:nvSpPr>
        <p:spPr>
          <a:xfrm>
            <a:off x="5779368" y="2643758"/>
            <a:ext cx="352739" cy="576064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b="1" dirty="0" err="1"/>
          </a:p>
        </p:txBody>
      </p:sp>
    </p:spTree>
    <p:extLst>
      <p:ext uri="{BB962C8B-B14F-4D97-AF65-F5344CB8AC3E}">
        <p14:creationId xmlns:p14="http://schemas.microsoft.com/office/powerpoint/2010/main" val="67472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8A98FBE3-70D3-401C-A2EE-40674585A38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29662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Folie" r:id="rId4" imgW="337" imgH="345" progId="TCLayout.ActiveDocument.1">
                  <p:embed/>
                </p:oleObj>
              </mc:Choice>
              <mc:Fallback>
                <p:oleObj name="think-cell Folie" r:id="rId4" imgW="337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8A98FBE3-70D3-401C-A2EE-40674585A3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E71C55E2-7303-45A8-B1C9-72F258C370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79" b="15779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FF54D78C-92E7-4E5D-88D0-9E8BE16A3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b="1" i="0" cap="all" dirty="0">
                <a:solidFill>
                  <a:srgbClr val="FFFFFF"/>
                </a:solidFill>
                <a:effectLst/>
                <a:latin typeface="StolzlDisplay-Medium"/>
              </a:rPr>
              <a:t>Personalized training</a:t>
            </a:r>
            <a:r>
              <a:rPr lang="en-US" cap="all" dirty="0">
                <a:solidFill>
                  <a:srgbClr val="FFFFFF"/>
                </a:solidFill>
                <a:latin typeface="StolzlDisplay-Medium"/>
              </a:rPr>
              <a:t> </a:t>
            </a:r>
            <a:r>
              <a:rPr lang="en-US" dirty="0"/>
              <a:t>RECOMMENDATIONS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6C2E22E-3E6D-49C2-99FB-9E9D14312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0D5F570-BF97-4BA4-B8B4-8868F880BC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b="1" dirty="0"/>
              <a:t>Arben </a:t>
            </a:r>
            <a:r>
              <a:rPr lang="de-CH" b="1" dirty="0" err="1"/>
              <a:t>Nuhija</a:t>
            </a:r>
            <a:r>
              <a:rPr lang="de-CH" b="1" dirty="0"/>
              <a:t>, IT Team Lead </a:t>
            </a:r>
            <a:r>
              <a:rPr lang="de-CH" b="1" dirty="0" err="1"/>
              <a:t>Health</a:t>
            </a:r>
            <a:r>
              <a:rPr lang="de-CH" b="1" dirty="0"/>
              <a:t> </a:t>
            </a:r>
            <a:r>
              <a:rPr lang="de-CH" b="1" dirty="0" err="1"/>
              <a:t>Platform</a:t>
            </a:r>
            <a:endParaRPr lang="de-CH" b="1" dirty="0"/>
          </a:p>
          <a:p>
            <a:r>
              <a:rPr lang="de-CH" noProof="0" dirty="0" err="1"/>
              <a:t>arben.nuhija@helsana.ch</a:t>
            </a:r>
            <a:endParaRPr lang="de-CH" noProof="0" dirty="0"/>
          </a:p>
        </p:txBody>
      </p:sp>
      <p:sp>
        <p:nvSpPr>
          <p:cNvPr id="7" name="Sprechblase: oval 6">
            <a:extLst>
              <a:ext uri="{FF2B5EF4-FFF2-40B4-BE49-F238E27FC236}">
                <a16:creationId xmlns:a16="http://schemas.microsoft.com/office/drawing/2014/main" id="{6B87A0BB-E353-4FE8-BF2F-F5837265FD6A}"/>
              </a:ext>
            </a:extLst>
          </p:cNvPr>
          <p:cNvSpPr/>
          <p:nvPr/>
        </p:nvSpPr>
        <p:spPr>
          <a:xfrm>
            <a:off x="3635896" y="1347614"/>
            <a:ext cx="1512168" cy="630070"/>
          </a:xfrm>
          <a:prstGeom prst="wedgeEllipseCallout">
            <a:avLst>
              <a:gd name="adj1" fmla="val 85234"/>
              <a:gd name="adj2" fmla="val -3711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/>
              <a:t>One</a:t>
            </a:r>
            <a:r>
              <a:rPr lang="de-CH" b="1" dirty="0"/>
              <a:t> </a:t>
            </a:r>
            <a:r>
              <a:rPr lang="de-CH" b="1" dirty="0" err="1"/>
              <a:t>more</a:t>
            </a:r>
            <a:r>
              <a:rPr lang="de-CH" b="1" dirty="0"/>
              <a:t> </a:t>
            </a:r>
            <a:r>
              <a:rPr lang="de-CH" b="1" dirty="0" err="1"/>
              <a:t>buddy</a:t>
            </a:r>
            <a:endParaRPr lang="de-CH" b="1" dirty="0"/>
          </a:p>
        </p:txBody>
      </p:sp>
      <p:sp>
        <p:nvSpPr>
          <p:cNvPr id="9" name="Sprechblase: oval 8">
            <a:extLst>
              <a:ext uri="{FF2B5EF4-FFF2-40B4-BE49-F238E27FC236}">
                <a16:creationId xmlns:a16="http://schemas.microsoft.com/office/drawing/2014/main" id="{3A82EAD5-1DD2-4988-BAE1-F0A8ADCDA5B0}"/>
              </a:ext>
            </a:extLst>
          </p:cNvPr>
          <p:cNvSpPr/>
          <p:nvPr/>
        </p:nvSpPr>
        <p:spPr>
          <a:xfrm>
            <a:off x="3563888" y="2191030"/>
            <a:ext cx="2016224" cy="847954"/>
          </a:xfrm>
          <a:prstGeom prst="wedgeEllipseCallout">
            <a:avLst>
              <a:gd name="adj1" fmla="val 52296"/>
              <a:gd name="adj2" fmla="val -1171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After </a:t>
            </a:r>
            <a:r>
              <a:rPr lang="de-CH" b="1" dirty="0" err="1"/>
              <a:t>this</a:t>
            </a:r>
            <a:r>
              <a:rPr lang="de-CH" b="1" dirty="0"/>
              <a:t> </a:t>
            </a:r>
            <a:r>
              <a:rPr lang="de-CH" b="1" dirty="0" err="1"/>
              <a:t>session</a:t>
            </a:r>
            <a:r>
              <a:rPr lang="de-CH" b="1" dirty="0"/>
              <a:t> </a:t>
            </a:r>
            <a:r>
              <a:rPr lang="de-CH" b="1" dirty="0" err="1"/>
              <a:t>we’ll</a:t>
            </a:r>
            <a:r>
              <a:rPr lang="de-CH" b="1" dirty="0"/>
              <a:t> </a:t>
            </a:r>
            <a:r>
              <a:rPr lang="de-CH" b="1" dirty="0" err="1"/>
              <a:t>recover</a:t>
            </a:r>
            <a:endParaRPr lang="de-CH" b="1" dirty="0"/>
          </a:p>
        </p:txBody>
      </p:sp>
      <p:sp>
        <p:nvSpPr>
          <p:cNvPr id="10" name="Sprechblase: oval 9">
            <a:extLst>
              <a:ext uri="{FF2B5EF4-FFF2-40B4-BE49-F238E27FC236}">
                <a16:creationId xmlns:a16="http://schemas.microsoft.com/office/drawing/2014/main" id="{2255C6C8-061F-4C60-AA66-BB7998274534}"/>
              </a:ext>
            </a:extLst>
          </p:cNvPr>
          <p:cNvSpPr/>
          <p:nvPr/>
        </p:nvSpPr>
        <p:spPr>
          <a:xfrm>
            <a:off x="5580112" y="2741840"/>
            <a:ext cx="2016224" cy="847954"/>
          </a:xfrm>
          <a:prstGeom prst="wedgeEllipseCallout">
            <a:avLst>
              <a:gd name="adj1" fmla="val -39673"/>
              <a:gd name="adj2" fmla="val -1738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… and </a:t>
            </a:r>
            <a:r>
              <a:rPr lang="de-CH" b="1" dirty="0" err="1"/>
              <a:t>get</a:t>
            </a:r>
            <a:r>
              <a:rPr lang="de-CH" b="1" dirty="0"/>
              <a:t> a </a:t>
            </a:r>
            <a:r>
              <a:rPr lang="de-CH" b="1" dirty="0" err="1"/>
              <a:t>healthy</a:t>
            </a:r>
            <a:r>
              <a:rPr lang="de-CH" b="1" dirty="0"/>
              <a:t> lunch</a:t>
            </a:r>
          </a:p>
        </p:txBody>
      </p:sp>
    </p:spTree>
    <p:extLst>
      <p:ext uri="{BB962C8B-B14F-4D97-AF65-F5344CB8AC3E}">
        <p14:creationId xmlns:p14="http://schemas.microsoft.com/office/powerpoint/2010/main" val="142112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räsentation Helsana_final">
  <a:themeElements>
    <a:clrScheme name="Helsana">
      <a:dk1>
        <a:sysClr val="windowText" lastClr="000000"/>
      </a:dk1>
      <a:lt1>
        <a:sysClr val="window" lastClr="FFFFFF"/>
      </a:lt1>
      <a:dk2>
        <a:srgbClr val="BEA786"/>
      </a:dk2>
      <a:lt2>
        <a:srgbClr val="F2F2F2"/>
      </a:lt2>
      <a:accent1>
        <a:srgbClr val="9A0941"/>
      </a:accent1>
      <a:accent2>
        <a:srgbClr val="62AEDF"/>
      </a:accent2>
      <a:accent3>
        <a:srgbClr val="9281C6"/>
      </a:accent3>
      <a:accent4>
        <a:srgbClr val="E55086"/>
      </a:accent4>
      <a:accent5>
        <a:srgbClr val="B6CA2F"/>
      </a:accent5>
      <a:accent6>
        <a:srgbClr val="FEC600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 Helsana V4.potx" id="{9A28B4E0-4409-46AB-9C1F-D73299063436}" vid="{AABB378D-8C7F-450C-BBB1-92EE76ADC746}"/>
    </a:ext>
  </a:extLst>
</a:theme>
</file>

<file path=ppt/theme/theme2.xml><?xml version="1.0" encoding="utf-8"?>
<a:theme xmlns:a="http://schemas.openxmlformats.org/drawingml/2006/main" name="Office Theme">
  <a:themeElements>
    <a:clrScheme name="Helsana">
      <a:dk1>
        <a:sysClr val="windowText" lastClr="000000"/>
      </a:dk1>
      <a:lt1>
        <a:sysClr val="window" lastClr="FFFFFF"/>
      </a:lt1>
      <a:dk2>
        <a:srgbClr val="BEA786"/>
      </a:dk2>
      <a:lt2>
        <a:srgbClr val="F2F2F2"/>
      </a:lt2>
      <a:accent1>
        <a:srgbClr val="9A0941"/>
      </a:accent1>
      <a:accent2>
        <a:srgbClr val="62AEDF"/>
      </a:accent2>
      <a:accent3>
        <a:srgbClr val="9281C6"/>
      </a:accent3>
      <a:accent4>
        <a:srgbClr val="E55086"/>
      </a:accent4>
      <a:accent5>
        <a:srgbClr val="B6CA2F"/>
      </a:accent5>
      <a:accent6>
        <a:srgbClr val="FEC600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lsana">
      <a:dk1>
        <a:sysClr val="windowText" lastClr="000000"/>
      </a:dk1>
      <a:lt1>
        <a:sysClr val="window" lastClr="FFFFFF"/>
      </a:lt1>
      <a:dk2>
        <a:srgbClr val="BEA786"/>
      </a:dk2>
      <a:lt2>
        <a:srgbClr val="F2F2F2"/>
      </a:lt2>
      <a:accent1>
        <a:srgbClr val="9A0941"/>
      </a:accent1>
      <a:accent2>
        <a:srgbClr val="62AEDF"/>
      </a:accent2>
      <a:accent3>
        <a:srgbClr val="9281C6"/>
      </a:accent3>
      <a:accent4>
        <a:srgbClr val="E55086"/>
      </a:accent4>
      <a:accent5>
        <a:srgbClr val="B6CA2F"/>
      </a:accent5>
      <a:accent6>
        <a:srgbClr val="FEC600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BF148648DACDC4996A9051B1C2B963A" ma:contentTypeVersion="4" ma:contentTypeDescription="Ein neues Dokument erstellen." ma:contentTypeScope="" ma:versionID="0f409e0267e18af70db5ca1e135a3b07">
  <xsd:schema xmlns:xsd="http://www.w3.org/2001/XMLSchema" xmlns:xs="http://www.w3.org/2001/XMLSchema" xmlns:p="http://schemas.microsoft.com/office/2006/metadata/properties" xmlns:ns2="32a47c38-a809-4c3d-b621-b2dc0f787855" xmlns:ns3="6c826b2b-6a5c-40ac-ad63-8cdbe158fcb9" targetNamespace="http://schemas.microsoft.com/office/2006/metadata/properties" ma:root="true" ma:fieldsID="7fd82b2e0c3adc3bb94e63f108f38290" ns2:_="" ns3:_="">
    <xsd:import namespace="32a47c38-a809-4c3d-b621-b2dc0f787855"/>
    <xsd:import namespace="6c826b2b-6a5c-40ac-ad63-8cdbe158fc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a47c38-a809-4c3d-b621-b2dc0f7878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26b2b-6a5c-40ac-ad63-8cdbe158fcb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310F7A-5121-414D-9D82-3367C51D3C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752A46-6DED-4F84-B237-631FAB7A437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206EB4-D808-452D-BEC6-4FD0D67F05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a47c38-a809-4c3d-b621-b2dc0f787855"/>
    <ds:schemaRef ds:uri="6c826b2b-6a5c-40ac-ad63-8cdbe158fc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01 Master Helsana_DE</Template>
  <TotalTime>0</TotalTime>
  <Words>64</Words>
  <Application>Microsoft Office PowerPoint</Application>
  <PresentationFormat>Bildschirmpräsentation (16:9)</PresentationFormat>
  <Paragraphs>17</Paragraphs>
  <Slides>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StolzlDisplay-Medium</vt:lpstr>
      <vt:lpstr>Tahoma</vt:lpstr>
      <vt:lpstr>Präsentation Helsana_final</vt:lpstr>
      <vt:lpstr>think-cell Folie</vt:lpstr>
      <vt:lpstr>Personalized training recommendations</vt:lpstr>
      <vt:lpstr>PERSONALIZED TRAINING RECOMMENDATIONS</vt:lpstr>
      <vt:lpstr>PERSONALIZED TRAINING RECOMMENDATIONS</vt:lpstr>
      <vt:lpstr>PERSONALIZED TRAINING RECOMMENDATIONS</vt:lpstr>
      <vt:lpstr>Personalized training RECOMMENDATIONS</vt:lpstr>
    </vt:vector>
  </TitlesOfParts>
  <Company>Helsana Versicherungen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#11 ENHANCE DIGITAL SERVICES WITH DATA  </dc:title>
  <dc:creator>Nuhija Arben</dc:creator>
  <cp:lastModifiedBy>Nuhija Arben</cp:lastModifiedBy>
  <cp:revision>32</cp:revision>
  <cp:lastPrinted>2018-09-06T06:44:02Z</cp:lastPrinted>
  <dcterms:created xsi:type="dcterms:W3CDTF">2020-09-07T14:13:22Z</dcterms:created>
  <dcterms:modified xsi:type="dcterms:W3CDTF">2022-03-20T13:46:25Z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05858e-9294-46c5-ad97-4b22fdf546f1_Enabled">
    <vt:lpwstr>true</vt:lpwstr>
  </property>
  <property fmtid="{D5CDD505-2E9C-101B-9397-08002B2CF9AE}" pid="3" name="MSIP_Label_0205858e-9294-46c5-ad97-4b22fdf546f1_SetDate">
    <vt:lpwstr>2020-09-07T15:04:30Z</vt:lpwstr>
  </property>
  <property fmtid="{D5CDD505-2E9C-101B-9397-08002B2CF9AE}" pid="4" name="MSIP_Label_0205858e-9294-46c5-ad97-4b22fdf546f1_Method">
    <vt:lpwstr>Standard</vt:lpwstr>
  </property>
  <property fmtid="{D5CDD505-2E9C-101B-9397-08002B2CF9AE}" pid="5" name="MSIP_Label_0205858e-9294-46c5-ad97-4b22fdf546f1_Name">
    <vt:lpwstr>Sensibel (C)</vt:lpwstr>
  </property>
  <property fmtid="{D5CDD505-2E9C-101B-9397-08002B2CF9AE}" pid="6" name="MSIP_Label_0205858e-9294-46c5-ad97-4b22fdf546f1_SiteId">
    <vt:lpwstr>96e5b9ed-5716-4cf3-ac0c-9c12acfa73c3</vt:lpwstr>
  </property>
  <property fmtid="{D5CDD505-2E9C-101B-9397-08002B2CF9AE}" pid="7" name="MSIP_Label_0205858e-9294-46c5-ad97-4b22fdf546f1_ActionId">
    <vt:lpwstr>c295d265-a885-46c7-8550-142b06cc5a82</vt:lpwstr>
  </property>
  <property fmtid="{D5CDD505-2E9C-101B-9397-08002B2CF9AE}" pid="8" name="MSIP_Label_0205858e-9294-46c5-ad97-4b22fdf546f1_ContentBits">
    <vt:lpwstr>0</vt:lpwstr>
  </property>
  <property fmtid="{D5CDD505-2E9C-101B-9397-08002B2CF9AE}" pid="9" name="ContentTypeId">
    <vt:lpwstr>0x010100BBF148648DACDC4996A9051B1C2B963A</vt:lpwstr>
  </property>
</Properties>
</file>