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9" r:id="rId4"/>
    <p:sldId id="267" r:id="rId5"/>
    <p:sldId id="268" r:id="rId6"/>
    <p:sldId id="270" r:id="rId7"/>
  </p:sldIdLst>
  <p:sldSz cx="12192000" cy="6858000"/>
  <p:notesSz cx="6797675" cy="9874250"/>
  <p:embeddedFontLst>
    <p:embeddedFont>
      <p:font typeface="Zen Kaku Gothic Antique" panose="020B0604020202020204" charset="-128"/>
      <p:regular r:id="rId9"/>
      <p:bold r:id="rId10"/>
    </p:embeddedFont>
    <p:embeddedFont>
      <p:font typeface="Verdana" panose="020B060403050404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pos="7333">
          <p15:clr>
            <a:srgbClr val="A4A3A4"/>
          </p15:clr>
        </p15:guide>
        <p15:guide id="3" pos="393">
          <p15:clr>
            <a:srgbClr val="A4A3A4"/>
          </p15:clr>
        </p15:guide>
        <p15:guide id="4" orient="horz" pos="3838">
          <p15:clr>
            <a:srgbClr val="A4A3A4"/>
          </p15:clr>
        </p15:guide>
        <p15:guide id="5" orient="horz" pos="420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fUNuOl/yZtMZXp09/Yxx9Tn1M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77"/>
  </p:normalViewPr>
  <p:slideViewPr>
    <p:cSldViewPr snapToGrid="0">
      <p:cViewPr>
        <p:scale>
          <a:sx n="67" d="100"/>
          <a:sy n="67" d="100"/>
        </p:scale>
        <p:origin x="32" y="56"/>
      </p:cViewPr>
      <p:guideLst>
        <p:guide orient="horz" pos="845"/>
        <p:guide pos="7333"/>
        <p:guide pos="393"/>
        <p:guide orient="horz" pos="3838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5659" cy="49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4" y="0"/>
            <a:ext cx="2945659" cy="49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38150" y="1235075"/>
            <a:ext cx="5921375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824"/>
            <a:ext cx="2945659" cy="49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4" y="9378824"/>
            <a:ext cx="2945659" cy="49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bc13c543d_0_0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00" cy="388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9" name="Google Shape;109;g2bbc13c54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bc13c543d_0_0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00" cy="388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9" name="Google Shape;109;g2bbc13c54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98090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bc13c543d_0_0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00" cy="388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9" name="Google Shape;109;g2bbc13c54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834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bc13c543d_0_0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00" cy="388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9" name="Google Shape;109;g2bbc13c54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7849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bc13c543d_0_0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00" cy="388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9" name="Google Shape;109;g2bbc13c54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978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D906A99D-11C0-64D2-A0B2-77F1FD7E6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bc13c543d_0_0:notes">
            <a:extLst>
              <a:ext uri="{FF2B5EF4-FFF2-40B4-BE49-F238E27FC236}">
                <a16:creationId xmlns:a16="http://schemas.microsoft.com/office/drawing/2014/main" id="{CEA57197-35BF-7032-4223-A655AA4589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00" cy="388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9" name="Google Shape;109;g2bbc13c543d_0_0:notes">
            <a:extLst>
              <a:ext uri="{FF2B5EF4-FFF2-40B4-BE49-F238E27FC236}">
                <a16:creationId xmlns:a16="http://schemas.microsoft.com/office/drawing/2014/main" id="{1CFC2F18-D5A9-45AE-FE81-DB47960F30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76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_1">
  <p:cSld name="Title and Content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9"/>
          <p:cNvSpPr txBox="1">
            <a:spLocks noGrp="1"/>
          </p:cNvSpPr>
          <p:nvPr>
            <p:ph type="title"/>
          </p:nvPr>
        </p:nvSpPr>
        <p:spPr>
          <a:xfrm>
            <a:off x="695325" y="692149"/>
            <a:ext cx="10801350" cy="94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600"/>
              <a:buFont typeface="Zen Kaku Gothic Antique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body" idx="1"/>
          </p:nvPr>
        </p:nvSpPr>
        <p:spPr>
          <a:xfrm>
            <a:off x="695325" y="1825625"/>
            <a:ext cx="10801350" cy="434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" name="Google Shape;17;p29"/>
          <p:cNvCxnSpPr/>
          <p:nvPr/>
        </p:nvCxnSpPr>
        <p:spPr>
          <a:xfrm>
            <a:off x="695325" y="1638897"/>
            <a:ext cx="10801350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8;p29"/>
          <p:cNvSpPr txBox="1">
            <a:spLocks noGrp="1"/>
          </p:cNvSpPr>
          <p:nvPr>
            <p:ph type="sldNum" idx="12"/>
          </p:nvPr>
        </p:nvSpPr>
        <p:spPr>
          <a:xfrm>
            <a:off x="1" y="6352994"/>
            <a:ext cx="1059254" cy="3651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4038600" y="635299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2">
  <p:cSld name="Title Slide_2">
    <p:bg>
      <p:bgPr>
        <a:blipFill>
          <a:blip r:embed="rId2">
            <a:alphaModFix amt="80000"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2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0463" y="633154"/>
            <a:ext cx="5568234" cy="103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2"/>
          <p:cNvSpPr txBox="1">
            <a:spLocks noGrp="1"/>
          </p:cNvSpPr>
          <p:nvPr>
            <p:ph type="body" idx="1" hasCustomPrompt="1"/>
          </p:nvPr>
        </p:nvSpPr>
        <p:spPr>
          <a:xfrm>
            <a:off x="627867" y="581693"/>
            <a:ext cx="5232000" cy="5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 i="0">
                <a:solidFill>
                  <a:srgbClr val="002060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de-DE" dirty="0"/>
              <a:t>Prof. Thomas Bieger</a:t>
            </a:r>
            <a:endParaRPr dirty="0"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2" hasCustomPrompt="1"/>
          </p:nvPr>
        </p:nvSpPr>
        <p:spPr>
          <a:xfrm>
            <a:off x="864000" y="3053951"/>
            <a:ext cx="5232000" cy="5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4400" b="1">
                <a:solidFill>
                  <a:schemeClr val="tx1">
                    <a:lumMod val="50000"/>
                  </a:schemeClr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de-DE" dirty="0"/>
              <a:t>SGMM – Update </a:t>
            </a:r>
            <a:endParaRPr dirty="0"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3"/>
          </p:nvPr>
        </p:nvSpPr>
        <p:spPr>
          <a:xfrm>
            <a:off x="864000" y="4816857"/>
            <a:ext cx="5232000" cy="5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4"/>
          </p:nvPr>
        </p:nvSpPr>
        <p:spPr>
          <a:xfrm>
            <a:off x="864000" y="4228295"/>
            <a:ext cx="5232000" cy="5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1">
  <p:cSld name="Title Slide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31"/>
          <p:cNvGrpSpPr/>
          <p:nvPr/>
        </p:nvGrpSpPr>
        <p:grpSpPr>
          <a:xfrm>
            <a:off x="11024172" y="18"/>
            <a:ext cx="1165092" cy="6857982"/>
            <a:chOff x="7361911" y="12"/>
            <a:chExt cx="766549" cy="4467693"/>
          </a:xfrm>
        </p:grpSpPr>
        <p:sp>
          <p:nvSpPr>
            <p:cNvPr id="68" name="Google Shape;68;p31"/>
            <p:cNvSpPr/>
            <p:nvPr/>
          </p:nvSpPr>
          <p:spPr>
            <a:xfrm>
              <a:off x="8096076" y="2141333"/>
              <a:ext cx="32384" cy="1270"/>
            </a:xfrm>
            <a:custGeom>
              <a:avLst/>
              <a:gdLst/>
              <a:ahLst/>
              <a:cxnLst/>
              <a:rect l="l" t="t" r="r" b="b"/>
              <a:pathLst>
                <a:path w="32384" h="1269" extrusionOk="0">
                  <a:moveTo>
                    <a:pt x="-2038" y="561"/>
                  </a:moveTo>
                  <a:lnTo>
                    <a:pt x="33961" y="561"/>
                  </a:lnTo>
                </a:path>
              </a:pathLst>
            </a:custGeom>
            <a:noFill/>
            <a:ln w="9525" cap="flat" cmpd="sng">
              <a:solidFill>
                <a:srgbClr val="000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1"/>
            <p:cNvSpPr/>
            <p:nvPr/>
          </p:nvSpPr>
          <p:spPr>
            <a:xfrm>
              <a:off x="7410860" y="772011"/>
              <a:ext cx="717550" cy="1370965"/>
            </a:xfrm>
            <a:custGeom>
              <a:avLst/>
              <a:gdLst/>
              <a:ahLst/>
              <a:cxnLst/>
              <a:rect l="l" t="t" r="r" b="b"/>
              <a:pathLst>
                <a:path w="717550" h="1370964" extrusionOk="0">
                  <a:moveTo>
                    <a:pt x="717139" y="1122"/>
                  </a:moveTo>
                  <a:lnTo>
                    <a:pt x="636280" y="1720"/>
                  </a:lnTo>
                  <a:lnTo>
                    <a:pt x="588273" y="6804"/>
                  </a:lnTo>
                  <a:lnTo>
                    <a:pt x="541311" y="15136"/>
                  </a:lnTo>
                  <a:lnTo>
                    <a:pt x="495510" y="26600"/>
                  </a:lnTo>
                  <a:lnTo>
                    <a:pt x="450985" y="41080"/>
                  </a:lnTo>
                  <a:lnTo>
                    <a:pt x="407852" y="58460"/>
                  </a:lnTo>
                  <a:lnTo>
                    <a:pt x="366228" y="78623"/>
                  </a:lnTo>
                  <a:lnTo>
                    <a:pt x="326228" y="101455"/>
                  </a:lnTo>
                  <a:lnTo>
                    <a:pt x="287968" y="126838"/>
                  </a:lnTo>
                  <a:lnTo>
                    <a:pt x="251565" y="154658"/>
                  </a:lnTo>
                  <a:lnTo>
                    <a:pt x="217134" y="184797"/>
                  </a:lnTo>
                  <a:lnTo>
                    <a:pt x="184791" y="217141"/>
                  </a:lnTo>
                  <a:lnTo>
                    <a:pt x="154652" y="251573"/>
                  </a:lnTo>
                  <a:lnTo>
                    <a:pt x="126834" y="287977"/>
                  </a:lnTo>
                  <a:lnTo>
                    <a:pt x="101451" y="326237"/>
                  </a:lnTo>
                  <a:lnTo>
                    <a:pt x="78620" y="366238"/>
                  </a:lnTo>
                  <a:lnTo>
                    <a:pt x="58457" y="407863"/>
                  </a:lnTo>
                  <a:lnTo>
                    <a:pt x="41078" y="450996"/>
                  </a:lnTo>
                  <a:lnTo>
                    <a:pt x="26599" y="495521"/>
                  </a:lnTo>
                  <a:lnTo>
                    <a:pt x="15136" y="541323"/>
                  </a:lnTo>
                  <a:lnTo>
                    <a:pt x="6804" y="588286"/>
                  </a:lnTo>
                  <a:lnTo>
                    <a:pt x="1720" y="636293"/>
                  </a:lnTo>
                  <a:lnTo>
                    <a:pt x="0" y="685228"/>
                  </a:lnTo>
                  <a:lnTo>
                    <a:pt x="1720" y="734163"/>
                  </a:lnTo>
                  <a:lnTo>
                    <a:pt x="6804" y="782170"/>
                  </a:lnTo>
                  <a:lnTo>
                    <a:pt x="15136" y="829132"/>
                  </a:lnTo>
                  <a:lnTo>
                    <a:pt x="26599" y="874934"/>
                  </a:lnTo>
                  <a:lnTo>
                    <a:pt x="41078" y="919459"/>
                  </a:lnTo>
                  <a:lnTo>
                    <a:pt x="58457" y="962591"/>
                  </a:lnTo>
                  <a:lnTo>
                    <a:pt x="78620" y="1004216"/>
                  </a:lnTo>
                  <a:lnTo>
                    <a:pt x="101451" y="1044215"/>
                  </a:lnTo>
                  <a:lnTo>
                    <a:pt x="126834" y="1082475"/>
                  </a:lnTo>
                  <a:lnTo>
                    <a:pt x="154652" y="1118878"/>
                  </a:lnTo>
                  <a:lnTo>
                    <a:pt x="184791" y="1153309"/>
                  </a:lnTo>
                  <a:lnTo>
                    <a:pt x="217134" y="1185652"/>
                  </a:lnTo>
                  <a:lnTo>
                    <a:pt x="251565" y="1215791"/>
                  </a:lnTo>
                  <a:lnTo>
                    <a:pt x="287968" y="1243610"/>
                  </a:lnTo>
                  <a:lnTo>
                    <a:pt x="326228" y="1268992"/>
                  </a:lnTo>
                  <a:lnTo>
                    <a:pt x="366228" y="1291823"/>
                  </a:lnTo>
                  <a:lnTo>
                    <a:pt x="407852" y="1311986"/>
                  </a:lnTo>
                  <a:lnTo>
                    <a:pt x="450985" y="1329365"/>
                  </a:lnTo>
                  <a:lnTo>
                    <a:pt x="495510" y="1343844"/>
                  </a:lnTo>
                  <a:lnTo>
                    <a:pt x="541311" y="1355308"/>
                  </a:lnTo>
                  <a:lnTo>
                    <a:pt x="588273" y="1363639"/>
                  </a:lnTo>
                  <a:lnTo>
                    <a:pt x="636280" y="1368723"/>
                  </a:lnTo>
                  <a:lnTo>
                    <a:pt x="685215" y="1370444"/>
                  </a:lnTo>
                </a:path>
              </a:pathLst>
            </a:custGeom>
            <a:noFill/>
            <a:ln w="9525" cap="flat" cmpd="sng">
              <a:solidFill>
                <a:srgbClr val="000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1"/>
            <p:cNvSpPr/>
            <p:nvPr/>
          </p:nvSpPr>
          <p:spPr>
            <a:xfrm>
              <a:off x="7361911" y="1210487"/>
              <a:ext cx="766445" cy="1162685"/>
            </a:xfrm>
            <a:custGeom>
              <a:avLst/>
              <a:gdLst/>
              <a:ahLst/>
              <a:cxnLst/>
              <a:rect l="l" t="t" r="r" b="b"/>
              <a:pathLst>
                <a:path w="766445" h="1162685" extrusionOk="0">
                  <a:moveTo>
                    <a:pt x="766076" y="1158341"/>
                  </a:moveTo>
                  <a:lnTo>
                    <a:pt x="432396" y="1158341"/>
                  </a:lnTo>
                  <a:lnTo>
                    <a:pt x="432396" y="1162418"/>
                  </a:lnTo>
                  <a:lnTo>
                    <a:pt x="766076" y="1162418"/>
                  </a:lnTo>
                  <a:lnTo>
                    <a:pt x="766076" y="1158341"/>
                  </a:lnTo>
                  <a:close/>
                </a:path>
                <a:path w="766445" h="1162685" extrusionOk="0">
                  <a:moveTo>
                    <a:pt x="766076" y="0"/>
                  </a:moveTo>
                  <a:lnTo>
                    <a:pt x="0" y="0"/>
                  </a:lnTo>
                  <a:lnTo>
                    <a:pt x="0" y="4076"/>
                  </a:lnTo>
                  <a:lnTo>
                    <a:pt x="766076" y="4076"/>
                  </a:lnTo>
                  <a:lnTo>
                    <a:pt x="76607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1"/>
            <p:cNvSpPr/>
            <p:nvPr/>
          </p:nvSpPr>
          <p:spPr>
            <a:xfrm>
              <a:off x="7730002" y="2111866"/>
              <a:ext cx="172085" cy="2355839"/>
            </a:xfrm>
            <a:custGeom>
              <a:avLst/>
              <a:gdLst/>
              <a:ahLst/>
              <a:cxnLst/>
              <a:rect l="l" t="t" r="r" b="b"/>
              <a:pathLst>
                <a:path w="172084" h="2460625" extrusionOk="0">
                  <a:moveTo>
                    <a:pt x="172032" y="0"/>
                  </a:moveTo>
                  <a:lnTo>
                    <a:pt x="0" y="2460134"/>
                  </a:lnTo>
                </a:path>
              </a:pathLst>
            </a:custGeom>
            <a:noFill/>
            <a:ln w="9525" cap="flat" cmpd="sng">
              <a:solidFill>
                <a:srgbClr val="000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1"/>
            <p:cNvSpPr/>
            <p:nvPr/>
          </p:nvSpPr>
          <p:spPr>
            <a:xfrm>
              <a:off x="7361911" y="12"/>
              <a:ext cx="766445" cy="2520315"/>
            </a:xfrm>
            <a:custGeom>
              <a:avLst/>
              <a:gdLst/>
              <a:ahLst/>
              <a:cxnLst/>
              <a:rect l="l" t="t" r="r" b="b"/>
              <a:pathLst>
                <a:path w="766445" h="2520315" extrusionOk="0">
                  <a:moveTo>
                    <a:pt x="703567" y="0"/>
                  </a:moveTo>
                  <a:lnTo>
                    <a:pt x="699490" y="0"/>
                  </a:lnTo>
                  <a:lnTo>
                    <a:pt x="699490" y="301586"/>
                  </a:lnTo>
                  <a:lnTo>
                    <a:pt x="703567" y="301586"/>
                  </a:lnTo>
                  <a:lnTo>
                    <a:pt x="703567" y="0"/>
                  </a:lnTo>
                  <a:close/>
                </a:path>
                <a:path w="766445" h="2520315" extrusionOk="0">
                  <a:moveTo>
                    <a:pt x="766076" y="2515654"/>
                  </a:moveTo>
                  <a:lnTo>
                    <a:pt x="432396" y="2515654"/>
                  </a:lnTo>
                  <a:lnTo>
                    <a:pt x="432396" y="2519730"/>
                  </a:lnTo>
                  <a:lnTo>
                    <a:pt x="766076" y="2519730"/>
                  </a:lnTo>
                  <a:lnTo>
                    <a:pt x="766076" y="2515654"/>
                  </a:lnTo>
                  <a:close/>
                </a:path>
                <a:path w="766445" h="2520315" extrusionOk="0">
                  <a:moveTo>
                    <a:pt x="766076" y="1699907"/>
                  </a:moveTo>
                  <a:lnTo>
                    <a:pt x="0" y="1699907"/>
                  </a:lnTo>
                  <a:lnTo>
                    <a:pt x="0" y="1703984"/>
                  </a:lnTo>
                  <a:lnTo>
                    <a:pt x="766076" y="1703984"/>
                  </a:lnTo>
                  <a:lnTo>
                    <a:pt x="766076" y="1699907"/>
                  </a:lnTo>
                  <a:close/>
                </a:path>
                <a:path w="766445" h="2520315" extrusionOk="0">
                  <a:moveTo>
                    <a:pt x="766076" y="1455191"/>
                  </a:moveTo>
                  <a:lnTo>
                    <a:pt x="0" y="1455191"/>
                  </a:lnTo>
                  <a:lnTo>
                    <a:pt x="0" y="1459268"/>
                  </a:lnTo>
                  <a:lnTo>
                    <a:pt x="766076" y="1459268"/>
                  </a:lnTo>
                  <a:lnTo>
                    <a:pt x="766076" y="1455191"/>
                  </a:lnTo>
                  <a:close/>
                </a:path>
                <a:path w="766445" h="2520315" extrusionOk="0">
                  <a:moveTo>
                    <a:pt x="766076" y="623138"/>
                  </a:moveTo>
                  <a:lnTo>
                    <a:pt x="456107" y="623138"/>
                  </a:lnTo>
                  <a:lnTo>
                    <a:pt x="456107" y="627214"/>
                  </a:lnTo>
                  <a:lnTo>
                    <a:pt x="766076" y="627214"/>
                  </a:lnTo>
                  <a:lnTo>
                    <a:pt x="766076" y="623138"/>
                  </a:lnTo>
                  <a:close/>
                </a:path>
                <a:path w="766445" h="2520315" extrusionOk="0">
                  <a:moveTo>
                    <a:pt x="766076" y="476313"/>
                  </a:moveTo>
                  <a:lnTo>
                    <a:pt x="456107" y="476313"/>
                  </a:lnTo>
                  <a:lnTo>
                    <a:pt x="456107" y="480390"/>
                  </a:lnTo>
                  <a:lnTo>
                    <a:pt x="766076" y="480390"/>
                  </a:lnTo>
                  <a:lnTo>
                    <a:pt x="766076" y="4763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1"/>
            <p:cNvSpPr/>
            <p:nvPr/>
          </p:nvSpPr>
          <p:spPr>
            <a:xfrm>
              <a:off x="7892148" y="307045"/>
              <a:ext cx="236220" cy="489584"/>
            </a:xfrm>
            <a:custGeom>
              <a:avLst/>
              <a:gdLst/>
              <a:ahLst/>
              <a:cxnLst/>
              <a:rect l="l" t="t" r="r" b="b"/>
              <a:pathLst>
                <a:path w="236220" h="489584" extrusionOk="0">
                  <a:moveTo>
                    <a:pt x="235852" y="0"/>
                  </a:moveTo>
                  <a:lnTo>
                    <a:pt x="0" y="0"/>
                  </a:lnTo>
                  <a:lnTo>
                    <a:pt x="0" y="489445"/>
                  </a:lnTo>
                </a:path>
              </a:pathLst>
            </a:custGeom>
            <a:noFill/>
            <a:ln w="9525" cap="flat" cmpd="sng">
              <a:solidFill>
                <a:srgbClr val="000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31"/>
          <p:cNvSpPr/>
          <p:nvPr/>
        </p:nvSpPr>
        <p:spPr>
          <a:xfrm>
            <a:off x="705600" y="2248888"/>
            <a:ext cx="5534863" cy="3252100"/>
          </a:xfrm>
          <a:prstGeom prst="roundRect">
            <a:avLst>
              <a:gd name="adj" fmla="val 0"/>
            </a:avLst>
          </a:prstGeom>
          <a:solidFill>
            <a:srgbClr val="0000A0"/>
          </a:solidFill>
          <a:ln w="12700" cap="flat" cmpd="sng">
            <a:solidFill>
              <a:srgbClr val="0037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1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1"/>
          <p:cNvSpPr txBox="1">
            <a:spLocks noGrp="1"/>
          </p:cNvSpPr>
          <p:nvPr>
            <p:ph type="body" idx="1"/>
          </p:nvPr>
        </p:nvSpPr>
        <p:spPr>
          <a:xfrm>
            <a:off x="864000" y="2465389"/>
            <a:ext cx="5232000" cy="5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 i="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2"/>
          </p:nvPr>
        </p:nvSpPr>
        <p:spPr>
          <a:xfrm>
            <a:off x="864000" y="3053951"/>
            <a:ext cx="5232000" cy="5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3"/>
          </p:nvPr>
        </p:nvSpPr>
        <p:spPr>
          <a:xfrm>
            <a:off x="864000" y="4816857"/>
            <a:ext cx="5232000" cy="5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body" idx="4"/>
          </p:nvPr>
        </p:nvSpPr>
        <p:spPr>
          <a:xfrm>
            <a:off x="864000" y="4228295"/>
            <a:ext cx="5232000" cy="5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Slide_1">
  <p:cSld name="Agenda Slide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 txBox="1">
            <a:spLocks noGrp="1"/>
          </p:cNvSpPr>
          <p:nvPr>
            <p:ph type="title"/>
          </p:nvPr>
        </p:nvSpPr>
        <p:spPr>
          <a:xfrm>
            <a:off x="695326" y="692149"/>
            <a:ext cx="2700337" cy="94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600"/>
              <a:buFont typeface="Zen Kaku Gothic Antique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1" name="Google Shape;81;p32"/>
          <p:cNvCxnSpPr/>
          <p:nvPr/>
        </p:nvCxnSpPr>
        <p:spPr>
          <a:xfrm rot="10800000">
            <a:off x="695325" y="692149"/>
            <a:ext cx="0" cy="946748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2" name="Google Shape;82;p32" descr="A picture containing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69014" y="802453"/>
            <a:ext cx="3883199" cy="722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32"/>
          <p:cNvCxnSpPr/>
          <p:nvPr/>
        </p:nvCxnSpPr>
        <p:spPr>
          <a:xfrm rot="10800000">
            <a:off x="3368745" y="692150"/>
            <a:ext cx="0" cy="946748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2">
  <p:cSld name="Section Header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3"/>
          <p:cNvSpPr/>
          <p:nvPr/>
        </p:nvSpPr>
        <p:spPr>
          <a:xfrm>
            <a:off x="0" y="3284538"/>
            <a:ext cx="12192000" cy="35734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</p:txBody>
      </p:sp>
      <p:sp>
        <p:nvSpPr>
          <p:cNvPr id="86" name="Google Shape;86;p33"/>
          <p:cNvSpPr txBox="1">
            <a:spLocks noGrp="1"/>
          </p:cNvSpPr>
          <p:nvPr>
            <p:ph type="title"/>
          </p:nvPr>
        </p:nvSpPr>
        <p:spPr>
          <a:xfrm>
            <a:off x="831850" y="3429000"/>
            <a:ext cx="10515600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en Kaku Gothic Antique"/>
              <a:buNone/>
              <a:defRPr sz="6000" b="1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BD"/>
              </a:buClr>
              <a:buSzPts val="2000"/>
              <a:buNone/>
              <a:defRPr sz="2000">
                <a:solidFill>
                  <a:srgbClr val="8888BD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BD"/>
              </a:buClr>
              <a:buSzPts val="1800"/>
              <a:buNone/>
              <a:defRPr sz="1800">
                <a:solidFill>
                  <a:srgbClr val="8888BD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BD"/>
              </a:buClr>
              <a:buSzPts val="1600"/>
              <a:buNone/>
              <a:defRPr sz="1600">
                <a:solidFill>
                  <a:srgbClr val="8888BD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BD"/>
              </a:buClr>
              <a:buSzPts val="1600"/>
              <a:buNone/>
              <a:defRPr sz="1600">
                <a:solidFill>
                  <a:srgbClr val="8888BD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BD"/>
              </a:buClr>
              <a:buSzPts val="1600"/>
              <a:buNone/>
              <a:defRPr sz="1600">
                <a:solidFill>
                  <a:srgbClr val="8888BD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BD"/>
              </a:buClr>
              <a:buSzPts val="1600"/>
              <a:buNone/>
              <a:defRPr sz="1600">
                <a:solidFill>
                  <a:srgbClr val="8888BD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BD"/>
              </a:buClr>
              <a:buSzPts val="1600"/>
              <a:buNone/>
              <a:defRPr sz="1600">
                <a:solidFill>
                  <a:srgbClr val="8888BD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BD"/>
              </a:buClr>
              <a:buSzPts val="1600"/>
              <a:buNone/>
              <a:defRPr sz="1600">
                <a:solidFill>
                  <a:srgbClr val="8888BD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body" idx="2"/>
          </p:nvPr>
        </p:nvSpPr>
        <p:spPr>
          <a:xfrm>
            <a:off x="695325" y="1"/>
            <a:ext cx="2700338" cy="325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900"/>
              <a:buNone/>
              <a:defRPr sz="19900" b="1">
                <a:solidFill>
                  <a:schemeClr val="dk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9" name="Google Shape;89;p33" descr="A picture containing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8441" y="1118048"/>
            <a:ext cx="5568234" cy="103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4"/>
          <p:cNvSpPr txBox="1">
            <a:spLocks noGrp="1"/>
          </p:cNvSpPr>
          <p:nvPr>
            <p:ph type="body" idx="1"/>
          </p:nvPr>
        </p:nvSpPr>
        <p:spPr>
          <a:xfrm>
            <a:off x="839789" y="2060575"/>
            <a:ext cx="10512424" cy="27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b="1" i="1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100"/>
              <a:buChar char="•"/>
              <a:defRPr/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0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ote">
  <p:cSld name="1_Quote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5"/>
          <p:cNvSpPr txBox="1">
            <a:spLocks noGrp="1"/>
          </p:cNvSpPr>
          <p:nvPr>
            <p:ph type="body" idx="1"/>
          </p:nvPr>
        </p:nvSpPr>
        <p:spPr>
          <a:xfrm>
            <a:off x="839789" y="2060575"/>
            <a:ext cx="10512424" cy="27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b="1" i="1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100"/>
              <a:buChar char="•"/>
              <a:defRPr/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0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4" name="Google Shape;94;p35"/>
          <p:cNvGrpSpPr/>
          <p:nvPr/>
        </p:nvGrpSpPr>
        <p:grpSpPr>
          <a:xfrm>
            <a:off x="11024172" y="18"/>
            <a:ext cx="1165092" cy="6857982"/>
            <a:chOff x="7361911" y="12"/>
            <a:chExt cx="766549" cy="4467693"/>
          </a:xfrm>
        </p:grpSpPr>
        <p:sp>
          <p:nvSpPr>
            <p:cNvPr id="95" name="Google Shape;95;p35"/>
            <p:cNvSpPr/>
            <p:nvPr/>
          </p:nvSpPr>
          <p:spPr>
            <a:xfrm>
              <a:off x="8096076" y="2141333"/>
              <a:ext cx="32384" cy="1270"/>
            </a:xfrm>
            <a:custGeom>
              <a:avLst/>
              <a:gdLst/>
              <a:ahLst/>
              <a:cxnLst/>
              <a:rect l="l" t="t" r="r" b="b"/>
              <a:pathLst>
                <a:path w="32384" h="1269" extrusionOk="0">
                  <a:moveTo>
                    <a:pt x="-2038" y="561"/>
                  </a:moveTo>
                  <a:lnTo>
                    <a:pt x="33961" y="56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5"/>
            <p:cNvSpPr/>
            <p:nvPr/>
          </p:nvSpPr>
          <p:spPr>
            <a:xfrm>
              <a:off x="7410860" y="772011"/>
              <a:ext cx="717550" cy="1370965"/>
            </a:xfrm>
            <a:custGeom>
              <a:avLst/>
              <a:gdLst/>
              <a:ahLst/>
              <a:cxnLst/>
              <a:rect l="l" t="t" r="r" b="b"/>
              <a:pathLst>
                <a:path w="717550" h="1370964" extrusionOk="0">
                  <a:moveTo>
                    <a:pt x="717139" y="1122"/>
                  </a:moveTo>
                  <a:lnTo>
                    <a:pt x="636280" y="1720"/>
                  </a:lnTo>
                  <a:lnTo>
                    <a:pt x="588273" y="6804"/>
                  </a:lnTo>
                  <a:lnTo>
                    <a:pt x="541311" y="15136"/>
                  </a:lnTo>
                  <a:lnTo>
                    <a:pt x="495510" y="26600"/>
                  </a:lnTo>
                  <a:lnTo>
                    <a:pt x="450985" y="41080"/>
                  </a:lnTo>
                  <a:lnTo>
                    <a:pt x="407852" y="58460"/>
                  </a:lnTo>
                  <a:lnTo>
                    <a:pt x="366228" y="78623"/>
                  </a:lnTo>
                  <a:lnTo>
                    <a:pt x="326228" y="101455"/>
                  </a:lnTo>
                  <a:lnTo>
                    <a:pt x="287968" y="126838"/>
                  </a:lnTo>
                  <a:lnTo>
                    <a:pt x="251565" y="154658"/>
                  </a:lnTo>
                  <a:lnTo>
                    <a:pt x="217134" y="184797"/>
                  </a:lnTo>
                  <a:lnTo>
                    <a:pt x="184791" y="217141"/>
                  </a:lnTo>
                  <a:lnTo>
                    <a:pt x="154652" y="251573"/>
                  </a:lnTo>
                  <a:lnTo>
                    <a:pt x="126834" y="287977"/>
                  </a:lnTo>
                  <a:lnTo>
                    <a:pt x="101451" y="326237"/>
                  </a:lnTo>
                  <a:lnTo>
                    <a:pt x="78620" y="366238"/>
                  </a:lnTo>
                  <a:lnTo>
                    <a:pt x="58457" y="407863"/>
                  </a:lnTo>
                  <a:lnTo>
                    <a:pt x="41078" y="450996"/>
                  </a:lnTo>
                  <a:lnTo>
                    <a:pt x="26599" y="495521"/>
                  </a:lnTo>
                  <a:lnTo>
                    <a:pt x="15136" y="541323"/>
                  </a:lnTo>
                  <a:lnTo>
                    <a:pt x="6804" y="588286"/>
                  </a:lnTo>
                  <a:lnTo>
                    <a:pt x="1720" y="636293"/>
                  </a:lnTo>
                  <a:lnTo>
                    <a:pt x="0" y="685228"/>
                  </a:lnTo>
                  <a:lnTo>
                    <a:pt x="1720" y="734163"/>
                  </a:lnTo>
                  <a:lnTo>
                    <a:pt x="6804" y="782170"/>
                  </a:lnTo>
                  <a:lnTo>
                    <a:pt x="15136" y="829132"/>
                  </a:lnTo>
                  <a:lnTo>
                    <a:pt x="26599" y="874934"/>
                  </a:lnTo>
                  <a:lnTo>
                    <a:pt x="41078" y="919459"/>
                  </a:lnTo>
                  <a:lnTo>
                    <a:pt x="58457" y="962591"/>
                  </a:lnTo>
                  <a:lnTo>
                    <a:pt x="78620" y="1004216"/>
                  </a:lnTo>
                  <a:lnTo>
                    <a:pt x="101451" y="1044215"/>
                  </a:lnTo>
                  <a:lnTo>
                    <a:pt x="126834" y="1082475"/>
                  </a:lnTo>
                  <a:lnTo>
                    <a:pt x="154652" y="1118878"/>
                  </a:lnTo>
                  <a:lnTo>
                    <a:pt x="184791" y="1153309"/>
                  </a:lnTo>
                  <a:lnTo>
                    <a:pt x="217134" y="1185652"/>
                  </a:lnTo>
                  <a:lnTo>
                    <a:pt x="251565" y="1215791"/>
                  </a:lnTo>
                  <a:lnTo>
                    <a:pt x="287968" y="1243610"/>
                  </a:lnTo>
                  <a:lnTo>
                    <a:pt x="326228" y="1268992"/>
                  </a:lnTo>
                  <a:lnTo>
                    <a:pt x="366228" y="1291823"/>
                  </a:lnTo>
                  <a:lnTo>
                    <a:pt x="407852" y="1311986"/>
                  </a:lnTo>
                  <a:lnTo>
                    <a:pt x="450985" y="1329365"/>
                  </a:lnTo>
                  <a:lnTo>
                    <a:pt x="495510" y="1343844"/>
                  </a:lnTo>
                  <a:lnTo>
                    <a:pt x="541311" y="1355308"/>
                  </a:lnTo>
                  <a:lnTo>
                    <a:pt x="588273" y="1363639"/>
                  </a:lnTo>
                  <a:lnTo>
                    <a:pt x="636280" y="1368723"/>
                  </a:lnTo>
                  <a:lnTo>
                    <a:pt x="685215" y="1370444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5"/>
            <p:cNvSpPr/>
            <p:nvPr/>
          </p:nvSpPr>
          <p:spPr>
            <a:xfrm>
              <a:off x="7361911" y="1210487"/>
              <a:ext cx="766445" cy="1162685"/>
            </a:xfrm>
            <a:custGeom>
              <a:avLst/>
              <a:gdLst/>
              <a:ahLst/>
              <a:cxnLst/>
              <a:rect l="l" t="t" r="r" b="b"/>
              <a:pathLst>
                <a:path w="766445" h="1162685" extrusionOk="0">
                  <a:moveTo>
                    <a:pt x="766076" y="1158341"/>
                  </a:moveTo>
                  <a:lnTo>
                    <a:pt x="432396" y="1158341"/>
                  </a:lnTo>
                  <a:lnTo>
                    <a:pt x="432396" y="1162418"/>
                  </a:lnTo>
                  <a:lnTo>
                    <a:pt x="766076" y="1162418"/>
                  </a:lnTo>
                  <a:lnTo>
                    <a:pt x="766076" y="1158341"/>
                  </a:lnTo>
                  <a:close/>
                </a:path>
                <a:path w="766445" h="1162685" extrusionOk="0">
                  <a:moveTo>
                    <a:pt x="766076" y="0"/>
                  </a:moveTo>
                  <a:lnTo>
                    <a:pt x="0" y="0"/>
                  </a:lnTo>
                  <a:lnTo>
                    <a:pt x="0" y="4076"/>
                  </a:lnTo>
                  <a:lnTo>
                    <a:pt x="766076" y="4076"/>
                  </a:lnTo>
                  <a:lnTo>
                    <a:pt x="76607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5"/>
            <p:cNvSpPr/>
            <p:nvPr/>
          </p:nvSpPr>
          <p:spPr>
            <a:xfrm>
              <a:off x="7730002" y="2111866"/>
              <a:ext cx="172085" cy="2355839"/>
            </a:xfrm>
            <a:custGeom>
              <a:avLst/>
              <a:gdLst/>
              <a:ahLst/>
              <a:cxnLst/>
              <a:rect l="l" t="t" r="r" b="b"/>
              <a:pathLst>
                <a:path w="172084" h="2460625" extrusionOk="0">
                  <a:moveTo>
                    <a:pt x="172032" y="0"/>
                  </a:moveTo>
                  <a:lnTo>
                    <a:pt x="0" y="2460134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5"/>
            <p:cNvSpPr/>
            <p:nvPr/>
          </p:nvSpPr>
          <p:spPr>
            <a:xfrm>
              <a:off x="7361911" y="12"/>
              <a:ext cx="766445" cy="2520315"/>
            </a:xfrm>
            <a:custGeom>
              <a:avLst/>
              <a:gdLst/>
              <a:ahLst/>
              <a:cxnLst/>
              <a:rect l="l" t="t" r="r" b="b"/>
              <a:pathLst>
                <a:path w="766445" h="2520315" extrusionOk="0">
                  <a:moveTo>
                    <a:pt x="703567" y="0"/>
                  </a:moveTo>
                  <a:lnTo>
                    <a:pt x="699490" y="0"/>
                  </a:lnTo>
                  <a:lnTo>
                    <a:pt x="699490" y="301586"/>
                  </a:lnTo>
                  <a:lnTo>
                    <a:pt x="703567" y="301586"/>
                  </a:lnTo>
                  <a:lnTo>
                    <a:pt x="703567" y="0"/>
                  </a:lnTo>
                  <a:close/>
                </a:path>
                <a:path w="766445" h="2520315" extrusionOk="0">
                  <a:moveTo>
                    <a:pt x="766076" y="2515654"/>
                  </a:moveTo>
                  <a:lnTo>
                    <a:pt x="432396" y="2515654"/>
                  </a:lnTo>
                  <a:lnTo>
                    <a:pt x="432396" y="2519730"/>
                  </a:lnTo>
                  <a:lnTo>
                    <a:pt x="766076" y="2519730"/>
                  </a:lnTo>
                  <a:lnTo>
                    <a:pt x="766076" y="2515654"/>
                  </a:lnTo>
                  <a:close/>
                </a:path>
                <a:path w="766445" h="2520315" extrusionOk="0">
                  <a:moveTo>
                    <a:pt x="766076" y="1699907"/>
                  </a:moveTo>
                  <a:lnTo>
                    <a:pt x="0" y="1699907"/>
                  </a:lnTo>
                  <a:lnTo>
                    <a:pt x="0" y="1703984"/>
                  </a:lnTo>
                  <a:lnTo>
                    <a:pt x="766076" y="1703984"/>
                  </a:lnTo>
                  <a:lnTo>
                    <a:pt x="766076" y="1699907"/>
                  </a:lnTo>
                  <a:close/>
                </a:path>
                <a:path w="766445" h="2520315" extrusionOk="0">
                  <a:moveTo>
                    <a:pt x="766076" y="1455191"/>
                  </a:moveTo>
                  <a:lnTo>
                    <a:pt x="0" y="1455191"/>
                  </a:lnTo>
                  <a:lnTo>
                    <a:pt x="0" y="1459268"/>
                  </a:lnTo>
                  <a:lnTo>
                    <a:pt x="766076" y="1459268"/>
                  </a:lnTo>
                  <a:lnTo>
                    <a:pt x="766076" y="1455191"/>
                  </a:lnTo>
                  <a:close/>
                </a:path>
                <a:path w="766445" h="2520315" extrusionOk="0">
                  <a:moveTo>
                    <a:pt x="766076" y="623138"/>
                  </a:moveTo>
                  <a:lnTo>
                    <a:pt x="456107" y="623138"/>
                  </a:lnTo>
                  <a:lnTo>
                    <a:pt x="456107" y="627214"/>
                  </a:lnTo>
                  <a:lnTo>
                    <a:pt x="766076" y="627214"/>
                  </a:lnTo>
                  <a:lnTo>
                    <a:pt x="766076" y="623138"/>
                  </a:lnTo>
                  <a:close/>
                </a:path>
                <a:path w="766445" h="2520315" extrusionOk="0">
                  <a:moveTo>
                    <a:pt x="766076" y="476313"/>
                  </a:moveTo>
                  <a:lnTo>
                    <a:pt x="456107" y="476313"/>
                  </a:lnTo>
                  <a:lnTo>
                    <a:pt x="456107" y="480390"/>
                  </a:lnTo>
                  <a:lnTo>
                    <a:pt x="766076" y="480390"/>
                  </a:lnTo>
                  <a:lnTo>
                    <a:pt x="766076" y="4763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5"/>
            <p:cNvSpPr/>
            <p:nvPr/>
          </p:nvSpPr>
          <p:spPr>
            <a:xfrm>
              <a:off x="7892148" y="307045"/>
              <a:ext cx="236220" cy="489584"/>
            </a:xfrm>
            <a:custGeom>
              <a:avLst/>
              <a:gdLst/>
              <a:ahLst/>
              <a:cxnLst/>
              <a:rect l="l" t="t" r="r" b="b"/>
              <a:pathLst>
                <a:path w="236220" h="489584" extrusionOk="0">
                  <a:moveTo>
                    <a:pt x="235852" y="0"/>
                  </a:moveTo>
                  <a:lnTo>
                    <a:pt x="0" y="0"/>
                  </a:lnTo>
                  <a:lnTo>
                    <a:pt x="0" y="489445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95325" y="692149"/>
            <a:ext cx="10801350" cy="94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600"/>
              <a:buFont typeface="Zen Kaku Gothic Antique"/>
              <a:buNone/>
              <a:defRPr sz="3600" b="0" i="0" u="none" strike="noStrike" cap="none">
                <a:solidFill>
                  <a:srgbClr val="171616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95325" y="1825625"/>
            <a:ext cx="10801350" cy="434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171616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171616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171616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171616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ftr" idx="11"/>
          </p:nvPr>
        </p:nvSpPr>
        <p:spPr>
          <a:xfrm>
            <a:off x="4038600" y="635299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ldNum" idx="12"/>
          </p:nvPr>
        </p:nvSpPr>
        <p:spPr>
          <a:xfrm>
            <a:off x="1" y="6352994"/>
            <a:ext cx="1059254" cy="3651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C35EA4"/>
          </p15:clr>
        </p15:guide>
        <p15:guide id="2" pos="3840">
          <p15:clr>
            <a:srgbClr val="C35EA4"/>
          </p15:clr>
        </p15:guide>
        <p15:guide id="3" pos="3931">
          <p15:clr>
            <a:srgbClr val="F26B43"/>
          </p15:clr>
        </p15:guide>
        <p15:guide id="4" pos="3749">
          <p15:clr>
            <a:srgbClr val="F26B43"/>
          </p15:clr>
        </p15:guide>
        <p15:guide id="5" pos="7242">
          <p15:clr>
            <a:srgbClr val="C35EA4"/>
          </p15:clr>
        </p15:guide>
        <p15:guide id="6" pos="7151">
          <p15:clr>
            <a:srgbClr val="F26B43"/>
          </p15:clr>
        </p15:guide>
        <p15:guide id="7" orient="horz" pos="2069">
          <p15:clr>
            <a:srgbClr val="F26B43"/>
          </p15:clr>
        </p15:guide>
        <p15:guide id="8" orient="horz" pos="2260">
          <p15:clr>
            <a:srgbClr val="F26B43"/>
          </p15:clr>
        </p15:guide>
        <p15:guide id="9" pos="438">
          <p15:clr>
            <a:srgbClr val="C35EA4"/>
          </p15:clr>
        </p15:guide>
        <p15:guide id="10" pos="529">
          <p15:clr>
            <a:srgbClr val="F26B43"/>
          </p15:clr>
        </p15:guide>
        <p15:guide id="11" pos="2139">
          <p15:clr>
            <a:srgbClr val="C35EA4"/>
          </p15:clr>
        </p15:guide>
        <p15:guide id="12" pos="5541">
          <p15:clr>
            <a:srgbClr val="C35EA4"/>
          </p15:clr>
        </p15:guide>
        <p15:guide id="13" orient="horz" pos="3884">
          <p15:clr>
            <a:srgbClr val="C35EA4"/>
          </p15:clr>
        </p15:guide>
        <p15:guide id="14" orient="horz" pos="3793">
          <p15:clr>
            <a:srgbClr val="F26B43"/>
          </p15:clr>
        </p15:guide>
        <p15:guide id="15" orient="horz" pos="436">
          <p15:clr>
            <a:srgbClr val="C35EA4"/>
          </p15:clr>
        </p15:guide>
        <p15:guide id="16" orient="horz" pos="527">
          <p15:clr>
            <a:srgbClr val="F26B43"/>
          </p15:clr>
        </p15:guide>
        <p15:guide id="17" orient="horz" pos="1298">
          <p15:clr>
            <a:srgbClr val="C35EA4"/>
          </p15:clr>
        </p15:guide>
        <p15:guide id="18" orient="horz" pos="3022">
          <p15:clr>
            <a:srgbClr val="C35EA4"/>
          </p15:clr>
        </p15:guide>
        <p15:guide id="19" orient="horz" pos="1139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bc13c543d_0_0"/>
          <p:cNvSpPr txBox="1">
            <a:spLocks noGrp="1"/>
          </p:cNvSpPr>
          <p:nvPr>
            <p:ph type="title" idx="4294967295"/>
          </p:nvPr>
        </p:nvSpPr>
        <p:spPr>
          <a:xfrm>
            <a:off x="786838" y="4809223"/>
            <a:ext cx="10431846" cy="94297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600"/>
              <a:buFont typeface="Zen Kaku Gothic Antique"/>
              <a:buNone/>
            </a:pPr>
            <a:r>
              <a:rPr lang="en-US" b="1" dirty="0" err="1">
                <a:solidFill>
                  <a:schemeClr val="tx1"/>
                </a:solidFill>
              </a:rPr>
              <a:t>Abstrakte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Visualisierung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einer</a:t>
            </a:r>
            <a:r>
              <a:rPr lang="en-US" b="1" dirty="0">
                <a:solidFill>
                  <a:schemeClr val="tx1"/>
                </a:solidFill>
              </a:rPr>
              <a:t> SGMM App - </a:t>
            </a:r>
            <a:r>
              <a:rPr lang="en-US" b="1" dirty="0" err="1">
                <a:solidFill>
                  <a:schemeClr val="tx1"/>
                </a:solidFill>
              </a:rPr>
              <a:t>Vorschlag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1" name="Google Shape;131;g2bbc13c543d_0_0"/>
          <p:cNvCxnSpPr/>
          <p:nvPr/>
        </p:nvCxnSpPr>
        <p:spPr>
          <a:xfrm rot="10800000" flipH="1">
            <a:off x="735563" y="2780300"/>
            <a:ext cx="10720800" cy="1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E182C94-3DBA-0C18-17C7-630D2683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SGMM – Architektur Vorschlag</a:t>
            </a:r>
            <a:br>
              <a:rPr lang="de-DE" dirty="0"/>
            </a:br>
            <a:r>
              <a:rPr lang="de-DE" dirty="0"/>
              <a:t>Hinweis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0ABA68-43B2-3B48-8EA2-700081451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e-DE" dirty="0"/>
              <a:t>Bitte beachten:</a:t>
            </a:r>
          </a:p>
          <a:p>
            <a:pPr marL="114300" indent="0">
              <a:buNone/>
            </a:pPr>
            <a:r>
              <a:rPr lang="de-DE" dirty="0"/>
              <a:t>Die Architekturvorschläge sind von Nicht-Technikern erstellt worden! Der Begriff Architektur ist daher nicht im klassischen Sinne die Tool-Landschaft, sondern ein möglicher Aufbau der App</a:t>
            </a:r>
            <a:r>
              <a:rPr lang="de-DE"/>
              <a:t>. </a:t>
            </a:r>
            <a:endParaRPr lang="de-DE" dirty="0"/>
          </a:p>
        </p:txBody>
      </p:sp>
      <p:sp>
        <p:nvSpPr>
          <p:cNvPr id="112" name="Google Shape;112;g2bbc13c543d_0_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  <p:pic>
        <p:nvPicPr>
          <p:cNvPr id="132" name="Google Shape;132;g2bbc13c543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185" y="-286931"/>
            <a:ext cx="2536134" cy="195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740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bc13c543d_0_0"/>
          <p:cNvSpPr txBox="1">
            <a:spLocks noGrp="1"/>
          </p:cNvSpPr>
          <p:nvPr>
            <p:ph type="sldNum" idx="12"/>
          </p:nvPr>
        </p:nvSpPr>
        <p:spPr>
          <a:xfrm>
            <a:off x="1" y="6352994"/>
            <a:ext cx="1059300" cy="3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  <p:pic>
        <p:nvPicPr>
          <p:cNvPr id="132" name="Google Shape;132;g2bbc13c543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185" y="-286931"/>
            <a:ext cx="2536134" cy="195816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E182C94-3DBA-0C18-17C7-630D2683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SGMM – Architektur Vorschlag</a:t>
            </a:r>
            <a:br>
              <a:rPr lang="de-DE" dirty="0"/>
            </a:br>
            <a:r>
              <a:rPr lang="de-DE" dirty="0"/>
              <a:t>Erste Ansicht aus „Flugzeugperspektive“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24D456-F912-8845-C25F-1FD85500E1E3}"/>
              </a:ext>
            </a:extLst>
          </p:cNvPr>
          <p:cNvSpPr/>
          <p:nvPr/>
        </p:nvSpPr>
        <p:spPr bwMode="auto">
          <a:xfrm>
            <a:off x="2179787" y="1808951"/>
            <a:ext cx="7941879" cy="36576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BECC9C-6E68-05C9-A6C5-8EEC00DA02BA}"/>
              </a:ext>
            </a:extLst>
          </p:cNvPr>
          <p:cNvGrpSpPr/>
          <p:nvPr/>
        </p:nvGrpSpPr>
        <p:grpSpPr>
          <a:xfrm>
            <a:off x="3352800" y="2447574"/>
            <a:ext cx="5486400" cy="1939158"/>
            <a:chOff x="3659571" y="2498835"/>
            <a:chExt cx="5486400" cy="193915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0ACA38C-1339-C491-0173-0789CADB577C}"/>
                </a:ext>
              </a:extLst>
            </p:cNvPr>
            <p:cNvCxnSpPr/>
            <p:nvPr/>
          </p:nvCxnSpPr>
          <p:spPr bwMode="auto">
            <a:xfrm>
              <a:off x="4325664" y="2498835"/>
              <a:ext cx="4154214" cy="0"/>
            </a:xfrm>
            <a:prstGeom prst="straightConnector1">
              <a:avLst/>
            </a:prstGeom>
            <a:solidFill>
              <a:schemeClr val="folHlink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72684DE-25E1-4C5A-D38D-E5CD554CEC36}"/>
                </a:ext>
              </a:extLst>
            </p:cNvPr>
            <p:cNvCxnSpPr/>
            <p:nvPr/>
          </p:nvCxnSpPr>
          <p:spPr bwMode="auto">
            <a:xfrm>
              <a:off x="3659571" y="2942899"/>
              <a:ext cx="5486400" cy="0"/>
            </a:xfrm>
            <a:prstGeom prst="straightConnector1">
              <a:avLst/>
            </a:prstGeom>
            <a:solidFill>
              <a:schemeClr val="folHlink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C7DB4CA-7970-A27B-1639-53F0D65E271F}"/>
                </a:ext>
              </a:extLst>
            </p:cNvPr>
            <p:cNvCxnSpPr/>
            <p:nvPr/>
          </p:nvCxnSpPr>
          <p:spPr bwMode="auto">
            <a:xfrm>
              <a:off x="6402771" y="2640724"/>
              <a:ext cx="0" cy="1797269"/>
            </a:xfrm>
            <a:prstGeom prst="straightConnector1">
              <a:avLst/>
            </a:prstGeom>
            <a:solidFill>
              <a:schemeClr val="folHlink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001F0DC-3B1A-3574-C842-3DFC689F3526}"/>
              </a:ext>
            </a:extLst>
          </p:cNvPr>
          <p:cNvSpPr txBox="1"/>
          <p:nvPr/>
        </p:nvSpPr>
        <p:spPr>
          <a:xfrm>
            <a:off x="283774" y="2754497"/>
            <a:ext cx="13558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SGMM</a:t>
            </a:r>
          </a:p>
          <a:p>
            <a:pPr algn="ctr"/>
            <a:r>
              <a:rPr lang="de-DE" sz="1200" dirty="0"/>
              <a:t>Architektur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273F9-5302-DC0A-11C3-9C6EAE4BBE9E}"/>
              </a:ext>
            </a:extLst>
          </p:cNvPr>
          <p:cNvSpPr txBox="1"/>
          <p:nvPr/>
        </p:nvSpPr>
        <p:spPr>
          <a:xfrm>
            <a:off x="136028" y="5916777"/>
            <a:ext cx="1355833" cy="369332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Schlüssel-Literatur Wiki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38F59F-1C15-D23C-E8F0-F01B9BF8B74E}"/>
              </a:ext>
            </a:extLst>
          </p:cNvPr>
          <p:cNvCxnSpPr/>
          <p:nvPr/>
        </p:nvCxnSpPr>
        <p:spPr bwMode="auto">
          <a:xfrm flipH="1">
            <a:off x="1491861" y="5466553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2B1639-DFD6-47FE-CB78-5B73C3D7B625}"/>
              </a:ext>
            </a:extLst>
          </p:cNvPr>
          <p:cNvCxnSpPr/>
          <p:nvPr/>
        </p:nvCxnSpPr>
        <p:spPr bwMode="auto">
          <a:xfrm>
            <a:off x="9983542" y="4550345"/>
            <a:ext cx="602959" cy="566834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82E0AC6-E3C6-7FC9-642D-C8C4ECD391C4}"/>
              </a:ext>
            </a:extLst>
          </p:cNvPr>
          <p:cNvSpPr txBox="1"/>
          <p:nvPr/>
        </p:nvSpPr>
        <p:spPr>
          <a:xfrm>
            <a:off x="10603593" y="5021352"/>
            <a:ext cx="1355833" cy="1846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5">
                    <a:lumMod val="75000"/>
                  </a:schemeClr>
                </a:solidFill>
              </a:rPr>
              <a:t>Tool </a:t>
            </a:r>
            <a:r>
              <a:rPr lang="de-DE" sz="1200" dirty="0" err="1">
                <a:solidFill>
                  <a:schemeClr val="accent5">
                    <a:lumMod val="75000"/>
                  </a:schemeClr>
                </a:solidFill>
              </a:rPr>
              <a:t>connector</a:t>
            </a:r>
            <a:endParaRPr lang="de-DE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F6A70D-08FB-3D6F-A8E3-5720C64025E6}"/>
              </a:ext>
            </a:extLst>
          </p:cNvPr>
          <p:cNvCxnSpPr/>
          <p:nvPr/>
        </p:nvCxnSpPr>
        <p:spPr bwMode="auto">
          <a:xfrm>
            <a:off x="10064920" y="5466553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CB1A5B-550A-4979-3936-B69B3BF799D5}"/>
              </a:ext>
            </a:extLst>
          </p:cNvPr>
          <p:cNvSpPr txBox="1"/>
          <p:nvPr/>
        </p:nvSpPr>
        <p:spPr>
          <a:xfrm>
            <a:off x="10677121" y="5925586"/>
            <a:ext cx="944989" cy="73866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Chat GPT </a:t>
            </a:r>
            <a:r>
              <a:rPr lang="de-DE" sz="1200" dirty="0" err="1"/>
              <a:t>enabled</a:t>
            </a:r>
            <a:r>
              <a:rPr lang="de-DE" sz="1200" dirty="0"/>
              <a:t>, Branchenfilter</a:t>
            </a:r>
          </a:p>
          <a:p>
            <a:pPr algn="ctr"/>
            <a:endParaRPr lang="de-DE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FC2B08-AC35-D5A8-17ED-91E42EB0E40C}"/>
              </a:ext>
            </a:extLst>
          </p:cNvPr>
          <p:cNvSpPr txBox="1"/>
          <p:nvPr/>
        </p:nvSpPr>
        <p:spPr>
          <a:xfrm>
            <a:off x="9857680" y="4359531"/>
            <a:ext cx="336331" cy="184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dirty="0">
                <a:solidFill>
                  <a:schemeClr val="accent5">
                    <a:lumMod val="75000"/>
                  </a:schemeClr>
                </a:solidFill>
              </a:rPr>
              <a:t>∑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8C897F-5DD3-F121-8905-6EEB6AAE7D0D}"/>
              </a:ext>
            </a:extLst>
          </p:cNvPr>
          <p:cNvSpPr/>
          <p:nvPr/>
        </p:nvSpPr>
        <p:spPr bwMode="auto">
          <a:xfrm>
            <a:off x="2396677" y="2219641"/>
            <a:ext cx="7668243" cy="258668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04CAD9-6039-1E85-A4B9-B922BBB0FE77}"/>
              </a:ext>
            </a:extLst>
          </p:cNvPr>
          <p:cNvSpPr/>
          <p:nvPr/>
        </p:nvSpPr>
        <p:spPr bwMode="auto">
          <a:xfrm>
            <a:off x="8189090" y="2219641"/>
            <a:ext cx="3706469" cy="32406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/>
              <a:t>1. Simple, intuitiv, Bierdeckelfähig (10000 </a:t>
            </a:r>
            <a:r>
              <a:rPr lang="de-DE" sz="1200" dirty="0" err="1"/>
              <a:t>ft</a:t>
            </a:r>
            <a:r>
              <a:rPr lang="de-DE" sz="1200" dirty="0"/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B10298-AD25-E5A7-3DAB-0C2ABA751EDF}"/>
              </a:ext>
            </a:extLst>
          </p:cNvPr>
          <p:cNvSpPr/>
          <p:nvPr/>
        </p:nvSpPr>
        <p:spPr bwMode="auto">
          <a:xfrm>
            <a:off x="8891907" y="2734964"/>
            <a:ext cx="3003652" cy="4518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/>
              <a:t>Detaillierter, ergänzt um neue Elemente </a:t>
            </a:r>
          </a:p>
          <a:p>
            <a:r>
              <a:rPr lang="de-DE" sz="1200" dirty="0"/>
              <a:t>(1000 </a:t>
            </a:r>
            <a:r>
              <a:rPr lang="de-DE" sz="1200" dirty="0" err="1"/>
              <a:t>ft</a:t>
            </a:r>
            <a:r>
              <a:rPr lang="de-DE" sz="1200" dirty="0"/>
              <a:t>), z.B. Unternehmensphasen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5187C7-9A0F-24EC-8CCB-F99173DFA138}"/>
              </a:ext>
            </a:extLst>
          </p:cNvPr>
          <p:cNvSpPr/>
          <p:nvPr/>
        </p:nvSpPr>
        <p:spPr bwMode="auto">
          <a:xfrm>
            <a:off x="6183694" y="3257284"/>
            <a:ext cx="3216680" cy="1505213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/>
              <a:t>Komplementäre Dimensionen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Entscheidung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Finanzielle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Materialströme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Unternehmensverfassung, Langfristigkeit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Daten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Technologie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/>
              <a:t>Kultur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…</a:t>
            </a:r>
          </a:p>
        </p:txBody>
      </p:sp>
      <p:sp>
        <p:nvSpPr>
          <p:cNvPr id="4" name="Trapez 3">
            <a:extLst>
              <a:ext uri="{FF2B5EF4-FFF2-40B4-BE49-F238E27FC236}">
                <a16:creationId xmlns:a16="http://schemas.microsoft.com/office/drawing/2014/main" id="{FE3BFE78-9A3C-C64A-9A6A-C7B5C0FC358D}"/>
              </a:ext>
            </a:extLst>
          </p:cNvPr>
          <p:cNvSpPr/>
          <p:nvPr/>
        </p:nvSpPr>
        <p:spPr>
          <a:xfrm rot="2700000">
            <a:off x="10168921" y="423399"/>
            <a:ext cx="2655506" cy="607842"/>
          </a:xfrm>
          <a:prstGeom prst="trapezoid">
            <a:avLst>
              <a:gd name="adj" fmla="val 10131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err="1"/>
              <a:t>draft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783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bc13c543d_0_0"/>
          <p:cNvSpPr txBox="1">
            <a:spLocks noGrp="1"/>
          </p:cNvSpPr>
          <p:nvPr>
            <p:ph type="sldNum" idx="12"/>
          </p:nvPr>
        </p:nvSpPr>
        <p:spPr>
          <a:xfrm>
            <a:off x="1" y="6352994"/>
            <a:ext cx="1059300" cy="3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  <p:pic>
        <p:nvPicPr>
          <p:cNvPr id="132" name="Google Shape;132;g2bbc13c543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185" y="-286931"/>
            <a:ext cx="2536134" cy="195816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E182C94-3DBA-0C18-17C7-630D2683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SGMM – Architektur Vorschlag</a:t>
            </a:r>
            <a:br>
              <a:rPr lang="de-DE" dirty="0"/>
            </a:br>
            <a:r>
              <a:rPr lang="de-DE" dirty="0"/>
              <a:t>SGMM Wording in Wiki abrufbar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24D456-F912-8845-C25F-1FD85500E1E3}"/>
              </a:ext>
            </a:extLst>
          </p:cNvPr>
          <p:cNvSpPr/>
          <p:nvPr/>
        </p:nvSpPr>
        <p:spPr bwMode="auto">
          <a:xfrm>
            <a:off x="2179787" y="1808951"/>
            <a:ext cx="7941879" cy="36576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BECC9C-6E68-05C9-A6C5-8EEC00DA02BA}"/>
              </a:ext>
            </a:extLst>
          </p:cNvPr>
          <p:cNvGrpSpPr/>
          <p:nvPr/>
        </p:nvGrpSpPr>
        <p:grpSpPr>
          <a:xfrm>
            <a:off x="3352800" y="2447574"/>
            <a:ext cx="5486400" cy="1939158"/>
            <a:chOff x="3659571" y="2498835"/>
            <a:chExt cx="5486400" cy="193915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0ACA38C-1339-C491-0173-0789CADB577C}"/>
                </a:ext>
              </a:extLst>
            </p:cNvPr>
            <p:cNvCxnSpPr/>
            <p:nvPr/>
          </p:nvCxnSpPr>
          <p:spPr bwMode="auto">
            <a:xfrm>
              <a:off x="4325664" y="2498835"/>
              <a:ext cx="4154214" cy="0"/>
            </a:xfrm>
            <a:prstGeom prst="straightConnector1">
              <a:avLst/>
            </a:prstGeom>
            <a:solidFill>
              <a:schemeClr val="folHlink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72684DE-25E1-4C5A-D38D-E5CD554CEC36}"/>
                </a:ext>
              </a:extLst>
            </p:cNvPr>
            <p:cNvCxnSpPr/>
            <p:nvPr/>
          </p:nvCxnSpPr>
          <p:spPr bwMode="auto">
            <a:xfrm>
              <a:off x="3659571" y="2942899"/>
              <a:ext cx="5486400" cy="0"/>
            </a:xfrm>
            <a:prstGeom prst="straightConnector1">
              <a:avLst/>
            </a:prstGeom>
            <a:solidFill>
              <a:schemeClr val="folHlink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C7DB4CA-7970-A27B-1639-53F0D65E271F}"/>
                </a:ext>
              </a:extLst>
            </p:cNvPr>
            <p:cNvCxnSpPr/>
            <p:nvPr/>
          </p:nvCxnSpPr>
          <p:spPr bwMode="auto">
            <a:xfrm>
              <a:off x="6402771" y="2640724"/>
              <a:ext cx="0" cy="1797269"/>
            </a:xfrm>
            <a:prstGeom prst="straightConnector1">
              <a:avLst/>
            </a:prstGeom>
            <a:solidFill>
              <a:schemeClr val="folHlink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001F0DC-3B1A-3574-C842-3DFC689F3526}"/>
              </a:ext>
            </a:extLst>
          </p:cNvPr>
          <p:cNvSpPr txBox="1"/>
          <p:nvPr/>
        </p:nvSpPr>
        <p:spPr>
          <a:xfrm>
            <a:off x="283774" y="2754497"/>
            <a:ext cx="13558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SGMM</a:t>
            </a:r>
          </a:p>
          <a:p>
            <a:pPr algn="ctr"/>
            <a:r>
              <a:rPr lang="de-DE" sz="1200" dirty="0"/>
              <a:t>Architektur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273F9-5302-DC0A-11C3-9C6EAE4BBE9E}"/>
              </a:ext>
            </a:extLst>
          </p:cNvPr>
          <p:cNvSpPr txBox="1"/>
          <p:nvPr/>
        </p:nvSpPr>
        <p:spPr>
          <a:xfrm>
            <a:off x="136028" y="5916777"/>
            <a:ext cx="1355833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Schlüssel-Literatur Wiki, </a:t>
            </a:r>
            <a:r>
              <a:rPr lang="de-DE" sz="1200" dirty="0" err="1"/>
              <a:t>getabstract</a:t>
            </a:r>
            <a:r>
              <a:rPr lang="de-DE" sz="1200" dirty="0"/>
              <a:t>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38F59F-1C15-D23C-E8F0-F01B9BF8B74E}"/>
              </a:ext>
            </a:extLst>
          </p:cNvPr>
          <p:cNvCxnSpPr/>
          <p:nvPr/>
        </p:nvCxnSpPr>
        <p:spPr bwMode="auto">
          <a:xfrm flipH="1">
            <a:off x="1491861" y="5466553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2B1639-DFD6-47FE-CB78-5B73C3D7B625}"/>
              </a:ext>
            </a:extLst>
          </p:cNvPr>
          <p:cNvCxnSpPr/>
          <p:nvPr/>
        </p:nvCxnSpPr>
        <p:spPr bwMode="auto">
          <a:xfrm>
            <a:off x="9983542" y="4550345"/>
            <a:ext cx="602959" cy="566834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82E0AC6-E3C6-7FC9-642D-C8C4ECD391C4}"/>
              </a:ext>
            </a:extLst>
          </p:cNvPr>
          <p:cNvSpPr txBox="1"/>
          <p:nvPr/>
        </p:nvSpPr>
        <p:spPr>
          <a:xfrm>
            <a:off x="10603593" y="5021352"/>
            <a:ext cx="1355833" cy="1846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5">
                    <a:lumMod val="75000"/>
                  </a:schemeClr>
                </a:solidFill>
              </a:rPr>
              <a:t>Tool </a:t>
            </a:r>
            <a:r>
              <a:rPr lang="de-DE" sz="1200" dirty="0" err="1">
                <a:solidFill>
                  <a:schemeClr val="accent5">
                    <a:lumMod val="75000"/>
                  </a:schemeClr>
                </a:solidFill>
              </a:rPr>
              <a:t>connector</a:t>
            </a:r>
            <a:endParaRPr lang="de-DE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F6A70D-08FB-3D6F-A8E3-5720C64025E6}"/>
              </a:ext>
            </a:extLst>
          </p:cNvPr>
          <p:cNvCxnSpPr/>
          <p:nvPr/>
        </p:nvCxnSpPr>
        <p:spPr bwMode="auto">
          <a:xfrm>
            <a:off x="10064920" y="5466553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CB1A5B-550A-4979-3936-B69B3BF799D5}"/>
              </a:ext>
            </a:extLst>
          </p:cNvPr>
          <p:cNvSpPr txBox="1"/>
          <p:nvPr/>
        </p:nvSpPr>
        <p:spPr>
          <a:xfrm>
            <a:off x="10677121" y="5925586"/>
            <a:ext cx="944989" cy="73866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Chat GPT </a:t>
            </a:r>
            <a:r>
              <a:rPr lang="de-DE" sz="1200" dirty="0" err="1"/>
              <a:t>enabled</a:t>
            </a:r>
            <a:r>
              <a:rPr lang="de-DE" sz="1200" dirty="0"/>
              <a:t>, Branchenfilter</a:t>
            </a:r>
          </a:p>
          <a:p>
            <a:pPr algn="ctr"/>
            <a:endParaRPr lang="de-DE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FC2B08-AC35-D5A8-17ED-91E42EB0E40C}"/>
              </a:ext>
            </a:extLst>
          </p:cNvPr>
          <p:cNvSpPr txBox="1"/>
          <p:nvPr/>
        </p:nvSpPr>
        <p:spPr>
          <a:xfrm>
            <a:off x="9857680" y="4359531"/>
            <a:ext cx="336331" cy="184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dirty="0">
                <a:solidFill>
                  <a:schemeClr val="accent5">
                    <a:lumMod val="75000"/>
                  </a:schemeClr>
                </a:solidFill>
              </a:rPr>
              <a:t>∑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8C897F-5DD3-F121-8905-6EEB6AAE7D0D}"/>
              </a:ext>
            </a:extLst>
          </p:cNvPr>
          <p:cNvSpPr/>
          <p:nvPr/>
        </p:nvSpPr>
        <p:spPr bwMode="auto">
          <a:xfrm>
            <a:off x="2396677" y="2219641"/>
            <a:ext cx="7668243" cy="258668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04CAD9-6039-1E85-A4B9-B922BBB0FE77}"/>
              </a:ext>
            </a:extLst>
          </p:cNvPr>
          <p:cNvSpPr/>
          <p:nvPr/>
        </p:nvSpPr>
        <p:spPr bwMode="auto">
          <a:xfrm>
            <a:off x="8189090" y="2219641"/>
            <a:ext cx="3706469" cy="32406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/>
              <a:t>1. Simple, intuitiv, Bierdeckelfähig (10000 </a:t>
            </a:r>
            <a:r>
              <a:rPr lang="de-DE" sz="1200" dirty="0" err="1"/>
              <a:t>ft</a:t>
            </a:r>
            <a:r>
              <a:rPr lang="de-DE" sz="1200" dirty="0"/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B10298-AD25-E5A7-3DAB-0C2ABA751EDF}"/>
              </a:ext>
            </a:extLst>
          </p:cNvPr>
          <p:cNvSpPr/>
          <p:nvPr/>
        </p:nvSpPr>
        <p:spPr bwMode="auto">
          <a:xfrm>
            <a:off x="8891907" y="2734964"/>
            <a:ext cx="3003652" cy="4518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/>
              <a:t>Detaillierter, ergänzt um neue Elemente </a:t>
            </a:r>
          </a:p>
          <a:p>
            <a:r>
              <a:rPr lang="de-DE" sz="1200" dirty="0"/>
              <a:t>(1000 </a:t>
            </a:r>
            <a:r>
              <a:rPr lang="de-DE" sz="1200" dirty="0" err="1"/>
              <a:t>ft</a:t>
            </a:r>
            <a:r>
              <a:rPr lang="de-DE" sz="1200" dirty="0"/>
              <a:t>), z.B. Unternehmensphasen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5187C7-9A0F-24EC-8CCB-F99173DFA138}"/>
              </a:ext>
            </a:extLst>
          </p:cNvPr>
          <p:cNvSpPr/>
          <p:nvPr/>
        </p:nvSpPr>
        <p:spPr bwMode="auto">
          <a:xfrm>
            <a:off x="6183694" y="3257284"/>
            <a:ext cx="3216680" cy="1505213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/>
              <a:t>Komplementäre Dimensionen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Entscheidung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Finanzielle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Materialströme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Unternehmensverfassung, Langfristigkeit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Daten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Technologie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/>
              <a:t>Kultur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…</a:t>
            </a:r>
          </a:p>
        </p:txBody>
      </p:sp>
      <p:cxnSp>
        <p:nvCxnSpPr>
          <p:cNvPr id="2" name="Straight Arrow Connector 26">
            <a:extLst>
              <a:ext uri="{FF2B5EF4-FFF2-40B4-BE49-F238E27FC236}">
                <a16:creationId xmlns:a16="http://schemas.microsoft.com/office/drawing/2014/main" id="{DAE407B7-74F0-9D95-D197-3785895878E1}"/>
              </a:ext>
            </a:extLst>
          </p:cNvPr>
          <p:cNvCxnSpPr/>
          <p:nvPr/>
        </p:nvCxnSpPr>
        <p:spPr bwMode="auto">
          <a:xfrm>
            <a:off x="7871480" y="5491071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7">
            <a:extLst>
              <a:ext uri="{FF2B5EF4-FFF2-40B4-BE49-F238E27FC236}">
                <a16:creationId xmlns:a16="http://schemas.microsoft.com/office/drawing/2014/main" id="{3640C276-FEC4-9BB4-97EC-5AC288A4A2F2}"/>
              </a:ext>
            </a:extLst>
          </p:cNvPr>
          <p:cNvSpPr txBox="1"/>
          <p:nvPr/>
        </p:nvSpPr>
        <p:spPr>
          <a:xfrm>
            <a:off x="8524646" y="6054565"/>
            <a:ext cx="944989" cy="36933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Branchen Case Studies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id="{CA536EAD-A676-F63F-6864-12C9CB29FE13}"/>
              </a:ext>
            </a:extLst>
          </p:cNvPr>
          <p:cNvSpPr txBox="1"/>
          <p:nvPr/>
        </p:nvSpPr>
        <p:spPr>
          <a:xfrm>
            <a:off x="7438920" y="6054565"/>
            <a:ext cx="944989" cy="36933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 err="1"/>
              <a:t>Failure</a:t>
            </a:r>
            <a:endParaRPr lang="de-DE" sz="1200"/>
          </a:p>
          <a:p>
            <a:pPr algn="ctr"/>
            <a:r>
              <a:rPr lang="de-DE" sz="1200"/>
              <a:t>Case </a:t>
            </a:r>
            <a:r>
              <a:rPr lang="de-DE" sz="1200" dirty="0"/>
              <a:t>Studies</a:t>
            </a:r>
          </a:p>
        </p:txBody>
      </p:sp>
      <p:sp>
        <p:nvSpPr>
          <p:cNvPr id="29" name="Trapez 28">
            <a:extLst>
              <a:ext uri="{FF2B5EF4-FFF2-40B4-BE49-F238E27FC236}">
                <a16:creationId xmlns:a16="http://schemas.microsoft.com/office/drawing/2014/main" id="{895D9012-58FD-BD46-BC2C-2EED1EF19B0C}"/>
              </a:ext>
            </a:extLst>
          </p:cNvPr>
          <p:cNvSpPr/>
          <p:nvPr/>
        </p:nvSpPr>
        <p:spPr>
          <a:xfrm rot="2700000">
            <a:off x="10168921" y="423399"/>
            <a:ext cx="2655506" cy="607842"/>
          </a:xfrm>
          <a:prstGeom prst="trapezoid">
            <a:avLst>
              <a:gd name="adj" fmla="val 10131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err="1"/>
              <a:t>draft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98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bc13c543d_0_0"/>
          <p:cNvSpPr txBox="1">
            <a:spLocks noGrp="1"/>
          </p:cNvSpPr>
          <p:nvPr>
            <p:ph type="sldNum" idx="12"/>
          </p:nvPr>
        </p:nvSpPr>
        <p:spPr>
          <a:xfrm>
            <a:off x="1" y="6352994"/>
            <a:ext cx="1059300" cy="3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  <p:pic>
        <p:nvPicPr>
          <p:cNvPr id="132" name="Google Shape;132;g2bbc13c543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185" y="-286931"/>
            <a:ext cx="2536134" cy="195816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E182C94-3DBA-0C18-17C7-630D2683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SGMM – Architektur Vorschlag </a:t>
            </a:r>
            <a:br>
              <a:rPr lang="de-DE" dirty="0"/>
            </a:br>
            <a:r>
              <a:rPr lang="de-DE" dirty="0"/>
              <a:t>Drill down &amp; Änderung der Perspektive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24D456-F912-8845-C25F-1FD85500E1E3}"/>
              </a:ext>
            </a:extLst>
          </p:cNvPr>
          <p:cNvSpPr/>
          <p:nvPr/>
        </p:nvSpPr>
        <p:spPr bwMode="auto">
          <a:xfrm>
            <a:off x="2179787" y="1808951"/>
            <a:ext cx="7941879" cy="36576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BECC9C-6E68-05C9-A6C5-8EEC00DA02BA}"/>
              </a:ext>
            </a:extLst>
          </p:cNvPr>
          <p:cNvGrpSpPr/>
          <p:nvPr/>
        </p:nvGrpSpPr>
        <p:grpSpPr>
          <a:xfrm>
            <a:off x="3352800" y="2447574"/>
            <a:ext cx="5486400" cy="1939158"/>
            <a:chOff x="3659571" y="2498835"/>
            <a:chExt cx="5486400" cy="193915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0ACA38C-1339-C491-0173-0789CADB577C}"/>
                </a:ext>
              </a:extLst>
            </p:cNvPr>
            <p:cNvCxnSpPr/>
            <p:nvPr/>
          </p:nvCxnSpPr>
          <p:spPr bwMode="auto">
            <a:xfrm>
              <a:off x="4325664" y="2498835"/>
              <a:ext cx="4154214" cy="0"/>
            </a:xfrm>
            <a:prstGeom prst="straightConnector1">
              <a:avLst/>
            </a:prstGeom>
            <a:solidFill>
              <a:schemeClr val="folHlink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72684DE-25E1-4C5A-D38D-E5CD554CEC36}"/>
                </a:ext>
              </a:extLst>
            </p:cNvPr>
            <p:cNvCxnSpPr/>
            <p:nvPr/>
          </p:nvCxnSpPr>
          <p:spPr bwMode="auto">
            <a:xfrm>
              <a:off x="3659571" y="2942899"/>
              <a:ext cx="5486400" cy="0"/>
            </a:xfrm>
            <a:prstGeom prst="straightConnector1">
              <a:avLst/>
            </a:prstGeom>
            <a:solidFill>
              <a:schemeClr val="folHlink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C7DB4CA-7970-A27B-1639-53F0D65E271F}"/>
                </a:ext>
              </a:extLst>
            </p:cNvPr>
            <p:cNvCxnSpPr/>
            <p:nvPr/>
          </p:nvCxnSpPr>
          <p:spPr bwMode="auto">
            <a:xfrm>
              <a:off x="6402771" y="2640724"/>
              <a:ext cx="0" cy="1797269"/>
            </a:xfrm>
            <a:prstGeom prst="straightConnector1">
              <a:avLst/>
            </a:prstGeom>
            <a:solidFill>
              <a:schemeClr val="folHlink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001F0DC-3B1A-3574-C842-3DFC689F3526}"/>
              </a:ext>
            </a:extLst>
          </p:cNvPr>
          <p:cNvSpPr txBox="1"/>
          <p:nvPr/>
        </p:nvSpPr>
        <p:spPr>
          <a:xfrm>
            <a:off x="283774" y="2754497"/>
            <a:ext cx="13558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SGMM</a:t>
            </a:r>
          </a:p>
          <a:p>
            <a:pPr algn="ctr"/>
            <a:r>
              <a:rPr lang="de-DE" sz="1200" dirty="0"/>
              <a:t>Architektur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273F9-5302-DC0A-11C3-9C6EAE4BBE9E}"/>
              </a:ext>
            </a:extLst>
          </p:cNvPr>
          <p:cNvSpPr txBox="1"/>
          <p:nvPr/>
        </p:nvSpPr>
        <p:spPr>
          <a:xfrm>
            <a:off x="136028" y="5916777"/>
            <a:ext cx="1355833" cy="369332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Schlüssel-Literatur Wiki, </a:t>
            </a:r>
            <a:r>
              <a:rPr lang="de-DE" sz="1200" dirty="0" err="1"/>
              <a:t>getabstract</a:t>
            </a:r>
            <a:r>
              <a:rPr lang="de-DE" sz="1200"/>
              <a:t>?</a:t>
            </a:r>
            <a:endParaRPr lang="de-DE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38F59F-1C15-D23C-E8F0-F01B9BF8B74E}"/>
              </a:ext>
            </a:extLst>
          </p:cNvPr>
          <p:cNvCxnSpPr/>
          <p:nvPr/>
        </p:nvCxnSpPr>
        <p:spPr bwMode="auto">
          <a:xfrm flipH="1">
            <a:off x="1491861" y="5466553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2B1639-DFD6-47FE-CB78-5B73C3D7B625}"/>
              </a:ext>
            </a:extLst>
          </p:cNvPr>
          <p:cNvCxnSpPr/>
          <p:nvPr/>
        </p:nvCxnSpPr>
        <p:spPr bwMode="auto">
          <a:xfrm>
            <a:off x="9983542" y="4550345"/>
            <a:ext cx="602959" cy="566834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82E0AC6-E3C6-7FC9-642D-C8C4ECD391C4}"/>
              </a:ext>
            </a:extLst>
          </p:cNvPr>
          <p:cNvSpPr txBox="1"/>
          <p:nvPr/>
        </p:nvSpPr>
        <p:spPr>
          <a:xfrm>
            <a:off x="10603593" y="5021352"/>
            <a:ext cx="1355833" cy="1846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5">
                    <a:lumMod val="75000"/>
                  </a:schemeClr>
                </a:solidFill>
              </a:rPr>
              <a:t>Tool </a:t>
            </a:r>
            <a:r>
              <a:rPr lang="de-DE" sz="1200" dirty="0" err="1">
                <a:solidFill>
                  <a:schemeClr val="accent5">
                    <a:lumMod val="75000"/>
                  </a:schemeClr>
                </a:solidFill>
              </a:rPr>
              <a:t>connector</a:t>
            </a:r>
            <a:endParaRPr lang="de-DE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F6A70D-08FB-3D6F-A8E3-5720C64025E6}"/>
              </a:ext>
            </a:extLst>
          </p:cNvPr>
          <p:cNvCxnSpPr/>
          <p:nvPr/>
        </p:nvCxnSpPr>
        <p:spPr bwMode="auto">
          <a:xfrm>
            <a:off x="10064920" y="5466553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CB1A5B-550A-4979-3936-B69B3BF799D5}"/>
              </a:ext>
            </a:extLst>
          </p:cNvPr>
          <p:cNvSpPr txBox="1"/>
          <p:nvPr/>
        </p:nvSpPr>
        <p:spPr>
          <a:xfrm>
            <a:off x="10677121" y="5925586"/>
            <a:ext cx="944989" cy="73866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Chat GPT </a:t>
            </a:r>
            <a:r>
              <a:rPr lang="de-DE" sz="1200" dirty="0" err="1"/>
              <a:t>enabled</a:t>
            </a:r>
            <a:r>
              <a:rPr lang="de-DE" sz="1200" dirty="0"/>
              <a:t>, Branchenfilter</a:t>
            </a:r>
          </a:p>
          <a:p>
            <a:pPr algn="ctr"/>
            <a:endParaRPr lang="de-DE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FC2B08-AC35-D5A8-17ED-91E42EB0E40C}"/>
              </a:ext>
            </a:extLst>
          </p:cNvPr>
          <p:cNvSpPr txBox="1"/>
          <p:nvPr/>
        </p:nvSpPr>
        <p:spPr>
          <a:xfrm>
            <a:off x="9857680" y="4359531"/>
            <a:ext cx="336331" cy="184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dirty="0">
                <a:solidFill>
                  <a:schemeClr val="accent5">
                    <a:lumMod val="75000"/>
                  </a:schemeClr>
                </a:solidFill>
              </a:rPr>
              <a:t>∑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8C897F-5DD3-F121-8905-6EEB6AAE7D0D}"/>
              </a:ext>
            </a:extLst>
          </p:cNvPr>
          <p:cNvSpPr/>
          <p:nvPr/>
        </p:nvSpPr>
        <p:spPr bwMode="auto">
          <a:xfrm>
            <a:off x="2396677" y="2219641"/>
            <a:ext cx="7668243" cy="258668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04CAD9-6039-1E85-A4B9-B922BBB0FE77}"/>
              </a:ext>
            </a:extLst>
          </p:cNvPr>
          <p:cNvSpPr/>
          <p:nvPr/>
        </p:nvSpPr>
        <p:spPr bwMode="auto">
          <a:xfrm>
            <a:off x="8189090" y="2219641"/>
            <a:ext cx="3706469" cy="32406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/>
              <a:t>1. Simple, intuitiv, Bierdeckelfähig (10000 </a:t>
            </a:r>
            <a:r>
              <a:rPr lang="de-DE" sz="1200" dirty="0" err="1"/>
              <a:t>ft</a:t>
            </a:r>
            <a:r>
              <a:rPr lang="de-DE" sz="1200" dirty="0"/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B10298-AD25-E5A7-3DAB-0C2ABA751EDF}"/>
              </a:ext>
            </a:extLst>
          </p:cNvPr>
          <p:cNvSpPr/>
          <p:nvPr/>
        </p:nvSpPr>
        <p:spPr bwMode="auto">
          <a:xfrm>
            <a:off x="8891907" y="2734964"/>
            <a:ext cx="3003652" cy="4518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/>
              <a:t>Detaillierter, ergänzt um neue Elemente </a:t>
            </a:r>
          </a:p>
          <a:p>
            <a:r>
              <a:rPr lang="de-DE" sz="1200" dirty="0"/>
              <a:t>(1000 </a:t>
            </a:r>
            <a:r>
              <a:rPr lang="de-DE" sz="1200" dirty="0" err="1"/>
              <a:t>ft</a:t>
            </a:r>
            <a:r>
              <a:rPr lang="de-DE" sz="1200" dirty="0"/>
              <a:t>), z.B. Unternehmensphasen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5187C7-9A0F-24EC-8CCB-F99173DFA138}"/>
              </a:ext>
            </a:extLst>
          </p:cNvPr>
          <p:cNvSpPr/>
          <p:nvPr/>
        </p:nvSpPr>
        <p:spPr bwMode="auto">
          <a:xfrm>
            <a:off x="6183694" y="3257284"/>
            <a:ext cx="3216680" cy="1505213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/>
              <a:t>Komplementäre Dimensionen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Entscheidung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Finanzielle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Materialströme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Unternehmensverfassung, Langfristigkeit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Daten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Technologie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/>
              <a:t>Kultur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…</a:t>
            </a:r>
          </a:p>
        </p:txBody>
      </p:sp>
      <p:cxnSp>
        <p:nvCxnSpPr>
          <p:cNvPr id="2" name="Straight Arrow Connector 26">
            <a:extLst>
              <a:ext uri="{FF2B5EF4-FFF2-40B4-BE49-F238E27FC236}">
                <a16:creationId xmlns:a16="http://schemas.microsoft.com/office/drawing/2014/main" id="{DAE407B7-74F0-9D95-D197-3785895878E1}"/>
              </a:ext>
            </a:extLst>
          </p:cNvPr>
          <p:cNvCxnSpPr/>
          <p:nvPr/>
        </p:nvCxnSpPr>
        <p:spPr bwMode="auto">
          <a:xfrm>
            <a:off x="7871480" y="5491071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7">
            <a:extLst>
              <a:ext uri="{FF2B5EF4-FFF2-40B4-BE49-F238E27FC236}">
                <a16:creationId xmlns:a16="http://schemas.microsoft.com/office/drawing/2014/main" id="{3640C276-FEC4-9BB4-97EC-5AC288A4A2F2}"/>
              </a:ext>
            </a:extLst>
          </p:cNvPr>
          <p:cNvSpPr txBox="1"/>
          <p:nvPr/>
        </p:nvSpPr>
        <p:spPr>
          <a:xfrm>
            <a:off x="8524646" y="6054565"/>
            <a:ext cx="944989" cy="36933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Branchen Case Studies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214FC689-6863-C337-980F-91FC3D33F61E}"/>
              </a:ext>
            </a:extLst>
          </p:cNvPr>
          <p:cNvSpPr/>
          <p:nvPr/>
        </p:nvSpPr>
        <p:spPr bwMode="auto">
          <a:xfrm>
            <a:off x="5392163" y="1949542"/>
            <a:ext cx="1807669" cy="32406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/>
              <a:t>Unternehmensinterne Perspektive</a:t>
            </a:r>
          </a:p>
        </p:txBody>
      </p:sp>
      <p:sp>
        <p:nvSpPr>
          <p:cNvPr id="29" name="Trapez 28">
            <a:extLst>
              <a:ext uri="{FF2B5EF4-FFF2-40B4-BE49-F238E27FC236}">
                <a16:creationId xmlns:a16="http://schemas.microsoft.com/office/drawing/2014/main" id="{62188CBC-FCCD-C54B-96E8-240CC746820D}"/>
              </a:ext>
            </a:extLst>
          </p:cNvPr>
          <p:cNvSpPr/>
          <p:nvPr/>
        </p:nvSpPr>
        <p:spPr>
          <a:xfrm rot="2700000">
            <a:off x="10168921" y="423399"/>
            <a:ext cx="2655506" cy="607842"/>
          </a:xfrm>
          <a:prstGeom prst="trapezoid">
            <a:avLst>
              <a:gd name="adj" fmla="val 10131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err="1"/>
              <a:t>draft</a:t>
            </a:r>
            <a:endParaRPr lang="de-DE" dirty="0"/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B55C5186-7E7B-014B-AF95-39FDFE7A5D99}"/>
              </a:ext>
            </a:extLst>
          </p:cNvPr>
          <p:cNvSpPr txBox="1"/>
          <p:nvPr/>
        </p:nvSpPr>
        <p:spPr>
          <a:xfrm>
            <a:off x="7438920" y="6054565"/>
            <a:ext cx="944989" cy="36933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 err="1"/>
              <a:t>Failure</a:t>
            </a:r>
            <a:endParaRPr lang="de-DE" sz="1200"/>
          </a:p>
          <a:p>
            <a:pPr algn="ctr"/>
            <a:r>
              <a:rPr lang="de-DE" sz="1200"/>
              <a:t>Case </a:t>
            </a:r>
            <a:r>
              <a:rPr lang="de-DE" sz="1200" dirty="0"/>
              <a:t>Studies</a:t>
            </a: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788CF841-4CDA-0A66-AC5C-3102BA9C605E}"/>
              </a:ext>
            </a:extLst>
          </p:cNvPr>
          <p:cNvSpPr txBox="1"/>
          <p:nvPr/>
        </p:nvSpPr>
        <p:spPr>
          <a:xfrm>
            <a:off x="10617507" y="5288803"/>
            <a:ext cx="1355833" cy="1846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5">
                    <a:lumMod val="75000"/>
                  </a:schemeClr>
                </a:solidFill>
              </a:rPr>
              <a:t>Simulationen? </a:t>
            </a:r>
          </a:p>
        </p:txBody>
      </p:sp>
    </p:spTree>
    <p:extLst>
      <p:ext uri="{BB962C8B-B14F-4D97-AF65-F5344CB8AC3E}">
        <p14:creationId xmlns:p14="http://schemas.microsoft.com/office/powerpoint/2010/main" val="327490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2C40BF99-2EE8-D23F-6FFF-A75901057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bc13c543d_0_0">
            <a:extLst>
              <a:ext uri="{FF2B5EF4-FFF2-40B4-BE49-F238E27FC236}">
                <a16:creationId xmlns:a16="http://schemas.microsoft.com/office/drawing/2014/main" id="{5A2C3E0F-1BCA-5805-B550-F06406375E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" y="6352994"/>
            <a:ext cx="1059300" cy="3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de-DE"/>
              <a:t>6</a:t>
            </a:fld>
            <a:endParaRPr/>
          </a:p>
        </p:txBody>
      </p:sp>
      <p:pic>
        <p:nvPicPr>
          <p:cNvPr id="132" name="Google Shape;132;g2bbc13c543d_0_0">
            <a:extLst>
              <a:ext uri="{FF2B5EF4-FFF2-40B4-BE49-F238E27FC236}">
                <a16:creationId xmlns:a16="http://schemas.microsoft.com/office/drawing/2014/main" id="{AA467EEC-8B16-E6F9-6B4B-59E86FD21E6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185" y="-286931"/>
            <a:ext cx="2536134" cy="195816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2139C312-AA15-F475-C482-4B5E39D7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SGMM – Architektur Vorschlag </a:t>
            </a:r>
            <a:br>
              <a:rPr lang="de-DE" dirty="0"/>
            </a:br>
            <a:r>
              <a:rPr lang="de-DE" dirty="0"/>
              <a:t>Drill down &amp; Änderung der Perspektive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7EAFEE-1C8A-AA3D-B84E-41B68DC96135}"/>
              </a:ext>
            </a:extLst>
          </p:cNvPr>
          <p:cNvSpPr/>
          <p:nvPr/>
        </p:nvSpPr>
        <p:spPr bwMode="auto">
          <a:xfrm>
            <a:off x="2179787" y="1808951"/>
            <a:ext cx="7941879" cy="36576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842D71-85E2-3C2D-0A67-585E28A538FC}"/>
              </a:ext>
            </a:extLst>
          </p:cNvPr>
          <p:cNvGrpSpPr/>
          <p:nvPr/>
        </p:nvGrpSpPr>
        <p:grpSpPr>
          <a:xfrm>
            <a:off x="3352800" y="2447574"/>
            <a:ext cx="5486400" cy="1939158"/>
            <a:chOff x="3659571" y="2498835"/>
            <a:chExt cx="5486400" cy="193915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5B080C9-CBAD-7BD2-F3C9-0C7569C3C1E6}"/>
                </a:ext>
              </a:extLst>
            </p:cNvPr>
            <p:cNvCxnSpPr/>
            <p:nvPr/>
          </p:nvCxnSpPr>
          <p:spPr bwMode="auto">
            <a:xfrm>
              <a:off x="4325664" y="2498835"/>
              <a:ext cx="4154214" cy="0"/>
            </a:xfrm>
            <a:prstGeom prst="straightConnector1">
              <a:avLst/>
            </a:prstGeom>
            <a:solidFill>
              <a:schemeClr val="folHlink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ECEC9C-D103-E1A9-7587-5148FBBD9935}"/>
                </a:ext>
              </a:extLst>
            </p:cNvPr>
            <p:cNvCxnSpPr/>
            <p:nvPr/>
          </p:nvCxnSpPr>
          <p:spPr bwMode="auto">
            <a:xfrm>
              <a:off x="3659571" y="2942899"/>
              <a:ext cx="5486400" cy="0"/>
            </a:xfrm>
            <a:prstGeom prst="straightConnector1">
              <a:avLst/>
            </a:prstGeom>
            <a:solidFill>
              <a:schemeClr val="folHlink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ECD40B0-692B-351F-3D6B-BB18F470DBC6}"/>
                </a:ext>
              </a:extLst>
            </p:cNvPr>
            <p:cNvCxnSpPr/>
            <p:nvPr/>
          </p:nvCxnSpPr>
          <p:spPr bwMode="auto">
            <a:xfrm>
              <a:off x="6402771" y="2640724"/>
              <a:ext cx="0" cy="1797269"/>
            </a:xfrm>
            <a:prstGeom prst="straightConnector1">
              <a:avLst/>
            </a:prstGeom>
            <a:solidFill>
              <a:schemeClr val="folHlink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2FD2D2A-26FC-D9A9-0F43-7BC0FA5FC105}"/>
              </a:ext>
            </a:extLst>
          </p:cNvPr>
          <p:cNvSpPr txBox="1"/>
          <p:nvPr/>
        </p:nvSpPr>
        <p:spPr>
          <a:xfrm>
            <a:off x="283774" y="2754497"/>
            <a:ext cx="13558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SGMM</a:t>
            </a:r>
          </a:p>
          <a:p>
            <a:pPr algn="ctr"/>
            <a:r>
              <a:rPr lang="de-DE" sz="1200" dirty="0"/>
              <a:t>Architektur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4A4E4F-8287-423B-50F4-D3D1A886F427}"/>
              </a:ext>
            </a:extLst>
          </p:cNvPr>
          <p:cNvSpPr txBox="1"/>
          <p:nvPr/>
        </p:nvSpPr>
        <p:spPr>
          <a:xfrm>
            <a:off x="136028" y="5916777"/>
            <a:ext cx="1355833" cy="369332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Schlüssel-Literatur Wiki, </a:t>
            </a:r>
            <a:r>
              <a:rPr lang="de-DE" sz="1200" dirty="0" err="1"/>
              <a:t>getabstract</a:t>
            </a:r>
            <a:r>
              <a:rPr lang="de-DE" sz="1200"/>
              <a:t>?</a:t>
            </a:r>
            <a:endParaRPr lang="de-DE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469BD2-5A7D-3B03-DC16-D10DB8195AEC}"/>
              </a:ext>
            </a:extLst>
          </p:cNvPr>
          <p:cNvCxnSpPr/>
          <p:nvPr/>
        </p:nvCxnSpPr>
        <p:spPr bwMode="auto">
          <a:xfrm flipH="1">
            <a:off x="1491861" y="5466553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A69407-08DA-A7E3-219A-F2CA13127647}"/>
              </a:ext>
            </a:extLst>
          </p:cNvPr>
          <p:cNvCxnSpPr/>
          <p:nvPr/>
        </p:nvCxnSpPr>
        <p:spPr bwMode="auto">
          <a:xfrm>
            <a:off x="9983542" y="4550345"/>
            <a:ext cx="602959" cy="566834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46D59D9-F283-3873-92F0-3CBA194737E4}"/>
              </a:ext>
            </a:extLst>
          </p:cNvPr>
          <p:cNvSpPr txBox="1"/>
          <p:nvPr/>
        </p:nvSpPr>
        <p:spPr>
          <a:xfrm>
            <a:off x="10603593" y="5021352"/>
            <a:ext cx="1355833" cy="1846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5">
                    <a:lumMod val="75000"/>
                  </a:schemeClr>
                </a:solidFill>
              </a:rPr>
              <a:t>Tool </a:t>
            </a:r>
            <a:r>
              <a:rPr lang="de-DE" sz="1200" dirty="0" err="1">
                <a:solidFill>
                  <a:schemeClr val="accent5">
                    <a:lumMod val="75000"/>
                  </a:schemeClr>
                </a:solidFill>
              </a:rPr>
              <a:t>connector</a:t>
            </a:r>
            <a:endParaRPr lang="de-DE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D3C6E5-DC7B-D555-C295-D83D6FB1FA72}"/>
              </a:ext>
            </a:extLst>
          </p:cNvPr>
          <p:cNvCxnSpPr/>
          <p:nvPr/>
        </p:nvCxnSpPr>
        <p:spPr bwMode="auto">
          <a:xfrm>
            <a:off x="10093091" y="5466553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0C32FE4-894B-8325-4206-C84AB76F8076}"/>
              </a:ext>
            </a:extLst>
          </p:cNvPr>
          <p:cNvSpPr txBox="1"/>
          <p:nvPr/>
        </p:nvSpPr>
        <p:spPr>
          <a:xfrm>
            <a:off x="10705292" y="5925586"/>
            <a:ext cx="944989" cy="73866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Chat GPT </a:t>
            </a:r>
            <a:r>
              <a:rPr lang="de-DE" sz="1200" dirty="0" err="1"/>
              <a:t>enabled</a:t>
            </a:r>
            <a:r>
              <a:rPr lang="de-DE" sz="1200" dirty="0"/>
              <a:t>, Branchenfilter</a:t>
            </a:r>
          </a:p>
          <a:p>
            <a:pPr algn="ctr"/>
            <a:endParaRPr lang="de-DE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505BA6-5E45-D74C-936C-25E6694384CE}"/>
              </a:ext>
            </a:extLst>
          </p:cNvPr>
          <p:cNvSpPr txBox="1"/>
          <p:nvPr/>
        </p:nvSpPr>
        <p:spPr>
          <a:xfrm>
            <a:off x="9857680" y="4359531"/>
            <a:ext cx="336331" cy="184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dirty="0">
                <a:solidFill>
                  <a:schemeClr val="accent5">
                    <a:lumMod val="75000"/>
                  </a:schemeClr>
                </a:solidFill>
              </a:rPr>
              <a:t>∑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C5E29C-E364-76B8-95A2-FEAFBEE6F7CB}"/>
              </a:ext>
            </a:extLst>
          </p:cNvPr>
          <p:cNvSpPr/>
          <p:nvPr/>
        </p:nvSpPr>
        <p:spPr bwMode="auto">
          <a:xfrm>
            <a:off x="2396677" y="2219641"/>
            <a:ext cx="7668243" cy="258668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FA952E-9E72-4574-9D16-F9E12F6F14DB}"/>
              </a:ext>
            </a:extLst>
          </p:cNvPr>
          <p:cNvSpPr/>
          <p:nvPr/>
        </p:nvSpPr>
        <p:spPr bwMode="auto">
          <a:xfrm>
            <a:off x="8189090" y="2219641"/>
            <a:ext cx="3706469" cy="32406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/>
              <a:t>1. Simple, intuitiv, Bierdeckelfähig (10000 </a:t>
            </a:r>
            <a:r>
              <a:rPr lang="de-DE" sz="1200" dirty="0" err="1"/>
              <a:t>ft</a:t>
            </a:r>
            <a:r>
              <a:rPr lang="de-DE" sz="1200" dirty="0"/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E4F24B-A5C4-E704-E502-82CF0616AAB1}"/>
              </a:ext>
            </a:extLst>
          </p:cNvPr>
          <p:cNvSpPr/>
          <p:nvPr/>
        </p:nvSpPr>
        <p:spPr bwMode="auto">
          <a:xfrm>
            <a:off x="8891907" y="2734964"/>
            <a:ext cx="3003652" cy="4518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/>
              <a:t>2. Detaillierter, ergänzt um neue Elemente </a:t>
            </a:r>
          </a:p>
          <a:p>
            <a:r>
              <a:rPr lang="de-DE" sz="1200" dirty="0"/>
              <a:t>(1000 </a:t>
            </a:r>
            <a:r>
              <a:rPr lang="de-DE" sz="1200" dirty="0" err="1"/>
              <a:t>ft</a:t>
            </a:r>
            <a:r>
              <a:rPr lang="de-DE" sz="1200" dirty="0"/>
              <a:t>), z.B. Unternehmensphasen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658F67-E20B-5497-1EA6-72F456397BB7}"/>
              </a:ext>
            </a:extLst>
          </p:cNvPr>
          <p:cNvSpPr/>
          <p:nvPr/>
        </p:nvSpPr>
        <p:spPr bwMode="auto">
          <a:xfrm>
            <a:off x="6183694" y="3257284"/>
            <a:ext cx="3216680" cy="1505213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/>
              <a:t>3. Komplementäre Dimensionen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Entscheidung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Finanzströme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Materialströme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Daten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Unternehmensverfassung, Langfristigkeit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Technologie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Mensch / Kultur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…</a:t>
            </a:r>
          </a:p>
        </p:txBody>
      </p:sp>
      <p:cxnSp>
        <p:nvCxnSpPr>
          <p:cNvPr id="2" name="Straight Arrow Connector 26">
            <a:extLst>
              <a:ext uri="{FF2B5EF4-FFF2-40B4-BE49-F238E27FC236}">
                <a16:creationId xmlns:a16="http://schemas.microsoft.com/office/drawing/2014/main" id="{C1FBEE1A-65CA-7F5B-6C18-0007B269608D}"/>
              </a:ext>
            </a:extLst>
          </p:cNvPr>
          <p:cNvCxnSpPr/>
          <p:nvPr/>
        </p:nvCxnSpPr>
        <p:spPr bwMode="auto">
          <a:xfrm>
            <a:off x="7871480" y="5491071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7">
            <a:extLst>
              <a:ext uri="{FF2B5EF4-FFF2-40B4-BE49-F238E27FC236}">
                <a16:creationId xmlns:a16="http://schemas.microsoft.com/office/drawing/2014/main" id="{5B12FD6E-0C66-AE5A-5BDA-D64D90DA2F81}"/>
              </a:ext>
            </a:extLst>
          </p:cNvPr>
          <p:cNvSpPr txBox="1"/>
          <p:nvPr/>
        </p:nvSpPr>
        <p:spPr>
          <a:xfrm>
            <a:off x="8524646" y="6054565"/>
            <a:ext cx="944989" cy="36933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Branchen Case Studies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535760B-318B-F914-8CA1-0D9822E1046A}"/>
              </a:ext>
            </a:extLst>
          </p:cNvPr>
          <p:cNvSpPr/>
          <p:nvPr/>
        </p:nvSpPr>
        <p:spPr bwMode="auto">
          <a:xfrm>
            <a:off x="5392163" y="1949542"/>
            <a:ext cx="1807669" cy="32406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/>
              <a:t>Unternehmensinterne Perspektive</a:t>
            </a:r>
          </a:p>
        </p:txBody>
      </p:sp>
      <p:sp>
        <p:nvSpPr>
          <p:cNvPr id="29" name="Trapez 28">
            <a:extLst>
              <a:ext uri="{FF2B5EF4-FFF2-40B4-BE49-F238E27FC236}">
                <a16:creationId xmlns:a16="http://schemas.microsoft.com/office/drawing/2014/main" id="{C3730D4C-EB14-F804-D5E2-D6D4371C7CC1}"/>
              </a:ext>
            </a:extLst>
          </p:cNvPr>
          <p:cNvSpPr/>
          <p:nvPr/>
        </p:nvSpPr>
        <p:spPr>
          <a:xfrm rot="2700000">
            <a:off x="10168921" y="423399"/>
            <a:ext cx="2655506" cy="607842"/>
          </a:xfrm>
          <a:prstGeom prst="trapezoid">
            <a:avLst>
              <a:gd name="adj" fmla="val 10131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err="1"/>
              <a:t>draft</a:t>
            </a:r>
            <a:endParaRPr lang="de-DE" dirty="0"/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9F1C8531-9FD8-CE93-5FF0-02515EC15824}"/>
              </a:ext>
            </a:extLst>
          </p:cNvPr>
          <p:cNvSpPr txBox="1"/>
          <p:nvPr/>
        </p:nvSpPr>
        <p:spPr>
          <a:xfrm>
            <a:off x="7438920" y="6054565"/>
            <a:ext cx="944989" cy="36933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 err="1"/>
              <a:t>Failure</a:t>
            </a:r>
            <a:endParaRPr lang="de-DE" sz="1200" dirty="0"/>
          </a:p>
          <a:p>
            <a:pPr algn="ctr"/>
            <a:r>
              <a:rPr lang="de-DE" sz="1200" dirty="0"/>
              <a:t>Case Studies</a:t>
            </a: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1C2E591F-246E-FC98-9E93-82979F66C80B}"/>
              </a:ext>
            </a:extLst>
          </p:cNvPr>
          <p:cNvSpPr txBox="1"/>
          <p:nvPr/>
        </p:nvSpPr>
        <p:spPr>
          <a:xfrm>
            <a:off x="10617507" y="5288803"/>
            <a:ext cx="1355833" cy="1846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5">
                    <a:lumMod val="75000"/>
                  </a:schemeClr>
                </a:solidFill>
              </a:rPr>
              <a:t>Simulationen? </a:t>
            </a:r>
          </a:p>
        </p:txBody>
      </p:sp>
    </p:spTree>
    <p:extLst>
      <p:ext uri="{BB962C8B-B14F-4D97-AF65-F5344CB8AC3E}">
        <p14:creationId xmlns:p14="http://schemas.microsoft.com/office/powerpoint/2010/main" val="180721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6" grpId="0" animBg="1"/>
      <p:bldP spid="28" grpId="0" animBg="1"/>
      <p:bldP spid="30" grpId="0"/>
      <p:bldP spid="32" grpId="0" animBg="1"/>
      <p:bldP spid="33" grpId="0" animBg="1"/>
      <p:bldP spid="34" grpId="0" animBg="1"/>
      <p:bldP spid="35" grpId="0" animBg="1"/>
      <p:bldP spid="3" grpId="0" animBg="1"/>
      <p:bldP spid="4" grpId="0" animBg="1"/>
      <p:bldP spid="31" grpId="0" animBg="1"/>
      <p:bldP spid="5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Zukunft-Fabrik">
      <a:dk1>
        <a:srgbClr val="0000A0"/>
      </a:dk1>
      <a:lt1>
        <a:srgbClr val="FFFFFF"/>
      </a:lt1>
      <a:dk2>
        <a:srgbClr val="FF6944"/>
      </a:dk2>
      <a:lt2>
        <a:srgbClr val="E7E6E6"/>
      </a:lt2>
      <a:accent1>
        <a:srgbClr val="004CDA"/>
      </a:accent1>
      <a:accent2>
        <a:srgbClr val="00C6DE"/>
      </a:accent2>
      <a:accent3>
        <a:srgbClr val="AA0085"/>
      </a:accent3>
      <a:accent4>
        <a:srgbClr val="EB0061"/>
      </a:accent4>
      <a:accent5>
        <a:srgbClr val="FFB53F"/>
      </a:accent5>
      <a:accent6>
        <a:srgbClr val="F9F87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Office PowerPoint</Application>
  <PresentationFormat>Breitbild</PresentationFormat>
  <Paragraphs>102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Zen Kaku Gothic Antique</vt:lpstr>
      <vt:lpstr>Arial</vt:lpstr>
      <vt:lpstr>Verdana</vt:lpstr>
      <vt:lpstr>Calibri</vt:lpstr>
      <vt:lpstr>1_Office Theme</vt:lpstr>
      <vt:lpstr>Abstrakte Visualisierung einer SGMM App - Vorschlag</vt:lpstr>
      <vt:lpstr>SGMM – Architektur Vorschlag Hinweis</vt:lpstr>
      <vt:lpstr>SGMM – Architektur Vorschlag Erste Ansicht aus „Flugzeugperspektive“</vt:lpstr>
      <vt:lpstr>SGMM – Architektur Vorschlag SGMM Wording in Wiki abrufbar</vt:lpstr>
      <vt:lpstr>SGMM – Architektur Vorschlag  Drill down &amp; Änderung der Perspektive</vt:lpstr>
      <vt:lpstr>SGMM – Architektur Vorschlag  Drill down &amp; Änderung der Perspektive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YLOB - Bridging the generational Gap</dc:title>
  <dc:creator>Gunnar Hauptmann</dc:creator>
  <cp:lastModifiedBy>Rainer Lampe</cp:lastModifiedBy>
  <cp:revision>31</cp:revision>
  <cp:lastPrinted>2024-07-10T14:52:53Z</cp:lastPrinted>
  <dcterms:created xsi:type="dcterms:W3CDTF">2020-09-07T09:33:06Z</dcterms:created>
  <dcterms:modified xsi:type="dcterms:W3CDTF">2025-03-05T22:43:32Z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0x010100530774792AEA2E4B92D8594DE452FF22</vt:lpwstr>
  </property>
  <property fmtid="{D5CDD505-2E9C-101B-9397-08002B2CF9AE}" pid="3" name="MediaServiceImageTags">
    <vt:lpwstr/>
  </property>
</Properties>
</file>