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9.jpg" ContentType="image/png"/>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84" r:id="rId5"/>
    <p:sldId id="286" r:id="rId6"/>
    <p:sldId id="287" r:id="rId7"/>
    <p:sldId id="301" r:id="rId8"/>
    <p:sldId id="310" r:id="rId9"/>
    <p:sldId id="288" r:id="rId10"/>
    <p:sldId id="302" r:id="rId11"/>
    <p:sldId id="312" r:id="rId12"/>
    <p:sldId id="303" r:id="rId13"/>
    <p:sldId id="313"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36" autoAdjust="0"/>
    <p:restoredTop sz="94899" autoAdjust="0"/>
  </p:normalViewPr>
  <p:slideViewPr>
    <p:cSldViewPr snapToGrid="0" snapToObjects="1" showGuides="1">
      <p:cViewPr>
        <p:scale>
          <a:sx n="25" d="100"/>
          <a:sy n="25" d="100"/>
        </p:scale>
        <p:origin x="2268" y="109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www.themobilepresenter.com/article.php/apple-after-steve-jobs" TargetMode="External"/><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110593" y="1318335"/>
            <a:ext cx="5832467" cy="1414232"/>
          </a:xfrm>
        </p:spPr>
        <p:txBody>
          <a:bodyPr/>
          <a:lstStyle/>
          <a:p>
            <a:pPr algn="ctr"/>
            <a:r>
              <a:rPr lang="en-US" sz="2800" kern="1200" dirty="0">
                <a:latin typeface="Algerian" panose="04020705040A02060702" pitchFamily="82" charset="0"/>
                <a:cs typeface="+mj-cs"/>
              </a:rPr>
              <a:t>       AI Based </a:t>
            </a:r>
            <a:br>
              <a:rPr lang="en-US" sz="2800" kern="1200" dirty="0">
                <a:latin typeface="Algerian" panose="04020705040A02060702" pitchFamily="82" charset="0"/>
                <a:cs typeface="+mj-cs"/>
              </a:rPr>
            </a:br>
            <a:r>
              <a:rPr lang="en-US" sz="2800" dirty="0">
                <a:latin typeface="Algerian" panose="04020705040A02060702" pitchFamily="82" charset="0"/>
              </a:rPr>
              <a:t>obstacle prevention tool</a:t>
            </a:r>
            <a:br>
              <a:rPr lang="en-US" sz="2800" dirty="0">
                <a:latin typeface="Algerian" panose="04020705040A02060702" pitchFamily="82" charset="0"/>
              </a:rPr>
            </a:br>
            <a:r>
              <a:rPr lang="en-US" sz="2800" dirty="0">
                <a:latin typeface="Algerian" panose="04020705040A02060702" pitchFamily="82" charset="0"/>
              </a:rPr>
              <a:t>(Ai-opt)</a:t>
            </a:r>
            <a:endParaRPr lang="en-US" sz="2800"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3320249"/>
            <a:ext cx="4760207" cy="2219417"/>
          </a:xfrm>
        </p:spPr>
        <p:txBody>
          <a:bodyPr/>
          <a:lstStyle/>
          <a:p>
            <a:pPr marL="0" indent="0" algn="ctr" fontAlgn="base">
              <a:lnSpc>
                <a:spcPct val="100000"/>
              </a:lnSpc>
              <a:spcAft>
                <a:spcPts val="600"/>
              </a:spcAft>
            </a:pPr>
            <a:r>
              <a:rPr lang="en-US" sz="1800" i="0" u="none" strike="noStrike" dirty="0">
                <a:effectLst/>
                <a:latin typeface="Amasis MT Pro" panose="02040504050005020304" pitchFamily="18" charset="0"/>
              </a:rPr>
              <a:t>TEAM MEMBERS:</a:t>
            </a:r>
            <a:r>
              <a:rPr lang="en-US" i="0" dirty="0">
                <a:effectLst/>
                <a:latin typeface="Amasis MT Pro" panose="02040504050005020304" pitchFamily="18" charset="0"/>
              </a:rPr>
              <a:t>​</a:t>
            </a:r>
          </a:p>
          <a:p>
            <a:pPr marL="0" indent="0" fontAlgn="base">
              <a:lnSpc>
                <a:spcPct val="100000"/>
              </a:lnSpc>
              <a:spcAft>
                <a:spcPts val="600"/>
              </a:spcAft>
            </a:pPr>
            <a:endParaRPr lang="en-US" sz="800" i="0" dirty="0">
              <a:effectLst/>
              <a:latin typeface="Amasis MT Pro" panose="02040504050005020304" pitchFamily="18" charset="0"/>
            </a:endParaRPr>
          </a:p>
          <a:p>
            <a:pPr algn="ctr" fontAlgn="base">
              <a:lnSpc>
                <a:spcPct val="100000"/>
              </a:lnSpc>
              <a:spcAft>
                <a:spcPts val="600"/>
              </a:spcAft>
            </a:pPr>
            <a:r>
              <a:rPr lang="en-US" sz="1600" b="0" i="0" u="none" strike="noStrike" dirty="0">
                <a:effectLst/>
                <a:latin typeface="Amasis MT Pro" panose="02040504050005020304" pitchFamily="18" charset="0"/>
              </a:rPr>
              <a:t>S.J SUMANTH(2010030377)</a:t>
            </a:r>
            <a:r>
              <a:rPr lang="en-US" sz="1600" b="0" i="0" dirty="0">
                <a:effectLst/>
                <a:latin typeface="Amasis MT Pro" panose="02040504050005020304" pitchFamily="18" charset="0"/>
              </a:rPr>
              <a:t>​</a:t>
            </a:r>
          </a:p>
          <a:p>
            <a:pPr algn="ctr" fontAlgn="base">
              <a:lnSpc>
                <a:spcPct val="100000"/>
              </a:lnSpc>
              <a:spcAft>
                <a:spcPts val="600"/>
              </a:spcAft>
            </a:pPr>
            <a:r>
              <a:rPr lang="en-US" sz="1600" b="0" i="0" u="none" strike="noStrike" dirty="0">
                <a:effectLst/>
                <a:latin typeface="Amasis MT Pro" panose="02040504050005020304" pitchFamily="18" charset="0"/>
              </a:rPr>
              <a:t>CH. SHRAVAN(200030536)</a:t>
            </a:r>
            <a:r>
              <a:rPr lang="en-US" sz="1600" b="0" i="0" dirty="0">
                <a:effectLst/>
                <a:latin typeface="Amasis MT Pro" panose="02040504050005020304" pitchFamily="18" charset="0"/>
              </a:rPr>
              <a:t>​</a:t>
            </a:r>
          </a:p>
          <a:p>
            <a:pPr algn="ctr" fontAlgn="base">
              <a:lnSpc>
                <a:spcPct val="100000"/>
              </a:lnSpc>
              <a:spcAft>
                <a:spcPts val="600"/>
              </a:spcAft>
            </a:pPr>
            <a:r>
              <a:rPr lang="en-US" sz="1600" b="0" i="0" u="none" strike="noStrike" dirty="0">
                <a:effectLst/>
                <a:latin typeface="Amasis MT Pro" panose="02040504050005020304" pitchFamily="18" charset="0"/>
              </a:rPr>
              <a:t>E. PAVAN SAI(2010030538)</a:t>
            </a:r>
            <a:r>
              <a:rPr lang="en-US" sz="1600" b="0" i="0" dirty="0">
                <a:effectLst/>
                <a:latin typeface="Amasis MT Pro" panose="02040504050005020304" pitchFamily="18" charset="0"/>
              </a:rPr>
              <a:t>​</a:t>
            </a:r>
          </a:p>
          <a:p>
            <a:pPr algn="ctr" fontAlgn="base">
              <a:lnSpc>
                <a:spcPct val="100000"/>
              </a:lnSpc>
              <a:spcAft>
                <a:spcPts val="600"/>
              </a:spcAft>
            </a:pPr>
            <a:r>
              <a:rPr lang="en-US" sz="1600" b="0" i="0" u="none" strike="noStrike" dirty="0">
                <a:effectLst/>
                <a:latin typeface="Amasis MT Pro" panose="02040504050005020304" pitchFamily="18" charset="0"/>
              </a:rPr>
              <a:t>E. SHIVA GOUD(2010030542)</a:t>
            </a:r>
            <a:endParaRPr lang="en-IN" sz="1600" dirty="0">
              <a:latin typeface="Amasis MT Pro" panose="02040504050005020304" pitchFamily="18" charset="0"/>
            </a:endParaRPr>
          </a:p>
          <a:p>
            <a:r>
              <a:rPr lang="en-US" dirty="0"/>
              <a:t>​</a:t>
            </a:r>
          </a:p>
          <a:p>
            <a:endParaRPr lang="en-US" dirty="0"/>
          </a:p>
        </p:txBody>
      </p:sp>
      <p:pic>
        <p:nvPicPr>
          <p:cNvPr id="6" name="Picture 5">
            <a:extLst>
              <a:ext uri="{FF2B5EF4-FFF2-40B4-BE49-F238E27FC236}">
                <a16:creationId xmlns:a16="http://schemas.microsoft.com/office/drawing/2014/main" id="{051FF0DB-C976-A530-7218-8E5656E29459}"/>
              </a:ext>
            </a:extLst>
          </p:cNvPr>
          <p:cNvPicPr>
            <a:picLocks noChangeAspect="1"/>
          </p:cNvPicPr>
          <p:nvPr/>
        </p:nvPicPr>
        <p:blipFill>
          <a:blip r:embed="rId2"/>
          <a:stretch>
            <a:fillRect/>
          </a:stretch>
        </p:blipFill>
        <p:spPr>
          <a:xfrm>
            <a:off x="7246779" y="3582299"/>
            <a:ext cx="3834628" cy="2158609"/>
          </a:xfrm>
          <a:prstGeom prst="rect">
            <a:avLst/>
          </a:prstGeom>
        </p:spPr>
      </p:pic>
      <p:pic>
        <p:nvPicPr>
          <p:cNvPr id="11" name="Picture Placeholder 10" descr="A person riding a motorcycle down the road&#10;&#10;Description automatically generated with low confidence">
            <a:extLst>
              <a:ext uri="{FF2B5EF4-FFF2-40B4-BE49-F238E27FC236}">
                <a16:creationId xmlns:a16="http://schemas.microsoft.com/office/drawing/2014/main" id="{B028B198-6E28-14FE-936A-CD0F55110CA2}"/>
              </a:ext>
            </a:extLst>
          </p:cNvPr>
          <p:cNvPicPr>
            <a:picLocks noGrp="1" noChangeAspect="1"/>
          </p:cNvPicPr>
          <p:nvPr>
            <p:ph type="pic" sz="quarter" idx="10"/>
          </p:nvPr>
        </p:nvPicPr>
        <p:blipFill rotWithShape="1">
          <a:blip r:embed="rId3"/>
          <a:srcRect l="127" r="39"/>
          <a:stretch/>
        </p:blipFill>
        <p:spPr>
          <a:xfrm>
            <a:off x="7246779" y="811393"/>
            <a:ext cx="3834628" cy="4928616"/>
          </a:xfrm>
        </p:spPr>
      </p:pic>
      <p:sp>
        <p:nvSpPr>
          <p:cNvPr id="3" name="Text Placeholder 2">
            <a:extLst>
              <a:ext uri="{FF2B5EF4-FFF2-40B4-BE49-F238E27FC236}">
                <a16:creationId xmlns:a16="http://schemas.microsoft.com/office/drawing/2014/main" id="{D0AA279E-B769-D03C-F7B5-933ECE92F0F2}"/>
              </a:ext>
            </a:extLst>
          </p:cNvPr>
          <p:cNvSpPr txBox="1">
            <a:spLocks/>
          </p:cNvSpPr>
          <p:nvPr/>
        </p:nvSpPr>
        <p:spPr>
          <a:xfrm>
            <a:off x="-6938074" y="2441448"/>
            <a:ext cx="1622425" cy="1622425"/>
          </a:xfrm>
          <a:prstGeom prst="ellipse">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Amasis MT Pro" panose="02040504050005020304" pitchFamily="18" charset="0"/>
            </a:endParaRPr>
          </a:p>
        </p:txBody>
      </p:sp>
      <p:sp>
        <p:nvSpPr>
          <p:cNvPr id="4" name="Title 1">
            <a:extLst>
              <a:ext uri="{FF2B5EF4-FFF2-40B4-BE49-F238E27FC236}">
                <a16:creationId xmlns:a16="http://schemas.microsoft.com/office/drawing/2014/main" id="{E2D12583-ACBD-9928-2466-D63C2705DA22}"/>
              </a:ext>
            </a:extLst>
          </p:cNvPr>
          <p:cNvSpPr txBox="1">
            <a:spLocks/>
          </p:cNvSpPr>
          <p:nvPr/>
        </p:nvSpPr>
        <p:spPr>
          <a:xfrm>
            <a:off x="4568952" y="-4936236"/>
            <a:ext cx="9912096" cy="101498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atin typeface="Algerian" panose="04020705040A02060702" pitchFamily="82" charset="0"/>
              </a:rPr>
              <a:t>Outline</a:t>
            </a:r>
            <a:endParaRPr lang="en-US" dirty="0"/>
          </a:p>
        </p:txBody>
      </p:sp>
      <p:sp>
        <p:nvSpPr>
          <p:cNvPr id="5" name="Text Placeholder 7">
            <a:extLst>
              <a:ext uri="{FF2B5EF4-FFF2-40B4-BE49-F238E27FC236}">
                <a16:creationId xmlns:a16="http://schemas.microsoft.com/office/drawing/2014/main" id="{A5F439B8-F743-C088-6227-8EE060FC1FB3}"/>
              </a:ext>
            </a:extLst>
          </p:cNvPr>
          <p:cNvSpPr txBox="1">
            <a:spLocks/>
          </p:cNvSpPr>
          <p:nvPr/>
        </p:nvSpPr>
        <p:spPr>
          <a:xfrm>
            <a:off x="-4205098" y="8287512"/>
            <a:ext cx="2376298"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Amasis MT Pro" panose="02040504050005020304" pitchFamily="18" charset="0"/>
              </a:rPr>
              <a:t>Introduction</a:t>
            </a:r>
          </a:p>
          <a:p>
            <a:endParaRPr lang="en-US" dirty="0"/>
          </a:p>
        </p:txBody>
      </p:sp>
      <p:sp>
        <p:nvSpPr>
          <p:cNvPr id="7" name="Text Placeholder 8">
            <a:extLst>
              <a:ext uri="{FF2B5EF4-FFF2-40B4-BE49-F238E27FC236}">
                <a16:creationId xmlns:a16="http://schemas.microsoft.com/office/drawing/2014/main" id="{D0ACE63A-7CC2-D40A-C315-EE62A829C334}"/>
              </a:ext>
            </a:extLst>
          </p:cNvPr>
          <p:cNvSpPr txBox="1">
            <a:spLocks/>
          </p:cNvSpPr>
          <p:nvPr/>
        </p:nvSpPr>
        <p:spPr>
          <a:xfrm>
            <a:off x="489204" y="9432102"/>
            <a:ext cx="1947672"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atin typeface="Amasis MT Pro" panose="02040504050005020304" pitchFamily="18" charset="0"/>
              </a:rPr>
              <a:t>Literature Review</a:t>
            </a:r>
            <a:endParaRPr lang="en-US" dirty="0">
              <a:latin typeface="Amasis MT Pro" panose="02040504050005020304" pitchFamily="18" charset="0"/>
            </a:endParaRPr>
          </a:p>
        </p:txBody>
      </p:sp>
      <p:sp>
        <p:nvSpPr>
          <p:cNvPr id="8" name="Text Placeholder 9">
            <a:extLst>
              <a:ext uri="{FF2B5EF4-FFF2-40B4-BE49-F238E27FC236}">
                <a16:creationId xmlns:a16="http://schemas.microsoft.com/office/drawing/2014/main" id="{051828C1-ED7D-A48A-E464-27AEAE9912DA}"/>
              </a:ext>
            </a:extLst>
          </p:cNvPr>
          <p:cNvSpPr txBox="1">
            <a:spLocks/>
          </p:cNvSpPr>
          <p:nvPr/>
        </p:nvSpPr>
        <p:spPr>
          <a:xfrm>
            <a:off x="4194492" y="9440444"/>
            <a:ext cx="2748568" cy="622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atin typeface="Amasis MT Pro" panose="02040504050005020304" pitchFamily="18" charset="0"/>
              </a:rPr>
              <a:t>Problem Statement and Objectives</a:t>
            </a:r>
          </a:p>
          <a:p>
            <a:endParaRPr lang="en-US" dirty="0"/>
          </a:p>
        </p:txBody>
      </p:sp>
      <p:sp>
        <p:nvSpPr>
          <p:cNvPr id="9" name="Text Placeholder 10">
            <a:extLst>
              <a:ext uri="{FF2B5EF4-FFF2-40B4-BE49-F238E27FC236}">
                <a16:creationId xmlns:a16="http://schemas.microsoft.com/office/drawing/2014/main" id="{DDF37E18-659D-174B-DCA3-0979466E56D5}"/>
              </a:ext>
            </a:extLst>
          </p:cNvPr>
          <p:cNvSpPr txBox="1">
            <a:spLocks/>
          </p:cNvSpPr>
          <p:nvPr/>
        </p:nvSpPr>
        <p:spPr>
          <a:xfrm>
            <a:off x="9133734" y="9432102"/>
            <a:ext cx="2569061"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masis MT Pro" panose="02040504050005020304" pitchFamily="18" charset="0"/>
              </a:rPr>
              <a:t>Proposed Methodology</a:t>
            </a:r>
          </a:p>
          <a:p>
            <a:endParaRPr lang="en-US" dirty="0"/>
          </a:p>
        </p:txBody>
      </p:sp>
      <p:sp>
        <p:nvSpPr>
          <p:cNvPr id="10" name="Text Placeholder 11">
            <a:extLst>
              <a:ext uri="{FF2B5EF4-FFF2-40B4-BE49-F238E27FC236}">
                <a16:creationId xmlns:a16="http://schemas.microsoft.com/office/drawing/2014/main" id="{CA89CCF6-27FC-DBBD-B737-C66919B4B77D}"/>
              </a:ext>
            </a:extLst>
          </p:cNvPr>
          <p:cNvSpPr txBox="1">
            <a:spLocks/>
          </p:cNvSpPr>
          <p:nvPr/>
        </p:nvSpPr>
        <p:spPr>
          <a:xfrm>
            <a:off x="14038008" y="8287512"/>
            <a:ext cx="2376298"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atin typeface="Amasis MT Pro" panose="02040504050005020304" pitchFamily="18" charset="0"/>
              </a:rPr>
              <a:t>References</a:t>
            </a:r>
          </a:p>
          <a:p>
            <a:endParaRPr lang="en-US" dirty="0"/>
          </a:p>
        </p:txBody>
      </p:sp>
    </p:spTree>
    <p:extLst>
      <p:ext uri="{BB962C8B-B14F-4D97-AF65-F5344CB8AC3E}">
        <p14:creationId xmlns:p14="http://schemas.microsoft.com/office/powerpoint/2010/main" val="40970233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3BC0-3625-8909-5F2D-81AF953788E0}"/>
              </a:ext>
            </a:extLst>
          </p:cNvPr>
          <p:cNvSpPr>
            <a:spLocks noGrp="1"/>
          </p:cNvSpPr>
          <p:nvPr>
            <p:ph type="ctrTitle"/>
          </p:nvPr>
        </p:nvSpPr>
        <p:spPr>
          <a:xfrm>
            <a:off x="3161377" y="1113866"/>
            <a:ext cx="7307840" cy="883779"/>
          </a:xfrm>
        </p:spPr>
        <p:txBody>
          <a:bodyPr/>
          <a:lstStyle/>
          <a:p>
            <a:r>
              <a:rPr lang="en-US" dirty="0">
                <a:latin typeface="Algerian" panose="04020705040A02060702" pitchFamily="82" charset="0"/>
              </a:rPr>
              <a:t>References</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93785578-4017-4F19-8844-3C83BCBD2B4C}"/>
              </a:ext>
            </a:extLst>
          </p:cNvPr>
          <p:cNvSpPr>
            <a:spLocks noGrp="1"/>
          </p:cNvSpPr>
          <p:nvPr>
            <p:ph type="subTitle" idx="1"/>
          </p:nvPr>
        </p:nvSpPr>
        <p:spPr>
          <a:xfrm>
            <a:off x="2498034" y="2158409"/>
            <a:ext cx="7195931" cy="3072809"/>
          </a:xfrm>
        </p:spPr>
        <p:txBody>
          <a:bodyPr/>
          <a:lstStyle/>
          <a:p>
            <a:r>
              <a:rPr lang="en-US" sz="2000" dirty="0">
                <a:latin typeface="Amasis MT Pro" panose="02040504050005020304" pitchFamily="18" charset="0"/>
              </a:rPr>
              <a:t>1. </a:t>
            </a:r>
            <a:r>
              <a:rPr lang="en-US" sz="2000" b="0" i="0" dirty="0">
                <a:effectLst/>
                <a:latin typeface="Amasis MT Pro" panose="02040504050005020304" pitchFamily="18" charset="0"/>
              </a:rPr>
              <a:t>An Efficient Pedestrian Detection Method Based on YOLOv2</a:t>
            </a:r>
          </a:p>
          <a:p>
            <a:r>
              <a:rPr lang="en-US" sz="2000" dirty="0">
                <a:latin typeface="Amasis MT Pro" panose="02040504050005020304" pitchFamily="18" charset="0"/>
              </a:rPr>
              <a:t>2. Accident Avoidance and Improving Road Safety with use of Raspberry Pi for Object Detection</a:t>
            </a:r>
          </a:p>
          <a:p>
            <a:r>
              <a:rPr lang="en-US" sz="2000" dirty="0">
                <a:latin typeface="Amasis MT Pro" panose="02040504050005020304" pitchFamily="18" charset="0"/>
              </a:rPr>
              <a:t>3. A Review of Detection and Tracking of Object from Image and Video Sequence</a:t>
            </a:r>
          </a:p>
          <a:p>
            <a:endParaRPr lang="en-US" sz="1800" dirty="0">
              <a:latin typeface="Amasis MT Pro" panose="02040504050005020304" pitchFamily="18" charset="0"/>
            </a:endParaRPr>
          </a:p>
        </p:txBody>
      </p:sp>
    </p:spTree>
    <p:extLst>
      <p:ext uri="{BB962C8B-B14F-4D97-AF65-F5344CB8AC3E}">
        <p14:creationId xmlns:p14="http://schemas.microsoft.com/office/powerpoint/2010/main" val="3813511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7D98C8-D92C-7CDC-A7E5-344C81D9F6C0}"/>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3" name="Footer Placeholder 2">
            <a:extLst>
              <a:ext uri="{FF2B5EF4-FFF2-40B4-BE49-F238E27FC236}">
                <a16:creationId xmlns:a16="http://schemas.microsoft.com/office/drawing/2014/main" id="{1ECC1977-8FE0-3C22-AF7D-924606C7F7B1}"/>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93A5E5D8-08F9-82C1-9DD1-93B1C0380D5D}"/>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794187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sz="6000" kern="1200" dirty="0">
                <a:solidFill>
                  <a:schemeClr val="tx1"/>
                </a:solidFill>
                <a:latin typeface="Algerian" panose="04020705040A02060702" pitchFamily="82" charset="0"/>
                <a:cs typeface="+mj-cs"/>
              </a:rPr>
              <a:t>Outline</a:t>
            </a:r>
            <a:endParaRPr lang="en-US" dirty="0"/>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latin typeface="Amasis MT Pro" panose="02040504050005020304" pitchFamily="18" charset="0"/>
              </a:rPr>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latin typeface="Amasis MT Pro" panose="02040504050005020304" pitchFamily="18" charset="0"/>
              </a:rPr>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latin typeface="Amasis MT Pro" panose="02040504050005020304" pitchFamily="18" charset="0"/>
              </a:rPr>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latin typeface="Amasis MT Pro" panose="02040504050005020304" pitchFamily="18" charset="0"/>
              </a:rPr>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latin typeface="Amasis MT Pro" panose="02040504050005020304" pitchFamily="18" charset="0"/>
              </a:rPr>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latin typeface="Amasis MT Pro" panose="02040504050005020304" pitchFamily="18" charset="0"/>
              </a:rPr>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pPr lvl="0">
              <a:lnSpc>
                <a:spcPct val="100000"/>
              </a:lnSpc>
            </a:pPr>
            <a:r>
              <a:rPr lang="en-US" dirty="0">
                <a:latin typeface="Amasis MT Pro" panose="02040504050005020304" pitchFamily="18" charset="0"/>
              </a:rPr>
              <a:t>Literature Review</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pPr lvl="0">
              <a:lnSpc>
                <a:spcPct val="100000"/>
              </a:lnSpc>
            </a:pPr>
            <a:r>
              <a:rPr lang="en-US" dirty="0">
                <a:latin typeface="Amasis MT Pro" panose="02040504050005020304" pitchFamily="18" charset="0"/>
              </a:rPr>
              <a:t>Problem Statement and Objectives</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pPr lvl="0">
              <a:lnSpc>
                <a:spcPct val="100000"/>
              </a:lnSpc>
            </a:pPr>
            <a:r>
              <a:rPr lang="en-US" dirty="0">
                <a:latin typeface="Amasis MT Pro" panose="02040504050005020304" pitchFamily="18" charset="0"/>
              </a:rPr>
              <a:t>Proposed Methodology</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pPr lvl="0">
              <a:lnSpc>
                <a:spcPct val="100000"/>
              </a:lnSpc>
            </a:pPr>
            <a:r>
              <a:rPr lang="en-US" dirty="0">
                <a:latin typeface="Amasis MT Pro" panose="02040504050005020304" pitchFamily="18" charset="0"/>
              </a:rPr>
              <a:t>References</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
        <p:nvSpPr>
          <p:cNvPr id="16" name="Content Placeholder 3">
            <a:extLst>
              <a:ext uri="{FF2B5EF4-FFF2-40B4-BE49-F238E27FC236}">
                <a16:creationId xmlns:a16="http://schemas.microsoft.com/office/drawing/2014/main" id="{0ABB01BB-2584-CCB5-ABA4-FB56CB0B5EA7}"/>
              </a:ext>
            </a:extLst>
          </p:cNvPr>
          <p:cNvSpPr txBox="1">
            <a:spLocks/>
          </p:cNvSpPr>
          <p:nvPr/>
        </p:nvSpPr>
        <p:spPr>
          <a:xfrm>
            <a:off x="-9761246" y="1573003"/>
            <a:ext cx="6221692" cy="37158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7764" indent="-342900">
              <a:buFont typeface="Wingdings" panose="05000000000000000000" pitchFamily="2" charset="2"/>
              <a:buChar char="Ø"/>
            </a:pPr>
            <a:r>
              <a:rPr lang="en-US" sz="2000" dirty="0">
                <a:latin typeface="Amasis MT Pro" panose="02040504050005020304" pitchFamily="18" charset="0"/>
              </a:rPr>
              <a:t>In India, every year nearly 4 to 5 lakh accidents happen .In those accidents almost 2 to 3 lakh people die.</a:t>
            </a:r>
          </a:p>
          <a:p>
            <a:pPr marL="397764" indent="-342900">
              <a:buFont typeface="Wingdings" panose="05000000000000000000" pitchFamily="2" charset="2"/>
              <a:buChar char="Ø"/>
            </a:pPr>
            <a:r>
              <a:rPr lang="en-US" sz="2000" dirty="0">
                <a:latin typeface="Amasis MT Pro" panose="02040504050005020304" pitchFamily="18" charset="0"/>
              </a:rPr>
              <a:t>Many of these accidents happen due to reasons like obstacles on the road and low visibility during night.</a:t>
            </a:r>
          </a:p>
          <a:p>
            <a:pPr marL="397764" indent="-342900">
              <a:buFont typeface="Wingdings" panose="05000000000000000000" pitchFamily="2" charset="2"/>
              <a:buChar char="Ø"/>
            </a:pPr>
            <a:r>
              <a:rPr lang="en-US" sz="2000" dirty="0">
                <a:latin typeface="Amasis MT Pro" panose="02040504050005020304" pitchFamily="18" charset="0"/>
              </a:rPr>
              <a:t>These minute human errors are making such huge losses to the society.</a:t>
            </a:r>
          </a:p>
        </p:txBody>
      </p:sp>
      <p:pic>
        <p:nvPicPr>
          <p:cNvPr id="17" name="Picture 16">
            <a:extLst>
              <a:ext uri="{FF2B5EF4-FFF2-40B4-BE49-F238E27FC236}">
                <a16:creationId xmlns:a16="http://schemas.microsoft.com/office/drawing/2014/main" id="{DC2A77E5-5165-48DE-3088-3338CF3C5FE0}"/>
              </a:ext>
            </a:extLst>
          </p:cNvPr>
          <p:cNvPicPr>
            <a:picLocks noChangeAspect="1"/>
          </p:cNvPicPr>
          <p:nvPr/>
        </p:nvPicPr>
        <p:blipFill rotWithShape="1">
          <a:blip r:embed="rId2"/>
          <a:srcRect l="29" t="12" r="64" b="97"/>
          <a:stretch/>
        </p:blipFill>
        <p:spPr>
          <a:xfrm>
            <a:off x="17212056" y="521679"/>
            <a:ext cx="3895344" cy="4118901"/>
          </a:xfrm>
          <a:prstGeom prst="rect">
            <a:avLst/>
          </a:prstGeom>
        </p:spPr>
      </p:pic>
      <p:pic>
        <p:nvPicPr>
          <p:cNvPr id="18" name="Picture 4">
            <a:extLst>
              <a:ext uri="{FF2B5EF4-FFF2-40B4-BE49-F238E27FC236}">
                <a16:creationId xmlns:a16="http://schemas.microsoft.com/office/drawing/2014/main" id="{04117A71-FE07-841A-97BE-5CC6A4EFE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2056" y="6524348"/>
            <a:ext cx="3895344" cy="273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978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153077"/>
            <a:ext cx="5038344" cy="684763"/>
          </a:xfrm>
        </p:spPr>
        <p:txBody>
          <a:bodyPr/>
          <a:lstStyle/>
          <a:p>
            <a:pPr algn="ctr"/>
            <a:r>
              <a:rPr lang="en-US" sz="4000" dirty="0">
                <a:latin typeface="Algerian" panose="04020705040A02060702" pitchFamily="82" charset="0"/>
              </a:rPr>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89814" y="1989055"/>
            <a:ext cx="6221692" cy="3715867"/>
          </a:xfrm>
        </p:spPr>
        <p:txBody>
          <a:bodyPr/>
          <a:lstStyle/>
          <a:p>
            <a:pPr marL="397764" lvl="0" indent="-342900">
              <a:buFont typeface="Wingdings" panose="05000000000000000000" pitchFamily="2" charset="2"/>
              <a:buChar char="Ø"/>
            </a:pPr>
            <a:r>
              <a:rPr lang="en-US" sz="2000" dirty="0">
                <a:latin typeface="Amasis MT Pro" panose="02040504050005020304" pitchFamily="18" charset="0"/>
              </a:rPr>
              <a:t>In India, every year nearly 4 to 5 lakh accidents happen .In those accidents almost 2 to 3 lakh people die.</a:t>
            </a:r>
          </a:p>
          <a:p>
            <a:pPr marL="397764" lvl="0" indent="-342900">
              <a:buFont typeface="Wingdings" panose="05000000000000000000" pitchFamily="2" charset="2"/>
              <a:buChar char="Ø"/>
            </a:pPr>
            <a:r>
              <a:rPr lang="en-US" sz="2000" dirty="0">
                <a:latin typeface="Amasis MT Pro" panose="02040504050005020304" pitchFamily="18" charset="0"/>
              </a:rPr>
              <a:t>Many of these accidents happen due to reasons like obstacles on the road and low visibility during night.</a:t>
            </a:r>
          </a:p>
          <a:p>
            <a:pPr marL="397764" lvl="0" indent="-342900">
              <a:buFont typeface="Wingdings" panose="05000000000000000000" pitchFamily="2" charset="2"/>
              <a:buChar char="Ø"/>
            </a:pPr>
            <a:r>
              <a:rPr lang="en-US" sz="2000" dirty="0">
                <a:latin typeface="Amasis MT Pro" panose="02040504050005020304" pitchFamily="18" charset="0"/>
              </a:rPr>
              <a:t>These minute human errors are making such huge losses to the society.</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sp>
        <p:nvSpPr>
          <p:cNvPr id="6" name="Picture Placeholder 5">
            <a:extLst>
              <a:ext uri="{FF2B5EF4-FFF2-40B4-BE49-F238E27FC236}">
                <a16:creationId xmlns:a16="http://schemas.microsoft.com/office/drawing/2014/main" id="{D9A4DF23-7DA9-4844-64DE-F86D4CAF7D4E}"/>
              </a:ext>
            </a:extLst>
          </p:cNvPr>
          <p:cNvSpPr>
            <a:spLocks noGrp="1"/>
          </p:cNvSpPr>
          <p:nvPr>
            <p:ph type="pic" sz="quarter" idx="13"/>
          </p:nvPr>
        </p:nvSpPr>
        <p:spPr/>
      </p:sp>
      <p:pic>
        <p:nvPicPr>
          <p:cNvPr id="8" name="Picture 7">
            <a:extLst>
              <a:ext uri="{FF2B5EF4-FFF2-40B4-BE49-F238E27FC236}">
                <a16:creationId xmlns:a16="http://schemas.microsoft.com/office/drawing/2014/main" id="{181C99F3-23C4-B056-9987-3726CA813C88}"/>
              </a:ext>
            </a:extLst>
          </p:cNvPr>
          <p:cNvPicPr>
            <a:picLocks noChangeAspect="1"/>
          </p:cNvPicPr>
          <p:nvPr/>
        </p:nvPicPr>
        <p:blipFill rotWithShape="1">
          <a:blip r:embed="rId2"/>
          <a:srcRect l="29" t="12" r="64" b="97"/>
          <a:stretch/>
        </p:blipFill>
        <p:spPr>
          <a:xfrm>
            <a:off x="8296656" y="0"/>
            <a:ext cx="3895344" cy="4118901"/>
          </a:xfrm>
          <a:prstGeom prst="rect">
            <a:avLst/>
          </a:prstGeom>
        </p:spPr>
      </p:pic>
      <p:pic>
        <p:nvPicPr>
          <p:cNvPr id="2052" name="Picture 4">
            <a:extLst>
              <a:ext uri="{FF2B5EF4-FFF2-40B4-BE49-F238E27FC236}">
                <a16:creationId xmlns:a16="http://schemas.microsoft.com/office/drawing/2014/main" id="{8E1D995B-6C1D-11BF-5BFB-B839E7F43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656" y="4118901"/>
            <a:ext cx="3895344" cy="27390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FEA9CF5-3ED0-F892-BE84-0637C1981659}"/>
              </a:ext>
            </a:extLst>
          </p:cNvPr>
          <p:cNvPicPr>
            <a:picLocks noChangeAspect="1"/>
          </p:cNvPicPr>
          <p:nvPr/>
        </p:nvPicPr>
        <p:blipFill rotWithShape="1">
          <a:blip r:embed="rId4"/>
          <a:srcRect b="188"/>
          <a:stretch/>
        </p:blipFill>
        <p:spPr>
          <a:xfrm>
            <a:off x="17227538" y="-4411762"/>
            <a:ext cx="3879862" cy="3646024"/>
          </a:xfrm>
          <a:prstGeom prst="rect">
            <a:avLst/>
          </a:prstGeom>
        </p:spPr>
      </p:pic>
      <p:pic>
        <p:nvPicPr>
          <p:cNvPr id="5" name="Picture 2">
            <a:extLst>
              <a:ext uri="{FF2B5EF4-FFF2-40B4-BE49-F238E27FC236}">
                <a16:creationId xmlns:a16="http://schemas.microsoft.com/office/drawing/2014/main" id="{304AE07B-A56D-D31F-8B67-1EB65BC516C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 r="167"/>
          <a:stretch/>
        </p:blipFill>
        <p:spPr bwMode="auto">
          <a:xfrm>
            <a:off x="17646638" y="7760825"/>
            <a:ext cx="3879862" cy="321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153077"/>
            <a:ext cx="5038344" cy="684763"/>
          </a:xfrm>
        </p:spPr>
        <p:txBody>
          <a:bodyPr/>
          <a:lstStyle/>
          <a:p>
            <a:pPr algn="ctr"/>
            <a:r>
              <a:rPr lang="en-US" sz="4000" dirty="0">
                <a:latin typeface="Algerian" panose="04020705040A02060702" pitchFamily="82" charset="0"/>
              </a:rPr>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89814" y="1989055"/>
            <a:ext cx="6221692" cy="3715867"/>
          </a:xfrm>
        </p:spPr>
        <p:txBody>
          <a:bodyPr/>
          <a:lstStyle/>
          <a:p>
            <a:pPr marL="340614" indent="-285750" defTabSz="914400">
              <a:lnSpc>
                <a:spcPct val="110000"/>
              </a:lnSpc>
              <a:spcAft>
                <a:spcPts val="600"/>
              </a:spcAft>
              <a:buClr>
                <a:schemeClr val="tx1"/>
              </a:buClr>
              <a:buFont typeface="Wingdings" panose="05000000000000000000" pitchFamily="2" charset="2"/>
              <a:buChar char="Ø"/>
            </a:pPr>
            <a:r>
              <a:rPr lang="en-US" sz="1800" dirty="0">
                <a:latin typeface="Amasis MT Pro" panose="02040504050005020304" pitchFamily="18" charset="0"/>
              </a:rPr>
              <a:t>On a survey about two-wheeler road accidents , we came to know that major percentage of accidents happen at nighttime.</a:t>
            </a:r>
          </a:p>
          <a:p>
            <a:pPr marL="340614" indent="-285750" defTabSz="914400">
              <a:lnSpc>
                <a:spcPct val="110000"/>
              </a:lnSpc>
              <a:spcAft>
                <a:spcPts val="600"/>
              </a:spcAft>
              <a:buClr>
                <a:schemeClr val="tx1"/>
              </a:buClr>
              <a:buFont typeface="Wingdings" panose="05000000000000000000" pitchFamily="2" charset="2"/>
              <a:buChar char="Ø"/>
            </a:pPr>
            <a:r>
              <a:rPr lang="en-US" sz="1800" dirty="0">
                <a:latin typeface="Amasis MT Pro" panose="02040504050005020304" pitchFamily="18" charset="0"/>
              </a:rPr>
              <a:t>Most of these accidents were led by pits, sand, rocks and other obstacles on the road.</a:t>
            </a:r>
          </a:p>
          <a:p>
            <a:pPr marL="340614" indent="-285750" defTabSz="914400">
              <a:lnSpc>
                <a:spcPct val="110000"/>
              </a:lnSpc>
              <a:spcAft>
                <a:spcPts val="600"/>
              </a:spcAft>
              <a:buClr>
                <a:schemeClr val="tx1"/>
              </a:buClr>
              <a:buFont typeface="Wingdings" panose="05000000000000000000" pitchFamily="2" charset="2"/>
              <a:buChar char="Ø"/>
            </a:pPr>
            <a:r>
              <a:rPr lang="en-US" sz="1800" dirty="0">
                <a:latin typeface="Amasis MT Pro" panose="02040504050005020304" pitchFamily="18" charset="0"/>
              </a:rPr>
              <a:t>Due to low visibility at nighttime these obstacles can’t be spotted by the rider.</a:t>
            </a:r>
          </a:p>
          <a:p>
            <a:pPr marL="340614" indent="-285750" defTabSz="914400">
              <a:lnSpc>
                <a:spcPct val="110000"/>
              </a:lnSpc>
              <a:spcAft>
                <a:spcPts val="600"/>
              </a:spcAft>
              <a:buClr>
                <a:schemeClr val="tx1"/>
              </a:buClr>
              <a:buFont typeface="Wingdings" panose="05000000000000000000" pitchFamily="2" charset="2"/>
              <a:buChar char="Ø"/>
            </a:pPr>
            <a:r>
              <a:rPr lang="en-US" sz="1800" dirty="0">
                <a:latin typeface="Amasis MT Pro" panose="02040504050005020304" pitchFamily="18" charset="0"/>
              </a:rPr>
              <a:t>There is no existing technology for alerting the rider in above scenarios.</a:t>
            </a:r>
          </a:p>
          <a:p>
            <a:pPr marL="340614" indent="-285750" defTabSz="914400">
              <a:lnSpc>
                <a:spcPct val="110000"/>
              </a:lnSpc>
              <a:spcAft>
                <a:spcPts val="600"/>
              </a:spcAft>
              <a:buClr>
                <a:schemeClr val="tx1"/>
              </a:buClr>
              <a:buFont typeface="Wingdings" panose="05000000000000000000" pitchFamily="2" charset="2"/>
              <a:buChar char="Ø"/>
            </a:pPr>
            <a:r>
              <a:rPr lang="en-US" sz="1800" dirty="0">
                <a:latin typeface="Amasis MT Pro" panose="02040504050005020304" pitchFamily="18" charset="0"/>
              </a:rPr>
              <a:t>So, we wanted to explore this problem through object detection.</a:t>
            </a:r>
          </a:p>
          <a:p>
            <a:pPr indent="-228600" defTabSz="914400">
              <a:lnSpc>
                <a:spcPct val="110000"/>
              </a:lnSpc>
              <a:spcAft>
                <a:spcPts val="600"/>
              </a:spcAft>
              <a:buClr>
                <a:schemeClr val="tx1"/>
              </a:buClr>
              <a:buFont typeface="Arial" panose="020B0604020202020204" pitchFamily="34" charset="0"/>
              <a:buChar char="•"/>
            </a:pPr>
            <a:endParaRPr lang="en-US" sz="1050" b="0" i="0" dirty="0">
              <a:latin typeface="Amasis MT Pro" panose="02040504050005020304" pitchFamily="18" charset="0"/>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sp>
        <p:nvSpPr>
          <p:cNvPr id="6" name="Picture Placeholder 5">
            <a:extLst>
              <a:ext uri="{FF2B5EF4-FFF2-40B4-BE49-F238E27FC236}">
                <a16:creationId xmlns:a16="http://schemas.microsoft.com/office/drawing/2014/main" id="{D9A4DF23-7DA9-4844-64DE-F86D4CAF7D4E}"/>
              </a:ext>
            </a:extLst>
          </p:cNvPr>
          <p:cNvSpPr>
            <a:spLocks noGrp="1"/>
          </p:cNvSpPr>
          <p:nvPr>
            <p:ph type="pic" sz="quarter" idx="13"/>
          </p:nvPr>
        </p:nvSpPr>
        <p:spPr/>
      </p:sp>
      <p:pic>
        <p:nvPicPr>
          <p:cNvPr id="2" name="Picture 1">
            <a:extLst>
              <a:ext uri="{FF2B5EF4-FFF2-40B4-BE49-F238E27FC236}">
                <a16:creationId xmlns:a16="http://schemas.microsoft.com/office/drawing/2014/main" id="{C1AB87BB-4B85-026B-D6FD-7628C800FEA2}"/>
              </a:ext>
            </a:extLst>
          </p:cNvPr>
          <p:cNvPicPr>
            <a:picLocks noChangeAspect="1"/>
          </p:cNvPicPr>
          <p:nvPr/>
        </p:nvPicPr>
        <p:blipFill rotWithShape="1">
          <a:blip r:embed="rId2"/>
          <a:srcRect b="188"/>
          <a:stretch/>
        </p:blipFill>
        <p:spPr>
          <a:xfrm>
            <a:off x="8296656" y="1"/>
            <a:ext cx="3879862" cy="3646024"/>
          </a:xfrm>
          <a:prstGeom prst="rect">
            <a:avLst/>
          </a:prstGeom>
        </p:spPr>
      </p:pic>
      <p:pic>
        <p:nvPicPr>
          <p:cNvPr id="5" name="Picture 2">
            <a:extLst>
              <a:ext uri="{FF2B5EF4-FFF2-40B4-BE49-F238E27FC236}">
                <a16:creationId xmlns:a16="http://schemas.microsoft.com/office/drawing/2014/main" id="{01523ECB-9694-E3A9-343D-030A498300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 r="167"/>
          <a:stretch/>
        </p:blipFill>
        <p:spPr bwMode="auto">
          <a:xfrm>
            <a:off x="8312138" y="3646025"/>
            <a:ext cx="3879862" cy="32119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4">
            <a:extLst>
              <a:ext uri="{FF2B5EF4-FFF2-40B4-BE49-F238E27FC236}">
                <a16:creationId xmlns:a16="http://schemas.microsoft.com/office/drawing/2014/main" id="{4F2C9FB3-597A-5DD9-89D0-528830987589}"/>
              </a:ext>
            </a:extLst>
          </p:cNvPr>
          <p:cNvGraphicFramePr>
            <a:graphicFrameLocks noGrp="1"/>
          </p:cNvGraphicFramePr>
          <p:nvPr>
            <p:extLst>
              <p:ext uri="{D42A27DB-BD31-4B8C-83A1-F6EECF244321}">
                <p14:modId xmlns:p14="http://schemas.microsoft.com/office/powerpoint/2010/main" val="411972822"/>
              </p:ext>
            </p:extLst>
          </p:nvPr>
        </p:nvGraphicFramePr>
        <p:xfrm>
          <a:off x="-14429174" y="400464"/>
          <a:ext cx="10875145" cy="3245561"/>
        </p:xfrm>
        <a:graphic>
          <a:graphicData uri="http://schemas.openxmlformats.org/drawingml/2006/table">
            <a:tbl>
              <a:tblPr firstRow="1" bandRow="1">
                <a:tableStyleId>{F2DE63D5-997A-4646-A377-4702673A728D}</a:tableStyleId>
              </a:tblPr>
              <a:tblGrid>
                <a:gridCol w="907822">
                  <a:extLst>
                    <a:ext uri="{9D8B030D-6E8A-4147-A177-3AD203B41FA5}">
                      <a16:colId xmlns:a16="http://schemas.microsoft.com/office/drawing/2014/main" val="2663586744"/>
                    </a:ext>
                  </a:extLst>
                </a:gridCol>
                <a:gridCol w="1844256">
                  <a:extLst>
                    <a:ext uri="{9D8B030D-6E8A-4147-A177-3AD203B41FA5}">
                      <a16:colId xmlns:a16="http://schemas.microsoft.com/office/drawing/2014/main" val="877424256"/>
                    </a:ext>
                  </a:extLst>
                </a:gridCol>
                <a:gridCol w="1349406">
                  <a:extLst>
                    <a:ext uri="{9D8B030D-6E8A-4147-A177-3AD203B41FA5}">
                      <a16:colId xmlns:a16="http://schemas.microsoft.com/office/drawing/2014/main" val="1637720681"/>
                    </a:ext>
                  </a:extLst>
                </a:gridCol>
                <a:gridCol w="2169039">
                  <a:extLst>
                    <a:ext uri="{9D8B030D-6E8A-4147-A177-3AD203B41FA5}">
                      <a16:colId xmlns:a16="http://schemas.microsoft.com/office/drawing/2014/main" val="4234313380"/>
                    </a:ext>
                  </a:extLst>
                </a:gridCol>
                <a:gridCol w="1081893">
                  <a:extLst>
                    <a:ext uri="{9D8B030D-6E8A-4147-A177-3AD203B41FA5}">
                      <a16:colId xmlns:a16="http://schemas.microsoft.com/office/drawing/2014/main" val="3059083943"/>
                    </a:ext>
                  </a:extLst>
                </a:gridCol>
                <a:gridCol w="3522729">
                  <a:extLst>
                    <a:ext uri="{9D8B030D-6E8A-4147-A177-3AD203B41FA5}">
                      <a16:colId xmlns:a16="http://schemas.microsoft.com/office/drawing/2014/main" val="3166486710"/>
                    </a:ext>
                  </a:extLst>
                </a:gridCol>
              </a:tblGrid>
              <a:tr h="432770">
                <a:tc>
                  <a:txBody>
                    <a:bodyPr/>
                    <a:lstStyle/>
                    <a:p>
                      <a:r>
                        <a:rPr lang="en-US" sz="1400" dirty="0">
                          <a:solidFill>
                            <a:schemeClr val="tx1"/>
                          </a:solidFill>
                        </a:rPr>
                        <a:t>S.NO</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Author</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Journal</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Algorithm</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Scope</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988232"/>
                  </a:ext>
                </a:extLst>
              </a:tr>
              <a:tr h="1620096">
                <a:tc>
                  <a:txBody>
                    <a:bodyPr/>
                    <a:lstStyle/>
                    <a:p>
                      <a:r>
                        <a:rPr lang="en-US" sz="1400" dirty="0">
                          <a:solidFill>
                            <a:schemeClr val="tx1"/>
                          </a:solidFill>
                        </a:rPr>
                        <a:t>1</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Zhongmin Liu </a:t>
                      </a:r>
                    </a:p>
                    <a:p>
                      <a:r>
                        <a:rPr lang="en-IN" sz="1400" dirty="0">
                          <a:solidFill>
                            <a:schemeClr val="tx1"/>
                          </a:solidFill>
                        </a:rPr>
                        <a:t> Zhicai Chen </a:t>
                      </a:r>
                    </a:p>
                    <a:p>
                      <a:r>
                        <a:rPr lang="en-IN" sz="1400" dirty="0">
                          <a:solidFill>
                            <a:schemeClr val="tx1"/>
                          </a:solidFill>
                        </a:rPr>
                        <a:t>Zhanming Li </a:t>
                      </a:r>
                    </a:p>
                    <a:p>
                      <a:r>
                        <a:rPr lang="en-IN" sz="1400" dirty="0">
                          <a:solidFill>
                            <a:schemeClr val="tx1"/>
                          </a:solidFill>
                        </a:rPr>
                        <a:t>Wenjin Hu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Hindawi</a:t>
                      </a:r>
                      <a:r>
                        <a:rPr lang="en-US" sz="1400" dirty="0"/>
                        <a:t> </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YOLOv2, </a:t>
                      </a:r>
                    </a:p>
                    <a:p>
                      <a:r>
                        <a:rPr lang="en-IN" sz="1400" dirty="0">
                          <a:solidFill>
                            <a:schemeClr val="tx1"/>
                          </a:solidFill>
                        </a:rPr>
                        <a:t>Y-PD, Faster R-CNN , </a:t>
                      </a:r>
                    </a:p>
                    <a:p>
                      <a:r>
                        <a:rPr lang="en-IN" sz="1400" dirty="0">
                          <a:solidFill>
                            <a:schemeClr val="tx1"/>
                          </a:solidFill>
                        </a:rPr>
                        <a:t>Yolo v3, </a:t>
                      </a:r>
                    </a:p>
                    <a:p>
                      <a:r>
                        <a:rPr lang="en-IN" sz="1400" dirty="0">
                          <a:solidFill>
                            <a:schemeClr val="tx1"/>
                          </a:solidFill>
                        </a:rPr>
                        <a:t>Non-maximum suppression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90.9%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Because of the diversity of</a:t>
                      </a:r>
                    </a:p>
                    <a:p>
                      <a:r>
                        <a:rPr lang="en-US" sz="1400" dirty="0">
                          <a:solidFill>
                            <a:schemeClr val="tx1"/>
                          </a:solidFill>
                        </a:rPr>
                        <a:t>size, resolution and so on, there is still a big gap between our</a:t>
                      </a:r>
                    </a:p>
                    <a:p>
                      <a:r>
                        <a:rPr lang="en-US" sz="1400" dirty="0">
                          <a:solidFill>
                            <a:schemeClr val="tx1"/>
                          </a:solidFill>
                        </a:rPr>
                        <a:t>model and the state-of-art pedestrian methods. So  future</a:t>
                      </a:r>
                    </a:p>
                    <a:p>
                      <a:r>
                        <a:rPr lang="en-US" sz="1400" dirty="0">
                          <a:solidFill>
                            <a:schemeClr val="tx1"/>
                          </a:solidFill>
                        </a:rPr>
                        <a:t>task will mainly work on designing of the better model of the Caltech dataset for pedestrians.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563853"/>
                  </a:ext>
                </a:extLst>
              </a:tr>
              <a:tr h="1192695">
                <a:tc>
                  <a:txBody>
                    <a:bodyPr/>
                    <a:lstStyle/>
                    <a:p>
                      <a:r>
                        <a:rPr lang="en-US" sz="1400" dirty="0">
                          <a:solidFill>
                            <a:schemeClr val="tx1"/>
                          </a:solidFill>
                        </a:rPr>
                        <a:t>2</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Shrinath Oza , </a:t>
                      </a:r>
                    </a:p>
                    <a:p>
                      <a:r>
                        <a:rPr lang="en-US" sz="1400" dirty="0">
                          <a:solidFill>
                            <a:schemeClr val="tx1"/>
                          </a:solidFill>
                        </a:rPr>
                        <a:t>Dr. Sunil Rathod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IJERT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Haar Cascade algorithm</a:t>
                      </a:r>
                    </a:p>
                    <a:p>
                      <a:r>
                        <a:rPr lang="en-IN" sz="1400" dirty="0">
                          <a:solidFill>
                            <a:schemeClr val="tx1"/>
                          </a:solidFill>
                        </a:rPr>
                        <a:t>Viola jones algorithm</a:t>
                      </a:r>
                    </a:p>
                    <a:p>
                      <a:r>
                        <a:rPr lang="en-US" sz="1400" dirty="0">
                          <a:solidFill>
                            <a:schemeClr val="tx1"/>
                          </a:solidFill>
                        </a:rPr>
                        <a:t>YOLO Algorithm</a:t>
                      </a:r>
                    </a:p>
                    <a:p>
                      <a:r>
                        <a:rPr lang="en-IN" sz="1400" dirty="0">
                          <a:solidFill>
                            <a:schemeClr val="tx1"/>
                          </a:solidFill>
                        </a:rPr>
                        <a:t>DCNN Algorithm</a:t>
                      </a:r>
                    </a:p>
                    <a:p>
                      <a:r>
                        <a:rPr lang="en-IN" sz="1400" dirty="0">
                          <a:solidFill>
                            <a:schemeClr val="tx1"/>
                          </a:solidFill>
                        </a:rPr>
                        <a:t>CNN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80%</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tx1"/>
                          </a:solidFill>
                          <a:latin typeface="+mn-lt"/>
                          <a:ea typeface="+mn-ea"/>
                          <a:cs typeface="+mn-cs"/>
                        </a:rPr>
                        <a:t>The main purpose of the system is to implement the real-time objects detection system on a Raspberry Pi to avoid accidents and improving road safety.</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8114110"/>
                  </a:ext>
                </a:extLst>
              </a:tr>
            </a:tbl>
          </a:graphicData>
        </a:graphic>
      </p:graphicFrame>
      <p:graphicFrame>
        <p:nvGraphicFramePr>
          <p:cNvPr id="10" name="Table 9">
            <a:extLst>
              <a:ext uri="{FF2B5EF4-FFF2-40B4-BE49-F238E27FC236}">
                <a16:creationId xmlns:a16="http://schemas.microsoft.com/office/drawing/2014/main" id="{495E0D78-7D90-0E67-B83C-EF0070D5942E}"/>
              </a:ext>
            </a:extLst>
          </p:cNvPr>
          <p:cNvGraphicFramePr>
            <a:graphicFrameLocks noGrp="1"/>
          </p:cNvGraphicFramePr>
          <p:nvPr>
            <p:extLst>
              <p:ext uri="{D42A27DB-BD31-4B8C-83A1-F6EECF244321}">
                <p14:modId xmlns:p14="http://schemas.microsoft.com/office/powerpoint/2010/main" val="618163038"/>
              </p:ext>
            </p:extLst>
          </p:nvPr>
        </p:nvGraphicFramePr>
        <p:xfrm>
          <a:off x="15479329" y="5006689"/>
          <a:ext cx="10875142" cy="1354458"/>
        </p:xfrm>
        <a:graphic>
          <a:graphicData uri="http://schemas.openxmlformats.org/drawingml/2006/table">
            <a:tbl>
              <a:tblPr firstRow="1" bandRow="1">
                <a:tableStyleId>{F2DE63D5-997A-4646-A377-4702673A728D}</a:tableStyleId>
              </a:tblPr>
              <a:tblGrid>
                <a:gridCol w="899815">
                  <a:extLst>
                    <a:ext uri="{9D8B030D-6E8A-4147-A177-3AD203B41FA5}">
                      <a16:colId xmlns:a16="http://schemas.microsoft.com/office/drawing/2014/main" val="2663586744"/>
                    </a:ext>
                  </a:extLst>
                </a:gridCol>
                <a:gridCol w="1847461">
                  <a:extLst>
                    <a:ext uri="{9D8B030D-6E8A-4147-A177-3AD203B41FA5}">
                      <a16:colId xmlns:a16="http://schemas.microsoft.com/office/drawing/2014/main" val="877424256"/>
                    </a:ext>
                  </a:extLst>
                </a:gridCol>
                <a:gridCol w="1362270">
                  <a:extLst>
                    <a:ext uri="{9D8B030D-6E8A-4147-A177-3AD203B41FA5}">
                      <a16:colId xmlns:a16="http://schemas.microsoft.com/office/drawing/2014/main" val="1637720681"/>
                    </a:ext>
                  </a:extLst>
                </a:gridCol>
                <a:gridCol w="2164702">
                  <a:extLst>
                    <a:ext uri="{9D8B030D-6E8A-4147-A177-3AD203B41FA5}">
                      <a16:colId xmlns:a16="http://schemas.microsoft.com/office/drawing/2014/main" val="4234313380"/>
                    </a:ext>
                  </a:extLst>
                </a:gridCol>
                <a:gridCol w="1054359">
                  <a:extLst>
                    <a:ext uri="{9D8B030D-6E8A-4147-A177-3AD203B41FA5}">
                      <a16:colId xmlns:a16="http://schemas.microsoft.com/office/drawing/2014/main" val="3059083943"/>
                    </a:ext>
                  </a:extLst>
                </a:gridCol>
                <a:gridCol w="3546535">
                  <a:extLst>
                    <a:ext uri="{9D8B030D-6E8A-4147-A177-3AD203B41FA5}">
                      <a16:colId xmlns:a16="http://schemas.microsoft.com/office/drawing/2014/main" val="3166486710"/>
                    </a:ext>
                  </a:extLst>
                </a:gridCol>
              </a:tblGrid>
              <a:tr h="1354458">
                <a:tc>
                  <a:txBody>
                    <a:bodyPr/>
                    <a:lstStyle/>
                    <a:p>
                      <a:r>
                        <a:rPr lang="en-US" sz="1400" b="0" dirty="0">
                          <a:solidFill>
                            <a:schemeClr val="tx1"/>
                          </a:solidFill>
                        </a:rPr>
                        <a:t>3</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a:solidFill>
                            <a:schemeClr val="tx1"/>
                          </a:solidFill>
                        </a:rPr>
                        <a:t>Mukesh Tiwari,</a:t>
                      </a:r>
                    </a:p>
                    <a:p>
                      <a:r>
                        <a:rPr lang="en-IN" sz="1400" b="0" dirty="0" err="1">
                          <a:solidFill>
                            <a:schemeClr val="tx1"/>
                          </a:solidFill>
                        </a:rPr>
                        <a:t>Dr.</a:t>
                      </a:r>
                      <a:r>
                        <a:rPr lang="en-IN" sz="1400" b="0" dirty="0">
                          <a:solidFill>
                            <a:schemeClr val="tx1"/>
                          </a:solidFill>
                        </a:rPr>
                        <a:t> Rakesh </a:t>
                      </a:r>
                      <a:r>
                        <a:rPr lang="en-IN" sz="1400" b="0" dirty="0" err="1">
                          <a:solidFill>
                            <a:schemeClr val="tx1"/>
                          </a:solidFill>
                        </a:rPr>
                        <a:t>Singhai</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International Journal of Computational Intelligence Research</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SURF (Speeded Up Robust Features)algorithm</a:t>
                      </a:r>
                    </a:p>
                    <a:p>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89%</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Future work includes of enhancing the images using different algorithms. </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0563853"/>
                  </a:ext>
                </a:extLst>
              </a:tr>
            </a:tbl>
          </a:graphicData>
        </a:graphic>
      </p:graphicFrame>
    </p:spTree>
    <p:extLst>
      <p:ext uri="{BB962C8B-B14F-4D97-AF65-F5344CB8AC3E}">
        <p14:creationId xmlns:p14="http://schemas.microsoft.com/office/powerpoint/2010/main" val="23617050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DE98-EAD1-52BA-C54B-D81857AFDF17}"/>
              </a:ext>
            </a:extLst>
          </p:cNvPr>
          <p:cNvSpPr>
            <a:spLocks noGrp="1"/>
          </p:cNvSpPr>
          <p:nvPr>
            <p:ph type="title"/>
          </p:nvPr>
        </p:nvSpPr>
        <p:spPr>
          <a:xfrm>
            <a:off x="1139951" y="271698"/>
            <a:ext cx="9912096" cy="1014984"/>
          </a:xfrm>
        </p:spPr>
        <p:txBody>
          <a:bodyPr anchor="t">
            <a:normAutofit/>
          </a:bodyPr>
          <a:lstStyle/>
          <a:p>
            <a:r>
              <a:rPr lang="en-US" dirty="0">
                <a:latin typeface="Algerian" panose="04020705040A02060702" pitchFamily="82" charset="0"/>
              </a:rPr>
              <a:t>Literature REVIEW</a:t>
            </a:r>
            <a:endParaRPr lang="en-IN" dirty="0">
              <a:latin typeface="Algerian" panose="04020705040A02060702" pitchFamily="82" charset="0"/>
            </a:endParaRPr>
          </a:p>
        </p:txBody>
      </p:sp>
      <p:sp>
        <p:nvSpPr>
          <p:cNvPr id="4" name="Slide Number Placeholder 3">
            <a:extLst>
              <a:ext uri="{FF2B5EF4-FFF2-40B4-BE49-F238E27FC236}">
                <a16:creationId xmlns:a16="http://schemas.microsoft.com/office/drawing/2014/main" id="{EFE8632E-1A56-0297-80D6-444C5DE152BF}"/>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5</a:t>
            </a:fld>
            <a:endParaRPr lang="en-US" noProof="0"/>
          </a:p>
        </p:txBody>
      </p:sp>
      <p:sp>
        <p:nvSpPr>
          <p:cNvPr id="5" name="Footer Placeholder 4">
            <a:extLst>
              <a:ext uri="{FF2B5EF4-FFF2-40B4-BE49-F238E27FC236}">
                <a16:creationId xmlns:a16="http://schemas.microsoft.com/office/drawing/2014/main" id="{6629347F-69C7-1124-9E4C-C3C7A96F248C}"/>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a:t>Presentation title</a:t>
            </a:r>
          </a:p>
        </p:txBody>
      </p:sp>
      <p:sp>
        <p:nvSpPr>
          <p:cNvPr id="6" name="Date Placeholder 5">
            <a:extLst>
              <a:ext uri="{FF2B5EF4-FFF2-40B4-BE49-F238E27FC236}">
                <a16:creationId xmlns:a16="http://schemas.microsoft.com/office/drawing/2014/main" id="{AB158ACD-5663-5DFF-A96D-3900D7875FB0}"/>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a:t>20XX</a:t>
            </a:r>
          </a:p>
        </p:txBody>
      </p:sp>
      <p:graphicFrame>
        <p:nvGraphicFramePr>
          <p:cNvPr id="7" name="Table 4">
            <a:extLst>
              <a:ext uri="{FF2B5EF4-FFF2-40B4-BE49-F238E27FC236}">
                <a16:creationId xmlns:a16="http://schemas.microsoft.com/office/drawing/2014/main" id="{FF3352F2-40B2-578E-D937-E2D05ADA688B}"/>
              </a:ext>
            </a:extLst>
          </p:cNvPr>
          <p:cNvGraphicFramePr>
            <a:graphicFrameLocks noGrp="1"/>
          </p:cNvGraphicFramePr>
          <p:nvPr>
            <p:extLst>
              <p:ext uri="{D42A27DB-BD31-4B8C-83A1-F6EECF244321}">
                <p14:modId xmlns:p14="http://schemas.microsoft.com/office/powerpoint/2010/main" val="3933711591"/>
              </p:ext>
            </p:extLst>
          </p:nvPr>
        </p:nvGraphicFramePr>
        <p:xfrm>
          <a:off x="658426" y="1286682"/>
          <a:ext cx="10875145" cy="3245561"/>
        </p:xfrm>
        <a:graphic>
          <a:graphicData uri="http://schemas.openxmlformats.org/drawingml/2006/table">
            <a:tbl>
              <a:tblPr firstRow="1" bandRow="1">
                <a:tableStyleId>{F2DE63D5-997A-4646-A377-4702673A728D}</a:tableStyleId>
              </a:tblPr>
              <a:tblGrid>
                <a:gridCol w="907822">
                  <a:extLst>
                    <a:ext uri="{9D8B030D-6E8A-4147-A177-3AD203B41FA5}">
                      <a16:colId xmlns:a16="http://schemas.microsoft.com/office/drawing/2014/main" val="2663586744"/>
                    </a:ext>
                  </a:extLst>
                </a:gridCol>
                <a:gridCol w="1844256">
                  <a:extLst>
                    <a:ext uri="{9D8B030D-6E8A-4147-A177-3AD203B41FA5}">
                      <a16:colId xmlns:a16="http://schemas.microsoft.com/office/drawing/2014/main" val="877424256"/>
                    </a:ext>
                  </a:extLst>
                </a:gridCol>
                <a:gridCol w="1349406">
                  <a:extLst>
                    <a:ext uri="{9D8B030D-6E8A-4147-A177-3AD203B41FA5}">
                      <a16:colId xmlns:a16="http://schemas.microsoft.com/office/drawing/2014/main" val="1637720681"/>
                    </a:ext>
                  </a:extLst>
                </a:gridCol>
                <a:gridCol w="2169039">
                  <a:extLst>
                    <a:ext uri="{9D8B030D-6E8A-4147-A177-3AD203B41FA5}">
                      <a16:colId xmlns:a16="http://schemas.microsoft.com/office/drawing/2014/main" val="4234313380"/>
                    </a:ext>
                  </a:extLst>
                </a:gridCol>
                <a:gridCol w="1081893">
                  <a:extLst>
                    <a:ext uri="{9D8B030D-6E8A-4147-A177-3AD203B41FA5}">
                      <a16:colId xmlns:a16="http://schemas.microsoft.com/office/drawing/2014/main" val="3059083943"/>
                    </a:ext>
                  </a:extLst>
                </a:gridCol>
                <a:gridCol w="3522729">
                  <a:extLst>
                    <a:ext uri="{9D8B030D-6E8A-4147-A177-3AD203B41FA5}">
                      <a16:colId xmlns:a16="http://schemas.microsoft.com/office/drawing/2014/main" val="3166486710"/>
                    </a:ext>
                  </a:extLst>
                </a:gridCol>
              </a:tblGrid>
              <a:tr h="432770">
                <a:tc>
                  <a:txBody>
                    <a:bodyPr/>
                    <a:lstStyle/>
                    <a:p>
                      <a:r>
                        <a:rPr lang="en-US" sz="1400" dirty="0">
                          <a:solidFill>
                            <a:schemeClr val="tx1"/>
                          </a:solidFill>
                        </a:rPr>
                        <a:t>S.NO</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Author</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Journal</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Algorithm</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Scope</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988232"/>
                  </a:ext>
                </a:extLst>
              </a:tr>
              <a:tr h="1620096">
                <a:tc>
                  <a:txBody>
                    <a:bodyPr/>
                    <a:lstStyle/>
                    <a:p>
                      <a:r>
                        <a:rPr lang="en-US" sz="1400" dirty="0">
                          <a:solidFill>
                            <a:schemeClr val="tx1"/>
                          </a:solidFill>
                        </a:rPr>
                        <a:t>1</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Zhongmin Liu </a:t>
                      </a:r>
                    </a:p>
                    <a:p>
                      <a:r>
                        <a:rPr lang="en-IN" sz="1400" dirty="0">
                          <a:solidFill>
                            <a:schemeClr val="tx1"/>
                          </a:solidFill>
                        </a:rPr>
                        <a:t> Zhicai Chen </a:t>
                      </a:r>
                    </a:p>
                    <a:p>
                      <a:r>
                        <a:rPr lang="en-IN" sz="1400" dirty="0">
                          <a:solidFill>
                            <a:schemeClr val="tx1"/>
                          </a:solidFill>
                        </a:rPr>
                        <a:t>Zhanming Li </a:t>
                      </a:r>
                    </a:p>
                    <a:p>
                      <a:r>
                        <a:rPr lang="en-IN" sz="1400" dirty="0">
                          <a:solidFill>
                            <a:schemeClr val="tx1"/>
                          </a:solidFill>
                        </a:rPr>
                        <a:t>Wenjin Hu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Hindawi</a:t>
                      </a:r>
                      <a:r>
                        <a:rPr lang="en-US" sz="1400" dirty="0"/>
                        <a:t> </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YOLOv2, </a:t>
                      </a:r>
                    </a:p>
                    <a:p>
                      <a:r>
                        <a:rPr lang="en-IN" sz="1400" dirty="0">
                          <a:solidFill>
                            <a:schemeClr val="tx1"/>
                          </a:solidFill>
                        </a:rPr>
                        <a:t>Y-PD, Faster R-CNN , </a:t>
                      </a:r>
                    </a:p>
                    <a:p>
                      <a:r>
                        <a:rPr lang="en-IN" sz="1400" dirty="0">
                          <a:solidFill>
                            <a:schemeClr val="tx1"/>
                          </a:solidFill>
                        </a:rPr>
                        <a:t>Yolo v3, </a:t>
                      </a:r>
                    </a:p>
                    <a:p>
                      <a:r>
                        <a:rPr lang="en-IN" sz="1400" dirty="0">
                          <a:solidFill>
                            <a:schemeClr val="tx1"/>
                          </a:solidFill>
                        </a:rPr>
                        <a:t>Non-maximum suppression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90.9%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Because of the diversity of</a:t>
                      </a:r>
                    </a:p>
                    <a:p>
                      <a:r>
                        <a:rPr lang="en-US" sz="1400" dirty="0">
                          <a:solidFill>
                            <a:schemeClr val="tx1"/>
                          </a:solidFill>
                        </a:rPr>
                        <a:t>size, resolution and so on, there is still a big gap between our</a:t>
                      </a:r>
                    </a:p>
                    <a:p>
                      <a:r>
                        <a:rPr lang="en-US" sz="1400" dirty="0">
                          <a:solidFill>
                            <a:schemeClr val="tx1"/>
                          </a:solidFill>
                        </a:rPr>
                        <a:t>model and the state-of-art pedestrian methods. So  future</a:t>
                      </a:r>
                    </a:p>
                    <a:p>
                      <a:r>
                        <a:rPr lang="en-US" sz="1400" dirty="0">
                          <a:solidFill>
                            <a:schemeClr val="tx1"/>
                          </a:solidFill>
                        </a:rPr>
                        <a:t>task will mainly work on designing of the better model of the Caltech dataset for pedestrians.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563853"/>
                  </a:ext>
                </a:extLst>
              </a:tr>
              <a:tr h="1192695">
                <a:tc>
                  <a:txBody>
                    <a:bodyPr/>
                    <a:lstStyle/>
                    <a:p>
                      <a:r>
                        <a:rPr lang="en-US" sz="1400" dirty="0">
                          <a:solidFill>
                            <a:schemeClr val="tx1"/>
                          </a:solidFill>
                        </a:rPr>
                        <a:t>2</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Shrinath Oza , </a:t>
                      </a:r>
                    </a:p>
                    <a:p>
                      <a:r>
                        <a:rPr lang="en-US" sz="1400" dirty="0">
                          <a:solidFill>
                            <a:schemeClr val="tx1"/>
                          </a:solidFill>
                        </a:rPr>
                        <a:t>Dr. Sunil Rathod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IJERT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Haar Cascade algorithm</a:t>
                      </a:r>
                    </a:p>
                    <a:p>
                      <a:r>
                        <a:rPr lang="en-IN" sz="1400" dirty="0">
                          <a:solidFill>
                            <a:schemeClr val="tx1"/>
                          </a:solidFill>
                        </a:rPr>
                        <a:t>Viola jones algorithm</a:t>
                      </a:r>
                    </a:p>
                    <a:p>
                      <a:r>
                        <a:rPr lang="en-US" sz="1400" dirty="0">
                          <a:solidFill>
                            <a:schemeClr val="tx1"/>
                          </a:solidFill>
                        </a:rPr>
                        <a:t>YOLO Algorithm</a:t>
                      </a:r>
                    </a:p>
                    <a:p>
                      <a:r>
                        <a:rPr lang="en-IN" sz="1400" dirty="0">
                          <a:solidFill>
                            <a:schemeClr val="tx1"/>
                          </a:solidFill>
                        </a:rPr>
                        <a:t>DCNN Algorithm</a:t>
                      </a:r>
                    </a:p>
                    <a:p>
                      <a:r>
                        <a:rPr lang="en-IN" sz="1400" dirty="0">
                          <a:solidFill>
                            <a:schemeClr val="tx1"/>
                          </a:solidFill>
                        </a:rPr>
                        <a:t>CNN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80%</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tx1"/>
                          </a:solidFill>
                          <a:latin typeface="+mn-lt"/>
                          <a:ea typeface="+mn-ea"/>
                          <a:cs typeface="+mn-cs"/>
                        </a:rPr>
                        <a:t>The main purpose of the system is to implement the real-time objects detection system on a Raspberry Pi to avoid accidents and improving road safety.</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8114110"/>
                  </a:ext>
                </a:extLst>
              </a:tr>
            </a:tbl>
          </a:graphicData>
        </a:graphic>
      </p:graphicFrame>
      <p:graphicFrame>
        <p:nvGraphicFramePr>
          <p:cNvPr id="8" name="Table 7">
            <a:extLst>
              <a:ext uri="{FF2B5EF4-FFF2-40B4-BE49-F238E27FC236}">
                <a16:creationId xmlns:a16="http://schemas.microsoft.com/office/drawing/2014/main" id="{398DC087-CB3B-A774-C018-E7F53D67794D}"/>
              </a:ext>
            </a:extLst>
          </p:cNvPr>
          <p:cNvGraphicFramePr>
            <a:graphicFrameLocks noGrp="1"/>
          </p:cNvGraphicFramePr>
          <p:nvPr>
            <p:extLst>
              <p:ext uri="{D42A27DB-BD31-4B8C-83A1-F6EECF244321}">
                <p14:modId xmlns:p14="http://schemas.microsoft.com/office/powerpoint/2010/main" val="2184844786"/>
              </p:ext>
            </p:extLst>
          </p:nvPr>
        </p:nvGraphicFramePr>
        <p:xfrm>
          <a:off x="658429" y="4532243"/>
          <a:ext cx="10875142" cy="1354458"/>
        </p:xfrm>
        <a:graphic>
          <a:graphicData uri="http://schemas.openxmlformats.org/drawingml/2006/table">
            <a:tbl>
              <a:tblPr firstRow="1" bandRow="1">
                <a:tableStyleId>{F2DE63D5-997A-4646-A377-4702673A728D}</a:tableStyleId>
              </a:tblPr>
              <a:tblGrid>
                <a:gridCol w="899815">
                  <a:extLst>
                    <a:ext uri="{9D8B030D-6E8A-4147-A177-3AD203B41FA5}">
                      <a16:colId xmlns:a16="http://schemas.microsoft.com/office/drawing/2014/main" val="2663586744"/>
                    </a:ext>
                  </a:extLst>
                </a:gridCol>
                <a:gridCol w="1847461">
                  <a:extLst>
                    <a:ext uri="{9D8B030D-6E8A-4147-A177-3AD203B41FA5}">
                      <a16:colId xmlns:a16="http://schemas.microsoft.com/office/drawing/2014/main" val="877424256"/>
                    </a:ext>
                  </a:extLst>
                </a:gridCol>
                <a:gridCol w="1362270">
                  <a:extLst>
                    <a:ext uri="{9D8B030D-6E8A-4147-A177-3AD203B41FA5}">
                      <a16:colId xmlns:a16="http://schemas.microsoft.com/office/drawing/2014/main" val="1637720681"/>
                    </a:ext>
                  </a:extLst>
                </a:gridCol>
                <a:gridCol w="2164702">
                  <a:extLst>
                    <a:ext uri="{9D8B030D-6E8A-4147-A177-3AD203B41FA5}">
                      <a16:colId xmlns:a16="http://schemas.microsoft.com/office/drawing/2014/main" val="4234313380"/>
                    </a:ext>
                  </a:extLst>
                </a:gridCol>
                <a:gridCol w="1054359">
                  <a:extLst>
                    <a:ext uri="{9D8B030D-6E8A-4147-A177-3AD203B41FA5}">
                      <a16:colId xmlns:a16="http://schemas.microsoft.com/office/drawing/2014/main" val="3059083943"/>
                    </a:ext>
                  </a:extLst>
                </a:gridCol>
                <a:gridCol w="3546535">
                  <a:extLst>
                    <a:ext uri="{9D8B030D-6E8A-4147-A177-3AD203B41FA5}">
                      <a16:colId xmlns:a16="http://schemas.microsoft.com/office/drawing/2014/main" val="3166486710"/>
                    </a:ext>
                  </a:extLst>
                </a:gridCol>
              </a:tblGrid>
              <a:tr h="1354458">
                <a:tc>
                  <a:txBody>
                    <a:bodyPr/>
                    <a:lstStyle/>
                    <a:p>
                      <a:r>
                        <a:rPr lang="en-US" sz="1400" b="0" dirty="0">
                          <a:solidFill>
                            <a:schemeClr val="tx1"/>
                          </a:solidFill>
                        </a:rPr>
                        <a:t>3</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a:solidFill>
                            <a:schemeClr val="tx1"/>
                          </a:solidFill>
                        </a:rPr>
                        <a:t>Mukesh Tiwari,</a:t>
                      </a:r>
                    </a:p>
                    <a:p>
                      <a:r>
                        <a:rPr lang="en-IN" sz="1400" b="0" dirty="0" err="1">
                          <a:solidFill>
                            <a:schemeClr val="tx1"/>
                          </a:solidFill>
                        </a:rPr>
                        <a:t>Dr.</a:t>
                      </a:r>
                      <a:r>
                        <a:rPr lang="en-IN" sz="1400" b="0" dirty="0">
                          <a:solidFill>
                            <a:schemeClr val="tx1"/>
                          </a:solidFill>
                        </a:rPr>
                        <a:t> Rakesh </a:t>
                      </a:r>
                      <a:r>
                        <a:rPr lang="en-IN" sz="1400" b="0" dirty="0" err="1">
                          <a:solidFill>
                            <a:schemeClr val="tx1"/>
                          </a:solidFill>
                        </a:rPr>
                        <a:t>Singhai</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International Journal of Computational Intelligence Research</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SURF (Speeded Up Robust Features)algorithm</a:t>
                      </a:r>
                    </a:p>
                    <a:p>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89%</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Future work includes of enhancing the images using different algorithms. </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0563853"/>
                  </a:ext>
                </a:extLst>
              </a:tr>
            </a:tbl>
          </a:graphicData>
        </a:graphic>
      </p:graphicFrame>
      <p:sp>
        <p:nvSpPr>
          <p:cNvPr id="3" name="Title 1">
            <a:extLst>
              <a:ext uri="{FF2B5EF4-FFF2-40B4-BE49-F238E27FC236}">
                <a16:creationId xmlns:a16="http://schemas.microsoft.com/office/drawing/2014/main" id="{73D0A8C7-4651-B929-A87D-C68504CF7467}"/>
              </a:ext>
            </a:extLst>
          </p:cNvPr>
          <p:cNvSpPr txBox="1">
            <a:spLocks/>
          </p:cNvSpPr>
          <p:nvPr/>
        </p:nvSpPr>
        <p:spPr>
          <a:xfrm>
            <a:off x="-12476587" y="1789592"/>
            <a:ext cx="9347100" cy="3459637"/>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pPr marL="342900" indent="-342900">
              <a:lnSpc>
                <a:spcPct val="110000"/>
              </a:lnSpc>
              <a:spcAft>
                <a:spcPts val="600"/>
              </a:spcAft>
              <a:buClr>
                <a:schemeClr val="tx1"/>
              </a:buClr>
              <a:buFont typeface="Wingdings" panose="05000000000000000000" pitchFamily="2" charset="2"/>
              <a:buChar char="v"/>
            </a:pPr>
            <a:r>
              <a:rPr lang="en-US" sz="2400">
                <a:latin typeface="Amasis MT Pro" panose="02040504050005020304" pitchFamily="18" charset="0"/>
              </a:rPr>
              <a:t>Our survey on two-wheeler road accidents revealed a significant problem – 60% of incidents occur at night due to obstacles like potholes, rocks, and sand. The challenge lies in low visibility, making it hard for riders to spot these hazards. Surprisingly, there's no existing technology to address this issue. We plan to tackle it through advanced object detection, developing a system to alert riders to potential dangers in real-time, especially during nighttime.</a:t>
            </a:r>
            <a:br>
              <a:rPr lang="en-US" sz="2800" cap="all"/>
            </a:br>
            <a:br>
              <a:rPr lang="en-US" sz="2800">
                <a:latin typeface="Amasis MT Pro" panose="02040504050005020304" pitchFamily="18" charset="0"/>
              </a:rPr>
            </a:br>
            <a:endParaRPr lang="en-US" sz="2800" dirty="0">
              <a:latin typeface="Amasis MT Pro" panose="02040504050005020304" pitchFamily="18" charset="0"/>
            </a:endParaRPr>
          </a:p>
        </p:txBody>
      </p:sp>
    </p:spTree>
    <p:extLst>
      <p:ext uri="{BB962C8B-B14F-4D97-AF65-F5344CB8AC3E}">
        <p14:creationId xmlns:p14="http://schemas.microsoft.com/office/powerpoint/2010/main" val="14868526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468013" y="2229439"/>
            <a:ext cx="9347100" cy="3459637"/>
          </a:xfrm>
        </p:spPr>
        <p:txBody>
          <a:bodyPr/>
          <a:lstStyle/>
          <a:p>
            <a:pPr marL="342900" indent="-342900" defTabSz="914400">
              <a:lnSpc>
                <a:spcPct val="110000"/>
              </a:lnSpc>
              <a:spcAft>
                <a:spcPts val="600"/>
              </a:spcAft>
              <a:buClr>
                <a:schemeClr val="tx1"/>
              </a:buClr>
              <a:buFont typeface="Wingdings" panose="05000000000000000000" pitchFamily="2" charset="2"/>
              <a:buChar char="v"/>
            </a:pPr>
            <a:r>
              <a:rPr lang="en-US" sz="2400" dirty="0">
                <a:latin typeface="Amasis MT Pro" panose="02040504050005020304" pitchFamily="18" charset="0"/>
              </a:rPr>
              <a:t>Our survey on two-wheeler road accidents revealed a significant problem – 60% of incidents occur at night due to obstacles like potholes, rocks, and sand. The challenge lies in low visibility, making it hard for riders to spot these hazards. Surprisingly, there's no existing technology to address this issue. We plan to tackle it through advanced object detection, developing a system to alert riders to potential dangers in real-time, especially during nighttime.</a:t>
            </a:r>
            <a:br>
              <a:rPr lang="en-US" sz="2800" cap="all" dirty="0"/>
            </a:br>
            <a:br>
              <a:rPr lang="en-US" sz="2800" dirty="0">
                <a:latin typeface="Amasis MT Pro" panose="02040504050005020304" pitchFamily="18" charset="0"/>
              </a:rPr>
            </a:br>
            <a:endParaRPr lang="en-US" sz="2800" dirty="0">
              <a:latin typeface="Amasis MT Pro" panose="02040504050005020304" pitchFamily="18" charset="0"/>
            </a:endParaRP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6</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9" name="TextBox 8">
            <a:extLst>
              <a:ext uri="{FF2B5EF4-FFF2-40B4-BE49-F238E27FC236}">
                <a16:creationId xmlns:a16="http://schemas.microsoft.com/office/drawing/2014/main" id="{42C4D200-42C0-B5C9-5843-9B2C91096B9D}"/>
              </a:ext>
            </a:extLst>
          </p:cNvPr>
          <p:cNvSpPr txBox="1"/>
          <p:nvPr/>
        </p:nvSpPr>
        <p:spPr>
          <a:xfrm>
            <a:off x="2639505" y="1168924"/>
            <a:ext cx="7004116" cy="769441"/>
          </a:xfrm>
          <a:prstGeom prst="rect">
            <a:avLst/>
          </a:prstGeom>
          <a:noFill/>
        </p:spPr>
        <p:txBody>
          <a:bodyPr wrap="square" rtlCol="0">
            <a:spAutoFit/>
          </a:bodyPr>
          <a:lstStyle/>
          <a:p>
            <a:pPr algn="ctr"/>
            <a:r>
              <a:rPr lang="en-US" sz="4400" dirty="0">
                <a:latin typeface="Algerian" panose="04020705040A02060702" pitchFamily="82" charset="0"/>
              </a:rPr>
              <a:t>Problem STATMENT</a:t>
            </a:r>
            <a:endParaRPr lang="en-IN" sz="4400" dirty="0">
              <a:latin typeface="Algerian" panose="04020705040A02060702" pitchFamily="82" charset="0"/>
            </a:endParaRPr>
          </a:p>
        </p:txBody>
      </p:sp>
      <p:pic>
        <p:nvPicPr>
          <p:cNvPr id="4" name="Picture 3" descr="2017 KTM 390 Duke: 5 Things You Can Do With Colour TFT Display - ZigWheels">
            <a:extLst>
              <a:ext uri="{FF2B5EF4-FFF2-40B4-BE49-F238E27FC236}">
                <a16:creationId xmlns:a16="http://schemas.microsoft.com/office/drawing/2014/main" id="{4E1145B2-4DB2-EBA1-4C1A-654CF24E05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
          <a:stretch/>
        </p:blipFill>
        <p:spPr bwMode="auto">
          <a:xfrm>
            <a:off x="19323326" y="1702901"/>
            <a:ext cx="4002158" cy="3217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2889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DE98-EAD1-52BA-C54B-D81857AFDF17}"/>
              </a:ext>
            </a:extLst>
          </p:cNvPr>
          <p:cNvSpPr>
            <a:spLocks noGrp="1"/>
          </p:cNvSpPr>
          <p:nvPr>
            <p:ph type="title"/>
          </p:nvPr>
        </p:nvSpPr>
        <p:spPr>
          <a:xfrm>
            <a:off x="1139952" y="512064"/>
            <a:ext cx="9912096" cy="1014984"/>
          </a:xfrm>
        </p:spPr>
        <p:txBody>
          <a:bodyPr anchor="t">
            <a:normAutofit/>
          </a:bodyPr>
          <a:lstStyle/>
          <a:p>
            <a:r>
              <a:rPr lang="en-US" dirty="0">
                <a:latin typeface="Algerian" panose="04020705040A02060702" pitchFamily="82" charset="0"/>
              </a:rPr>
              <a:t>OBJECTIVES</a:t>
            </a:r>
            <a:endParaRPr lang="en-IN" dirty="0">
              <a:latin typeface="Algerian" panose="04020705040A02060702" pitchFamily="82" charset="0"/>
            </a:endParaRPr>
          </a:p>
        </p:txBody>
      </p:sp>
      <p:sp>
        <p:nvSpPr>
          <p:cNvPr id="4" name="Slide Number Placeholder 3">
            <a:extLst>
              <a:ext uri="{FF2B5EF4-FFF2-40B4-BE49-F238E27FC236}">
                <a16:creationId xmlns:a16="http://schemas.microsoft.com/office/drawing/2014/main" id="{EFE8632E-1A56-0297-80D6-444C5DE152BF}"/>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7</a:t>
            </a:fld>
            <a:endParaRPr lang="en-US" noProof="0"/>
          </a:p>
        </p:txBody>
      </p:sp>
      <p:sp>
        <p:nvSpPr>
          <p:cNvPr id="5" name="Footer Placeholder 4">
            <a:extLst>
              <a:ext uri="{FF2B5EF4-FFF2-40B4-BE49-F238E27FC236}">
                <a16:creationId xmlns:a16="http://schemas.microsoft.com/office/drawing/2014/main" id="{6629347F-69C7-1124-9E4C-C3C7A96F248C}"/>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a:t>Presentation title</a:t>
            </a:r>
          </a:p>
        </p:txBody>
      </p:sp>
      <p:sp>
        <p:nvSpPr>
          <p:cNvPr id="6" name="Date Placeholder 5">
            <a:extLst>
              <a:ext uri="{FF2B5EF4-FFF2-40B4-BE49-F238E27FC236}">
                <a16:creationId xmlns:a16="http://schemas.microsoft.com/office/drawing/2014/main" id="{AB158ACD-5663-5DFF-A96D-3900D7875FB0}"/>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a:t>20XX</a:t>
            </a:r>
          </a:p>
        </p:txBody>
      </p:sp>
      <p:pic>
        <p:nvPicPr>
          <p:cNvPr id="8" name="Picture 7" descr="2017 KTM 390 Duke: 5 Things You Can Do With Colour TFT Display - ZigWheels">
            <a:extLst>
              <a:ext uri="{FF2B5EF4-FFF2-40B4-BE49-F238E27FC236}">
                <a16:creationId xmlns:a16="http://schemas.microsoft.com/office/drawing/2014/main" id="{0474437F-C895-C881-92F8-0E3FBADD79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
          <a:stretch/>
        </p:blipFill>
        <p:spPr bwMode="auto">
          <a:xfrm>
            <a:off x="7474226" y="1820098"/>
            <a:ext cx="4002158" cy="32178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2D1F5FE-5751-5C5A-A9A9-26774B01A51F}"/>
              </a:ext>
            </a:extLst>
          </p:cNvPr>
          <p:cNvSpPr txBox="1"/>
          <p:nvPr/>
        </p:nvSpPr>
        <p:spPr>
          <a:xfrm>
            <a:off x="384578" y="1649392"/>
            <a:ext cx="6442942" cy="3785652"/>
          </a:xfrm>
          <a:prstGeom prst="rect">
            <a:avLst/>
          </a:prstGeom>
          <a:noFill/>
        </p:spPr>
        <p:txBody>
          <a:bodyPr wrap="square">
            <a:spAutoFit/>
          </a:bodyPr>
          <a:lstStyle/>
          <a:p>
            <a:pPr marL="285750" indent="-285750">
              <a:buFont typeface="Wingdings" panose="05000000000000000000" pitchFamily="2" charset="2"/>
              <a:buChar char="v"/>
            </a:pPr>
            <a:r>
              <a:rPr lang="en-US" sz="2400" b="0" i="0" dirty="0">
                <a:effectLst/>
                <a:latin typeface="Amasis MT Pro" panose="02040504050005020304" pitchFamily="18" charset="0"/>
              </a:rPr>
              <a:t>The main objective of this project is to </a:t>
            </a:r>
            <a:r>
              <a:rPr lang="en-US" sz="2400" dirty="0">
                <a:latin typeface="Amasis MT Pro" panose="02040504050005020304" pitchFamily="18" charset="0"/>
              </a:rPr>
              <a:t>d</a:t>
            </a:r>
            <a:r>
              <a:rPr lang="en-US" sz="2400" b="0" i="0" dirty="0">
                <a:effectLst/>
                <a:latin typeface="Amasis MT Pro" panose="02040504050005020304" pitchFamily="18" charset="0"/>
              </a:rPr>
              <a:t>evelop an effective and reliable object detection system for vehicles to identify obstacles such as sand piles, pits, and rocks. </a:t>
            </a:r>
          </a:p>
          <a:p>
            <a:pPr marL="285750" indent="-285750">
              <a:buFont typeface="Wingdings" panose="05000000000000000000" pitchFamily="2" charset="2"/>
              <a:buChar char="v"/>
            </a:pPr>
            <a:endParaRPr lang="en-US" sz="2400" dirty="0">
              <a:latin typeface="Amasis MT Pro" panose="02040504050005020304" pitchFamily="18" charset="0"/>
            </a:endParaRPr>
          </a:p>
          <a:p>
            <a:pPr marL="285750" indent="-285750">
              <a:buFont typeface="Wingdings" panose="05000000000000000000" pitchFamily="2" charset="2"/>
              <a:buChar char="v"/>
            </a:pPr>
            <a:r>
              <a:rPr lang="en-US" sz="2400" dirty="0">
                <a:latin typeface="Amasis MT Pro" panose="02040504050005020304" pitchFamily="18" charset="0"/>
              </a:rPr>
              <a:t>The secondary objective is to enhance the user interface to convey information about the detected obstacles. (Implement a text message display on the speedometer and voice command)</a:t>
            </a:r>
            <a:endParaRPr lang="en-IN" sz="2400" dirty="0">
              <a:latin typeface="Amasis MT Pro" panose="02040504050005020304" pitchFamily="18" charset="0"/>
            </a:endParaRPr>
          </a:p>
        </p:txBody>
      </p:sp>
      <p:pic>
        <p:nvPicPr>
          <p:cNvPr id="3" name="Picture 7" descr="Bright ladder against dull ladders">
            <a:extLst>
              <a:ext uri="{FF2B5EF4-FFF2-40B4-BE49-F238E27FC236}">
                <a16:creationId xmlns:a16="http://schemas.microsoft.com/office/drawing/2014/main" id="{5DAB2291-FE00-69F5-E20F-66268C405E1B}"/>
              </a:ext>
            </a:extLst>
          </p:cNvPr>
          <p:cNvPicPr>
            <a:picLocks noChangeAspect="1"/>
          </p:cNvPicPr>
          <p:nvPr/>
        </p:nvPicPr>
        <p:blipFill rotWithShape="1">
          <a:blip r:embed="rId3"/>
          <a:srcRect t="95" r="2" b="87"/>
          <a:stretch/>
        </p:blipFill>
        <p:spPr>
          <a:xfrm>
            <a:off x="476152" y="8630412"/>
            <a:ext cx="11000232" cy="4160520"/>
          </a:xfrm>
          <a:prstGeom prst="rect">
            <a:avLst/>
          </a:prstGeom>
          <a:noFill/>
        </p:spPr>
      </p:pic>
    </p:spTree>
    <p:extLst>
      <p:ext uri="{BB962C8B-B14F-4D97-AF65-F5344CB8AC3E}">
        <p14:creationId xmlns:p14="http://schemas.microsoft.com/office/powerpoint/2010/main" val="2272639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DE98-EAD1-52BA-C54B-D81857AFDF17}"/>
              </a:ext>
            </a:extLst>
          </p:cNvPr>
          <p:cNvSpPr>
            <a:spLocks noGrp="1"/>
          </p:cNvSpPr>
          <p:nvPr>
            <p:ph type="title"/>
          </p:nvPr>
        </p:nvSpPr>
        <p:spPr>
          <a:xfrm>
            <a:off x="1139952" y="512064"/>
            <a:ext cx="9912096" cy="1014984"/>
          </a:xfrm>
        </p:spPr>
        <p:txBody>
          <a:bodyPr anchor="t">
            <a:normAutofit/>
          </a:bodyPr>
          <a:lstStyle/>
          <a:p>
            <a:r>
              <a:rPr lang="en-US" dirty="0">
                <a:latin typeface="Algerian" panose="04020705040A02060702" pitchFamily="82" charset="0"/>
              </a:rPr>
              <a:t>Proposed methodology</a:t>
            </a:r>
            <a:endParaRPr lang="en-IN" dirty="0">
              <a:latin typeface="Algerian" panose="04020705040A02060702" pitchFamily="82" charset="0"/>
            </a:endParaRPr>
          </a:p>
        </p:txBody>
      </p:sp>
      <p:pic>
        <p:nvPicPr>
          <p:cNvPr id="14" name="Picture 7" descr="Bright ladder against dull ladders">
            <a:extLst>
              <a:ext uri="{FF2B5EF4-FFF2-40B4-BE49-F238E27FC236}">
                <a16:creationId xmlns:a16="http://schemas.microsoft.com/office/drawing/2014/main" id="{32E93340-D964-2003-6176-5DAFACFF07B3}"/>
              </a:ext>
            </a:extLst>
          </p:cNvPr>
          <p:cNvPicPr>
            <a:picLocks noChangeAspect="1"/>
          </p:cNvPicPr>
          <p:nvPr/>
        </p:nvPicPr>
        <p:blipFill rotWithShape="1">
          <a:blip r:embed="rId2"/>
          <a:srcRect t="95" r="2" b="87"/>
          <a:stretch/>
        </p:blipFill>
        <p:spPr>
          <a:xfrm>
            <a:off x="484632" y="1810512"/>
            <a:ext cx="11000232" cy="4160520"/>
          </a:xfrm>
          <a:prstGeom prst="rect">
            <a:avLst/>
          </a:prstGeom>
          <a:noFill/>
        </p:spPr>
      </p:pic>
      <p:sp>
        <p:nvSpPr>
          <p:cNvPr id="4" name="Slide Number Placeholder 3">
            <a:extLst>
              <a:ext uri="{FF2B5EF4-FFF2-40B4-BE49-F238E27FC236}">
                <a16:creationId xmlns:a16="http://schemas.microsoft.com/office/drawing/2014/main" id="{EFE8632E-1A56-0297-80D6-444C5DE152BF}"/>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8</a:t>
            </a:fld>
            <a:endParaRPr lang="en-US" noProof="0"/>
          </a:p>
        </p:txBody>
      </p:sp>
      <p:sp>
        <p:nvSpPr>
          <p:cNvPr id="5" name="Footer Placeholder 4">
            <a:extLst>
              <a:ext uri="{FF2B5EF4-FFF2-40B4-BE49-F238E27FC236}">
                <a16:creationId xmlns:a16="http://schemas.microsoft.com/office/drawing/2014/main" id="{6629347F-69C7-1124-9E4C-C3C7A96F248C}"/>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a:t>Presentation title</a:t>
            </a:r>
          </a:p>
        </p:txBody>
      </p:sp>
      <p:sp>
        <p:nvSpPr>
          <p:cNvPr id="6" name="Date Placeholder 5">
            <a:extLst>
              <a:ext uri="{FF2B5EF4-FFF2-40B4-BE49-F238E27FC236}">
                <a16:creationId xmlns:a16="http://schemas.microsoft.com/office/drawing/2014/main" id="{AB158ACD-5663-5DFF-A96D-3900D7875FB0}"/>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a:t>20XX</a:t>
            </a:r>
          </a:p>
        </p:txBody>
      </p:sp>
      <p:pic>
        <p:nvPicPr>
          <p:cNvPr id="3" name="Picture Placeholder 20">
            <a:extLst>
              <a:ext uri="{FF2B5EF4-FFF2-40B4-BE49-F238E27FC236}">
                <a16:creationId xmlns:a16="http://schemas.microsoft.com/office/drawing/2014/main" id="{78C03F70-A129-A919-35C9-504B8F916EB4}"/>
              </a:ext>
            </a:extLst>
          </p:cNvPr>
          <p:cNvPicPr>
            <a:picLocks noChangeAspect="1"/>
          </p:cNvPicPr>
          <p:nvPr/>
        </p:nvPicPr>
        <p:blipFill rotWithShape="1">
          <a:blip r:embed="rId3"/>
          <a:srcRect l="18" r="18" b="10338"/>
          <a:stretch/>
        </p:blipFill>
        <p:spPr>
          <a:xfrm>
            <a:off x="-10820400" y="-283360"/>
            <a:ext cx="4351128" cy="6858000"/>
          </a:xfrm>
          <a:prstGeom prst="rect">
            <a:avLst/>
          </a:prstGeom>
        </p:spPr>
      </p:pic>
    </p:spTree>
    <p:extLst>
      <p:ext uri="{BB962C8B-B14F-4D97-AF65-F5344CB8AC3E}">
        <p14:creationId xmlns:p14="http://schemas.microsoft.com/office/powerpoint/2010/main" val="1661010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a:extLst>
              <a:ext uri="{FF2B5EF4-FFF2-40B4-BE49-F238E27FC236}">
                <a16:creationId xmlns:a16="http://schemas.microsoft.com/office/drawing/2014/main" id="{E6DDA29B-ED12-042B-ED1B-5973B55701EA}"/>
              </a:ext>
            </a:extLst>
          </p:cNvPr>
          <p:cNvSpPr txBox="1">
            <a:spLocks/>
          </p:cNvSpPr>
          <p:nvPr/>
        </p:nvSpPr>
        <p:spPr>
          <a:xfrm>
            <a:off x="5961888" y="2944368"/>
            <a:ext cx="4818888" cy="2130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endParaRPr lang="en-US" sz="1600" kern="1200" dirty="0">
              <a:latin typeface="+mn-lt"/>
              <a:ea typeface="+mn-ea"/>
              <a:cs typeface="+mn-cs"/>
            </a:endParaRPr>
          </a:p>
        </p:txBody>
      </p:sp>
      <p:sp>
        <p:nvSpPr>
          <p:cNvPr id="4" name="Slide Number Placeholder 3">
            <a:extLst>
              <a:ext uri="{FF2B5EF4-FFF2-40B4-BE49-F238E27FC236}">
                <a16:creationId xmlns:a16="http://schemas.microsoft.com/office/drawing/2014/main" id="{F220B84A-FE52-07F6-0718-500993D733B1}"/>
              </a:ext>
            </a:extLst>
          </p:cNvPr>
          <p:cNvSpPr>
            <a:spLocks noGrp="1"/>
          </p:cNvSpPr>
          <p:nvPr>
            <p:ph type="sldNum" sz="quarter" idx="12"/>
          </p:nvPr>
        </p:nvSpPr>
        <p:spPr>
          <a:xfrm>
            <a:off x="8072901" y="6400904"/>
            <a:ext cx="365760" cy="246888"/>
          </a:xfrm>
        </p:spPr>
        <p:txBody>
          <a:bodyPr vert="horz" lIns="0" tIns="45720" rIns="0" bIns="45720" rtlCol="0" anchor="ctr">
            <a:normAutofit/>
          </a:bodyPr>
          <a:lstStyle/>
          <a:p>
            <a:pPr>
              <a:spcAft>
                <a:spcPts val="600"/>
              </a:spcAft>
            </a:pPr>
            <a:fld id="{8D0AFDD5-844D-364D-8AEC-50CF4D36D55D}" type="slidenum">
              <a:rPr lang="en-US" smtClean="0"/>
              <a:pPr>
                <a:spcAft>
                  <a:spcPts val="600"/>
                </a:spcAft>
              </a:pPr>
              <a:t>9</a:t>
            </a:fld>
            <a:endParaRPr lang="en-US"/>
          </a:p>
        </p:txBody>
      </p:sp>
      <p:sp>
        <p:nvSpPr>
          <p:cNvPr id="6" name="Date Placeholder 5" hidden="1">
            <a:extLst>
              <a:ext uri="{FF2B5EF4-FFF2-40B4-BE49-F238E27FC236}">
                <a16:creationId xmlns:a16="http://schemas.microsoft.com/office/drawing/2014/main" id="{28047313-62B5-A306-F75E-06D620A4C24D}"/>
              </a:ext>
            </a:extLst>
          </p:cNvPr>
          <p:cNvSpPr>
            <a:spLocks noGrp="1"/>
          </p:cNvSpPr>
          <p:nvPr>
            <p:ph type="dt" sz="half" idx="4294967295"/>
          </p:nvPr>
        </p:nvSpPr>
        <p:spPr>
          <a:xfrm>
            <a:off x="10629145" y="6400904"/>
            <a:ext cx="640080" cy="246888"/>
          </a:xfrm>
        </p:spPr>
        <p:txBody>
          <a:bodyPr/>
          <a:lstStyle/>
          <a:p>
            <a:pPr>
              <a:spcAft>
                <a:spcPts val="600"/>
              </a:spcAft>
            </a:pPr>
            <a:r>
              <a:rPr lang="en-US" noProof="0"/>
              <a:t>20XX</a:t>
            </a:r>
          </a:p>
        </p:txBody>
      </p:sp>
      <p:sp>
        <p:nvSpPr>
          <p:cNvPr id="7" name="Subtitle 2">
            <a:extLst>
              <a:ext uri="{FF2B5EF4-FFF2-40B4-BE49-F238E27FC236}">
                <a16:creationId xmlns:a16="http://schemas.microsoft.com/office/drawing/2014/main" id="{DC83AE99-FBDD-A5CE-80E3-52D4F00C444A}"/>
              </a:ext>
            </a:extLst>
          </p:cNvPr>
          <p:cNvSpPr txBox="1">
            <a:spLocks/>
          </p:cNvSpPr>
          <p:nvPr/>
        </p:nvSpPr>
        <p:spPr>
          <a:xfrm>
            <a:off x="4549173" y="1526466"/>
            <a:ext cx="7824677" cy="446767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Amasis MT Pro" panose="02040504050005020304" pitchFamily="18" charset="0"/>
            </a:endParaRPr>
          </a:p>
          <a:p>
            <a:pPr algn="ctr">
              <a:lnSpc>
                <a:spcPct val="200000"/>
              </a:lnSpc>
            </a:pPr>
            <a:r>
              <a:rPr lang="en-US" sz="2400" dirty="0">
                <a:latin typeface="Amasis MT Pro" panose="02040504050005020304" pitchFamily="18" charset="0"/>
              </a:rPr>
              <a:t>Training Our Model</a:t>
            </a:r>
          </a:p>
          <a:p>
            <a:pPr algn="ctr">
              <a:lnSpc>
                <a:spcPct val="200000"/>
              </a:lnSpc>
            </a:pPr>
            <a:r>
              <a:rPr lang="en-US" sz="2400" dirty="0">
                <a:latin typeface="Amasis MT Pro" panose="02040504050005020304" pitchFamily="18" charset="0"/>
                <a:cs typeface="Times New Roman" panose="02020603050405020304" pitchFamily="18" charset="0"/>
              </a:rPr>
              <a:t>Take the real-time inputs</a:t>
            </a:r>
          </a:p>
          <a:p>
            <a:pPr algn="ctr">
              <a:lnSpc>
                <a:spcPct val="200000"/>
              </a:lnSpc>
            </a:pPr>
            <a:r>
              <a:rPr lang="en-US" sz="2400" dirty="0">
                <a:latin typeface="Amasis MT Pro" panose="02040504050005020304" pitchFamily="18" charset="0"/>
                <a:cs typeface="Times New Roman" panose="02020603050405020304" pitchFamily="18" charset="0"/>
              </a:rPr>
              <a:t>Image Enhancement</a:t>
            </a:r>
          </a:p>
          <a:p>
            <a:pPr algn="ctr">
              <a:lnSpc>
                <a:spcPct val="200000"/>
              </a:lnSpc>
            </a:pPr>
            <a:r>
              <a:rPr lang="en-US" sz="2400" dirty="0">
                <a:latin typeface="Amasis MT Pro" panose="02040504050005020304" pitchFamily="18" charset="0"/>
                <a:cs typeface="Times New Roman" panose="02020603050405020304" pitchFamily="18" charset="0"/>
              </a:rPr>
              <a:t>Detection and Output</a:t>
            </a:r>
          </a:p>
          <a:p>
            <a:endParaRPr lang="en-IN" sz="1800" dirty="0">
              <a:latin typeface="Amasis MT Pro" panose="02040504050005020304" pitchFamily="18" charset="0"/>
            </a:endParaRPr>
          </a:p>
        </p:txBody>
      </p:sp>
      <p:cxnSp>
        <p:nvCxnSpPr>
          <p:cNvPr id="9" name="Straight Arrow Connector 8">
            <a:extLst>
              <a:ext uri="{FF2B5EF4-FFF2-40B4-BE49-F238E27FC236}">
                <a16:creationId xmlns:a16="http://schemas.microsoft.com/office/drawing/2014/main" id="{C14FE426-DB86-D613-9C87-CD3E955EFBAC}"/>
              </a:ext>
            </a:extLst>
          </p:cNvPr>
          <p:cNvCxnSpPr>
            <a:cxnSpLocks/>
          </p:cNvCxnSpPr>
          <p:nvPr/>
        </p:nvCxnSpPr>
        <p:spPr>
          <a:xfrm>
            <a:off x="8468135" y="2544418"/>
            <a:ext cx="0" cy="291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E53346A-8D06-C6C9-EEB8-4F6A834A5919}"/>
              </a:ext>
            </a:extLst>
          </p:cNvPr>
          <p:cNvCxnSpPr/>
          <p:nvPr/>
        </p:nvCxnSpPr>
        <p:spPr>
          <a:xfrm>
            <a:off x="8461511" y="4009644"/>
            <a:ext cx="0" cy="291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15A21B9-BF09-7474-582B-695F311ABD8A}"/>
              </a:ext>
            </a:extLst>
          </p:cNvPr>
          <p:cNvCxnSpPr/>
          <p:nvPr/>
        </p:nvCxnSpPr>
        <p:spPr>
          <a:xfrm>
            <a:off x="8468135" y="3283226"/>
            <a:ext cx="0" cy="291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4613069-B7F4-D9C4-E52B-254BCAE1C757}"/>
              </a:ext>
            </a:extLst>
          </p:cNvPr>
          <p:cNvSpPr txBox="1"/>
          <p:nvPr/>
        </p:nvSpPr>
        <p:spPr>
          <a:xfrm>
            <a:off x="7904918" y="1290341"/>
            <a:ext cx="1504123" cy="584775"/>
          </a:xfrm>
          <a:prstGeom prst="rect">
            <a:avLst/>
          </a:prstGeom>
          <a:noFill/>
        </p:spPr>
        <p:txBody>
          <a:bodyPr wrap="square">
            <a:spAutoFit/>
          </a:bodyPr>
          <a:lstStyle/>
          <a:p>
            <a:r>
              <a:rPr lang="en-US" sz="3200" dirty="0">
                <a:latin typeface="Britannic Bold" panose="020B0903060703020204" pitchFamily="34" charset="0"/>
                <a:cs typeface="Times New Roman" panose="02020603050405020304" pitchFamily="18" charset="0"/>
              </a:rPr>
              <a:t>FLOW</a:t>
            </a:r>
            <a:endParaRPr lang="en-IN" sz="3200" dirty="0">
              <a:latin typeface="Britannic Bold" panose="020B0903060703020204" pitchFamily="34" charset="0"/>
            </a:endParaRPr>
          </a:p>
        </p:txBody>
      </p:sp>
      <p:pic>
        <p:nvPicPr>
          <p:cNvPr id="21" name="Picture Placeholder 20">
            <a:extLst>
              <a:ext uri="{FF2B5EF4-FFF2-40B4-BE49-F238E27FC236}">
                <a16:creationId xmlns:a16="http://schemas.microsoft.com/office/drawing/2014/main" id="{DCC2DE5A-6293-68DA-054C-865F4C18E716}"/>
              </a:ext>
            </a:extLst>
          </p:cNvPr>
          <p:cNvPicPr>
            <a:picLocks noGrp="1" noChangeAspect="1"/>
          </p:cNvPicPr>
          <p:nvPr>
            <p:ph type="pic" sz="quarter" idx="13"/>
          </p:nvPr>
        </p:nvPicPr>
        <p:blipFill rotWithShape="1">
          <a:blip r:embed="rId2"/>
          <a:srcRect l="18" r="18" b="10338"/>
          <a:stretch/>
        </p:blipFill>
        <p:spPr>
          <a:xfrm>
            <a:off x="0" y="0"/>
            <a:ext cx="4351128" cy="6858000"/>
          </a:xfrm>
        </p:spPr>
      </p:pic>
      <p:sp>
        <p:nvSpPr>
          <p:cNvPr id="2" name="Subtitle 2">
            <a:extLst>
              <a:ext uri="{FF2B5EF4-FFF2-40B4-BE49-F238E27FC236}">
                <a16:creationId xmlns:a16="http://schemas.microsoft.com/office/drawing/2014/main" id="{9D2B8DC7-B069-3927-05B0-23A7BE5F9721}"/>
              </a:ext>
            </a:extLst>
          </p:cNvPr>
          <p:cNvSpPr txBox="1">
            <a:spLocks/>
          </p:cNvSpPr>
          <p:nvPr/>
        </p:nvSpPr>
        <p:spPr>
          <a:xfrm>
            <a:off x="-11500254" y="2764787"/>
            <a:ext cx="7195931" cy="307280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Amasis MT Pro" panose="02040504050005020304" pitchFamily="18" charset="0"/>
              </a:rPr>
              <a:t>1. An Efficient Pedestrian Detection Method Based on YOLOv2</a:t>
            </a:r>
          </a:p>
          <a:p>
            <a:r>
              <a:rPr lang="en-US" sz="2000">
                <a:latin typeface="Amasis MT Pro" panose="02040504050005020304" pitchFamily="18" charset="0"/>
              </a:rPr>
              <a:t>2. Accident Avoidance and Improving Road Safety with use of Raspberry Pi for Object Detection</a:t>
            </a:r>
          </a:p>
          <a:p>
            <a:r>
              <a:rPr lang="en-US" sz="2000">
                <a:latin typeface="Amasis MT Pro" panose="02040504050005020304" pitchFamily="18" charset="0"/>
              </a:rPr>
              <a:t>3. A Review of Detection and Tracking of Object from Image and Video Sequence</a:t>
            </a:r>
          </a:p>
          <a:p>
            <a:endParaRPr lang="en-US" sz="1800" dirty="0">
              <a:latin typeface="Amasis MT Pro" panose="02040504050005020304" pitchFamily="18" charset="0"/>
            </a:endParaRPr>
          </a:p>
        </p:txBody>
      </p:sp>
    </p:spTree>
    <p:extLst>
      <p:ext uri="{BB962C8B-B14F-4D97-AF65-F5344CB8AC3E}">
        <p14:creationId xmlns:p14="http://schemas.microsoft.com/office/powerpoint/2010/main" val="747555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geometry</Template>
  <TotalTime>313</TotalTime>
  <Words>959</Words>
  <Application>Microsoft Office PowerPoint</Application>
  <PresentationFormat>Widescreen</PresentationFormat>
  <Paragraphs>160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Amasis MT Pro</vt:lpstr>
      <vt:lpstr>Arial</vt:lpstr>
      <vt:lpstr>Britannic Bold</vt:lpstr>
      <vt:lpstr>Calibri</vt:lpstr>
      <vt:lpstr>Century Gothic</vt:lpstr>
      <vt:lpstr>Karla</vt:lpstr>
      <vt:lpstr>Univers Condensed Light</vt:lpstr>
      <vt:lpstr>Wingdings</vt:lpstr>
      <vt:lpstr>Office Theme</vt:lpstr>
      <vt:lpstr>       AI Based  obstacle prevention tool (Ai-opt)</vt:lpstr>
      <vt:lpstr>Outline</vt:lpstr>
      <vt:lpstr>Introduction </vt:lpstr>
      <vt:lpstr>Introduction </vt:lpstr>
      <vt:lpstr>Literature REVIEW</vt:lpstr>
      <vt:lpstr>Our survey on two-wheeler road accidents revealed a significant problem – 60% of incidents occur at night due to obstacles like potholes, rocks, and sand. The challenge lies in low visibility, making it hard for riders to spot these hazards. Surprisingly, there's no existing technology to address this issue. We plan to tackle it through advanced object detection, developing a system to alert riders to potential dangers in real-time, especially during nighttime.  </vt:lpstr>
      <vt:lpstr>OBJECTIVES</vt:lpstr>
      <vt:lpstr>Proposed methodology</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Summarizer</dc:title>
  <dc:creator>J  SUMANTH .</dc:creator>
  <cp:lastModifiedBy>2010030538 Pavan Sai</cp:lastModifiedBy>
  <cp:revision>13</cp:revision>
  <dcterms:created xsi:type="dcterms:W3CDTF">2023-01-09T03:00:07Z</dcterms:created>
  <dcterms:modified xsi:type="dcterms:W3CDTF">2024-01-08T19:52:31Z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XPowerLiteLastOptimized">
    <vt:lpwstr>558089</vt:lpwstr>
  </property>
  <property fmtid="{D5CDD505-2E9C-101B-9397-08002B2CF9AE}" pid="4" name="NXPowerLiteSettings">
    <vt:lpwstr>F7000400038000</vt:lpwstr>
  </property>
  <property fmtid="{D5CDD505-2E9C-101B-9397-08002B2CF9AE}" pid="5" name="NXPowerLiteVersion">
    <vt:lpwstr>S9.2.0</vt:lpwstr>
  </property>
</Properties>
</file>