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1" r:id="rId4"/>
    <p:sldId id="274" r:id="rId5"/>
    <p:sldId id="300" r:id="rId6"/>
    <p:sldId id="301" r:id="rId7"/>
    <p:sldId id="270" r:id="rId8"/>
    <p:sldId id="267" r:id="rId9"/>
    <p:sldId id="278" r:id="rId10"/>
    <p:sldId id="283" r:id="rId11"/>
    <p:sldId id="291" r:id="rId12"/>
    <p:sldId id="292" r:id="rId13"/>
    <p:sldId id="284" r:id="rId14"/>
    <p:sldId id="285" r:id="rId15"/>
    <p:sldId id="303" r:id="rId16"/>
    <p:sldId id="293" r:id="rId17"/>
    <p:sldId id="302" r:id="rId18"/>
    <p:sldId id="276"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226" autoAdjust="0"/>
  </p:normalViewPr>
  <p:slideViewPr>
    <p:cSldViewPr snapToGrid="0">
      <p:cViewPr varScale="1">
        <p:scale>
          <a:sx n="86" d="100"/>
          <a:sy n="86"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3.49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54,'28'-9,"-4"-1,1 7,0 1,44 2,-48 1,0 0,-1-2,1-1,38-7,-22 2,2 1,-1 2,1 1,73 6,-23-1,24-4,119 5,-108 20,-104-22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16.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29,'29'0,"0"-1,-1-2,43-8,-32 5,1 1,-1 3,74 3,-31 1,-61 0,0 0,36 9,-9-1,4 0,-32-5,0-1,36 2,-33-4,-1 1,1 1,36 11,-35-8,-1-1,1-1,25 1,33 7,-60-9,46 4,41-9,54 2,-97 12,-49-9,1-1,29 3,46-7,35 2,-61 11,-49-8,1-1,25 2,-41-5,30-1,-33 1,1 0,-1 0,0 0,0 0,0 0,1 0,-1 0,0 0,0 0,0 0,0 0,1 0,-1 0,0 0,0 0,0 0,0 0,1 0,-1 0,0-1,0 1,0 0,0 0,0 0,1 0,-1 0,0-1,0 1,0 0,0 0,0 0,0 0,0-1,0 1,0 0,0 0,0 0,0-1,0 1,0 0,0 0,-14-10,-5 1,0-1,1 0,-27-21,40 27,-1 0,1 1,-1 0,0 0,0 1,-1 0,1 0,0 0,-1 1,1 0,-10-1,-12 1,-40 4,23-1,18-3,0-1,-33-7,31 4,-50-3,-515 9,571 1,0 1,0 0,1 2,-1 1,-42 16,51-15,-1-2,0 0,0 0,0-1,0-1,0-1,-20 1,-23-4,28 0,-36 3,56 0,1-1,-1 1,0 0,0 1,1 0,0 1,-14 7,-3 4,15-7,-1-1,1-1,-1 0,-1 0,1-1,-1-1,0 0,0-1,-26 4,35-7,0 0,-1 0,1 0,0 1,0-1,0 1,0 0,0 1,0-1,1 0,-1 1,0 0,1 0,-1 0,1 1,0-1,-1 1,1 0,1 0,-1 0,0 0,1 0,-1 0,1 1,0-1,0 1,0 0,1 0,-1-1,1 1,0 0,0 0,0 0,1 0,0 1,-1 4,-1 18,1 0,5 50,-3-68,0-1,1 1,0-1,0 0,1 0,0 0,1-1,0 1,0-1,0 0,1 0,0 0,8 8,-5-7,0 1,-1 0,0 1,-1 0,0 0,0 0,-1 1,7 20,-7-15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7.69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47,'34'1,"0"-2,-1-1,49-10,-54 7,1 2,0 0,56 4,31-2,-37-17,-61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20.1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27,'0'-1,"1"0,-1 0,1 0,-1 0,1 0,0 0,-1 0,1 0,0 0,-1 0,1 0,0 0,0 1,0-1,0 0,0 1,0-1,0 1,0-1,0 1,0-1,0 1,0 0,1-1,-1 1,0 0,2 0,37-5,-35 5,280-2,-147 4,-119-1,-1 1,34 7,-32-5,0 0,23 1,281-5,-154-1,-152 2,0 1,-1 1,19 4,-17-2,0-2,26 2,-7-4,-10-1,1 1,-1 2,32 7,-20-4,1-1,0-2,0-2,41-5,8 2,-69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19.5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37 75,'34'0,"2"1,-1-2,1-1,56-11,-59 7,0 2,0 1,1 2,-1 1,37 5,-52-2,0 0,-1 2,24 8,-25-7,0-1,0-1,0 0,24 2,-10-5,0 1,0 1,1 2,-2 1,33 11,-42-11,0-1,1-1,20 2,24 4,107 14,1 1,-131-19,0-1,0-2,77-6,-28 1,-69 2,-1-1,0-1,0-1,0-1,0 0,0-2,19-8,132-36,-150 44,-1 0,29-4,-1 1,-30 6,1 0,26 1,-28 1,0 0,0-1,21-5,-6 1,0 0,0 3,0 0,0 2,58 6,48 20,-140-25,1 0,0 0,0 0,0 0,0 0,0 0,0 0,0 0,0 0,0 0,0-1,0 1,0 0,0 0,0 0,0 0,0 0,0 0,0 0,0 0,0 0,0 0,0 0,0 0,0 0,0 0,0 0,0 0,0-1,0 1,0 0,0 0,0 0,0 0,0 0,0 0,0 0,0 0,0 0,0 0,1 0,-1 0,0 0,0 0,0 0,0 0,0 0,0 0,-11-6,-16-5,-19 2,6 1,0 2,-60-3,68 9,1 1,1-1,-1-2,-52-10,44 5,-1 3,0 1,0 1,-46 6,-4-2,-5 0,-106-5,135-8,48 6,-1 2,-26-2,-311 4,169 3,166-1,1 1,-39 10,12-3,37-6,1-1,0 1,0 1,0 0,1 0,0 1,-9 5,9-4,-1-1,1 0,-1-1,-1 1,1-2,-11 4,-175 46,168-46,0 2,-27 12,-19 7,31-16,13-4,-30 14,47-18,0-1,0 0,0-1,0 0,0-1,-1 0,1-1,-17-1,15 0,-1 0,0 2,1 0,-27 5,25-1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27.21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50 254,'71'-1,"79"3,-83 9,-48-6,0-2,25 2,58-6,43 2,-79 11,-47-8,-1 0,27 0,57-5,42 3,-77 9,-49-6,1-2,25 2,109-7,64 4,-150 10,-49-8,0-1,27 2,245-4,-135-2,-150 1,1 0,-1 0,1-1,0 0,-1 0,1 0,-1 0,0-1,1 0,6-4,-9 5,-1-1,0 0,1 0,-1-1,0 1,0 0,0-1,0 1,0-1,-1 0,1 0,-1 1,0-1,1 0,-2 0,1 0,0 0,0 0,0-7,0-3,0-1,0 1,-2-1,1 1,-2 0,-4-23,5 31,-1 1,1-1,-1 0,0 1,-1-1,1 1,-1 0,0 0,0 0,0 0,0 0,-1 1,1 0,-1-1,0 1,0 1,0-1,-1 0,1 1,-1 0,-4-2,-16-3,0 1,-1 0,0 2,0 1,0 2,-40 1,-280 1,339-1,0-1,-1 0,1 0,0-1,0 0,0 0,0-1,0 0,-9-5,-15-6,14 9,-1 1,0 0,-1 2,1 0,-1 1,1 1,-33 3,-5 0,-1103-3,1146 1,0 0,0 1,-19 6,-1-1,16-4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42.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1 346,'10'1,"-1"1,1 0,0 1,-1 0,0 0,18 9,-7-3,2 0,1-2,0 0,1-1,-1-1,1-2,0 0,0-1,32-3,-35 1,-1 1,1 0,0 1,28 7,-29-5,0-1,38 0,-39-3,0 1,0 0,28 7,-23-3,0-1,0-1,1-2,26-1,32 3,-15 8,-49-6,-1-2,26 2,394-4,-210-3,-222 2,1-1,-1 0,1 0,-1 0,0-1,1 0,-1-1,0 1,0-1,-1 0,1 0,-1-1,1 0,-1 0,0 0,0 0,-1-1,1 0,-1 0,0 0,-1-1,5-7,-4 6,-1 1,0-1,0 0,0 0,-1 0,0 0,-1-1,0 1,0 0,0-1,-1 1,0-1,0 1,-1-1,0 1,-1 0,1 0,-1-1,-5-10,5 15,0 0,1 1,-1-1,-1 1,1-1,0 1,0 0,-1 0,0 0,1 0,-1 0,0 0,0 1,0 0,0-1,0 1,0 0,0 1,0-1,-6 0,-7-1,0 1,0 1,-17 2,10-1,4 1,0 0,-28 8,28-5,0-1,-32 2,29-4,-41 8,41-5,-43 2,31-5,0-3,0 0,1-2,-40-9,34 5,-1 3,0 1,1 2,-48 4,-4-1,30-1,-74-2,69-12,48 9,0 0,-28-1,-28 5,42 1,0-2,0-1,-55-10,70 9,0 1,-20-1,27 3,1 0,-1 0,0-1,0-1,1 0,-1 0,1-1,0 0,-1 0,-10-7,20 10,-1 0,1 0,-1-1,1 1,0 0,-1-1,1 1,-1 0,1-1,-1 1,1-1,0 1,-1-1,1 1,0-1,0 1,-1-1,1 1,0-1,0 1,0-1,0 1,0-1,0 1,-1-1,1 1,0-1,1 0,-1 1,0-1,0 1,0-1,15-13,26-2,-13 11,32-6,116-37,-151 39,1 1,-1 1,1 2,1 0,-1 2,50 0,-36 1,57-9,-55 6,51-2,326 8,-396 1,-1 0,1 2,-1 0,25 9,-24-6,0-1,1-2,40 4,158-9,-201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52.0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3,'-1'72,"3"78,-2-147,0-1,1 0,-1 1,1-1,-1 0,1 0,0 0,0 0,0 0,0 0,0 0,0 0,1 0,-1 0,1 0,-1-1,1 1,2 1,0-1,-1 1,1-2,0 1,0 0,0-1,0 1,0-1,0 0,6 0,8 0,-1-1,1 0,30-5,-45 4,54-11,-42 8,0 1,25-3,40-7,-59 8,0 1,28-1,99 5,-146 0,0 0,0-1,0 1,0-1,-1 1,1-1,0 1,0-1,0 0,0 0,-1 0,1 0,-1 0,1 0,0-1,-1 1,0 0,1-1,-1 1,2-4,-1 2,-1 0,0-1,1 1,-2 0,1-1,0 1,0 0,-1-1,0 1,0-1,0-4,0 2,-1 0,0 1,0-1,0 0,-1 1,0-1,0 1,0-1,-1 1,0 0,0 0,0 0,-1 0,-4-5,-3 2,-1 0,1 1,-1 0,0 1,-1 1,1 0,-1 0,0 2,-25-5,13 4,0 1,-1 2,1 0,-33 4,37 1,5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5:34:34.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40 352,'21'1,"0"1,0 1,0 0,-1 2,30 10,-21-6,-6-4,1-1,0-1,0-1,0-1,45-4,-32 1,49 3,-19 11,-50-7,0-2,30 3,27-6,-42-1,1 2,-1 1,54 10,-46-6,-1-1,1-2,0-2,46-4,4 1,256 2,-328-2,1 0,0-1,25-7,-19 4,-23 5,1 0,0 0,0 0,0-1,-1 1,1-1,-1 1,1-1,-1 0,1 0,-1 0,0 0,0 0,0-1,-1 1,1-1,0 1,-1-1,1 0,-1 1,0-1,0 0,0 0,0 0,-1 0,1 0,-1 0,0 0,0 0,0 0,0-4,-1-10,-1-1,-1 1,0 0,-6-18,8 31,-15-64,11 39,-2 1,-17-44,22 69,0 0,0 0,0 0,0 0,0 0,-1 1,0-1,1 1,-1 0,0 0,0 0,0 0,0 0,0 1,-1-1,1 1,-1 0,1 0,-1 0,1 0,-1 1,-4-1,-12 0,-1 0,-37 4,22 0,-704-1,394-3,327 2,1 1,-33 7,31-4,-1-2,-22 2,-23-7,-29 2,86 1,0 0,1 0,-1 1,1 0,0 0,0 1,0 0,-12 7,8-2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06.6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28 373,'15'-1,"0"-1,0 0,19-5,35-5,297 9,-188 5,488-2,-642 1,1 2,28 6,-27-4,43 2,79-7,-146 0,1 0,0-1,-1 1,1-1,-1 0,1 1,-1-1,0 0,1 0,-1-1,0 1,0 0,0-1,1 1,-2-1,1 0,0 0,0 1,0-1,-1 0,1-1,-1 1,0 0,0 0,1-1,-2 1,1 0,0-1,0 1,-1-1,1 1,-1-1,0-3,2-11,-1 0,-1 0,-4-33,3 40,1 2,-1 1,0 0,-1-1,0 1,0 0,0 0,-1 0,0 0,0 1,-6-9,6 11,0 1,0-1,0 1,-1 0,1 0,-1 1,1-1,-1 1,0-1,0 1,0 1,0-1,-1 0,1 1,0 0,-1 0,1 0,-6 0,-42-1,-55 5,57-1,-62-4,36-12,28 4,20 4,-35-12,45 12,-1 0,-1 1,1 1,-35-2,-391 7,427 0,0 1,1 1,-18 4,15-2,1-2,-26 2,-7-4,23-1,0 1,0 1,-40 9,17-4,44-7,-1 1,0 0,1 0,-1 1,1 0,0 0,0 1,-15 7,-8 8,16-12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3464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8447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852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68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9712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402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89489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349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6227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4836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41446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55264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C08F-954C-49D4-944F-2E856604938D}"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7910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1634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C08F-954C-49D4-944F-2E856604938D}"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834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308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2592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47407-B69F-4D6D-8A7E-9F33DDDA8F59}" type="slidenum">
              <a:rPr lang="en-IN" smtClean="0"/>
              <a:t>‹#›</a:t>
            </a:fld>
            <a:endParaRPr lang="en-IN"/>
          </a:p>
        </p:txBody>
      </p:sp>
    </p:spTree>
    <p:extLst>
      <p:ext uri="{BB962C8B-B14F-4D97-AF65-F5344CB8AC3E}">
        <p14:creationId xmlns:p14="http://schemas.microsoft.com/office/powerpoint/2010/main" val="14030692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46.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customXml" Target="../ink/ink6.xml"/><Relationship Id="rId2" Type="http://schemas.openxmlformats.org/officeDocument/2006/relationships/image" Target="../media/image12.png"/><Relationship Id="rId16" Type="http://schemas.openxmlformats.org/officeDocument/2006/relationships/image" Target="../media/image16.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customXml" Target="../ink/ink7.xml"/><Relationship Id="rId9" Type="http://schemas.openxmlformats.org/officeDocument/2006/relationships/image" Target="../media/image22.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customXml" Target="../ink/ink8.xml"/><Relationship Id="rId18" Type="http://schemas.openxmlformats.org/officeDocument/2006/relationships/customXml" Target="../ink/ink10.xml"/><Relationship Id="rId3" Type="http://schemas.openxmlformats.org/officeDocument/2006/relationships/hyperlink" Target="http://creative-commons-images.com/handwriting/o/objectives.html" TargetMode="External"/><Relationship Id="rId7" Type="http://schemas.openxmlformats.org/officeDocument/2006/relationships/image" Target="../media/image28.jpeg"/><Relationship Id="rId17" Type="http://schemas.openxmlformats.org/officeDocument/2006/relationships/image" Target="../media/image33.png"/><Relationship Id="rId2" Type="http://schemas.openxmlformats.org/officeDocument/2006/relationships/image" Target="../media/image19.jpg"/><Relationship Id="rId16"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jpeg"/><Relationship Id="rId15"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4FD1-9029-4B6A-9C32-7A1A4B88F65B}"/>
              </a:ext>
            </a:extLst>
          </p:cNvPr>
          <p:cNvSpPr>
            <a:spLocks noGrp="1"/>
          </p:cNvSpPr>
          <p:nvPr>
            <p:ph type="ctrTitle"/>
          </p:nvPr>
        </p:nvSpPr>
        <p:spPr>
          <a:xfrm>
            <a:off x="8266820" y="673241"/>
            <a:ext cx="3300981" cy="2508110"/>
          </a:xfrm>
          <a:noFill/>
          <a:ln w="19050">
            <a:noFill/>
            <a:prstDash val="dash"/>
          </a:ln>
        </p:spPr>
        <p:txBody>
          <a:bodyPr vert="horz" lIns="91440" tIns="45720" rIns="91440" bIns="45720" rtlCol="0">
            <a:normAutofit/>
          </a:bodyPr>
          <a:lstStyle/>
          <a:p>
            <a:r>
              <a:rPr lang="en-US" sz="4800" dirty="0">
                <a:latin typeface="Algerian" panose="04020705040A02060702" pitchFamily="82" charset="0"/>
              </a:rPr>
              <a:t>AI and ds project</a:t>
            </a:r>
            <a:br>
              <a:rPr lang="en-US" sz="4800" dirty="0">
                <a:latin typeface="Algerian" panose="04020705040A02060702" pitchFamily="82" charset="0"/>
              </a:rPr>
            </a:br>
            <a:endParaRPr lang="en-US" sz="4800" dirty="0">
              <a:latin typeface="Algerian" panose="04020705040A02060702" pitchFamily="82" charset="0"/>
            </a:endParaRPr>
          </a:p>
        </p:txBody>
      </p:sp>
      <p:sp>
        <p:nvSpPr>
          <p:cNvPr id="3" name="Subtitle 2">
            <a:extLst>
              <a:ext uri="{FF2B5EF4-FFF2-40B4-BE49-F238E27FC236}">
                <a16:creationId xmlns:a16="http://schemas.microsoft.com/office/drawing/2014/main" id="{B3CCA3F1-9F40-423C-9504-FC1995B09F67}"/>
              </a:ext>
            </a:extLst>
          </p:cNvPr>
          <p:cNvSpPr>
            <a:spLocks noGrp="1"/>
          </p:cNvSpPr>
          <p:nvPr>
            <p:ph type="subTitle" idx="1"/>
          </p:nvPr>
        </p:nvSpPr>
        <p:spPr>
          <a:xfrm>
            <a:off x="7946779" y="2819401"/>
            <a:ext cx="5054845" cy="3358978"/>
          </a:xfrm>
          <a:noFill/>
          <a:ln w="19050">
            <a:noFill/>
            <a:prstDash val="dash"/>
          </a:ln>
        </p:spPr>
        <p:txBody>
          <a:bodyPr vert="horz" lIns="91440" tIns="45720" rIns="91440" bIns="45720" rtlCol="0">
            <a:normAutofit/>
          </a:bodyPr>
          <a:lstStyle/>
          <a:p>
            <a:pPr fontAlgn="base"/>
            <a:r>
              <a:rPr lang="en-US" sz="2400" i="0" u="none" strike="noStrike" dirty="0">
                <a:effectLst/>
                <a:latin typeface="Amasis MT Pro" panose="02040504050005020304" pitchFamily="18" charset="0"/>
              </a:rPr>
              <a:t>TEAM MEMBERS:</a:t>
            </a:r>
            <a:r>
              <a:rPr lang="en-US" sz="240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S.J SUMANTH(2010030377)</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K. SREEVARUN(200030451)</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PAVAN SAI(2010030538)</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SHIVA GOUD(2010030542)</a:t>
            </a:r>
            <a:r>
              <a:rPr lang="en-US" sz="2400" b="0" i="0" dirty="0">
                <a:effectLst/>
                <a:latin typeface="Amasis MT Pro" panose="02040504050005020304" pitchFamily="18" charset="0"/>
              </a:rPr>
              <a:t>​</a:t>
            </a:r>
          </a:p>
        </p:txBody>
      </p:sp>
      <p:pic>
        <p:nvPicPr>
          <p:cNvPr id="8" name="Picture 2" descr="Best Private University in Telangana &amp;amp; Andhra Pradesh | KLH">
            <a:extLst>
              <a:ext uri="{FF2B5EF4-FFF2-40B4-BE49-F238E27FC236}">
                <a16:creationId xmlns:a16="http://schemas.microsoft.com/office/drawing/2014/main" id="{9745E669-C6F7-4C20-886B-0C5D3E40F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i Machine Learning Hands Of Robot And Human Touching On Big Data Network  Connection Background Science And Artificial Intelligence Technology  Innovation And Futuristic Stock Photo - Download Image Now - iStock">
            <a:extLst>
              <a:ext uri="{FF2B5EF4-FFF2-40B4-BE49-F238E27FC236}">
                <a16:creationId xmlns:a16="http://schemas.microsoft.com/office/drawing/2014/main" id="{49FF678F-6533-4FD3-A84F-83233F71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03"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i In Healthcare - Artificial Intelligence Ai - 1920x870 Wallpaper -  teahub.io">
            <a:extLst>
              <a:ext uri="{FF2B5EF4-FFF2-40B4-BE49-F238E27FC236}">
                <a16:creationId xmlns:a16="http://schemas.microsoft.com/office/drawing/2014/main" id="{11062C58-3897-4090-BA57-A1E550AA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25"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tificial Intelligence: This is where the future in-demand job market lies  - Eaton Business School">
            <a:extLst>
              <a:ext uri="{FF2B5EF4-FFF2-40B4-BE49-F238E27FC236}">
                <a16:creationId xmlns:a16="http://schemas.microsoft.com/office/drawing/2014/main" id="{1E40FA0B-E65B-4B2F-9ABB-7B1A7F5C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35" y="2205564"/>
            <a:ext cx="330566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tificial intelligence for development | ITCILO">
            <a:extLst>
              <a:ext uri="{FF2B5EF4-FFF2-40B4-BE49-F238E27FC236}">
                <a16:creationId xmlns:a16="http://schemas.microsoft.com/office/drawing/2014/main" id="{9297B474-CB24-4DE8-8742-5E373B4D4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25" y="3796239"/>
            <a:ext cx="33292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Main Roles Of Artificial Intelligence In Education - eLearning Industry">
            <a:extLst>
              <a:ext uri="{FF2B5EF4-FFF2-40B4-BE49-F238E27FC236}">
                <a16:creationId xmlns:a16="http://schemas.microsoft.com/office/drawing/2014/main" id="{016CC752-93E0-42B4-B4E7-EFF3E5DE1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9000" y="2200802"/>
            <a:ext cx="3356766" cy="159543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artificial intelligence is changing development - SurveyCTO">
            <a:extLst>
              <a:ext uri="{FF2B5EF4-FFF2-40B4-BE49-F238E27FC236}">
                <a16:creationId xmlns:a16="http://schemas.microsoft.com/office/drawing/2014/main" id="{DB6DF288-BA3F-4462-9E4F-003A752A7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193" y="3796239"/>
            <a:ext cx="3356766"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 Complete Guide to Make a Career in AI | Shoolini University">
            <a:extLst>
              <a:ext uri="{FF2B5EF4-FFF2-40B4-BE49-F238E27FC236}">
                <a16:creationId xmlns:a16="http://schemas.microsoft.com/office/drawing/2014/main" id="{528D02B0-7748-4356-AD57-C4778A1DCA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179" y="5015439"/>
            <a:ext cx="3323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rtificial intelligence articles | McKinsey &amp; Company">
            <a:extLst>
              <a:ext uri="{FF2B5EF4-FFF2-40B4-BE49-F238E27FC236}">
                <a16:creationId xmlns:a16="http://schemas.microsoft.com/office/drawing/2014/main" id="{712A645A-21F2-48F2-A0C9-D1156D2097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3579" y="4986864"/>
            <a:ext cx="339218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00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11286" y="312997"/>
            <a:ext cx="11724568" cy="6463308"/>
          </a:xfrm>
          <a:prstGeom prst="rect">
            <a:avLst/>
          </a:prstGeom>
          <a:noFill/>
        </p:spPr>
        <p:txBody>
          <a:bodyPr wrap="square">
            <a:spAutoFit/>
          </a:bodyPr>
          <a:lstStyle/>
          <a:p>
            <a:r>
              <a:rPr lang="en-US" sz="4000" dirty="0">
                <a:latin typeface="Algerian" panose="04020705040A02060702" pitchFamily="82" charset="0"/>
              </a:rPr>
              <a:t>Implementation steps:</a:t>
            </a:r>
          </a:p>
          <a:p>
            <a:endParaRPr lang="en-US" dirty="0">
              <a:latin typeface="Amasis MT Pro" panose="02040504050005020304" pitchFamily="18" charset="0"/>
            </a:endParaRPr>
          </a:p>
          <a:p>
            <a:r>
              <a:rPr lang="en-US" sz="2400" dirty="0">
                <a:latin typeface="Amasis MT Pro Medium" panose="02040604050005020304" pitchFamily="18" charset="0"/>
              </a:rPr>
              <a:t>Step - 1:</a:t>
            </a:r>
          </a:p>
          <a:p>
            <a:endParaRPr lang="en-US" sz="2400" dirty="0">
              <a:latin typeface="Amasis MT Pro" panose="02040504050005020304" pitchFamily="18" charset="0"/>
            </a:endParaRPr>
          </a:p>
          <a:p>
            <a:r>
              <a:rPr lang="en-US" sz="2400" dirty="0">
                <a:latin typeface="Amasis MT Pro Medium" panose="02040604050005020304" pitchFamily="18" charset="0"/>
              </a:rPr>
              <a:t>INPUT:</a:t>
            </a:r>
          </a:p>
          <a:p>
            <a:endParaRPr lang="en-US" sz="2000" dirty="0">
              <a:latin typeface="Amasis MT Pro Medium" panose="02040604050005020304" pitchFamily="18" charset="0"/>
            </a:endParaRPr>
          </a:p>
          <a:p>
            <a:pPr marL="285750" indent="-285750">
              <a:buFont typeface="Wingdings" panose="05000000000000000000" pitchFamily="2" charset="2"/>
              <a:buChar char="§"/>
            </a:pPr>
            <a:r>
              <a:rPr lang="en-US" dirty="0">
                <a:latin typeface="Amasis MT Pro" panose="02040504050005020304" pitchFamily="18" charset="0"/>
              </a:rPr>
              <a:t>The user needs to give input through microphone in the form of audio or the user can give the input in the form of text.</a:t>
            </a:r>
          </a:p>
          <a:p>
            <a:pPr marL="285750" indent="-285750">
              <a:buFont typeface="Wingdings" panose="05000000000000000000" pitchFamily="2" charset="2"/>
              <a:buChar char="§"/>
            </a:pPr>
            <a:r>
              <a:rPr lang="en-US" dirty="0">
                <a:latin typeface="Amasis MT Pro" panose="02040504050005020304" pitchFamily="18" charset="0"/>
              </a:rPr>
              <a:t>If the user gives the input in the form of audio, the pyaudio package will analyze/detect the speech.</a:t>
            </a:r>
          </a:p>
          <a:p>
            <a:endParaRPr lang="en-US" dirty="0">
              <a:latin typeface="Amasis MT Pro" panose="02040504050005020304" pitchFamily="18" charset="0"/>
            </a:endParaRPr>
          </a:p>
          <a:p>
            <a:r>
              <a:rPr lang="en-US" sz="2400" dirty="0">
                <a:latin typeface="Amasis MT Pro Medium" panose="02040604050005020304" pitchFamily="18" charset="0"/>
              </a:rPr>
              <a:t>Working of pyaudio:</a:t>
            </a:r>
          </a:p>
          <a:p>
            <a:endParaRPr lang="en-US" sz="2400" dirty="0">
              <a:latin typeface="Amasis MT Pro Medium" panose="02040604050005020304" pitchFamily="18" charset="0"/>
            </a:endParaRPr>
          </a:p>
          <a:p>
            <a:pPr marL="285750" indent="-285750">
              <a:buFont typeface="Wingdings" panose="05000000000000000000" pitchFamily="2" charset="2"/>
              <a:buChar char="§"/>
            </a:pPr>
            <a:r>
              <a:rPr lang="en-US" b="0" i="0" dirty="0">
                <a:effectLst/>
                <a:latin typeface="Arial" panose="020B0604020202020204" pitchFamily="34" charset="0"/>
              </a:rPr>
              <a:t>PyAudio provides Python bindings for PortAudio, the cross-platform </a:t>
            </a:r>
          </a:p>
          <a:p>
            <a:r>
              <a:rPr lang="en-US" dirty="0">
                <a:latin typeface="Arial" panose="020B0604020202020204" pitchFamily="34" charset="0"/>
              </a:rPr>
              <a:t>     </a:t>
            </a:r>
            <a:r>
              <a:rPr lang="en-US" b="0" i="0" dirty="0">
                <a:effectLst/>
                <a:latin typeface="Arial" panose="020B0604020202020204" pitchFamily="34" charset="0"/>
              </a:rPr>
              <a:t>audio I/O library. With PyAudio, we can easily use Python to play and</a:t>
            </a:r>
          </a:p>
          <a:p>
            <a:r>
              <a:rPr lang="en-US" dirty="0">
                <a:latin typeface="Arial" panose="020B0604020202020204" pitchFamily="34" charset="0"/>
              </a:rPr>
              <a:t>    </a:t>
            </a:r>
            <a:r>
              <a:rPr lang="en-US" b="0" i="0" dirty="0">
                <a:effectLst/>
                <a:latin typeface="Arial" panose="020B0604020202020204" pitchFamily="34" charset="0"/>
              </a:rPr>
              <a:t> record audio on a variety of platforms.</a:t>
            </a:r>
            <a:endParaRPr lang="en-US" b="0" i="0" dirty="0">
              <a:effectLst/>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ow to Use Google Text-to-Speech on an Android Phone">
            <a:extLst>
              <a:ext uri="{FF2B5EF4-FFF2-40B4-BE49-F238E27FC236}">
                <a16:creationId xmlns:a16="http://schemas.microsoft.com/office/drawing/2014/main" id="{181D36D2-F77F-42E7-97A7-AC7315A7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447" y="3937247"/>
            <a:ext cx="2949270" cy="2497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98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39325" y="523538"/>
            <a:ext cx="11724568" cy="5355312"/>
          </a:xfrm>
          <a:prstGeom prst="rect">
            <a:avLst/>
          </a:prstGeom>
          <a:noFill/>
        </p:spPr>
        <p:txBody>
          <a:bodyPr wrap="square">
            <a:spAutoFit/>
          </a:bodyPr>
          <a:lstStyle/>
          <a:p>
            <a:r>
              <a:rPr lang="en-US" sz="2400" dirty="0">
                <a:latin typeface="Amasis MT Pro Medium" panose="02040604050005020304" pitchFamily="18" charset="0"/>
              </a:rPr>
              <a:t>Step – 2:</a:t>
            </a:r>
          </a:p>
          <a:p>
            <a:endParaRPr lang="en-US" sz="2400" dirty="0">
              <a:latin typeface="Amasis MT Pro" panose="02040504050005020304" pitchFamily="18" charset="0"/>
            </a:endParaRPr>
          </a:p>
          <a:p>
            <a:r>
              <a:rPr lang="en-US" sz="2400" dirty="0">
                <a:latin typeface="Amasis MT Pro" panose="02040504050005020304" pitchFamily="18" charset="0"/>
              </a:rPr>
              <a:t>Convert the audio into text by using SpeechRecognition API.</a:t>
            </a:r>
          </a:p>
          <a:p>
            <a:endParaRPr lang="en-US" sz="2400" dirty="0">
              <a:latin typeface="Amasis MT Pro" panose="02040504050005020304" pitchFamily="18" charset="0"/>
            </a:endParaRPr>
          </a:p>
          <a:p>
            <a:r>
              <a:rPr lang="en-US" sz="2400" dirty="0">
                <a:latin typeface="Amasis MT Pro Medium" panose="02040604050005020304" pitchFamily="18" charset="0"/>
              </a:rPr>
              <a:t>Working SpeechRecognition API:</a:t>
            </a:r>
          </a:p>
          <a:p>
            <a:endParaRPr lang="en-US" sz="2400" dirty="0">
              <a:latin typeface="Amasis MT Pro" panose="02040504050005020304" pitchFamily="18" charset="0"/>
            </a:endParaRPr>
          </a:p>
          <a:p>
            <a:pPr marL="342900" indent="-342900">
              <a:buFont typeface="Wingdings" panose="05000000000000000000" pitchFamily="2" charset="2"/>
              <a:buChar char="§"/>
            </a:pPr>
            <a:r>
              <a:rPr lang="en-US" sz="2400" b="0" i="0" dirty="0">
                <a:effectLst/>
                <a:latin typeface="Amasis MT Pro" panose="02040504050005020304" pitchFamily="18" charset="0"/>
              </a:rPr>
              <a:t>Speech recognition software works by breaking down the audio of a speech recording into individual sounds, analyzing each sound, using algorithms to find the most probable word fit in that language, and transcribing those sounds into text.</a:t>
            </a:r>
          </a:p>
          <a:p>
            <a:pPr marL="342900" indent="-342900">
              <a:buFont typeface="Wingdings" panose="05000000000000000000" pitchFamily="2" charset="2"/>
              <a:buChar char="§"/>
            </a:pPr>
            <a:r>
              <a:rPr lang="en-US" sz="2400" b="0" i="0" dirty="0">
                <a:effectLst/>
                <a:latin typeface="Amasis MT Pro" panose="02040504050005020304" pitchFamily="18" charset="0"/>
              </a:rPr>
              <a:t>A speech recognition algorithm or voice recognition algorithm is used in speech recognition technology to convert voice to text.</a:t>
            </a:r>
            <a:endParaRPr lang="en-US" sz="2400" dirty="0">
              <a:latin typeface="Amasis MT Pro" panose="02040504050005020304" pitchFamily="18" charset="0"/>
            </a:endParaRPr>
          </a:p>
          <a:p>
            <a:endParaRPr lang="en-US" sz="2400" dirty="0">
              <a:latin typeface="Amasis MT Pro Medium" panose="020406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5 Easy Steps To Convert Audio Into A Text File - MetroSaga">
            <a:extLst>
              <a:ext uri="{FF2B5EF4-FFF2-40B4-BE49-F238E27FC236}">
                <a16:creationId xmlns:a16="http://schemas.microsoft.com/office/drawing/2014/main" id="{3B324FCB-C40B-47F2-8286-6D5F9CA86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424" y="4926186"/>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946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452760" y="446614"/>
            <a:ext cx="10873611" cy="4724370"/>
          </a:xfrm>
          <a:prstGeom prst="rect">
            <a:avLst/>
          </a:prstGeom>
          <a:noFill/>
        </p:spPr>
        <p:txBody>
          <a:bodyPr wrap="square">
            <a:spAutoFit/>
          </a:bodyPr>
          <a:lstStyle/>
          <a:p>
            <a:r>
              <a:rPr lang="en-US" sz="900" dirty="0">
                <a:latin typeface="Amasis MT Pro Medium" panose="02040604050005020304" pitchFamily="18" charset="0"/>
              </a:rPr>
              <a:t> </a:t>
            </a:r>
          </a:p>
          <a:p>
            <a:r>
              <a:rPr lang="en-US" sz="2800" dirty="0">
                <a:latin typeface="Amasis MT Pro Medium" panose="02040604050005020304" pitchFamily="18" charset="0"/>
              </a:rPr>
              <a:t>Step - 3:</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The input received will be divided into tokens using </a:t>
            </a:r>
            <a:r>
              <a:rPr lang="en-IN" sz="2000" b="0" i="0" dirty="0" err="1">
                <a:effectLst/>
                <a:latin typeface="Amasis MT Pro" panose="02040504050005020304" pitchFamily="18" charset="0"/>
              </a:rPr>
              <a:t>word_tokenize</a:t>
            </a:r>
            <a:r>
              <a:rPr lang="en-IN" sz="2000" b="0" i="0" dirty="0">
                <a:effectLst/>
                <a:latin typeface="Amasis MT Pro" panose="02040504050005020304" pitchFamily="18" charset="0"/>
              </a:rPr>
              <a:t>() </a:t>
            </a:r>
            <a:r>
              <a:rPr lang="en-US" sz="2000" dirty="0">
                <a:latin typeface="Amasis MT Pro" panose="02040504050005020304" pitchFamily="18" charset="0"/>
              </a:rPr>
              <a:t>function. </a:t>
            </a:r>
          </a:p>
          <a:p>
            <a:pPr marL="342900" indent="-342900">
              <a:buFont typeface="Wingdings" panose="05000000000000000000" pitchFamily="2" charset="2"/>
              <a:buChar char="§"/>
            </a:pPr>
            <a:r>
              <a:rPr lang="en-US" sz="2000" dirty="0">
                <a:latin typeface="Amasis MT Pro" panose="02040504050005020304" pitchFamily="18" charset="0"/>
              </a:rPr>
              <a:t>The pycld2 package in python analyzes every token and calculates number of English words and non-English words.</a:t>
            </a:r>
          </a:p>
          <a:p>
            <a:endParaRPr lang="en-US" sz="900" dirty="0">
              <a:latin typeface="Amasis MT Pro" panose="02040504050005020304" pitchFamily="18" charset="0"/>
            </a:endParaRPr>
          </a:p>
          <a:p>
            <a:r>
              <a:rPr lang="en-US" sz="2800" dirty="0">
                <a:latin typeface="Amasis MT Pro Medium" panose="02040604050005020304" pitchFamily="18" charset="0"/>
              </a:rPr>
              <a:t>Working of pycld2:</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F</a:t>
            </a:r>
            <a:r>
              <a:rPr lang="en-IN" sz="2000" dirty="0">
                <a:latin typeface="Amasis MT Pro" panose="02040504050005020304" pitchFamily="18" charset="0"/>
              </a:rPr>
              <a:t>or detecting English and non-English words we are using one of the python  packages pycld2.</a:t>
            </a:r>
            <a:endParaRPr lang="en-US" sz="2000" dirty="0">
              <a:latin typeface="Amasis MT Pro" panose="02040504050005020304" pitchFamily="18" charset="0"/>
            </a:endParaRPr>
          </a:p>
          <a:p>
            <a:endParaRPr lang="en-IN" sz="900" dirty="0">
              <a:latin typeface="Amasis MT Pro Medium" panose="02040604050005020304" pitchFamily="18" charset="0"/>
            </a:endParaRPr>
          </a:p>
          <a:p>
            <a:endParaRPr lang="en-US" sz="2400" dirty="0">
              <a:latin typeface="Amasis MT Pro" panose="02040504050005020304" pitchFamily="18" charset="0"/>
            </a:endParaRPr>
          </a:p>
          <a:p>
            <a:endParaRPr lang="en-US" sz="2400"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atural Languate Toolkit (NLTK) Tutorial in Python">
            <a:extLst>
              <a:ext uri="{FF2B5EF4-FFF2-40B4-BE49-F238E27FC236}">
                <a16:creationId xmlns:a16="http://schemas.microsoft.com/office/drawing/2014/main" id="{1047314E-1FB4-4FB2-A2E5-BDBEC7276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314" y="3866211"/>
            <a:ext cx="4830501" cy="15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00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FB1B99-797B-4930-8B8B-0B06FCDDC79B}"/>
              </a:ext>
            </a:extLst>
          </p:cNvPr>
          <p:cNvSpPr txBox="1"/>
          <p:nvPr/>
        </p:nvSpPr>
        <p:spPr>
          <a:xfrm>
            <a:off x="162548" y="623966"/>
            <a:ext cx="10703224" cy="3077766"/>
          </a:xfrm>
          <a:prstGeom prst="rect">
            <a:avLst/>
          </a:prstGeom>
          <a:noFill/>
        </p:spPr>
        <p:txBody>
          <a:bodyPr wrap="square">
            <a:spAutoFit/>
          </a:bodyPr>
          <a:lstStyle/>
          <a:p>
            <a:r>
              <a:rPr lang="en-US" sz="2800" dirty="0">
                <a:latin typeface="Amasis MT Pro Medium" panose="02040604050005020304" pitchFamily="18" charset="0"/>
              </a:rPr>
              <a:t>Step - 4:</a:t>
            </a:r>
          </a:p>
          <a:p>
            <a:br>
              <a:rPr lang="en-US" sz="2800" dirty="0">
                <a:latin typeface="Amasis MT Pro" panose="02040504050005020304" pitchFamily="18" charset="0"/>
              </a:rPr>
            </a:br>
            <a:r>
              <a:rPr lang="en-US" sz="2800" dirty="0">
                <a:latin typeface="Amasis MT Pro" panose="02040504050005020304" pitchFamily="18" charset="0"/>
              </a:rPr>
              <a:t>If the sentence contains more Telugu words and less English words, then we convert complete sentence to English and then translate to Hindi.</a:t>
            </a: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10" name="Arrow: Right 9">
            <a:extLst>
              <a:ext uri="{FF2B5EF4-FFF2-40B4-BE49-F238E27FC236}">
                <a16:creationId xmlns:a16="http://schemas.microsoft.com/office/drawing/2014/main" id="{95F62F15-8F5A-400D-A3DB-CA2A614238C5}"/>
              </a:ext>
            </a:extLst>
          </p:cNvPr>
          <p:cNvSpPr/>
          <p:nvPr/>
        </p:nvSpPr>
        <p:spPr>
          <a:xfrm>
            <a:off x="4882464" y="4200512"/>
            <a:ext cx="2054042"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0294F4F-F785-4D6D-995F-5087577E9EFD}"/>
              </a:ext>
            </a:extLst>
          </p:cNvPr>
          <p:cNvPicPr>
            <a:picLocks noChangeAspect="1"/>
          </p:cNvPicPr>
          <p:nvPr/>
        </p:nvPicPr>
        <p:blipFill>
          <a:blip r:embed="rId2"/>
          <a:stretch>
            <a:fillRect/>
          </a:stretch>
        </p:blipFill>
        <p:spPr>
          <a:xfrm>
            <a:off x="162548" y="3132366"/>
            <a:ext cx="4766055" cy="2484649"/>
          </a:xfrm>
          <a:prstGeom prst="rect">
            <a:avLst/>
          </a:prstGeom>
        </p:spPr>
      </p:pic>
      <p:pic>
        <p:nvPicPr>
          <p:cNvPr id="5" name="Picture 4">
            <a:extLst>
              <a:ext uri="{FF2B5EF4-FFF2-40B4-BE49-F238E27FC236}">
                <a16:creationId xmlns:a16="http://schemas.microsoft.com/office/drawing/2014/main" id="{667321EC-AFF6-4D20-9477-DA45E75159F2}"/>
              </a:ext>
            </a:extLst>
          </p:cNvPr>
          <p:cNvPicPr>
            <a:picLocks noChangeAspect="1"/>
          </p:cNvPicPr>
          <p:nvPr/>
        </p:nvPicPr>
        <p:blipFill>
          <a:blip r:embed="rId3"/>
          <a:stretch>
            <a:fillRect/>
          </a:stretch>
        </p:blipFill>
        <p:spPr>
          <a:xfrm>
            <a:off x="6936506" y="3202951"/>
            <a:ext cx="5092946" cy="2484648"/>
          </a:xfrm>
          <a:prstGeom prst="rect">
            <a:avLst/>
          </a:prstGeom>
        </p:spPr>
      </p:pic>
      <p:pic>
        <p:nvPicPr>
          <p:cNvPr id="11" name="Picture 10" descr="Best Private University in Telangana &amp;amp; Andhra Pradesh | KLH">
            <a:extLst>
              <a:ext uri="{FF2B5EF4-FFF2-40B4-BE49-F238E27FC236}">
                <a16:creationId xmlns:a16="http://schemas.microsoft.com/office/drawing/2014/main" id="{4EE899DA-C7F8-472E-88F3-832FF8E1F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0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6FFA-7AC5-422D-9DEE-66AE343D3A81}"/>
              </a:ext>
            </a:extLst>
          </p:cNvPr>
          <p:cNvSpPr txBox="1"/>
          <p:nvPr/>
        </p:nvSpPr>
        <p:spPr>
          <a:xfrm>
            <a:off x="335886" y="525984"/>
            <a:ext cx="11344640" cy="1569660"/>
          </a:xfrm>
          <a:prstGeom prst="rect">
            <a:avLst/>
          </a:prstGeom>
          <a:noFill/>
        </p:spPr>
        <p:txBody>
          <a:bodyPr wrap="square">
            <a:spAutoFit/>
          </a:bodyPr>
          <a:lstStyle/>
          <a:p>
            <a:r>
              <a:rPr lang="en-US" sz="2400" dirty="0">
                <a:latin typeface="Amasis MT Pro Medium" panose="02040604050005020304" pitchFamily="18" charset="0"/>
              </a:rPr>
              <a:t>Step - 5:</a:t>
            </a:r>
          </a:p>
          <a:p>
            <a:endParaRPr lang="en-US" sz="2400" dirty="0">
              <a:latin typeface="Amasis MT Pro" panose="02040504050005020304" pitchFamily="18" charset="0"/>
            </a:endParaRPr>
          </a:p>
          <a:p>
            <a:r>
              <a:rPr lang="en-US" sz="2400" dirty="0">
                <a:latin typeface="Amasis MT Pro" panose="02040504050005020304" pitchFamily="18" charset="0"/>
              </a:rPr>
              <a:t>If the sentence contains more English words and less Telugu words, then we convert complete sentence to Telugu and then  translate to Hindi.</a:t>
            </a:r>
          </a:p>
        </p:txBody>
      </p:sp>
      <p:sp>
        <p:nvSpPr>
          <p:cNvPr id="6" name="Arrow: Right 5">
            <a:extLst>
              <a:ext uri="{FF2B5EF4-FFF2-40B4-BE49-F238E27FC236}">
                <a16:creationId xmlns:a16="http://schemas.microsoft.com/office/drawing/2014/main" id="{1C3A20F5-2CF0-4679-A24A-531FB0A9F13E}"/>
              </a:ext>
            </a:extLst>
          </p:cNvPr>
          <p:cNvSpPr/>
          <p:nvPr/>
        </p:nvSpPr>
        <p:spPr>
          <a:xfrm>
            <a:off x="5104135" y="3525828"/>
            <a:ext cx="2138095"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est Private University in Telangana &amp;amp; Andhra Pradesh | KLH">
            <a:extLst>
              <a:ext uri="{FF2B5EF4-FFF2-40B4-BE49-F238E27FC236}">
                <a16:creationId xmlns:a16="http://schemas.microsoft.com/office/drawing/2014/main" id="{950043FA-8BBB-47AE-BD9D-0D741F76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8B6A50F-EDA9-4FEE-BB08-976C66836B38}"/>
              </a:ext>
            </a:extLst>
          </p:cNvPr>
          <p:cNvPicPr>
            <a:picLocks noChangeAspect="1"/>
          </p:cNvPicPr>
          <p:nvPr/>
        </p:nvPicPr>
        <p:blipFill>
          <a:blip r:embed="rId3"/>
          <a:stretch>
            <a:fillRect/>
          </a:stretch>
        </p:blipFill>
        <p:spPr>
          <a:xfrm>
            <a:off x="335885" y="2596267"/>
            <a:ext cx="4768251" cy="2348651"/>
          </a:xfrm>
          <a:prstGeom prst="rect">
            <a:avLst/>
          </a:prstGeom>
        </p:spPr>
      </p:pic>
      <p:pic>
        <p:nvPicPr>
          <p:cNvPr id="14" name="Picture 13">
            <a:extLst>
              <a:ext uri="{FF2B5EF4-FFF2-40B4-BE49-F238E27FC236}">
                <a16:creationId xmlns:a16="http://schemas.microsoft.com/office/drawing/2014/main" id="{E456AE7A-59E0-48E8-B919-B8807B02F1A4}"/>
              </a:ext>
            </a:extLst>
          </p:cNvPr>
          <p:cNvPicPr>
            <a:picLocks noChangeAspect="1"/>
          </p:cNvPicPr>
          <p:nvPr/>
        </p:nvPicPr>
        <p:blipFill>
          <a:blip r:embed="rId4"/>
          <a:stretch>
            <a:fillRect/>
          </a:stretch>
        </p:blipFill>
        <p:spPr>
          <a:xfrm>
            <a:off x="508444" y="3429000"/>
            <a:ext cx="763319" cy="264111"/>
          </a:xfrm>
          <a:prstGeom prst="rect">
            <a:avLst/>
          </a:prstGeom>
        </p:spPr>
      </p:pic>
      <p:pic>
        <p:nvPicPr>
          <p:cNvPr id="16" name="Picture 15">
            <a:extLst>
              <a:ext uri="{FF2B5EF4-FFF2-40B4-BE49-F238E27FC236}">
                <a16:creationId xmlns:a16="http://schemas.microsoft.com/office/drawing/2014/main" id="{489F36F4-7B13-4DB7-8FE3-4E560DCAC17E}"/>
              </a:ext>
            </a:extLst>
          </p:cNvPr>
          <p:cNvPicPr>
            <a:picLocks noChangeAspect="1"/>
          </p:cNvPicPr>
          <p:nvPr/>
        </p:nvPicPr>
        <p:blipFill>
          <a:blip r:embed="rId5"/>
          <a:stretch>
            <a:fillRect/>
          </a:stretch>
        </p:blipFill>
        <p:spPr>
          <a:xfrm>
            <a:off x="7242231" y="2596267"/>
            <a:ext cx="4768251" cy="2348651"/>
          </a:xfrm>
          <a:prstGeom prst="rect">
            <a:avLst/>
          </a:prstGeom>
        </p:spPr>
      </p:pic>
    </p:spTree>
    <p:extLst>
      <p:ext uri="{BB962C8B-B14F-4D97-AF65-F5344CB8AC3E}">
        <p14:creationId xmlns:p14="http://schemas.microsoft.com/office/powerpoint/2010/main" val="1638184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6FFA-7AC5-422D-9DEE-66AE343D3A81}"/>
              </a:ext>
            </a:extLst>
          </p:cNvPr>
          <p:cNvSpPr txBox="1"/>
          <p:nvPr/>
        </p:nvSpPr>
        <p:spPr>
          <a:xfrm>
            <a:off x="335886" y="525984"/>
            <a:ext cx="11344640" cy="1569660"/>
          </a:xfrm>
          <a:prstGeom prst="rect">
            <a:avLst/>
          </a:prstGeom>
          <a:noFill/>
        </p:spPr>
        <p:txBody>
          <a:bodyPr wrap="square">
            <a:spAutoFit/>
          </a:bodyPr>
          <a:lstStyle/>
          <a:p>
            <a:r>
              <a:rPr lang="en-US" sz="2400" dirty="0">
                <a:latin typeface="Amasis MT Pro Medium" panose="02040604050005020304" pitchFamily="18" charset="0"/>
              </a:rPr>
              <a:t>Step - 6:</a:t>
            </a:r>
          </a:p>
          <a:p>
            <a:endParaRPr lang="en-US" sz="2400" dirty="0">
              <a:latin typeface="Amasis MT Pro" panose="02040504050005020304" pitchFamily="18" charset="0"/>
            </a:endParaRPr>
          </a:p>
          <a:p>
            <a:r>
              <a:rPr lang="en-US" sz="2400" dirty="0">
                <a:latin typeface="Amasis MT Pro" panose="02040504050005020304" pitchFamily="18" charset="0"/>
              </a:rPr>
              <a:t>If the sentence contains equal number of English, Telugu words, then we convert complete sentence to Telugu and then  translate to Hindi.</a:t>
            </a:r>
          </a:p>
        </p:txBody>
      </p:sp>
      <p:sp>
        <p:nvSpPr>
          <p:cNvPr id="6" name="Arrow: Right 5">
            <a:extLst>
              <a:ext uri="{FF2B5EF4-FFF2-40B4-BE49-F238E27FC236}">
                <a16:creationId xmlns:a16="http://schemas.microsoft.com/office/drawing/2014/main" id="{1C3A20F5-2CF0-4679-A24A-531FB0A9F13E}"/>
              </a:ext>
            </a:extLst>
          </p:cNvPr>
          <p:cNvSpPr/>
          <p:nvPr/>
        </p:nvSpPr>
        <p:spPr>
          <a:xfrm>
            <a:off x="5104135" y="3525828"/>
            <a:ext cx="2138095"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est Private University in Telangana &amp;amp; Andhra Pradesh | KLH">
            <a:extLst>
              <a:ext uri="{FF2B5EF4-FFF2-40B4-BE49-F238E27FC236}">
                <a16:creationId xmlns:a16="http://schemas.microsoft.com/office/drawing/2014/main" id="{950043FA-8BBB-47AE-BD9D-0D741F76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06E635-9FB4-46D6-98E7-992C016541FB}"/>
              </a:ext>
            </a:extLst>
          </p:cNvPr>
          <p:cNvPicPr>
            <a:picLocks noChangeAspect="1"/>
          </p:cNvPicPr>
          <p:nvPr/>
        </p:nvPicPr>
        <p:blipFill>
          <a:blip r:embed="rId3"/>
          <a:stretch>
            <a:fillRect/>
          </a:stretch>
        </p:blipFill>
        <p:spPr>
          <a:xfrm>
            <a:off x="335882" y="2596265"/>
            <a:ext cx="4768251" cy="2348651"/>
          </a:xfrm>
          <a:prstGeom prst="rect">
            <a:avLst/>
          </a:prstGeom>
        </p:spPr>
      </p:pic>
      <p:pic>
        <p:nvPicPr>
          <p:cNvPr id="7" name="Picture 6">
            <a:extLst>
              <a:ext uri="{FF2B5EF4-FFF2-40B4-BE49-F238E27FC236}">
                <a16:creationId xmlns:a16="http://schemas.microsoft.com/office/drawing/2014/main" id="{AAB36C48-1A0D-4235-87C6-4E3C4CA39F38}"/>
              </a:ext>
            </a:extLst>
          </p:cNvPr>
          <p:cNvPicPr>
            <a:picLocks noChangeAspect="1"/>
          </p:cNvPicPr>
          <p:nvPr/>
        </p:nvPicPr>
        <p:blipFill>
          <a:blip r:embed="rId4"/>
          <a:stretch>
            <a:fillRect/>
          </a:stretch>
        </p:blipFill>
        <p:spPr>
          <a:xfrm>
            <a:off x="1025739" y="3154057"/>
            <a:ext cx="492343" cy="274944"/>
          </a:xfrm>
          <a:prstGeom prst="rect">
            <a:avLst/>
          </a:prstGeom>
        </p:spPr>
      </p:pic>
      <p:pic>
        <p:nvPicPr>
          <p:cNvPr id="13" name="Picture 12">
            <a:extLst>
              <a:ext uri="{FF2B5EF4-FFF2-40B4-BE49-F238E27FC236}">
                <a16:creationId xmlns:a16="http://schemas.microsoft.com/office/drawing/2014/main" id="{04A8AA74-9655-4095-BBCC-9A942F341134}"/>
              </a:ext>
            </a:extLst>
          </p:cNvPr>
          <p:cNvPicPr>
            <a:picLocks noChangeAspect="1"/>
          </p:cNvPicPr>
          <p:nvPr/>
        </p:nvPicPr>
        <p:blipFill>
          <a:blip r:embed="rId5"/>
          <a:stretch>
            <a:fillRect/>
          </a:stretch>
        </p:blipFill>
        <p:spPr>
          <a:xfrm>
            <a:off x="477011" y="3429000"/>
            <a:ext cx="794899" cy="329958"/>
          </a:xfrm>
          <a:prstGeom prst="rect">
            <a:avLst/>
          </a:prstGeom>
        </p:spPr>
      </p:pic>
      <p:pic>
        <p:nvPicPr>
          <p:cNvPr id="17" name="Picture 16">
            <a:extLst>
              <a:ext uri="{FF2B5EF4-FFF2-40B4-BE49-F238E27FC236}">
                <a16:creationId xmlns:a16="http://schemas.microsoft.com/office/drawing/2014/main" id="{0B2EB705-16D7-4BE6-9D6B-2D62CBC139B6}"/>
              </a:ext>
            </a:extLst>
          </p:cNvPr>
          <p:cNvPicPr>
            <a:picLocks noChangeAspect="1"/>
          </p:cNvPicPr>
          <p:nvPr/>
        </p:nvPicPr>
        <p:blipFill>
          <a:blip r:embed="rId6"/>
          <a:stretch>
            <a:fillRect/>
          </a:stretch>
        </p:blipFill>
        <p:spPr>
          <a:xfrm>
            <a:off x="1271910" y="3505298"/>
            <a:ext cx="114316" cy="238158"/>
          </a:xfrm>
          <a:prstGeom prst="rect">
            <a:avLst/>
          </a:prstGeom>
        </p:spPr>
      </p:pic>
      <p:pic>
        <p:nvPicPr>
          <p:cNvPr id="19" name="Picture 18">
            <a:extLst>
              <a:ext uri="{FF2B5EF4-FFF2-40B4-BE49-F238E27FC236}">
                <a16:creationId xmlns:a16="http://schemas.microsoft.com/office/drawing/2014/main" id="{2CBE16B7-09E2-4E59-B0FB-1D46D8DD498F}"/>
              </a:ext>
            </a:extLst>
          </p:cNvPr>
          <p:cNvPicPr>
            <a:picLocks noChangeAspect="1"/>
          </p:cNvPicPr>
          <p:nvPr/>
        </p:nvPicPr>
        <p:blipFill>
          <a:blip r:embed="rId7"/>
          <a:stretch>
            <a:fillRect/>
          </a:stretch>
        </p:blipFill>
        <p:spPr>
          <a:xfrm>
            <a:off x="7242230" y="2596265"/>
            <a:ext cx="4768251" cy="2348652"/>
          </a:xfrm>
          <a:prstGeom prst="rect">
            <a:avLst/>
          </a:prstGeom>
        </p:spPr>
      </p:pic>
    </p:spTree>
    <p:extLst>
      <p:ext uri="{BB962C8B-B14F-4D97-AF65-F5344CB8AC3E}">
        <p14:creationId xmlns:p14="http://schemas.microsoft.com/office/powerpoint/2010/main" val="20321178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106C7-22B7-4D62-97D3-2B9909A6B152}"/>
              </a:ext>
            </a:extLst>
          </p:cNvPr>
          <p:cNvSpPr txBox="1"/>
          <p:nvPr/>
        </p:nvSpPr>
        <p:spPr>
          <a:xfrm>
            <a:off x="648070" y="532660"/>
            <a:ext cx="10901779" cy="4370427"/>
          </a:xfrm>
          <a:prstGeom prst="rect">
            <a:avLst/>
          </a:prstGeom>
          <a:noFill/>
        </p:spPr>
        <p:txBody>
          <a:bodyPr wrap="square" rtlCol="0">
            <a:spAutoFit/>
          </a:bodyPr>
          <a:lstStyle/>
          <a:p>
            <a:r>
              <a:rPr lang="en-US" sz="2800" dirty="0">
                <a:latin typeface="Amasis MT Pro Medium" panose="02040604050005020304" pitchFamily="18" charset="0"/>
              </a:rPr>
              <a:t>Step - 7:</a:t>
            </a:r>
          </a:p>
          <a:p>
            <a:endParaRPr lang="en-US" sz="1800" dirty="0">
              <a:latin typeface="Amasis MT Pro" panose="02040504050005020304" pitchFamily="18" charset="0"/>
            </a:endParaRPr>
          </a:p>
          <a:p>
            <a:r>
              <a:rPr lang="en-US" sz="2400" dirty="0">
                <a:latin typeface="Amasis MT Pro" panose="02040504050005020304" pitchFamily="18" charset="0"/>
              </a:rPr>
              <a:t>Output the translated sentence in the form of audio using gTTS API.</a:t>
            </a:r>
          </a:p>
          <a:p>
            <a:endParaRPr lang="en-US" sz="2400" dirty="0">
              <a:latin typeface="Amasis MT Pro" panose="02040504050005020304" pitchFamily="18" charset="0"/>
            </a:endParaRPr>
          </a:p>
          <a:p>
            <a:r>
              <a:rPr lang="en-US" sz="2800" dirty="0">
                <a:latin typeface="Amasis MT Pro Medium" panose="02040604050005020304" pitchFamily="18" charset="0"/>
              </a:rPr>
              <a:t>Working of gTTS API:</a:t>
            </a:r>
          </a:p>
          <a:p>
            <a:endParaRPr lang="en-US" sz="2400" dirty="0">
              <a:latin typeface="Amasis MT Pro" panose="02040504050005020304" pitchFamily="18" charset="0"/>
            </a:endParaRPr>
          </a:p>
          <a:p>
            <a:pPr marL="285750" indent="-285750">
              <a:buFont typeface="Wingdings" panose="05000000000000000000" pitchFamily="2" charset="2"/>
              <a:buChar char="§"/>
            </a:pPr>
            <a:r>
              <a:rPr lang="en-US" sz="2400" dirty="0">
                <a:latin typeface="Amasis MT Pro" panose="02040504050005020304" pitchFamily="18" charset="0"/>
              </a:rPr>
              <a:t>There are several APIs available to convert text to speech in Python. One of such APIs is the Google Text to Speech API commonly known as the gTTS API. gTTS is a very easy to use tool which converts the text entered, into audio which can be saved as a mp3 file.</a:t>
            </a:r>
          </a:p>
          <a:p>
            <a:endParaRPr lang="en-US" sz="1800" dirty="0">
              <a:latin typeface="Amasis MT Pro" panose="02040504050005020304" pitchFamily="18" charset="0"/>
            </a:endParaRPr>
          </a:p>
          <a:p>
            <a:endParaRPr lang="en-IN" dirty="0"/>
          </a:p>
        </p:txBody>
      </p:sp>
      <p:pic>
        <p:nvPicPr>
          <p:cNvPr id="3074" name="Picture 2" descr="10 Best Text to Speech Solutions for Business and Personal Use">
            <a:extLst>
              <a:ext uri="{FF2B5EF4-FFF2-40B4-BE49-F238E27FC236}">
                <a16:creationId xmlns:a16="http://schemas.microsoft.com/office/drawing/2014/main" id="{82D3CC46-B32F-47C8-9273-C912BF5C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5" y="4549530"/>
            <a:ext cx="6407991" cy="20558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Best Private University in Telangana &amp;amp; Andhra Pradesh | KLH">
            <a:extLst>
              <a:ext uri="{FF2B5EF4-FFF2-40B4-BE49-F238E27FC236}">
                <a16:creationId xmlns:a16="http://schemas.microsoft.com/office/drawing/2014/main" id="{E66B39C1-8841-40EF-9A0C-1DF50E9FC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68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488-2CF4-4DB4-8574-D3A2FC2F5F34}"/>
              </a:ext>
            </a:extLst>
          </p:cNvPr>
          <p:cNvSpPr>
            <a:spLocks noGrp="1"/>
          </p:cNvSpPr>
          <p:nvPr>
            <p:ph type="title"/>
          </p:nvPr>
        </p:nvSpPr>
        <p:spPr>
          <a:xfrm>
            <a:off x="637867" y="0"/>
            <a:ext cx="10916265" cy="1293028"/>
          </a:xfrm>
        </p:spPr>
        <p:txBody>
          <a:bodyPr/>
          <a:lstStyle/>
          <a:p>
            <a:pPr algn="ctr"/>
            <a:r>
              <a:rPr lang="en-US" dirty="0">
                <a:latin typeface="Algerian" panose="04020705040A02060702" pitchFamily="82" charset="0"/>
              </a:rPr>
              <a:t>Methodology</a:t>
            </a:r>
            <a:endParaRPr lang="en-IN" dirty="0">
              <a:latin typeface="Algerian" panose="04020705040A02060702" pitchFamily="82" charset="0"/>
            </a:endParaRPr>
          </a:p>
        </p:txBody>
      </p:sp>
      <p:sp>
        <p:nvSpPr>
          <p:cNvPr id="3" name="Rectangle: Rounded Corners 2">
            <a:extLst>
              <a:ext uri="{FF2B5EF4-FFF2-40B4-BE49-F238E27FC236}">
                <a16:creationId xmlns:a16="http://schemas.microsoft.com/office/drawing/2014/main" id="{71738152-28D4-42B0-9924-D11BAE579495}"/>
              </a:ext>
            </a:extLst>
          </p:cNvPr>
          <p:cNvSpPr/>
          <p:nvPr/>
        </p:nvSpPr>
        <p:spPr>
          <a:xfrm>
            <a:off x="4767154" y="1727761"/>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Feature Engineering</a:t>
            </a:r>
            <a:endParaRPr lang="en-IN" sz="2000" dirty="0">
              <a:latin typeface="Amasis MT Pro" panose="02040504050005020304" pitchFamily="18" charset="0"/>
            </a:endParaRPr>
          </a:p>
        </p:txBody>
      </p:sp>
      <p:sp>
        <p:nvSpPr>
          <p:cNvPr id="4" name="Rectangle: Rounded Corners 3">
            <a:extLst>
              <a:ext uri="{FF2B5EF4-FFF2-40B4-BE49-F238E27FC236}">
                <a16:creationId xmlns:a16="http://schemas.microsoft.com/office/drawing/2014/main" id="{ADD298C0-5E00-4973-B2E0-640A32F4FDA7}"/>
              </a:ext>
            </a:extLst>
          </p:cNvPr>
          <p:cNvSpPr/>
          <p:nvPr/>
        </p:nvSpPr>
        <p:spPr>
          <a:xfrm>
            <a:off x="637869" y="1727761"/>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Data Preprocessing</a:t>
            </a:r>
            <a:endParaRPr lang="en-IN" sz="2000" dirty="0">
              <a:latin typeface="Amasis MT Pro" panose="02040504050005020304" pitchFamily="18" charset="0"/>
            </a:endParaRPr>
          </a:p>
        </p:txBody>
      </p:sp>
      <p:sp>
        <p:nvSpPr>
          <p:cNvPr id="5" name="Rectangle: Rounded Corners 4">
            <a:extLst>
              <a:ext uri="{FF2B5EF4-FFF2-40B4-BE49-F238E27FC236}">
                <a16:creationId xmlns:a16="http://schemas.microsoft.com/office/drawing/2014/main" id="{DD2EBCFB-AA5B-4664-9690-938773C6273E}"/>
              </a:ext>
            </a:extLst>
          </p:cNvPr>
          <p:cNvSpPr/>
          <p:nvPr/>
        </p:nvSpPr>
        <p:spPr>
          <a:xfrm>
            <a:off x="8896439" y="1710005"/>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Feature Selection</a:t>
            </a:r>
            <a:endParaRPr lang="en-IN" sz="2000" dirty="0">
              <a:latin typeface="Amasis MT Pro" panose="02040504050005020304" pitchFamily="18" charset="0"/>
            </a:endParaRPr>
          </a:p>
        </p:txBody>
      </p:sp>
      <p:sp>
        <p:nvSpPr>
          <p:cNvPr id="6" name="Rectangle: Rounded Corners 5">
            <a:extLst>
              <a:ext uri="{FF2B5EF4-FFF2-40B4-BE49-F238E27FC236}">
                <a16:creationId xmlns:a16="http://schemas.microsoft.com/office/drawing/2014/main" id="{A725D4B9-F7F0-40DE-AA9D-D9B0E4B8C1D2}"/>
              </a:ext>
            </a:extLst>
          </p:cNvPr>
          <p:cNvSpPr/>
          <p:nvPr/>
        </p:nvSpPr>
        <p:spPr>
          <a:xfrm>
            <a:off x="8896439" y="4886917"/>
            <a:ext cx="277871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Creation</a:t>
            </a:r>
            <a:endParaRPr lang="en-IN" sz="2000" dirty="0">
              <a:latin typeface="Amasis MT Pro" panose="02040504050005020304" pitchFamily="18" charset="0"/>
            </a:endParaRPr>
          </a:p>
        </p:txBody>
      </p:sp>
      <p:sp>
        <p:nvSpPr>
          <p:cNvPr id="7" name="Rectangle: Rounded Corners 6">
            <a:extLst>
              <a:ext uri="{FF2B5EF4-FFF2-40B4-BE49-F238E27FC236}">
                <a16:creationId xmlns:a16="http://schemas.microsoft.com/office/drawing/2014/main" id="{91F11D00-5C93-4F08-87BB-53C5483F886F}"/>
              </a:ext>
            </a:extLst>
          </p:cNvPr>
          <p:cNvSpPr/>
          <p:nvPr/>
        </p:nvSpPr>
        <p:spPr>
          <a:xfrm>
            <a:off x="4705982" y="4886917"/>
            <a:ext cx="2839882"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Testing</a:t>
            </a:r>
            <a:endParaRPr lang="en-IN" sz="2000" dirty="0">
              <a:latin typeface="Amasis MT Pro" panose="02040504050005020304" pitchFamily="18" charset="0"/>
            </a:endParaRPr>
          </a:p>
        </p:txBody>
      </p:sp>
      <p:sp>
        <p:nvSpPr>
          <p:cNvPr id="8" name="Rectangle: Rounded Corners 7">
            <a:extLst>
              <a:ext uri="{FF2B5EF4-FFF2-40B4-BE49-F238E27FC236}">
                <a16:creationId xmlns:a16="http://schemas.microsoft.com/office/drawing/2014/main" id="{540E2C07-5AB3-42E6-BF05-1D3CC67F73B1}"/>
              </a:ext>
            </a:extLst>
          </p:cNvPr>
          <p:cNvSpPr/>
          <p:nvPr/>
        </p:nvSpPr>
        <p:spPr>
          <a:xfrm>
            <a:off x="576696" y="4949061"/>
            <a:ext cx="277871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Deployment</a:t>
            </a:r>
            <a:endParaRPr lang="en-IN" sz="2000" dirty="0">
              <a:latin typeface="Amasis MT Pro" panose="02040504050005020304" pitchFamily="18" charset="0"/>
            </a:endParaRPr>
          </a:p>
        </p:txBody>
      </p:sp>
      <p:sp>
        <p:nvSpPr>
          <p:cNvPr id="9" name="Arrow: Right 8">
            <a:extLst>
              <a:ext uri="{FF2B5EF4-FFF2-40B4-BE49-F238E27FC236}">
                <a16:creationId xmlns:a16="http://schemas.microsoft.com/office/drawing/2014/main" id="{0182BE35-5103-4B64-8C6A-5DF3426E2BCE}"/>
              </a:ext>
            </a:extLst>
          </p:cNvPr>
          <p:cNvSpPr/>
          <p:nvPr/>
        </p:nvSpPr>
        <p:spPr>
          <a:xfrm>
            <a:off x="3477751" y="2078700"/>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0DCEE99-195C-4298-B6D1-6971552BC2DC}"/>
              </a:ext>
            </a:extLst>
          </p:cNvPr>
          <p:cNvSpPr/>
          <p:nvPr/>
        </p:nvSpPr>
        <p:spPr>
          <a:xfrm>
            <a:off x="7607036" y="2078700"/>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A1BC59AC-BDAB-477C-BCD6-CBBCDDDD7139}"/>
              </a:ext>
            </a:extLst>
          </p:cNvPr>
          <p:cNvSpPr/>
          <p:nvPr/>
        </p:nvSpPr>
        <p:spPr>
          <a:xfrm>
            <a:off x="10125995" y="2923619"/>
            <a:ext cx="319596" cy="1815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AC1D8396-94AC-4A89-8826-E16AB015A4C9}"/>
              </a:ext>
            </a:extLst>
          </p:cNvPr>
          <p:cNvSpPr/>
          <p:nvPr/>
        </p:nvSpPr>
        <p:spPr>
          <a:xfrm rot="10800000">
            <a:off x="7607035" y="5255611"/>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08920E9-B51C-4A6A-9B56-03FE85C8C72D}"/>
              </a:ext>
            </a:extLst>
          </p:cNvPr>
          <p:cNvSpPr/>
          <p:nvPr/>
        </p:nvSpPr>
        <p:spPr>
          <a:xfrm rot="10800000">
            <a:off x="3416578" y="5317755"/>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descr="Best Private University in Telangana &amp;amp; Andhra Pradesh | KLH">
            <a:extLst>
              <a:ext uri="{FF2B5EF4-FFF2-40B4-BE49-F238E27FC236}">
                <a16:creationId xmlns:a16="http://schemas.microsoft.com/office/drawing/2014/main" id="{A69E54FA-1C9E-4D6F-BAA0-7E39AD93A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088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4B-ABB2-4AF0-BC14-378FA60DA5F6}"/>
              </a:ext>
            </a:extLst>
          </p:cNvPr>
          <p:cNvSpPr>
            <a:spLocks noGrp="1"/>
          </p:cNvSpPr>
          <p:nvPr>
            <p:ph type="ctrTitle"/>
          </p:nvPr>
        </p:nvSpPr>
        <p:spPr>
          <a:xfrm>
            <a:off x="390525" y="441330"/>
            <a:ext cx="11601449" cy="1035045"/>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133AE29-739C-4FE4-8288-6ECA6C2AC4CF}"/>
              </a:ext>
            </a:extLst>
          </p:cNvPr>
          <p:cNvSpPr>
            <a:spLocks noGrp="1"/>
          </p:cNvSpPr>
          <p:nvPr>
            <p:ph type="subTitle" idx="1"/>
          </p:nvPr>
        </p:nvSpPr>
        <p:spPr>
          <a:xfrm>
            <a:off x="390525" y="2086252"/>
            <a:ext cx="11601449" cy="4330418"/>
          </a:xfrm>
        </p:spPr>
        <p:txBody>
          <a:bodyPr>
            <a:noAutofit/>
          </a:bodyPr>
          <a:lstStyle/>
          <a:p>
            <a:pPr marL="342900" indent="-342900">
              <a:buFont typeface="Wingdings" panose="05000000000000000000" pitchFamily="2" charset="2"/>
              <a:buChar char="Ø"/>
            </a:pPr>
            <a:r>
              <a:rPr lang="en-US" sz="2800" dirty="0">
                <a:latin typeface="Amasis MT Pro" panose="02040504050005020304" pitchFamily="18" charset="0"/>
              </a:rPr>
              <a:t>In today’s world, Machine translation creates an ability to balance cost, quality, and time.</a:t>
            </a:r>
          </a:p>
          <a:p>
            <a:pPr marL="342900" indent="-342900">
              <a:buFont typeface="Wingdings" panose="05000000000000000000" pitchFamily="2" charset="2"/>
              <a:buChar char="Ø"/>
            </a:pPr>
            <a:r>
              <a:rPr lang="en-US" sz="2800" dirty="0">
                <a:latin typeface="Amasis MT Pro" panose="02040504050005020304" pitchFamily="18" charset="0"/>
              </a:rPr>
              <a:t>The field of machine translation has seen major changes in the last few years. Currently a large amount of research is being done into machine translation.</a:t>
            </a:r>
          </a:p>
          <a:p>
            <a:pPr marL="342900" indent="-342900">
              <a:buFont typeface="Wingdings" panose="05000000000000000000" pitchFamily="2" charset="2"/>
              <a:buChar char="Ø"/>
            </a:pPr>
            <a:r>
              <a:rPr lang="en-US" sz="2800" dirty="0">
                <a:latin typeface="Amasis MT Pro" panose="02040504050005020304" pitchFamily="18" charset="0"/>
              </a:rPr>
              <a:t>There is no code-mixing translator till today , so we want develop our project in that perspective.</a:t>
            </a:r>
          </a:p>
          <a:p>
            <a:pPr marL="342900" indent="-342900">
              <a:buFont typeface="Wingdings" panose="05000000000000000000" pitchFamily="2" charset="2"/>
              <a:buChar char="Ø"/>
            </a:pPr>
            <a:endParaRPr lang="en-IN" sz="2800" dirty="0">
              <a:latin typeface="Amasis MT Pro" panose="02040504050005020304" pitchFamily="18" charset="0"/>
            </a:endParaRPr>
          </a:p>
        </p:txBody>
      </p:sp>
      <p:pic>
        <p:nvPicPr>
          <p:cNvPr id="4" name="Picture 3" descr="Best Private University in Telangana &amp;amp; Andhra Pradesh | KLH">
            <a:extLst>
              <a:ext uri="{FF2B5EF4-FFF2-40B4-BE49-F238E27FC236}">
                <a16:creationId xmlns:a16="http://schemas.microsoft.com/office/drawing/2014/main" id="{403E9608-ABE8-4293-BDC8-87F9659CF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27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2" name="Picture 2" descr="Best Private University in Telangana &amp;amp; Andhra Pradesh | KLH">
            <a:extLst>
              <a:ext uri="{FF2B5EF4-FFF2-40B4-BE49-F238E27FC236}">
                <a16:creationId xmlns:a16="http://schemas.microsoft.com/office/drawing/2014/main" id="{1DC2EFDB-A584-41EF-B7ED-3435F6012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60FEA-3AB1-4C6A-9299-26BCA322A6F4}"/>
              </a:ext>
            </a:extLst>
          </p:cNvPr>
          <p:cNvSpPr>
            <a:spLocks noGrp="1"/>
          </p:cNvSpPr>
          <p:nvPr>
            <p:ph idx="1"/>
          </p:nvPr>
        </p:nvSpPr>
        <p:spPr>
          <a:xfrm>
            <a:off x="685800" y="1028701"/>
            <a:ext cx="10820400" cy="5286374"/>
          </a:xfrm>
        </p:spPr>
        <p:txBody>
          <a:bodyPr>
            <a:normAutofit lnSpcReduction="10000"/>
          </a:bodyPr>
          <a:lstStyle/>
          <a:p>
            <a:pPr marL="0" indent="0">
              <a:buNone/>
            </a:pPr>
            <a:r>
              <a:rPr lang="en-US" sz="4800" dirty="0">
                <a:latin typeface="Algerian" panose="04020705040A02060702" pitchFamily="82" charset="0"/>
              </a:rPr>
              <a:t>OUTLINE :</a:t>
            </a:r>
          </a:p>
          <a:p>
            <a:pPr marL="0" indent="0">
              <a:buNone/>
            </a:pPr>
            <a:endParaRPr lang="en-US" sz="4800" dirty="0">
              <a:latin typeface="Algerian" panose="04020705040A02060702" pitchFamily="82" charset="0"/>
            </a:endParaRPr>
          </a:p>
          <a:p>
            <a:pPr>
              <a:buFont typeface="Wingdings" panose="05000000000000000000" pitchFamily="2" charset="2"/>
              <a:buChar char="Ø"/>
            </a:pPr>
            <a:r>
              <a:rPr lang="en-IN" sz="3200" dirty="0">
                <a:latin typeface="Amasis MT Pro" panose="02040504050005020304" pitchFamily="18" charset="0"/>
              </a:rPr>
              <a:t>Introduction and Problem context</a:t>
            </a:r>
          </a:p>
          <a:p>
            <a:pPr>
              <a:buFont typeface="Wingdings" panose="05000000000000000000" pitchFamily="2" charset="2"/>
              <a:buChar char="Ø"/>
            </a:pPr>
            <a:r>
              <a:rPr lang="en-IN" sz="3200" dirty="0">
                <a:latin typeface="Amasis MT Pro" panose="02040504050005020304" pitchFamily="18" charset="0"/>
              </a:rPr>
              <a:t>Literature Review</a:t>
            </a:r>
          </a:p>
          <a:p>
            <a:pPr>
              <a:buFont typeface="Wingdings" panose="05000000000000000000" pitchFamily="2" charset="2"/>
              <a:buChar char="Ø"/>
            </a:pPr>
            <a:r>
              <a:rPr lang="en-IN" sz="3200" dirty="0">
                <a:latin typeface="Amasis MT Pro" panose="02040504050005020304" pitchFamily="18" charset="0"/>
              </a:rPr>
              <a:t>Problem in existing system</a:t>
            </a:r>
          </a:p>
          <a:p>
            <a:pPr>
              <a:buFont typeface="Wingdings" panose="05000000000000000000" pitchFamily="2" charset="2"/>
              <a:buChar char="Ø"/>
            </a:pPr>
            <a:r>
              <a:rPr lang="en-IN" sz="3200" dirty="0">
                <a:latin typeface="Amasis MT Pro" panose="02040504050005020304" pitchFamily="18" charset="0"/>
              </a:rPr>
              <a:t>Objectives</a:t>
            </a:r>
          </a:p>
          <a:p>
            <a:pPr>
              <a:buFont typeface="Wingdings" panose="05000000000000000000" pitchFamily="2" charset="2"/>
              <a:buChar char="Ø"/>
            </a:pPr>
            <a:r>
              <a:rPr lang="en-IN" sz="3200" dirty="0">
                <a:latin typeface="Amasis MT Pro" panose="02040504050005020304" pitchFamily="18" charset="0"/>
              </a:rPr>
              <a:t>Implementation Steps</a:t>
            </a:r>
          </a:p>
          <a:p>
            <a:pPr>
              <a:buFont typeface="Wingdings" panose="05000000000000000000" pitchFamily="2" charset="2"/>
              <a:buChar char="Ø"/>
            </a:pPr>
            <a:r>
              <a:rPr lang="en-IN" sz="3200" dirty="0">
                <a:latin typeface="Amasis MT Pro" panose="02040504050005020304" pitchFamily="18" charset="0"/>
              </a:rPr>
              <a:t>Methodology</a:t>
            </a:r>
          </a:p>
          <a:p>
            <a:pPr>
              <a:buFont typeface="Wingdings" panose="05000000000000000000" pitchFamily="2" charset="2"/>
              <a:buChar char="Ø"/>
            </a:pPr>
            <a:r>
              <a:rPr lang="en-IN" sz="3200" dirty="0">
                <a:latin typeface="Amasis MT Pro" panose="02040504050005020304" pitchFamily="18" charset="0"/>
              </a:rPr>
              <a:t>Conclusion</a:t>
            </a:r>
          </a:p>
          <a:p>
            <a:pPr>
              <a:buFont typeface="Wingdings" panose="05000000000000000000" pitchFamily="2" charset="2"/>
              <a:buChar char="Ø"/>
            </a:pPr>
            <a:endParaRPr lang="en-IN" sz="1800" dirty="0">
              <a:latin typeface="Amasis MT Pro" panose="02040504050005020304" pitchFamily="18" charset="0"/>
            </a:endParaRPr>
          </a:p>
        </p:txBody>
      </p:sp>
      <p:pic>
        <p:nvPicPr>
          <p:cNvPr id="4" name="Picture 3">
            <a:extLst>
              <a:ext uri="{FF2B5EF4-FFF2-40B4-BE49-F238E27FC236}">
                <a16:creationId xmlns:a16="http://schemas.microsoft.com/office/drawing/2014/main" id="{6AA62E4A-5E83-483F-B3A7-00AB255C37E2}"/>
              </a:ext>
            </a:extLst>
          </p:cNvPr>
          <p:cNvPicPr>
            <a:picLocks noChangeAspect="1"/>
          </p:cNvPicPr>
          <p:nvPr/>
        </p:nvPicPr>
        <p:blipFill>
          <a:blip r:embed="rId2"/>
          <a:stretch>
            <a:fillRect/>
          </a:stretch>
        </p:blipFill>
        <p:spPr>
          <a:xfrm>
            <a:off x="11228749" y="0"/>
            <a:ext cx="963251" cy="457240"/>
          </a:xfrm>
          <a:prstGeom prst="rect">
            <a:avLst/>
          </a:prstGeom>
        </p:spPr>
      </p:pic>
    </p:spTree>
    <p:extLst>
      <p:ext uri="{BB962C8B-B14F-4D97-AF65-F5344CB8AC3E}">
        <p14:creationId xmlns:p14="http://schemas.microsoft.com/office/powerpoint/2010/main" val="120282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428625"/>
            <a:ext cx="4439479" cy="5981699"/>
          </a:xfrm>
        </p:spPr>
        <p:txBody>
          <a:bodyPr vert="horz" lIns="91440" tIns="45720" rIns="91440" bIns="45720" rtlCol="0" anchor="ctr">
            <a:noAutofit/>
          </a:bodyPr>
          <a:lstStyle/>
          <a:p>
            <a:pPr algn="ctr"/>
            <a:r>
              <a:rPr lang="en-US" sz="3600" dirty="0">
                <a:solidFill>
                  <a:schemeClr val="tx1"/>
                </a:solidFill>
                <a:latin typeface="Algerian" panose="04020705040A02060702" pitchFamily="82" charset="0"/>
              </a:rPr>
              <a:t>INTRODUCTION</a:t>
            </a:r>
          </a:p>
          <a:p>
            <a:pPr algn="ctr"/>
            <a:r>
              <a:rPr lang="en-US" sz="3600" dirty="0">
                <a:solidFill>
                  <a:schemeClr val="tx1"/>
                </a:solidFill>
                <a:latin typeface="Algerian" panose="04020705040A02060702" pitchFamily="82" charset="0"/>
              </a:rPr>
              <a:t>And</a:t>
            </a:r>
          </a:p>
          <a:p>
            <a:pPr algn="ctr"/>
            <a:r>
              <a:rPr lang="en-US" sz="3600" dirty="0">
                <a:solidFill>
                  <a:schemeClr val="tx1"/>
                </a:solidFill>
                <a:latin typeface="Algerian" panose="04020705040A02060702" pitchFamily="82" charset="0"/>
              </a:rPr>
              <a:t>Problem context</a:t>
            </a: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CAE398-5A52-4DFB-9BDA-A00DA8F2D659}"/>
              </a:ext>
            </a:extLst>
          </p:cNvPr>
          <p:cNvSpPr>
            <a:spLocks noChangeArrowheads="1"/>
          </p:cNvSpPr>
          <p:nvPr/>
        </p:nvSpPr>
        <p:spPr bwMode="auto">
          <a:xfrm>
            <a:off x="4456590" y="1162975"/>
            <a:ext cx="7224176" cy="5266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25000" lnSpcReduction="20000"/>
          </a:bodyPr>
          <a:lstStyle/>
          <a:p>
            <a:pPr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6000" b="0" i="1" u="none" strike="noStrike" cap="none" normalizeH="0" baseline="0" dirty="0">
                <a:ln>
                  <a:noFill/>
                </a:ln>
                <a:effectLst/>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Machine translation : Machine Translation has been  </a:t>
            </a:r>
          </a:p>
          <a:p>
            <a:pPr marR="0" lvl="0" defTabSz="914400" fontAlgn="base">
              <a:lnSpc>
                <a:spcPct val="90000"/>
              </a:lnSpc>
              <a:spcBef>
                <a:spcPct val="0"/>
              </a:spcBef>
              <a:spcAft>
                <a:spcPts val="600"/>
              </a:spcAft>
              <a:buClrTx/>
              <a:buSzTx/>
              <a:tabLst/>
            </a:pPr>
            <a:r>
              <a:rPr kumimoji="0" lang="en-US" altLang="en-US" sz="9200" b="0" i="1" u="none" strike="noStrike" cap="none" normalizeH="0" baseline="0" dirty="0">
                <a:ln>
                  <a:noFill/>
                </a:ln>
                <a:effectLst/>
                <a:latin typeface="Amasis MT Pro" panose="02040504050005020304" pitchFamily="18" charset="0"/>
              </a:rPr>
              <a:t>     defined as the process that utilizes computer</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software to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translate text from one natural </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language(such as English)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to another (such as Arabic).</a:t>
            </a:r>
          </a:p>
          <a:p>
            <a:pPr marR="0" lvl="0" defTabSz="914400" fontAlgn="base">
              <a:lnSpc>
                <a:spcPct val="90000"/>
              </a:lnSpc>
              <a:spcBef>
                <a:spcPct val="0"/>
              </a:spcBef>
              <a:spcAft>
                <a:spcPts val="600"/>
              </a:spcAft>
              <a:buClrTx/>
              <a:buSzTx/>
              <a:tabLst/>
            </a:pPr>
            <a:endParaRPr kumimoji="0" lang="en-US" altLang="en-US" sz="9200" b="0" i="1" u="none" strike="noStrike" cap="none" normalizeH="0" baseline="0" dirty="0">
              <a:ln>
                <a:noFill/>
              </a:ln>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Natural language processing (NLP) is the ability of a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computer program to understand human language as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spoken and written- referred to as natural language.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a component of artificial</a:t>
            </a:r>
            <a:r>
              <a:rPr lang="en-US" sz="9200" i="1" dirty="0">
                <a:latin typeface="Amasis MT Pro" panose="02040504050005020304" pitchFamily="18" charset="0"/>
              </a:rPr>
              <a:t> </a:t>
            </a:r>
            <a:r>
              <a:rPr lang="en-US" sz="9200" b="0" i="1" dirty="0">
                <a:effectLst/>
                <a:latin typeface="Amasis MT Pro" panose="02040504050005020304" pitchFamily="18" charset="0"/>
              </a:rPr>
              <a:t>intelligence </a:t>
            </a:r>
          </a:p>
          <a:p>
            <a:pPr marL="342900" indent="-342900" defTabSz="914400" fontAlgn="base">
              <a:lnSpc>
                <a:spcPct val="90000"/>
              </a:lnSpc>
              <a:spcBef>
                <a:spcPct val="0"/>
              </a:spcBef>
              <a:spcAft>
                <a:spcPts val="600"/>
              </a:spcAft>
              <a:buFont typeface="Arial" panose="020B0604020202020204" pitchFamily="34" charset="0"/>
              <a:buChar char="•"/>
            </a:pPr>
            <a:endParaRPr lang="en-US" sz="9200" b="0" i="1" dirty="0">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A translator must interpret and analyze all of the elements in the text and know how each word may influence another. This requires extensive expertise in grammar, syntax (sentence structure),</a:t>
            </a:r>
            <a:r>
              <a:rPr lang="en-US" sz="9200" i="1" dirty="0">
                <a:latin typeface="Amasis MT Pro" panose="02040504050005020304" pitchFamily="18" charset="0"/>
              </a:rPr>
              <a:t> </a:t>
            </a:r>
            <a:r>
              <a:rPr lang="en-US" sz="9200" b="0" i="1" dirty="0">
                <a:effectLst/>
                <a:latin typeface="Amasis MT Pro" panose="02040504050005020304" pitchFamily="18" charset="0"/>
              </a:rPr>
              <a:t>semantics (meanings), etc., in the source and target languages, as</a:t>
            </a:r>
            <a:r>
              <a:rPr lang="en-US" sz="9200" i="1" dirty="0">
                <a:latin typeface="Amasis MT Pro" panose="02040504050005020304" pitchFamily="18" charset="0"/>
              </a:rPr>
              <a:t> </a:t>
            </a:r>
            <a:r>
              <a:rPr lang="en-US" sz="9200" b="0" i="1" dirty="0">
                <a:effectLst/>
                <a:latin typeface="Amasis MT Pro" panose="02040504050005020304" pitchFamily="18" charset="0"/>
              </a:rPr>
              <a:t>well as familiarity with each local region.</a:t>
            </a:r>
            <a:endParaRPr lang="en-IN" sz="9200" i="1" dirty="0">
              <a:latin typeface="Amasis MT Pro" panose="02040504050005020304" pitchFamily="18" charset="0"/>
            </a:endParaRPr>
          </a:p>
          <a:p>
            <a:pPr defTabSz="914400" fontAlgn="base">
              <a:lnSpc>
                <a:spcPct val="90000"/>
              </a:lnSpc>
              <a:spcBef>
                <a:spcPct val="0"/>
              </a:spcBef>
              <a:spcAft>
                <a:spcPts val="600"/>
              </a:spcAft>
            </a:pPr>
            <a:endParaRPr kumimoji="0" lang="en-US" altLang="en-US" sz="2400" b="0" i="1" u="none" strike="noStrike" cap="none" normalizeH="0" baseline="0" dirty="0">
              <a:ln>
                <a:noFill/>
              </a:ln>
              <a:effectLst/>
              <a:latin typeface="Amasis MT Pro" panose="02040504050005020304" pitchFamily="18" charset="0"/>
            </a:endParaRPr>
          </a:p>
          <a:p>
            <a:pPr marR="0" lvl="0" defTabSz="914400" fontAlgn="base">
              <a:lnSpc>
                <a:spcPct val="90000"/>
              </a:lnSpc>
              <a:spcBef>
                <a:spcPct val="0"/>
              </a:spcBef>
              <a:spcAft>
                <a:spcPts val="600"/>
              </a:spcAft>
              <a:buClrTx/>
              <a:buSzTx/>
              <a:tabLst/>
            </a:pPr>
            <a:r>
              <a:rPr kumimoji="0" lang="en-US" altLang="en-US" sz="2400" b="0" i="1" u="none" strike="noStrike" cap="none" normalizeH="0" baseline="0" dirty="0">
                <a:ln>
                  <a:noFill/>
                </a:ln>
                <a:effectLst/>
                <a:latin typeface="Amasis MT Pro" panose="02040504050005020304" pitchFamily="18" charset="0"/>
              </a:rPr>
              <a:t> </a:t>
            </a:r>
          </a:p>
          <a:p>
            <a:pPr marR="0" lvl="0" defTabSz="914400" fontAlgn="base">
              <a:lnSpc>
                <a:spcPct val="90000"/>
              </a:lnSpc>
              <a:spcBef>
                <a:spcPct val="0"/>
              </a:spcBef>
              <a:spcAft>
                <a:spcPts val="600"/>
              </a:spcAft>
              <a:buClrTx/>
              <a:buSzTx/>
              <a:tabLst/>
            </a:pPr>
            <a:endParaRPr kumimoji="0" lang="en-US" altLang="en-US" sz="2400" b="0" i="1" u="none" strike="noStrike" cap="none" normalizeH="0" baseline="0" dirty="0">
              <a:ln>
                <a:noFill/>
              </a:ln>
              <a:effectLst/>
              <a:latin typeface="Amasis MT Pro" panose="02040504050005020304" pitchFamily="18" charset="0"/>
            </a:endParaRP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400" b="0" i="1" u="none" strike="noStrike" cap="none" normalizeH="0" baseline="0" dirty="0">
              <a:ln>
                <a:noFill/>
              </a:ln>
              <a:effectLst/>
              <a:latin typeface="Amasis MT Pro" panose="02040504050005020304" pitchFamily="18" charset="0"/>
            </a:endParaRPr>
          </a:p>
        </p:txBody>
      </p:sp>
      <p:pic>
        <p:nvPicPr>
          <p:cNvPr id="3074" name="Picture 2" descr="Machine Translation and Human Translation. Who is the winner? - Linguidoor">
            <a:extLst>
              <a:ext uri="{FF2B5EF4-FFF2-40B4-BE49-F238E27FC236}">
                <a16:creationId xmlns:a16="http://schemas.microsoft.com/office/drawing/2014/main" id="{4330876A-AA71-487E-96D7-0FFB961E1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39" y="3933917"/>
            <a:ext cx="3774432" cy="21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820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D993AC9-3A4A-4CF2-9BEF-8002E58F6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1">
            <a:extLst>
              <a:ext uri="{FF2B5EF4-FFF2-40B4-BE49-F238E27FC236}">
                <a16:creationId xmlns:a16="http://schemas.microsoft.com/office/drawing/2014/main" id="{DE4144AD-8278-4A35-8DF4-1629E2896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rgbClr val="FFBE6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86C512-5522-497D-9D0E-AD75469E1F5E}"/>
              </a:ext>
            </a:extLst>
          </p:cNvPr>
          <p:cNvPicPr>
            <a:picLocks noChangeAspect="1"/>
          </p:cNvPicPr>
          <p:nvPr/>
        </p:nvPicPr>
        <p:blipFill>
          <a:blip r:embed="rId2"/>
          <a:stretch>
            <a:fillRect/>
          </a:stretch>
        </p:blipFill>
        <p:spPr>
          <a:xfrm>
            <a:off x="870204" y="972876"/>
            <a:ext cx="10451592" cy="4912247"/>
          </a:xfrm>
          <a:prstGeom prst="rect">
            <a:avLst/>
          </a:prstGeom>
          <a:ln w="31750" cap="sq">
            <a:noFill/>
            <a:miter lim="800000"/>
          </a:ln>
        </p:spPr>
      </p:pic>
      <p:pic>
        <p:nvPicPr>
          <p:cNvPr id="5" name="Picture 4" descr="Best Private University in Telangana &amp;amp; Andhra Pradesh | KLH">
            <a:extLst>
              <a:ext uri="{FF2B5EF4-FFF2-40B4-BE49-F238E27FC236}">
                <a16:creationId xmlns:a16="http://schemas.microsoft.com/office/drawing/2014/main" id="{502D8C7D-84D7-4711-949F-AC120343C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6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3589769266"/>
              </p:ext>
            </p:extLst>
          </p:nvPr>
        </p:nvGraphicFramePr>
        <p:xfrm>
          <a:off x="298881" y="1331650"/>
          <a:ext cx="11594237" cy="5221451"/>
        </p:xfrm>
        <a:graphic>
          <a:graphicData uri="http://schemas.openxmlformats.org/drawingml/2006/table">
            <a:tbl>
              <a:tblPr firstRow="1" bandRow="1">
                <a:tableStyleId>{5C22544A-7EE6-4342-B048-85BDC9FD1C3A}</a:tableStyleId>
              </a:tblPr>
              <a:tblGrid>
                <a:gridCol w="736013">
                  <a:extLst>
                    <a:ext uri="{9D8B030D-6E8A-4147-A177-3AD203B41FA5}">
                      <a16:colId xmlns:a16="http://schemas.microsoft.com/office/drawing/2014/main" val="3802918881"/>
                    </a:ext>
                  </a:extLst>
                </a:gridCol>
                <a:gridCol w="1909533">
                  <a:extLst>
                    <a:ext uri="{9D8B030D-6E8A-4147-A177-3AD203B41FA5}">
                      <a16:colId xmlns:a16="http://schemas.microsoft.com/office/drawing/2014/main" val="4152084698"/>
                    </a:ext>
                  </a:extLst>
                </a:gridCol>
                <a:gridCol w="1635894">
                  <a:extLst>
                    <a:ext uri="{9D8B030D-6E8A-4147-A177-3AD203B41FA5}">
                      <a16:colId xmlns:a16="http://schemas.microsoft.com/office/drawing/2014/main" val="1970322691"/>
                    </a:ext>
                  </a:extLst>
                </a:gridCol>
                <a:gridCol w="1660517">
                  <a:extLst>
                    <a:ext uri="{9D8B030D-6E8A-4147-A177-3AD203B41FA5}">
                      <a16:colId xmlns:a16="http://schemas.microsoft.com/office/drawing/2014/main" val="760211507"/>
                    </a:ext>
                  </a:extLst>
                </a:gridCol>
                <a:gridCol w="1768226">
                  <a:extLst>
                    <a:ext uri="{9D8B030D-6E8A-4147-A177-3AD203B41FA5}">
                      <a16:colId xmlns:a16="http://schemas.microsoft.com/office/drawing/2014/main" val="2117736636"/>
                    </a:ext>
                  </a:extLst>
                </a:gridCol>
                <a:gridCol w="2335837">
                  <a:extLst>
                    <a:ext uri="{9D8B030D-6E8A-4147-A177-3AD203B41FA5}">
                      <a16:colId xmlns:a16="http://schemas.microsoft.com/office/drawing/2014/main" val="712942762"/>
                    </a:ext>
                  </a:extLst>
                </a:gridCol>
                <a:gridCol w="1548217">
                  <a:extLst>
                    <a:ext uri="{9D8B030D-6E8A-4147-A177-3AD203B41FA5}">
                      <a16:colId xmlns:a16="http://schemas.microsoft.com/office/drawing/2014/main" val="3914594212"/>
                    </a:ext>
                  </a:extLst>
                </a:gridCol>
              </a:tblGrid>
              <a:tr h="551107">
                <a:tc>
                  <a:txBody>
                    <a:bodyPr/>
                    <a:lstStyle/>
                    <a:p>
                      <a:r>
                        <a:rPr lang="en-US" sz="1600" dirty="0" err="1">
                          <a:latin typeface="Amasis MT Pro" panose="02040504050005020304" pitchFamily="18" charset="0"/>
                        </a:rPr>
                        <a:t>S.No</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Title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Author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Journal and Year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Model Used</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Accuracy</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Scope</a:t>
                      </a:r>
                      <a:endParaRPr lang="en-IN" sz="1600" dirty="0">
                        <a:latin typeface="Amasis MT Pro" panose="02040504050005020304" pitchFamily="18" charset="0"/>
                      </a:endParaRPr>
                    </a:p>
                  </a:txBody>
                  <a:tcPr/>
                </a:tc>
                <a:extLst>
                  <a:ext uri="{0D108BD9-81ED-4DB2-BD59-A6C34878D82A}">
                    <a16:rowId xmlns:a16="http://schemas.microsoft.com/office/drawing/2014/main" val="2703709280"/>
                  </a:ext>
                </a:extLst>
              </a:tr>
              <a:tr h="1732051">
                <a:tc>
                  <a:txBody>
                    <a:bodyPr/>
                    <a:lstStyle/>
                    <a:p>
                      <a:r>
                        <a:rPr lang="en-US" sz="1600" dirty="0">
                          <a:latin typeface="Amasis MT Pro" panose="02040504050005020304" pitchFamily="18" charset="0"/>
                        </a:rPr>
                        <a:t>1.</a:t>
                      </a:r>
                      <a:endParaRPr lang="en-IN" sz="1600" dirty="0">
                        <a:latin typeface="Amasis MT Pro" panose="020405040500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masis MT Pro" panose="02040504050005020304" pitchFamily="18" charset="0"/>
                        </a:rPr>
                        <a:t>Neural Machine Translation of Indian Languages</a:t>
                      </a:r>
                      <a:endParaRPr lang="en-IN" sz="1600" dirty="0">
                        <a:latin typeface="Amasis MT Pro" panose="02040504050005020304" pitchFamily="18" charset="0"/>
                      </a:endParaRPr>
                    </a:p>
                    <a:p>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Karthik Revanuru,</a:t>
                      </a:r>
                    </a:p>
                    <a:p>
                      <a:r>
                        <a:rPr lang="en-IN" sz="1600" dirty="0">
                          <a:latin typeface="Amasis MT Pro" panose="02040504050005020304" pitchFamily="18" charset="0"/>
                        </a:rPr>
                        <a:t>Kaushik Turlapaty,</a:t>
                      </a:r>
                    </a:p>
                    <a:p>
                      <a:r>
                        <a:rPr lang="en-IN" sz="1600" dirty="0">
                          <a:latin typeface="Amasis MT Pro" panose="02040504050005020304" pitchFamily="18" charset="0"/>
                        </a:rPr>
                        <a:t>Shrisha Rao</a:t>
                      </a:r>
                    </a:p>
                    <a:p>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ACM Journals    </a:t>
                      </a:r>
                    </a:p>
                    <a:p>
                      <a:r>
                        <a:rPr lang="en-US" sz="1600" dirty="0">
                          <a:latin typeface="Amasis MT Pro" panose="02040504050005020304" pitchFamily="18" charset="0"/>
                        </a:rPr>
                        <a:t>              - 2017</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Encoder and Decoder Model</a:t>
                      </a:r>
                      <a:endParaRPr lang="en-IN" sz="1600" dirty="0">
                        <a:latin typeface="Amasis MT Pro" panose="02040504050005020304" pitchFamily="18" charset="0"/>
                      </a:endParaRPr>
                    </a:p>
                  </a:txBody>
                  <a:tcPr/>
                </a:tc>
                <a:tc>
                  <a:txBody>
                    <a:bodyPr/>
                    <a:lstStyle/>
                    <a:p>
                      <a:r>
                        <a:rPr lang="nb-NO" sz="1600" dirty="0">
                          <a:latin typeface="Amasis MT Pro" panose="02040504050005020304" pitchFamily="18" charset="0"/>
                        </a:rPr>
                        <a:t>For Urdu-Hindi, Punjabi-Hindi and Gujarati-Hindi</a:t>
                      </a:r>
                    </a:p>
                    <a:p>
                      <a:r>
                        <a:rPr lang="nb-NO" sz="1600" dirty="0">
                          <a:latin typeface="Amasis MT Pro" panose="02040504050005020304" pitchFamily="18" charset="0"/>
                        </a:rPr>
                        <a:t>Translations, this model outperformed Google translate.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want to extend this to a real time speech to speech translation</a:t>
                      </a:r>
                      <a:endParaRPr lang="en-IN" sz="1600" dirty="0">
                        <a:latin typeface="Amasis MT Pro" panose="02040504050005020304" pitchFamily="18" charset="0"/>
                      </a:endParaRPr>
                    </a:p>
                  </a:txBody>
                  <a:tcPr/>
                </a:tc>
                <a:extLst>
                  <a:ext uri="{0D108BD9-81ED-4DB2-BD59-A6C34878D82A}">
                    <a16:rowId xmlns:a16="http://schemas.microsoft.com/office/drawing/2014/main" val="1961470403"/>
                  </a:ext>
                </a:extLst>
              </a:tr>
              <a:tr h="2910280">
                <a:tc>
                  <a:txBody>
                    <a:bodyPr/>
                    <a:lstStyle/>
                    <a:p>
                      <a:r>
                        <a:rPr lang="en-US" sz="1600" dirty="0">
                          <a:latin typeface="Amasis MT Pro" panose="02040504050005020304" pitchFamily="18" charset="0"/>
                        </a:rPr>
                        <a:t>2</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Neural Machine Translation of Text from Non-Native Speakers</a:t>
                      </a:r>
                      <a:endParaRPr lang="en-IN" sz="1600" dirty="0">
                        <a:latin typeface="Amasis MT Pro" panose="02040504050005020304" pitchFamily="18" charset="0"/>
                      </a:endParaRPr>
                    </a:p>
                  </a:txBody>
                  <a:tcPr/>
                </a:tc>
                <a:tc>
                  <a:txBody>
                    <a:bodyPr/>
                    <a:lstStyle/>
                    <a:p>
                      <a:r>
                        <a:rPr lang="en-IN" sz="1600" dirty="0" err="1">
                          <a:latin typeface="Amasis MT Pro" panose="02040504050005020304" pitchFamily="18" charset="0"/>
                        </a:rPr>
                        <a:t>Antonios</a:t>
                      </a:r>
                      <a:r>
                        <a:rPr lang="en-IN" sz="1600" dirty="0">
                          <a:latin typeface="Amasis MT Pro" panose="02040504050005020304" pitchFamily="18" charset="0"/>
                        </a:rPr>
                        <a:t> </a:t>
                      </a:r>
                      <a:r>
                        <a:rPr lang="en-IN" sz="1600" dirty="0" err="1">
                          <a:latin typeface="Amasis MT Pro" panose="02040504050005020304" pitchFamily="18" charset="0"/>
                        </a:rPr>
                        <a:t>Anastasopoulos</a:t>
                      </a:r>
                      <a:r>
                        <a:rPr lang="en-IN" sz="1600" dirty="0">
                          <a:latin typeface="Amasis MT Pro" panose="02040504050005020304" pitchFamily="18" charset="0"/>
                        </a:rPr>
                        <a:t>,</a:t>
                      </a:r>
                    </a:p>
                    <a:p>
                      <a:r>
                        <a:rPr lang="en-IN" sz="1600" dirty="0">
                          <a:latin typeface="Amasis MT Pro" panose="02040504050005020304" pitchFamily="18" charset="0"/>
                        </a:rPr>
                        <a:t>Alison Lui,</a:t>
                      </a:r>
                    </a:p>
                    <a:p>
                      <a:r>
                        <a:rPr lang="en-IN" sz="1600" dirty="0" err="1">
                          <a:latin typeface="Amasis MT Pro" panose="02040504050005020304" pitchFamily="18" charset="0"/>
                        </a:rPr>
                        <a:t>Toan</a:t>
                      </a:r>
                      <a:r>
                        <a:rPr lang="en-IN" sz="1600" dirty="0">
                          <a:latin typeface="Amasis MT Pro" panose="02040504050005020304" pitchFamily="18" charset="0"/>
                        </a:rPr>
                        <a:t> Nguyen,</a:t>
                      </a:r>
                    </a:p>
                    <a:p>
                      <a:r>
                        <a:rPr lang="en-IN" sz="1600" dirty="0">
                          <a:latin typeface="Amasis MT Pro" panose="02040504050005020304" pitchFamily="18" charset="0"/>
                        </a:rPr>
                        <a:t>David Chiang </a:t>
                      </a:r>
                    </a:p>
                  </a:txBody>
                  <a:tcPr/>
                </a:tc>
                <a:tc>
                  <a:txBody>
                    <a:bodyPr/>
                    <a:lstStyle/>
                    <a:p>
                      <a:r>
                        <a:rPr lang="en-US" sz="1600" dirty="0" err="1">
                          <a:latin typeface="Amasis MT Pro" panose="02040504050005020304" pitchFamily="18" charset="0"/>
                        </a:rPr>
                        <a:t>arXiv</a:t>
                      </a:r>
                      <a:r>
                        <a:rPr lang="en-US" sz="1600" dirty="0">
                          <a:latin typeface="Amasis MT Pro" panose="02040504050005020304" pitchFamily="18" charset="0"/>
                        </a:rPr>
                        <a:t> Journal    </a:t>
                      </a:r>
                    </a:p>
                    <a:p>
                      <a:r>
                        <a:rPr lang="en-US" sz="1600" dirty="0">
                          <a:latin typeface="Amasis MT Pro" panose="02040504050005020304" pitchFamily="18" charset="0"/>
                        </a:rPr>
                        <a:t>               -2019</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LSTM models,</a:t>
                      </a:r>
                    </a:p>
                    <a:p>
                      <a:r>
                        <a:rPr lang="en-IN" sz="1600" dirty="0">
                          <a:latin typeface="Amasis MT Pro" panose="02040504050005020304" pitchFamily="18" charset="0"/>
                        </a:rPr>
                        <a:t>R-Transformer model</a:t>
                      </a:r>
                    </a:p>
                  </a:txBody>
                  <a:tcPr/>
                </a:tc>
                <a:tc>
                  <a:txBody>
                    <a:bodyPr/>
                    <a:lstStyle/>
                    <a:p>
                      <a:r>
                        <a:rPr lang="en-US" sz="1600" dirty="0">
                          <a:latin typeface="Amasis MT Pro" panose="02040504050005020304" pitchFamily="18" charset="0"/>
                        </a:rPr>
                        <a:t>Even though the sentence has grammatical errors the results obtained with the transformer</a:t>
                      </a:r>
                    </a:p>
                    <a:p>
                      <a:r>
                        <a:rPr lang="en-US" sz="1600" dirty="0">
                          <a:latin typeface="Amasis MT Pro" panose="02040504050005020304" pitchFamily="18" charset="0"/>
                        </a:rPr>
                        <a:t>Model are consistently better than the</a:t>
                      </a:r>
                    </a:p>
                    <a:p>
                      <a:r>
                        <a:rPr lang="en-US" sz="1600" dirty="0">
                          <a:latin typeface="Amasis MT Pro" panose="02040504050005020304" pitchFamily="18" charset="0"/>
                        </a:rPr>
                        <a:t>LSTM one.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produced Spanish translations of the JFLEG corpus, so that future NMT systems can be properly evaluated on real noisy data.</a:t>
                      </a:r>
                      <a:endParaRPr lang="en-IN" sz="16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7846720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800" y="231712"/>
            <a:ext cx="10820400" cy="1293028"/>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1397901441"/>
              </p:ext>
            </p:extLst>
          </p:nvPr>
        </p:nvGraphicFramePr>
        <p:xfrm>
          <a:off x="479394" y="1643380"/>
          <a:ext cx="11248008" cy="4907280"/>
        </p:xfrm>
        <a:graphic>
          <a:graphicData uri="http://schemas.openxmlformats.org/drawingml/2006/table">
            <a:tbl>
              <a:tblPr firstRow="1" bandRow="1">
                <a:tableStyleId>{5C22544A-7EE6-4342-B048-85BDC9FD1C3A}</a:tableStyleId>
              </a:tblPr>
              <a:tblGrid>
                <a:gridCol w="727969">
                  <a:extLst>
                    <a:ext uri="{9D8B030D-6E8A-4147-A177-3AD203B41FA5}">
                      <a16:colId xmlns:a16="http://schemas.microsoft.com/office/drawing/2014/main" val="3802918881"/>
                    </a:ext>
                  </a:extLst>
                </a:gridCol>
                <a:gridCol w="2166152">
                  <a:extLst>
                    <a:ext uri="{9D8B030D-6E8A-4147-A177-3AD203B41FA5}">
                      <a16:colId xmlns:a16="http://schemas.microsoft.com/office/drawing/2014/main" val="4152084698"/>
                    </a:ext>
                  </a:extLst>
                </a:gridCol>
                <a:gridCol w="1340528">
                  <a:extLst>
                    <a:ext uri="{9D8B030D-6E8A-4147-A177-3AD203B41FA5}">
                      <a16:colId xmlns:a16="http://schemas.microsoft.com/office/drawing/2014/main" val="1970322691"/>
                    </a:ext>
                  </a:extLst>
                </a:gridCol>
                <a:gridCol w="1642369">
                  <a:extLst>
                    <a:ext uri="{9D8B030D-6E8A-4147-A177-3AD203B41FA5}">
                      <a16:colId xmlns:a16="http://schemas.microsoft.com/office/drawing/2014/main" val="760211507"/>
                    </a:ext>
                  </a:extLst>
                </a:gridCol>
                <a:gridCol w="1455938">
                  <a:extLst>
                    <a:ext uri="{9D8B030D-6E8A-4147-A177-3AD203B41FA5}">
                      <a16:colId xmlns:a16="http://schemas.microsoft.com/office/drawing/2014/main" val="2117736636"/>
                    </a:ext>
                  </a:extLst>
                </a:gridCol>
                <a:gridCol w="2148076">
                  <a:extLst>
                    <a:ext uri="{9D8B030D-6E8A-4147-A177-3AD203B41FA5}">
                      <a16:colId xmlns:a16="http://schemas.microsoft.com/office/drawing/2014/main" val="712942762"/>
                    </a:ext>
                  </a:extLst>
                </a:gridCol>
                <a:gridCol w="1766976">
                  <a:extLst>
                    <a:ext uri="{9D8B030D-6E8A-4147-A177-3AD203B41FA5}">
                      <a16:colId xmlns:a16="http://schemas.microsoft.com/office/drawing/2014/main" val="3914594212"/>
                    </a:ext>
                  </a:extLst>
                </a:gridCol>
              </a:tblGrid>
              <a:tr h="463667">
                <a:tc>
                  <a:txBody>
                    <a:bodyPr/>
                    <a:lstStyle/>
                    <a:p>
                      <a:r>
                        <a:rPr lang="en-US" sz="1600" dirty="0">
                          <a:latin typeface="Amasis MT Pro" panose="02040504050005020304" pitchFamily="18" charset="0"/>
                        </a:rPr>
                        <a:t>S.No</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Title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Author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Journal and Year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Model Used</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Accuracy</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Scope</a:t>
                      </a:r>
                      <a:endParaRPr lang="en-IN" sz="1600" dirty="0">
                        <a:latin typeface="Amasis MT Pro" panose="02040504050005020304" pitchFamily="18" charset="0"/>
                      </a:endParaRPr>
                    </a:p>
                  </a:txBody>
                  <a:tcPr/>
                </a:tc>
                <a:extLst>
                  <a:ext uri="{0D108BD9-81ED-4DB2-BD59-A6C34878D82A}">
                    <a16:rowId xmlns:a16="http://schemas.microsoft.com/office/drawing/2014/main" val="2703709280"/>
                  </a:ext>
                </a:extLst>
              </a:tr>
              <a:tr h="491749">
                <a:tc>
                  <a:txBody>
                    <a:bodyPr/>
                    <a:lstStyle/>
                    <a:p>
                      <a:r>
                        <a:rPr lang="en-US" sz="1600" dirty="0">
                          <a:latin typeface="Amasis MT Pro" panose="02040504050005020304" pitchFamily="18" charset="0"/>
                        </a:rPr>
                        <a:t>3</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Multilingual Neural Machine Translation for Low-Resource Languages</a:t>
                      </a:r>
                      <a:endParaRPr lang="en-IN" sz="1600" dirty="0">
                        <a:latin typeface="Amasis MT Pro" panose="02040504050005020304" pitchFamily="18" charset="0"/>
                      </a:endParaRPr>
                    </a:p>
                  </a:txBody>
                  <a:tcPr/>
                </a:tc>
                <a:tc>
                  <a:txBody>
                    <a:bodyPr/>
                    <a:lstStyle/>
                    <a:p>
                      <a:r>
                        <a:rPr lang="en-IN" sz="1600" dirty="0" err="1">
                          <a:latin typeface="Amasis MT Pro" panose="02040504050005020304" pitchFamily="18" charset="0"/>
                        </a:rPr>
                        <a:t>Surafel</a:t>
                      </a:r>
                      <a:r>
                        <a:rPr lang="en-IN" sz="1600" dirty="0">
                          <a:latin typeface="Amasis MT Pro" panose="02040504050005020304" pitchFamily="18" charset="0"/>
                        </a:rPr>
                        <a:t> M. </a:t>
                      </a:r>
                      <a:r>
                        <a:rPr lang="en-IN" sz="1600" dirty="0" err="1">
                          <a:latin typeface="Amasis MT Pro" panose="02040504050005020304" pitchFamily="18" charset="0"/>
                        </a:rPr>
                        <a:t>Lakew</a:t>
                      </a:r>
                      <a:r>
                        <a:rPr lang="en-IN" sz="1600" dirty="0">
                          <a:latin typeface="Amasis MT Pro" panose="02040504050005020304" pitchFamily="18" charset="0"/>
                        </a:rPr>
                        <a:t>,</a:t>
                      </a:r>
                    </a:p>
                    <a:p>
                      <a:r>
                        <a:rPr lang="en-IN" sz="1600" dirty="0">
                          <a:latin typeface="Amasis MT Pro" panose="02040504050005020304" pitchFamily="18" charset="0"/>
                        </a:rPr>
                        <a:t>Marcello Federico,</a:t>
                      </a:r>
                    </a:p>
                    <a:p>
                      <a:r>
                        <a:rPr lang="en-IN" sz="1600" dirty="0">
                          <a:latin typeface="Amasis MT Pro" panose="02040504050005020304" pitchFamily="18" charset="0"/>
                        </a:rPr>
                        <a:t>Matteo Negri,</a:t>
                      </a:r>
                    </a:p>
                    <a:p>
                      <a:r>
                        <a:rPr lang="en-IN" sz="1600" dirty="0">
                          <a:latin typeface="Amasis MT Pro" panose="02040504050005020304" pitchFamily="18" charset="0"/>
                        </a:rPr>
                        <a:t>Marco Turchi</a:t>
                      </a:r>
                    </a:p>
                  </a:txBody>
                  <a:tcPr/>
                </a:tc>
                <a:tc>
                  <a:txBody>
                    <a:bodyPr/>
                    <a:lstStyle/>
                    <a:p>
                      <a:r>
                        <a:rPr lang="en-US" sz="1600" dirty="0">
                          <a:latin typeface="Amasis MT Pro" panose="02040504050005020304" pitchFamily="18" charset="0"/>
                        </a:rPr>
                        <a:t>Italian Journal of Computational Linguistics              </a:t>
                      </a:r>
                    </a:p>
                    <a:p>
                      <a:r>
                        <a:rPr lang="en-US" sz="1600" dirty="0">
                          <a:latin typeface="Amasis MT Pro" panose="02040504050005020304" pitchFamily="18" charset="0"/>
                        </a:rPr>
                        <a:t>               -2018</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Encoder and decoder models,</a:t>
                      </a:r>
                    </a:p>
                    <a:p>
                      <a:r>
                        <a:rPr lang="en-US" sz="1600" dirty="0">
                          <a:latin typeface="Amasis MT Pro" panose="02040504050005020304" pitchFamily="18" charset="0"/>
                        </a:rPr>
                        <a:t>RNN Models</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 multilingual NMT can help to tackle the challenges associated with translating low-resourced languages such as Urdu.</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plan to explore this approach across</a:t>
                      </a:r>
                    </a:p>
                    <a:p>
                      <a:r>
                        <a:rPr lang="en-US" sz="1600" dirty="0">
                          <a:latin typeface="Amasis MT Pro" panose="02040504050005020304" pitchFamily="18" charset="0"/>
                        </a:rPr>
                        <a:t>language varieties using a multilingual model.</a:t>
                      </a:r>
                      <a:endParaRPr lang="en-IN" sz="1600" dirty="0">
                        <a:latin typeface="Amasis MT Pro" panose="02040504050005020304" pitchFamily="18" charset="0"/>
                      </a:endParaRPr>
                    </a:p>
                  </a:txBody>
                  <a:tcPr/>
                </a:tc>
                <a:extLst>
                  <a:ext uri="{0D108BD9-81ED-4DB2-BD59-A6C34878D82A}">
                    <a16:rowId xmlns:a16="http://schemas.microsoft.com/office/drawing/2014/main" val="1961470403"/>
                  </a:ext>
                </a:extLst>
              </a:tr>
              <a:tr h="370840">
                <a:tc>
                  <a:txBody>
                    <a:bodyPr/>
                    <a:lstStyle/>
                    <a:p>
                      <a:r>
                        <a:rPr lang="en-US" sz="1600" dirty="0">
                          <a:latin typeface="Amasis MT Pro" panose="02040504050005020304" pitchFamily="18" charset="0"/>
                        </a:rPr>
                        <a:t>4</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Neural Machine Translation for Harmonized System Codes prediction </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Xi Chen,</a:t>
                      </a:r>
                    </a:p>
                    <a:p>
                      <a:r>
                        <a:rPr lang="en-IN" sz="1600" dirty="0">
                          <a:latin typeface="Amasis MT Pro" panose="02040504050005020304" pitchFamily="18" charset="0"/>
                        </a:rPr>
                        <a:t>Stefano Bromuri,</a:t>
                      </a:r>
                    </a:p>
                    <a:p>
                      <a:r>
                        <a:rPr lang="en-IN" sz="1600" dirty="0">
                          <a:latin typeface="Amasis MT Pro" panose="02040504050005020304" pitchFamily="18" charset="0"/>
                        </a:rPr>
                        <a:t>Marko Van Eekelen</a:t>
                      </a:r>
                    </a:p>
                  </a:txBody>
                  <a:tcPr/>
                </a:tc>
                <a:tc>
                  <a:txBody>
                    <a:bodyPr/>
                    <a:lstStyle/>
                    <a:p>
                      <a:r>
                        <a:rPr lang="en-US" sz="1600" dirty="0">
                          <a:latin typeface="Amasis MT Pro" panose="02040504050005020304" pitchFamily="18" charset="0"/>
                        </a:rPr>
                        <a:t>ACM Journals</a:t>
                      </a:r>
                    </a:p>
                    <a:p>
                      <a:r>
                        <a:rPr lang="en-US" sz="1600" dirty="0">
                          <a:latin typeface="Amasis MT Pro" panose="02040504050005020304" pitchFamily="18" charset="0"/>
                        </a:rPr>
                        <a:t>                -2018</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HLR, LSTM, LSTM with hierarchical loss (LSTM-HL), NMT and NMT with hierarchical loss (NMT-HL)</a:t>
                      </a:r>
                    </a:p>
                  </a:txBody>
                  <a:tcPr/>
                </a:tc>
                <a:tc>
                  <a:txBody>
                    <a:bodyPr/>
                    <a:lstStyle/>
                    <a:p>
                      <a:r>
                        <a:rPr lang="en-US" sz="1600" dirty="0">
                          <a:latin typeface="Amasis MT Pro" panose="02040504050005020304" pitchFamily="18" charset="0"/>
                        </a:rPr>
                        <a:t>If no limitation (N.A) is imposed, HLR has the best performance among all models.</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on the business side, the architecture will be extended to predict more than six digits which might have different output length.</a:t>
                      </a:r>
                      <a:endParaRPr lang="en-IN" sz="16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22010007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5968-328D-4AF1-8FAE-137B61326BAB}"/>
              </a:ext>
            </a:extLst>
          </p:cNvPr>
          <p:cNvSpPr>
            <a:spLocks noGrp="1"/>
          </p:cNvSpPr>
          <p:nvPr>
            <p:ph type="title"/>
          </p:nvPr>
        </p:nvSpPr>
        <p:spPr>
          <a:xfrm>
            <a:off x="677333" y="764373"/>
            <a:ext cx="10828867" cy="1293028"/>
          </a:xfrm>
        </p:spPr>
        <p:txBody>
          <a:bodyPr>
            <a:normAutofit/>
          </a:bodyPr>
          <a:lstStyle/>
          <a:p>
            <a:pPr algn="ctr"/>
            <a:r>
              <a:rPr lang="en-US" dirty="0">
                <a:latin typeface="Algerian" panose="04020705040A02060702" pitchFamily="82" charset="0"/>
              </a:rPr>
              <a:t>Problems in existing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E40BBCB-DC6F-4485-82DB-392D5AEFF86A}"/>
              </a:ext>
            </a:extLst>
          </p:cNvPr>
          <p:cNvSpPr>
            <a:spLocks noGrp="1"/>
          </p:cNvSpPr>
          <p:nvPr>
            <p:ph idx="1"/>
          </p:nvPr>
        </p:nvSpPr>
        <p:spPr>
          <a:xfrm>
            <a:off x="677333" y="2194560"/>
            <a:ext cx="5816600" cy="4024125"/>
          </a:xfrm>
        </p:spPr>
        <p:txBody>
          <a:bodyPr>
            <a:normAutofit/>
          </a:bodyPr>
          <a:lstStyle/>
          <a:p>
            <a:r>
              <a:rPr lang="en-US" sz="2400" dirty="0">
                <a:latin typeface="Amasis MT Pro" panose="02040504050005020304" pitchFamily="18" charset="0"/>
              </a:rPr>
              <a:t>Most translators that we find on web are used to translate one language to another, then what if a person speaks a bilingual conversation…?</a:t>
            </a:r>
            <a:r>
              <a:rPr lang="en-IN" sz="2400" dirty="0">
                <a:latin typeface="Amasis MT Pro" panose="02040504050005020304" pitchFamily="18" charset="0"/>
              </a:rPr>
              <a:t> It translates one language and leaves the unrecognized words unchanged.</a:t>
            </a:r>
          </a:p>
          <a:p>
            <a:r>
              <a:rPr lang="en-IN" sz="2400" dirty="0">
                <a:latin typeface="Amasis MT Pro" panose="02040504050005020304" pitchFamily="18" charset="0"/>
              </a:rPr>
              <a:t>This problem occurs while translating a real-time conversation as we use words of different languages when we speak.</a:t>
            </a:r>
          </a:p>
          <a:p>
            <a:pPr marL="0" indent="0">
              <a:buNone/>
            </a:pPr>
            <a:endParaRPr lang="en-IN" dirty="0">
              <a:latin typeface="Amasis MT Pro" panose="02040504050005020304" pitchFamily="18" charset="0"/>
            </a:endParaRPr>
          </a:p>
          <a:p>
            <a:pPr marL="0" indent="0">
              <a:buNone/>
            </a:pPr>
            <a:endParaRPr lang="en-IN" dirty="0">
              <a:latin typeface="Amasis MT Pro" panose="02040504050005020304" pitchFamily="18" charset="0"/>
            </a:endParaRPr>
          </a:p>
        </p:txBody>
      </p:sp>
      <p:pic>
        <p:nvPicPr>
          <p:cNvPr id="4" name="Picture 3">
            <a:extLst>
              <a:ext uri="{FF2B5EF4-FFF2-40B4-BE49-F238E27FC236}">
                <a16:creationId xmlns:a16="http://schemas.microsoft.com/office/drawing/2014/main" id="{04F1AA42-D977-47AF-85BB-979FD9EB48BC}"/>
              </a:ext>
            </a:extLst>
          </p:cNvPr>
          <p:cNvPicPr>
            <a:picLocks noChangeAspect="1"/>
          </p:cNvPicPr>
          <p:nvPr/>
        </p:nvPicPr>
        <p:blipFill>
          <a:blip r:embed="rId2"/>
          <a:stretch>
            <a:fillRect/>
          </a:stretch>
        </p:blipFill>
        <p:spPr>
          <a:xfrm>
            <a:off x="11228749" y="0"/>
            <a:ext cx="963251" cy="45724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7C92040-5F3C-49D6-9120-2B7DA2F482B0}"/>
                  </a:ext>
                </a:extLst>
              </p14:cNvPr>
              <p14:cNvContentPartPr/>
              <p14:nvPr/>
            </p14:nvContentPartPr>
            <p14:xfrm>
              <a:off x="7776633" y="3016468"/>
              <a:ext cx="416520" cy="19800"/>
            </p14:xfrm>
          </p:contentPart>
        </mc:Choice>
        <mc:Fallback xmlns="">
          <p:pic>
            <p:nvPicPr>
              <p:cNvPr id="8" name="Ink 7">
                <a:extLst>
                  <a:ext uri="{FF2B5EF4-FFF2-40B4-BE49-F238E27FC236}">
                    <a16:creationId xmlns:a16="http://schemas.microsoft.com/office/drawing/2014/main" id="{D7C92040-5F3C-49D6-9120-2B7DA2F482B0}"/>
                  </a:ext>
                </a:extLst>
              </p:cNvPr>
              <p:cNvPicPr/>
              <p:nvPr/>
            </p:nvPicPr>
            <p:blipFill>
              <a:blip r:embed="rId5"/>
              <a:stretch>
                <a:fillRect/>
              </a:stretch>
            </p:blipFill>
            <p:spPr>
              <a:xfrm>
                <a:off x="7722633" y="2908468"/>
                <a:ext cx="524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F817768-3DFF-40A0-ADC2-3D45722B493B}"/>
                  </a:ext>
                </a:extLst>
              </p14:cNvPr>
              <p14:cNvContentPartPr/>
              <p14:nvPr/>
            </p14:nvContentPartPr>
            <p14:xfrm>
              <a:off x="6675393" y="3276388"/>
              <a:ext cx="204480" cy="17280"/>
            </p14:xfrm>
          </p:contentPart>
        </mc:Choice>
        <mc:Fallback xmlns="">
          <p:pic>
            <p:nvPicPr>
              <p:cNvPr id="9" name="Ink 8">
                <a:extLst>
                  <a:ext uri="{FF2B5EF4-FFF2-40B4-BE49-F238E27FC236}">
                    <a16:creationId xmlns:a16="http://schemas.microsoft.com/office/drawing/2014/main" id="{5F817768-3DFF-40A0-ADC2-3D45722B493B}"/>
                  </a:ext>
                </a:extLst>
              </p:cNvPr>
              <p:cNvPicPr/>
              <p:nvPr/>
            </p:nvPicPr>
            <p:blipFill>
              <a:blip r:embed="rId7"/>
              <a:stretch>
                <a:fillRect/>
              </a:stretch>
            </p:blipFill>
            <p:spPr>
              <a:xfrm>
                <a:off x="6621753" y="3168748"/>
                <a:ext cx="3121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0867CCA-0F6C-4E2E-85FC-3E99363F2D8A}"/>
                  </a:ext>
                </a:extLst>
              </p14:cNvPr>
              <p14:cNvContentPartPr/>
              <p14:nvPr/>
            </p14:nvContentPartPr>
            <p14:xfrm>
              <a:off x="10688673" y="3043828"/>
              <a:ext cx="673920" cy="29880"/>
            </p14:xfrm>
          </p:contentPart>
        </mc:Choice>
        <mc:Fallback xmlns="">
          <p:pic>
            <p:nvPicPr>
              <p:cNvPr id="11" name="Ink 10">
                <a:extLst>
                  <a:ext uri="{FF2B5EF4-FFF2-40B4-BE49-F238E27FC236}">
                    <a16:creationId xmlns:a16="http://schemas.microsoft.com/office/drawing/2014/main" id="{80867CCA-0F6C-4E2E-85FC-3E99363F2D8A}"/>
                  </a:ext>
                </a:extLst>
              </p:cNvPr>
              <p:cNvPicPr/>
              <p:nvPr/>
            </p:nvPicPr>
            <p:blipFill>
              <a:blip r:embed="rId9"/>
              <a:stretch>
                <a:fillRect/>
              </a:stretch>
            </p:blipFill>
            <p:spPr>
              <a:xfrm>
                <a:off x="10634673" y="2936188"/>
                <a:ext cx="7815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EB9F3A8-1FA2-47CC-A90A-0AA99B88EABA}"/>
                  </a:ext>
                </a:extLst>
              </p14:cNvPr>
              <p14:cNvContentPartPr/>
              <p14:nvPr/>
            </p14:nvContentPartPr>
            <p14:xfrm>
              <a:off x="6600513" y="3168748"/>
              <a:ext cx="1022400" cy="101880"/>
            </p14:xfrm>
          </p:contentPart>
        </mc:Choice>
        <mc:Fallback xmlns="">
          <p:pic>
            <p:nvPicPr>
              <p:cNvPr id="10" name="Ink 9">
                <a:extLst>
                  <a:ext uri="{FF2B5EF4-FFF2-40B4-BE49-F238E27FC236}">
                    <a16:creationId xmlns:a16="http://schemas.microsoft.com/office/drawing/2014/main" id="{AEB9F3A8-1FA2-47CC-A90A-0AA99B88EABA}"/>
                  </a:ext>
                </a:extLst>
              </p:cNvPr>
              <p:cNvPicPr/>
              <p:nvPr/>
            </p:nvPicPr>
            <p:blipFill>
              <a:blip r:embed="rId12"/>
              <a:stretch>
                <a:fillRect/>
              </a:stretch>
            </p:blipFill>
            <p:spPr>
              <a:xfrm>
                <a:off x="6546513" y="3060748"/>
                <a:ext cx="11300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9F01476-C553-4C9D-93D5-E234EE0A020A}"/>
                  </a:ext>
                </a:extLst>
              </p14:cNvPr>
              <p14:cNvContentPartPr/>
              <p14:nvPr/>
            </p14:nvContentPartPr>
            <p14:xfrm>
              <a:off x="9605433" y="3246508"/>
              <a:ext cx="819000" cy="127080"/>
            </p14:xfrm>
          </p:contentPart>
        </mc:Choice>
        <mc:Fallback xmlns="">
          <p:pic>
            <p:nvPicPr>
              <p:cNvPr id="12" name="Ink 11">
                <a:extLst>
                  <a:ext uri="{FF2B5EF4-FFF2-40B4-BE49-F238E27FC236}">
                    <a16:creationId xmlns:a16="http://schemas.microsoft.com/office/drawing/2014/main" id="{59F01476-C553-4C9D-93D5-E234EE0A020A}"/>
                  </a:ext>
                </a:extLst>
              </p:cNvPr>
              <p:cNvPicPr/>
              <p:nvPr/>
            </p:nvPicPr>
            <p:blipFill>
              <a:blip r:embed="rId14"/>
              <a:stretch>
                <a:fillRect/>
              </a:stretch>
            </p:blipFill>
            <p:spPr>
              <a:xfrm>
                <a:off x="9551793" y="3138868"/>
                <a:ext cx="926640" cy="342720"/>
              </a:xfrm>
              <a:prstGeom prst="rect">
                <a:avLst/>
              </a:prstGeom>
            </p:spPr>
          </p:pic>
        </mc:Fallback>
      </mc:AlternateContent>
      <p:pic>
        <p:nvPicPr>
          <p:cNvPr id="14" name="Picture 13">
            <a:extLst>
              <a:ext uri="{FF2B5EF4-FFF2-40B4-BE49-F238E27FC236}">
                <a16:creationId xmlns:a16="http://schemas.microsoft.com/office/drawing/2014/main" id="{D92D948C-398B-4471-AAF0-A4D40940FD37}"/>
              </a:ext>
            </a:extLst>
          </p:cNvPr>
          <p:cNvPicPr>
            <a:picLocks noChangeAspect="1"/>
          </p:cNvPicPr>
          <p:nvPr/>
        </p:nvPicPr>
        <p:blipFill>
          <a:blip r:embed="rId15"/>
          <a:stretch>
            <a:fillRect/>
          </a:stretch>
        </p:blipFill>
        <p:spPr>
          <a:xfrm>
            <a:off x="6600513" y="2663406"/>
            <a:ext cx="5400370" cy="2436129"/>
          </a:xfrm>
          <a:prstGeom prst="rect">
            <a:avLst/>
          </a:prstGeom>
        </p:spPr>
      </p:pic>
      <p:pic>
        <p:nvPicPr>
          <p:cNvPr id="17" name="Picture 16">
            <a:extLst>
              <a:ext uri="{FF2B5EF4-FFF2-40B4-BE49-F238E27FC236}">
                <a16:creationId xmlns:a16="http://schemas.microsoft.com/office/drawing/2014/main" id="{FC502EF3-5CDC-4C52-A049-EE032C341DBE}"/>
              </a:ext>
            </a:extLst>
          </p:cNvPr>
          <p:cNvPicPr>
            <a:picLocks noChangeAspect="1"/>
          </p:cNvPicPr>
          <p:nvPr/>
        </p:nvPicPr>
        <p:blipFill>
          <a:blip r:embed="rId16"/>
          <a:stretch>
            <a:fillRect/>
          </a:stretch>
        </p:blipFill>
        <p:spPr>
          <a:xfrm>
            <a:off x="6777329" y="3516164"/>
            <a:ext cx="829097" cy="311302"/>
          </a:xfrm>
          <a:prstGeom prst="rect">
            <a:avLst/>
          </a:prstGeom>
        </p:spPr>
      </p:pic>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4AB8911C-23FD-49F1-9CFA-B02EEB3C8EF2}"/>
                  </a:ext>
                </a:extLst>
              </p14:cNvPr>
              <p14:cNvContentPartPr/>
              <p14:nvPr/>
            </p14:nvContentPartPr>
            <p14:xfrm>
              <a:off x="6844442" y="3559348"/>
              <a:ext cx="676800" cy="178560"/>
            </p14:xfrm>
          </p:contentPart>
        </mc:Choice>
        <mc:Fallback xmlns="">
          <p:pic>
            <p:nvPicPr>
              <p:cNvPr id="19" name="Ink 18">
                <a:extLst>
                  <a:ext uri="{FF2B5EF4-FFF2-40B4-BE49-F238E27FC236}">
                    <a16:creationId xmlns:a16="http://schemas.microsoft.com/office/drawing/2014/main" id="{4AB8911C-23FD-49F1-9CFA-B02EEB3C8EF2}"/>
                  </a:ext>
                </a:extLst>
              </p:cNvPr>
              <p:cNvPicPr/>
              <p:nvPr/>
            </p:nvPicPr>
            <p:blipFill>
              <a:blip r:embed="rId18"/>
              <a:stretch>
                <a:fillRect/>
              </a:stretch>
            </p:blipFill>
            <p:spPr>
              <a:xfrm>
                <a:off x="6790802" y="3451348"/>
                <a:ext cx="784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2F1DF15F-D56D-41D9-B24A-7EA79E29AC90}"/>
                  </a:ext>
                </a:extLst>
              </p14:cNvPr>
              <p14:cNvContentPartPr/>
              <p14:nvPr/>
            </p14:nvContentPartPr>
            <p14:xfrm>
              <a:off x="9782402" y="3292228"/>
              <a:ext cx="239400" cy="101880"/>
            </p14:xfrm>
          </p:contentPart>
        </mc:Choice>
        <mc:Fallback xmlns="">
          <p:pic>
            <p:nvPicPr>
              <p:cNvPr id="20" name="Ink 19">
                <a:extLst>
                  <a:ext uri="{FF2B5EF4-FFF2-40B4-BE49-F238E27FC236}">
                    <a16:creationId xmlns:a16="http://schemas.microsoft.com/office/drawing/2014/main" id="{2F1DF15F-D56D-41D9-B24A-7EA79E29AC90}"/>
                  </a:ext>
                </a:extLst>
              </p:cNvPr>
              <p:cNvPicPr/>
              <p:nvPr/>
            </p:nvPicPr>
            <p:blipFill>
              <a:blip r:embed="rId20"/>
              <a:stretch>
                <a:fillRect/>
              </a:stretch>
            </p:blipFill>
            <p:spPr>
              <a:xfrm>
                <a:off x="9728762" y="3184228"/>
                <a:ext cx="347040" cy="317520"/>
              </a:xfrm>
              <a:prstGeom prst="rect">
                <a:avLst/>
              </a:prstGeom>
            </p:spPr>
          </p:pic>
        </mc:Fallback>
      </mc:AlternateContent>
    </p:spTree>
    <p:extLst>
      <p:ext uri="{BB962C8B-B14F-4D97-AF65-F5344CB8AC3E}">
        <p14:creationId xmlns:p14="http://schemas.microsoft.com/office/powerpoint/2010/main" val="3239152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1FB-F532-418A-A332-059761C8E065}"/>
              </a:ext>
            </a:extLst>
          </p:cNvPr>
          <p:cNvSpPr>
            <a:spLocks noGrp="1"/>
          </p:cNvSpPr>
          <p:nvPr>
            <p:ph type="title"/>
          </p:nvPr>
        </p:nvSpPr>
        <p:spPr>
          <a:xfrm>
            <a:off x="3952875" y="1441450"/>
            <a:ext cx="7286625" cy="2482850"/>
          </a:xfrm>
        </p:spPr>
        <p:txBody>
          <a:bodyPr vert="horz" lIns="91440" tIns="45720" rIns="91440" bIns="45720" rtlCol="0" anchor="b">
            <a:normAutofit/>
          </a:bodyPr>
          <a:lstStyle/>
          <a:p>
            <a:pPr algn="ctr"/>
            <a:r>
              <a:rPr lang="en-US" sz="6000" dirty="0">
                <a:latin typeface="Algerian" panose="04020705040A02060702" pitchFamily="82" charset="0"/>
              </a:rPr>
              <a:t>CODE-MIXING</a:t>
            </a:r>
            <a:br>
              <a:rPr lang="en-US" sz="6000" dirty="0">
                <a:latin typeface="Algerian" panose="04020705040A02060702" pitchFamily="82" charset="0"/>
              </a:rPr>
            </a:br>
            <a:r>
              <a:rPr lang="en-US" sz="6000" dirty="0">
                <a:latin typeface="Algerian" panose="04020705040A02060702" pitchFamily="82" charset="0"/>
              </a:rPr>
              <a:t>Translation</a:t>
            </a:r>
          </a:p>
        </p:txBody>
      </p:sp>
      <p:pic>
        <p:nvPicPr>
          <p:cNvPr id="6" name="Graphic 5" descr="Chat">
            <a:extLst>
              <a:ext uri="{FF2B5EF4-FFF2-40B4-BE49-F238E27FC236}">
                <a16:creationId xmlns:a16="http://schemas.microsoft.com/office/drawing/2014/main" id="{64F793DD-1972-4B32-9791-C1624F05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pic>
        <p:nvPicPr>
          <p:cNvPr id="7" name="Picture 2" descr="Best Private University in Telangana &amp;amp; Andhra Pradesh | KLH">
            <a:extLst>
              <a:ext uri="{FF2B5EF4-FFF2-40B4-BE49-F238E27FC236}">
                <a16:creationId xmlns:a16="http://schemas.microsoft.com/office/drawing/2014/main" id="{5116B1C4-EEB0-4164-9C0B-A471AC16F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743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35C7C-24E0-490B-B7A1-D2C9D5F6483A}"/>
              </a:ext>
            </a:extLst>
          </p:cNvPr>
          <p:cNvSpPr txBox="1"/>
          <p:nvPr/>
        </p:nvSpPr>
        <p:spPr>
          <a:xfrm>
            <a:off x="204786" y="2813447"/>
            <a:ext cx="11782425" cy="584775"/>
          </a:xfrm>
          <a:prstGeom prst="rect">
            <a:avLst/>
          </a:prstGeom>
          <a:noFill/>
        </p:spPr>
        <p:txBody>
          <a:bodyPr wrap="square" rtlCol="0">
            <a:spAutoFit/>
          </a:bodyPr>
          <a:lstStyle/>
          <a:p>
            <a:r>
              <a:rPr lang="en-US" sz="3200" i="1" dirty="0">
                <a:solidFill>
                  <a:schemeClr val="bg1"/>
                </a:solidFill>
                <a:latin typeface="Amasis MT Pro" panose="02040504050005020304" pitchFamily="18" charset="0"/>
              </a:rPr>
              <a:t>1.Our main objective is to implement mixed language translation.</a:t>
            </a:r>
          </a:p>
        </p:txBody>
      </p:sp>
      <p:pic>
        <p:nvPicPr>
          <p:cNvPr id="3" name="Picture 2" descr="Best Private University in Telangana &amp;amp; Andhra Pradesh | KLH">
            <a:extLst>
              <a:ext uri="{FF2B5EF4-FFF2-40B4-BE49-F238E27FC236}">
                <a16:creationId xmlns:a16="http://schemas.microsoft.com/office/drawing/2014/main" id="{F4B9EE7E-1F82-4FA7-B10E-22B83EA1E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oogle Assistant Can Now Do Live Interpretation For People Speaking Two  Different Languages">
            <a:extLst>
              <a:ext uri="{FF2B5EF4-FFF2-40B4-BE49-F238E27FC236}">
                <a16:creationId xmlns:a16="http://schemas.microsoft.com/office/drawing/2014/main" id="{5EBC3706-0661-4A39-8C39-F27673D2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6" y="5057266"/>
            <a:ext cx="28765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5F9D2DDE-29EF-4417-A806-5F470309299E}"/>
              </a:ext>
            </a:extLst>
          </p:cNvPr>
          <p:cNvSpPr/>
          <p:nvPr/>
        </p:nvSpPr>
        <p:spPr>
          <a:xfrm>
            <a:off x="630315" y="3466591"/>
            <a:ext cx="2593064" cy="1590675"/>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Amasis MT Pro" panose="02040504050005020304" pitchFamily="18" charset="0"/>
              </a:rPr>
              <a:t>I will make </a:t>
            </a:r>
            <a:r>
              <a:rPr lang="te-IN" sz="2400" dirty="0">
                <a:latin typeface="Amasis MT Pro" panose="02040504050005020304" pitchFamily="18" charset="0"/>
              </a:rPr>
              <a:t>మంచి</a:t>
            </a:r>
            <a:r>
              <a:rPr lang="en-US" sz="2400" dirty="0">
                <a:latin typeface="Amasis MT Pro" panose="02040504050005020304" pitchFamily="18" charset="0"/>
              </a:rPr>
              <a:t> cake</a:t>
            </a:r>
            <a:endParaRPr lang="en-IN" sz="2400" dirty="0">
              <a:latin typeface="Amasis MT Pro" panose="02040504050005020304" pitchFamily="18" charset="0"/>
            </a:endParaRPr>
          </a:p>
        </p:txBody>
      </p:sp>
      <p:sp>
        <p:nvSpPr>
          <p:cNvPr id="9" name="Arrow: Right 8">
            <a:extLst>
              <a:ext uri="{FF2B5EF4-FFF2-40B4-BE49-F238E27FC236}">
                <a16:creationId xmlns:a16="http://schemas.microsoft.com/office/drawing/2014/main" id="{9214E9F5-A354-4AB2-BD68-04CEDB5B94F8}"/>
              </a:ext>
            </a:extLst>
          </p:cNvPr>
          <p:cNvSpPr/>
          <p:nvPr/>
        </p:nvSpPr>
        <p:spPr>
          <a:xfrm>
            <a:off x="3081338" y="5754470"/>
            <a:ext cx="1351292"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EFA75EC-7A9D-4C0E-9A31-06C7F1865D19}"/>
              </a:ext>
            </a:extLst>
          </p:cNvPr>
          <p:cNvPicPr>
            <a:picLocks noChangeAspect="1"/>
          </p:cNvPicPr>
          <p:nvPr/>
        </p:nvPicPr>
        <p:blipFill>
          <a:blip r:embed="rId6"/>
          <a:stretch>
            <a:fillRect/>
          </a:stretch>
        </p:blipFill>
        <p:spPr>
          <a:xfrm>
            <a:off x="4432629" y="5057266"/>
            <a:ext cx="2548486" cy="1590673"/>
          </a:xfrm>
          <a:prstGeom prst="rect">
            <a:avLst/>
          </a:prstGeom>
        </p:spPr>
      </p:pic>
      <p:sp>
        <p:nvSpPr>
          <p:cNvPr id="12" name="Arrow: Right 11">
            <a:extLst>
              <a:ext uri="{FF2B5EF4-FFF2-40B4-BE49-F238E27FC236}">
                <a16:creationId xmlns:a16="http://schemas.microsoft.com/office/drawing/2014/main" id="{41BC0E18-3B0C-44D3-828F-A21DFB462962}"/>
              </a:ext>
            </a:extLst>
          </p:cNvPr>
          <p:cNvSpPr/>
          <p:nvPr/>
        </p:nvSpPr>
        <p:spPr>
          <a:xfrm>
            <a:off x="6981114" y="5754470"/>
            <a:ext cx="1209251"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4" descr="How to Turn Off Google Assistant | PCMag">
            <a:extLst>
              <a:ext uri="{FF2B5EF4-FFF2-40B4-BE49-F238E27FC236}">
                <a16:creationId xmlns:a16="http://schemas.microsoft.com/office/drawing/2014/main" id="{59B5BB20-CEE9-46E1-BB40-A9589A410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0365" y="5057266"/>
            <a:ext cx="2911107" cy="1590674"/>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Rectangle with Corners Rounded 13">
            <a:extLst>
              <a:ext uri="{FF2B5EF4-FFF2-40B4-BE49-F238E27FC236}">
                <a16:creationId xmlns:a16="http://schemas.microsoft.com/office/drawing/2014/main" id="{A51BA049-DBD5-4852-8E72-EDBF33E6DC70}"/>
              </a:ext>
            </a:extLst>
          </p:cNvPr>
          <p:cNvSpPr/>
          <p:nvPr/>
        </p:nvSpPr>
        <p:spPr>
          <a:xfrm>
            <a:off x="9274347" y="3398222"/>
            <a:ext cx="2079056" cy="1590674"/>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hi-IN" sz="2800" dirty="0">
                <a:latin typeface="Amasis MT Pro" panose="02040504050005020304" pitchFamily="18" charset="0"/>
              </a:rPr>
              <a:t>मैं मांची केक बनाऊंगा</a:t>
            </a:r>
            <a:endParaRPr lang="en-IN" sz="2800" dirty="0">
              <a:latin typeface="Amasis MT Pro" panose="02040504050005020304" pitchFamily="18" charset="0"/>
            </a:endParaRP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9EAF8D32-7660-4941-ADC8-9E16EFF3BC6F}"/>
                  </a:ext>
                </a:extLst>
              </p14:cNvPr>
              <p14:cNvContentPartPr/>
              <p14:nvPr/>
            </p14:nvContentPartPr>
            <p14:xfrm>
              <a:off x="10248033" y="3708388"/>
              <a:ext cx="646920" cy="164520"/>
            </p14:xfrm>
          </p:contentPart>
        </mc:Choice>
        <mc:Fallback xmlns="">
          <p:pic>
            <p:nvPicPr>
              <p:cNvPr id="21" name="Ink 20">
                <a:extLst>
                  <a:ext uri="{FF2B5EF4-FFF2-40B4-BE49-F238E27FC236}">
                    <a16:creationId xmlns:a16="http://schemas.microsoft.com/office/drawing/2014/main" id="{9EAF8D32-7660-4941-ADC8-9E16EFF3BC6F}"/>
                  </a:ext>
                </a:extLst>
              </p:cNvPr>
              <p:cNvPicPr/>
              <p:nvPr/>
            </p:nvPicPr>
            <p:blipFill>
              <a:blip r:embed="rId15"/>
              <a:stretch>
                <a:fillRect/>
              </a:stretch>
            </p:blipFill>
            <p:spPr>
              <a:xfrm>
                <a:off x="10194393" y="3600388"/>
                <a:ext cx="7545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14F5D83A-6859-4BA2-ACF5-CFA01E56C719}"/>
                  </a:ext>
                </a:extLst>
              </p14:cNvPr>
              <p14:cNvContentPartPr/>
              <p14:nvPr/>
            </p14:nvContentPartPr>
            <p14:xfrm>
              <a:off x="1250402" y="4277908"/>
              <a:ext cx="645120" cy="134280"/>
            </p14:xfrm>
          </p:contentPart>
        </mc:Choice>
        <mc:Fallback xmlns="">
          <p:pic>
            <p:nvPicPr>
              <p:cNvPr id="4" name="Ink 3">
                <a:extLst>
                  <a:ext uri="{FF2B5EF4-FFF2-40B4-BE49-F238E27FC236}">
                    <a16:creationId xmlns:a16="http://schemas.microsoft.com/office/drawing/2014/main" id="{14F5D83A-6859-4BA2-ACF5-CFA01E56C719}"/>
                  </a:ext>
                </a:extLst>
              </p:cNvPr>
              <p:cNvPicPr/>
              <p:nvPr/>
            </p:nvPicPr>
            <p:blipFill>
              <a:blip r:embed="rId17"/>
              <a:stretch>
                <a:fillRect/>
              </a:stretch>
            </p:blipFill>
            <p:spPr>
              <a:xfrm>
                <a:off x="1196762" y="4170268"/>
                <a:ext cx="7527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87EDE8B5-CD15-41A9-85C6-7CE077125335}"/>
                  </a:ext>
                </a:extLst>
              </p14:cNvPr>
              <p14:cNvContentPartPr/>
              <p14:nvPr/>
            </p14:nvContentPartPr>
            <p14:xfrm>
              <a:off x="10173362" y="3593908"/>
              <a:ext cx="725760" cy="250200"/>
            </p14:xfrm>
          </p:contentPart>
        </mc:Choice>
        <mc:Fallback xmlns="">
          <p:pic>
            <p:nvPicPr>
              <p:cNvPr id="6" name="Ink 5">
                <a:extLst>
                  <a:ext uri="{FF2B5EF4-FFF2-40B4-BE49-F238E27FC236}">
                    <a16:creationId xmlns:a16="http://schemas.microsoft.com/office/drawing/2014/main" id="{87EDE8B5-CD15-41A9-85C6-7CE077125335}"/>
                  </a:ext>
                </a:extLst>
              </p:cNvPr>
              <p:cNvPicPr/>
              <p:nvPr/>
            </p:nvPicPr>
            <p:blipFill>
              <a:blip r:embed="rId19"/>
              <a:stretch>
                <a:fillRect/>
              </a:stretch>
            </p:blipFill>
            <p:spPr>
              <a:xfrm>
                <a:off x="10119722" y="3486268"/>
                <a:ext cx="833400" cy="465840"/>
              </a:xfrm>
              <a:prstGeom prst="rect">
                <a:avLst/>
              </a:prstGeom>
            </p:spPr>
          </p:pic>
        </mc:Fallback>
      </mc:AlternateContent>
    </p:spTree>
    <p:extLst>
      <p:ext uri="{BB962C8B-B14F-4D97-AF65-F5344CB8AC3E}">
        <p14:creationId xmlns:p14="http://schemas.microsoft.com/office/powerpoint/2010/main" val="1316502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1893</TotalTime>
  <Words>1071</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Amasis MT Pro</vt:lpstr>
      <vt:lpstr>Amasis MT Pro Medium</vt:lpstr>
      <vt:lpstr>Arial</vt:lpstr>
      <vt:lpstr>Century Gothic</vt:lpstr>
      <vt:lpstr>Wingdings</vt:lpstr>
      <vt:lpstr>Vapor Trail</vt:lpstr>
      <vt:lpstr>AI and ds project </vt:lpstr>
      <vt:lpstr>PowerPoint Presentation</vt:lpstr>
      <vt:lpstr>PowerPoint Presentation</vt:lpstr>
      <vt:lpstr>PowerPoint Presentation</vt:lpstr>
      <vt:lpstr>LITERATURE REVIEW</vt:lpstr>
      <vt:lpstr>LITERATURE REVIEW</vt:lpstr>
      <vt:lpstr>Problems in existing system</vt:lpstr>
      <vt:lpstr>CODE-MIXING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Pavan Sai</dc:creator>
  <cp:lastModifiedBy>J  SUMANTH .</cp:lastModifiedBy>
  <cp:revision>55</cp:revision>
  <dcterms:created xsi:type="dcterms:W3CDTF">2021-12-25T09:11:58Z</dcterms:created>
  <dcterms:modified xsi:type="dcterms:W3CDTF">2022-02-03T16:46:38Z</dcterms:modified>
</cp:coreProperties>
</file>