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1" r:id="rId3"/>
    <p:sldId id="270" r:id="rId4"/>
    <p:sldId id="267" r:id="rId5"/>
    <p:sldId id="302" r:id="rId6"/>
    <p:sldId id="303" r:id="rId7"/>
    <p:sldId id="304" r:id="rId8"/>
    <p:sldId id="305" r:id="rId9"/>
    <p:sldId id="30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2T03:50:03.49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54,'28'-9,"-4"-1,1 7,0 1,44 2,-48 1,0 0,-1-2,1-1,38-7,-22 2,2 1,-1 2,1 1,73 6,-23-1,24-4,119 5,-108 20,-104-22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2T03:50:07.6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47,'34'1,"0"-2,-1-1,49-10,-54 7,1 2,0 0,56 4,31-2,-37-17,-61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2T03:50:20.12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27,'0'-1,"1"0,-1 0,1 0,-1 0,1 0,0 0,-1 0,1 0,0 0,-1 0,1 0,0 0,0 1,0-1,0 0,0 1,0-1,0 1,0-1,0 1,0-1,0 1,0 0,1-1,-1 1,0 0,2 0,37-5,-35 5,280-2,-147 4,-119-1,-1 1,34 7,-32-5,0 0,23 1,281-5,-154-1,-152 2,0 1,-1 1,19 4,-17-2,0-2,26 2,-7-4,-10-1,1 1,-1 2,32 7,-20-4,1-1,0-2,0-2,41-5,8 2,-69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2T03:55:19.55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 75,'34'0,"2"1,-1-2,1-1,56-11,-59 7,0 2,0 1,1 2,-1 1,37 5,-52-2,0 0,-1 2,24 8,-25-7,0-1,0-1,0 0,24 2,-10-5,0 1,0 1,1 2,-2 1,33 11,-42-11,0-1,1-1,20 2,24 4,107 14,1 1,-131-19,0-1,0-2,77-6,-28 1,-69 2,-1-1,0-1,0-1,0-1,0 0,0-2,19-8,132-36,-150 44,-1 0,29-4,-1 1,-30 6,1 0,26 1,-28 1,0 0,0-1,21-5,-6 1,0 0,0 3,0 0,0 2,58 6,48 20,-140-25,1 0,0 0,0 0,0 0,0 0,0 0,0 0,0 0,0 0,0 0,0-1,0 1,0 0,0 0,0 0,0 0,0 0,0 0,0 0,0 0,0 0,0 0,0 0,0 0,0 0,0 0,0 0,0 0,0-1,0 1,0 0,0 0,0 0,0 0,0 0,0 0,0 0,0 0,0 0,0 0,1 0,-1 0,0 0,0 0,0 0,0 0,0 0,0 0,-11-6,-16-5,-19 2,6 1,0 2,-60-3,68 9,1 1,1-1,-1-2,-52-10,44 5,-1 3,0 1,0 1,-46 6,-4-2,-5 0,-106-5,135-8,48 6,-1 2,-26-2,-311 4,169 3,166-1,1 1,-39 10,12-3,37-6,1-1,0 1,0 1,0 0,1 0,0 1,-9 5,9-4,-1-1,1 0,-1-1,-1 1,1-2,-11 4,-175 46,168-46,0 2,-27 12,-19 7,31-16,13-4,-30 14,47-18,0-1,0 0,0-1,0 0,0-1,-1 0,1-1,-17-1,15 0,-1 0,0 2,1 0,-27 5,25-1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2T03:55:27.21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50 254,'71'-1,"79"3,-83 9,-48-6,0-2,25 2,58-6,43 2,-79 11,-47-8,-1 0,27 0,57-5,42 3,-77 9,-49-6,1-2,25 2,109-7,64 4,-150 10,-49-8,0-1,27 2,245-4,-135-2,-150 1,1 0,-1 0,1-1,0 0,-1 0,1 0,-1 0,0-1,1 0,6-4,-9 5,-1-1,0 0,1 0,-1-1,0 1,0 0,0-1,0 1,0-1,-1 0,1 0,-1 1,0-1,1 0,-2 0,1 0,0 0,0 0,0-7,0-3,0-1,0 1,-2-1,1 1,-2 0,-4-23,5 31,-1 1,1-1,-1 0,0 1,-1-1,1 1,-1 0,0 0,0 0,0 0,0 0,-1 1,1 0,-1-1,0 1,0 1,0-1,-1 0,1 1,-1 0,-4-2,-16-3,0 1,-1 0,0 2,0 1,0 2,-40 1,-280 1,339-1,0-1,-1 0,1 0,0-1,0 0,0 0,0-1,0 0,-9-5,-15-6,14 9,-1 1,0 0,-1 2,1 0,-1 1,1 1,-33 3,-5 0,-1103-3,1146 1,0 0,0 1,-19 6,-1-1,16-4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2:00:42.6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1 346,'10'1,"-1"1,1 0,0 1,-1 0,0 0,18 9,-7-3,2 0,1-2,0 0,1-1,-1-1,1-2,0 0,0-1,32-3,-35 1,-1 1,1 0,0 1,28 7,-29-5,0-1,38 0,-39-3,0 1,0 0,28 7,-23-3,0-1,0-1,1-2,26-1,32 3,-15 8,-49-6,-1-2,26 2,394-4,-210-3,-222 2,1-1,-1 0,1 0,-1 0,0-1,1 0,-1-1,0 1,0-1,-1 0,1 0,-1-1,1 0,-1 0,0 0,0 0,-1-1,1 0,-1 0,0 0,-1-1,5-7,-4 6,-1 1,0-1,0 0,0 0,-1 0,0 0,-1-1,0 1,0 0,0-1,-1 1,0-1,0 1,-1-1,0 1,-1 0,1 0,-1-1,-5-10,5 15,0 0,1 1,-1-1,-1 1,1-1,0 1,0 0,-1 0,0 0,1 0,-1 0,0 0,0 1,0 0,0-1,0 1,0 0,0 1,0-1,-6 0,-7-1,0 1,0 1,-17 2,10-1,4 1,0 0,-28 8,28-5,0-1,-32 2,29-4,-41 8,41-5,-43 2,31-5,0-3,0 0,1-2,-40-9,34 5,-1 3,0 1,1 2,-48 4,-4-1,30-1,-74-2,69-12,48 9,0 0,-28-1,-28 5,42 1,0-2,0-1,-55-10,70 9,0 1,-20-1,27 3,1 0,-1 0,0-1,0-1,1 0,-1 0,1-1,0 0,-1 0,-10-7,20 10,-1 0,1 0,-1-1,1 1,0 0,-1-1,1 1,-1 0,1-1,-1 1,1-1,0 1,-1-1,1 1,0-1,0 1,-1-1,1 1,0-1,0 1,0-1,0 1,0-1,0 1,-1-1,1 1,0-1,1 0,-1 1,0-1,0 1,0-1,15-13,26-2,-13 11,32-6,116-37,-151 39,1 1,-1 1,1 2,1 0,-1 2,50 0,-36 1,57-9,-55 6,51-2,326 8,-396 1,-1 0,1 2,-1 0,25 9,-24-6,0-1,1-2,40 4,158-9,-201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2:00:52.0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3,'-1'72,"3"78,-2-147,0-1,1 0,-1 1,1-1,-1 0,1 0,0 0,0 0,0 0,0 0,0 0,0 0,1 0,-1 0,1 0,-1-1,1 1,2 1,0-1,-1 1,1-2,0 1,0 0,0-1,0 1,0-1,0 0,6 0,8 0,-1-1,1 0,30-5,-45 4,54-11,-42 8,0 1,25-3,40-7,-59 8,0 1,28-1,99 5,-146 0,0 0,0-1,0 1,0-1,-1 1,1-1,0 1,0-1,0 0,0 0,-1 0,1 0,-1 0,1 0,0-1,-1 1,0 0,1-1,-1 1,2-4,-1 2,-1 0,0-1,1 1,-2 0,1-1,0 1,0 0,-1-1,0 1,0-1,0-4,0 2,-1 0,0 1,0-1,0 0,-1 1,0-1,0 1,0-1,-1 1,0 0,0 0,0 0,-1 0,-4-5,-3 2,-1 0,1 1,-1 0,0 1,-1 1,1 0,-1 0,0 2,-25-5,13 4,0 1,-1 2,1 0,-33 4,37 1,5 2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FFBC08F-954C-49D4-944F-2E856604938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F847407-B69F-4D6D-8A7E-9F33DDDA8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48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08F-954C-49D4-944F-2E856604938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7407-B69F-4D6D-8A7E-9F33DDDA8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7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FBC08F-954C-49D4-944F-2E856604938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847407-B69F-4D6D-8A7E-9F33DDDA8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204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FBC08F-954C-49D4-944F-2E856604938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847407-B69F-4D6D-8A7E-9F33DDDA8F5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8686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FBC08F-954C-49D4-944F-2E856604938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847407-B69F-4D6D-8A7E-9F33DDDA8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126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08F-954C-49D4-944F-2E856604938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7407-B69F-4D6D-8A7E-9F33DDDA8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248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08F-954C-49D4-944F-2E856604938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7407-B69F-4D6D-8A7E-9F33DDDA8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89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08F-954C-49D4-944F-2E856604938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7407-B69F-4D6D-8A7E-9F33DDDA8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91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FBC08F-954C-49D4-944F-2E856604938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847407-B69F-4D6D-8A7E-9F33DDDA8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7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08F-954C-49D4-944F-2E856604938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7407-B69F-4D6D-8A7E-9F33DDDA8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69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FBC08F-954C-49D4-944F-2E856604938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847407-B69F-4D6D-8A7E-9F33DDDA8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6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08F-954C-49D4-944F-2E856604938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7407-B69F-4D6D-8A7E-9F33DDDA8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64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08F-954C-49D4-944F-2E856604938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7407-B69F-4D6D-8A7E-9F33DDDA8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6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08F-954C-49D4-944F-2E856604938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7407-B69F-4D6D-8A7E-9F33DDDA8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34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08F-954C-49D4-944F-2E856604938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7407-B69F-4D6D-8A7E-9F33DDDA8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7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08F-954C-49D4-944F-2E856604938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7407-B69F-4D6D-8A7E-9F33DDDA8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8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C08F-954C-49D4-944F-2E856604938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7407-B69F-4D6D-8A7E-9F33DDDA8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25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BC08F-954C-49D4-944F-2E856604938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47407-B69F-4D6D-8A7E-9F33DDDA8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069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mvin.org/en/2018/01/28/thank-goes-long-way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25.png"/><Relationship Id="rId3" Type="http://schemas.openxmlformats.org/officeDocument/2006/relationships/customXml" Target="../ink/ink1.xml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17" Type="http://schemas.openxmlformats.org/officeDocument/2006/relationships/customXml" Target="../ink/ink6.xml"/><Relationship Id="rId2" Type="http://schemas.openxmlformats.org/officeDocument/2006/relationships/image" Target="../media/image13.png"/><Relationship Id="rId16" Type="http://schemas.openxmlformats.org/officeDocument/2006/relationships/image" Target="../media/image15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0.png"/><Relationship Id="rId15" Type="http://schemas.openxmlformats.org/officeDocument/2006/relationships/image" Target="../media/image14.png"/><Relationship Id="rId10" Type="http://schemas.openxmlformats.org/officeDocument/2006/relationships/customXml" Target="../ink/ink4.xml"/><Relationship Id="rId19" Type="http://schemas.openxmlformats.org/officeDocument/2006/relationships/customXml" Target="../ink/ink7.xml"/><Relationship Id="rId9" Type="http://schemas.openxmlformats.org/officeDocument/2006/relationships/image" Target="../media/image22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4FD1-9029-4B6A-9C32-7A1A4B88F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6820" y="673241"/>
            <a:ext cx="3300981" cy="2508110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AI and ds project</a:t>
            </a:r>
            <a:br>
              <a:rPr lang="en-US" sz="4800" dirty="0">
                <a:latin typeface="Algerian" panose="04020705040A02060702" pitchFamily="82" charset="0"/>
              </a:rPr>
            </a:b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CA3F1-9F40-423C-9504-FC1995B09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6779" y="2819401"/>
            <a:ext cx="5054845" cy="3358978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pPr fontAlgn="base"/>
            <a:r>
              <a:rPr lang="en-US" sz="2400" i="0" u="none" strike="noStrike" dirty="0">
                <a:effectLst/>
                <a:latin typeface="Amasis MT Pro" panose="02040504050005020304" pitchFamily="18" charset="0"/>
              </a:rPr>
              <a:t>TEAM MEMBERS:</a:t>
            </a:r>
            <a:r>
              <a:rPr lang="en-US" sz="2400" i="0" dirty="0">
                <a:effectLst/>
                <a:latin typeface="Amasis MT Pro" panose="02040504050005020304" pitchFamily="18" charset="0"/>
              </a:rPr>
              <a:t>​</a:t>
            </a:r>
          </a:p>
          <a:p>
            <a:pPr indent="-22860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Amasis MT Pro" panose="02040504050005020304" pitchFamily="18" charset="0"/>
              </a:rPr>
              <a:t>S.J SUMANTH(2010030377)</a:t>
            </a:r>
            <a:r>
              <a:rPr lang="en-US" sz="2400" b="0" i="0" dirty="0">
                <a:effectLst/>
                <a:latin typeface="Amasis MT Pro" panose="02040504050005020304" pitchFamily="18" charset="0"/>
              </a:rPr>
              <a:t>​</a:t>
            </a:r>
          </a:p>
          <a:p>
            <a:pPr indent="-22860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Amasis MT Pro" panose="02040504050005020304" pitchFamily="18" charset="0"/>
              </a:rPr>
              <a:t>K. SREEVARUN(200030451)</a:t>
            </a:r>
            <a:r>
              <a:rPr lang="en-US" sz="2400" b="0" i="0" dirty="0">
                <a:effectLst/>
                <a:latin typeface="Amasis MT Pro" panose="02040504050005020304" pitchFamily="18" charset="0"/>
              </a:rPr>
              <a:t>​</a:t>
            </a:r>
          </a:p>
          <a:p>
            <a:pPr indent="-22860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Amasis MT Pro" panose="02040504050005020304" pitchFamily="18" charset="0"/>
              </a:rPr>
              <a:t>E. PAVAN SAI(2010030538)</a:t>
            </a:r>
            <a:r>
              <a:rPr lang="en-US" sz="2400" b="0" i="0" dirty="0">
                <a:effectLst/>
                <a:latin typeface="Amasis MT Pro" panose="02040504050005020304" pitchFamily="18" charset="0"/>
              </a:rPr>
              <a:t>​</a:t>
            </a:r>
          </a:p>
          <a:p>
            <a:pPr indent="-22860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Amasis MT Pro" panose="02040504050005020304" pitchFamily="18" charset="0"/>
              </a:rPr>
              <a:t>E. SHIVA GOUD(2010030542)</a:t>
            </a:r>
            <a:r>
              <a:rPr lang="en-US" sz="2400" b="0" i="0" dirty="0">
                <a:effectLst/>
                <a:latin typeface="Amasis MT Pro" panose="02040504050005020304" pitchFamily="18" charset="0"/>
              </a:rPr>
              <a:t>​</a:t>
            </a:r>
          </a:p>
        </p:txBody>
      </p:sp>
      <p:pic>
        <p:nvPicPr>
          <p:cNvPr id="8" name="Picture 2" descr="Best Private University in Telangana &amp;amp; Andhra Pradesh | KLH">
            <a:extLst>
              <a:ext uri="{FF2B5EF4-FFF2-40B4-BE49-F238E27FC236}">
                <a16:creationId xmlns:a16="http://schemas.microsoft.com/office/drawing/2014/main" id="{9745E669-C6F7-4C20-886B-0C5D3E40F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717" y="0"/>
            <a:ext cx="96328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i Machine Learning Hands Of Robot And Human Touching On Big Data Network  Connection Background Science And Artificial Intelligence Technology  Innovation And Futuristic Stock Photo - Download Image Now - iStock">
            <a:extLst>
              <a:ext uri="{FF2B5EF4-FFF2-40B4-BE49-F238E27FC236}">
                <a16:creationId xmlns:a16="http://schemas.microsoft.com/office/drawing/2014/main" id="{49FF678F-6533-4FD3-A84F-83233F71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003" y="643464"/>
            <a:ext cx="3333149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Ai In Healthcare - Artificial Intelligence Ai - 1920x870 Wallpaper -  teahub.io">
            <a:extLst>
              <a:ext uri="{FF2B5EF4-FFF2-40B4-BE49-F238E27FC236}">
                <a16:creationId xmlns:a16="http://schemas.microsoft.com/office/drawing/2014/main" id="{11062C58-3897-4090-BA57-A1E550AA9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25" y="643464"/>
            <a:ext cx="3333149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rtificial Intelligence: This is where the future in-demand job market lies  - Eaton Business School">
            <a:extLst>
              <a:ext uri="{FF2B5EF4-FFF2-40B4-BE49-F238E27FC236}">
                <a16:creationId xmlns:a16="http://schemas.microsoft.com/office/drawing/2014/main" id="{1E40FA0B-E65B-4B2F-9ABB-7B1A7F5C1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35" y="2205564"/>
            <a:ext cx="330566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rtificial intelligence for development | ITCILO">
            <a:extLst>
              <a:ext uri="{FF2B5EF4-FFF2-40B4-BE49-F238E27FC236}">
                <a16:creationId xmlns:a16="http://schemas.microsoft.com/office/drawing/2014/main" id="{9297B474-CB24-4DE8-8742-5E373B4D4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25" y="3796239"/>
            <a:ext cx="33292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5 Main Roles Of Artificial Intelligence In Education - eLearning Industry">
            <a:extLst>
              <a:ext uri="{FF2B5EF4-FFF2-40B4-BE49-F238E27FC236}">
                <a16:creationId xmlns:a16="http://schemas.microsoft.com/office/drawing/2014/main" id="{016CC752-93E0-42B4-B4E7-EFF3E5DE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000" y="2200802"/>
            <a:ext cx="3356766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ow artificial intelligence is changing development - SurveyCTO">
            <a:extLst>
              <a:ext uri="{FF2B5EF4-FFF2-40B4-BE49-F238E27FC236}">
                <a16:creationId xmlns:a16="http://schemas.microsoft.com/office/drawing/2014/main" id="{DB6DF288-BA3F-4462-9E4F-003A752A7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193" y="3796239"/>
            <a:ext cx="3356766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 Complete Guide to Make a Career in AI | Shoolini University">
            <a:extLst>
              <a:ext uri="{FF2B5EF4-FFF2-40B4-BE49-F238E27FC236}">
                <a16:creationId xmlns:a16="http://schemas.microsoft.com/office/drawing/2014/main" id="{528D02B0-7748-4356-AD57-C4778A1DC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79" y="5015439"/>
            <a:ext cx="33234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Artificial intelligence articles | McKinsey &amp; Company">
            <a:extLst>
              <a:ext uri="{FF2B5EF4-FFF2-40B4-BE49-F238E27FC236}">
                <a16:creationId xmlns:a16="http://schemas.microsoft.com/office/drawing/2014/main" id="{712A645A-21F2-48F2-A0C9-D1156D209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579" y="4986864"/>
            <a:ext cx="339218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30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est Private University in Telangana &amp;amp; Andhra Pradesh | KLH">
            <a:extLst>
              <a:ext uri="{FF2B5EF4-FFF2-40B4-BE49-F238E27FC236}">
                <a16:creationId xmlns:a16="http://schemas.microsoft.com/office/drawing/2014/main" id="{1DC2EFDB-A584-41EF-B7ED-3435F6012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717" y="0"/>
            <a:ext cx="96328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33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E73F2-8B62-4EE1-80FA-0DF96A412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043" y="428625"/>
            <a:ext cx="4439479" cy="59816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INTRODUCTION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And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Problem context</a:t>
            </a:r>
          </a:p>
          <a:p>
            <a:pPr algn="ctr"/>
            <a:endParaRPr lang="en-US" sz="3600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algn="ctr"/>
            <a:endParaRPr lang="en-US" sz="3600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algn="ctr"/>
            <a:endParaRPr lang="en-US" sz="3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15" name="Picture 2" descr="Best Private University in Telangana &amp;amp; Andhra Pradesh | KLH">
            <a:extLst>
              <a:ext uri="{FF2B5EF4-FFF2-40B4-BE49-F238E27FC236}">
                <a16:creationId xmlns:a16="http://schemas.microsoft.com/office/drawing/2014/main" id="{978CEAD4-B20A-4656-A487-390EDA1EB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717" y="0"/>
            <a:ext cx="96328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CAE398-5A52-4DFB-9BDA-A00DA8F2D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590" y="1162975"/>
            <a:ext cx="7224176" cy="5266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6000" b="0" i="1" u="none" strike="noStrike" cap="none" normalizeH="0" baseline="0" dirty="0">
                <a:ln>
                  <a:noFill/>
                </a:ln>
                <a:effectLst/>
                <a:latin typeface="Amasis MT Pro" panose="02040504050005020304" pitchFamily="18" charset="0"/>
              </a:rPr>
              <a:t> </a:t>
            </a:r>
            <a:r>
              <a:rPr kumimoji="0" lang="en-US" altLang="en-US" sz="9200" b="0" i="1" u="none" strike="noStrike" cap="none" normalizeH="0" baseline="0" dirty="0">
                <a:ln>
                  <a:noFill/>
                </a:ln>
                <a:effectLst/>
                <a:latin typeface="Amasis MT Pro" panose="02040504050005020304" pitchFamily="18" charset="0"/>
              </a:rPr>
              <a:t>Machine translation : Machine Translation has been  </a:t>
            </a: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9200" b="0" i="1" u="none" strike="noStrike" cap="none" normalizeH="0" baseline="0" dirty="0">
                <a:ln>
                  <a:noFill/>
                </a:ln>
                <a:effectLst/>
                <a:latin typeface="Amasis MT Pro" panose="02040504050005020304" pitchFamily="18" charset="0"/>
              </a:rPr>
              <a:t>     defined as the process that utilizes computer</a:t>
            </a:r>
            <a:r>
              <a:rPr lang="en-US" altLang="en-US" sz="9200" i="1" dirty="0">
                <a:latin typeface="Amasis MT Pro" panose="02040504050005020304" pitchFamily="18" charset="0"/>
              </a:rPr>
              <a:t> </a:t>
            </a:r>
            <a:r>
              <a:rPr kumimoji="0" lang="en-US" altLang="en-US" sz="9200" b="0" i="1" u="none" strike="noStrike" cap="none" normalizeH="0" baseline="0" dirty="0">
                <a:ln>
                  <a:noFill/>
                </a:ln>
                <a:effectLst/>
                <a:latin typeface="Amasis MT Pro" panose="02040504050005020304" pitchFamily="18" charset="0"/>
              </a:rPr>
              <a:t>software to </a:t>
            </a: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9200" i="1" dirty="0">
                <a:latin typeface="Amasis MT Pro" panose="02040504050005020304" pitchFamily="18" charset="0"/>
              </a:rPr>
              <a:t>     </a:t>
            </a:r>
            <a:r>
              <a:rPr kumimoji="0" lang="en-US" altLang="en-US" sz="9200" b="0" i="1" u="none" strike="noStrike" cap="none" normalizeH="0" baseline="0" dirty="0">
                <a:ln>
                  <a:noFill/>
                </a:ln>
                <a:effectLst/>
                <a:latin typeface="Amasis MT Pro" panose="02040504050005020304" pitchFamily="18" charset="0"/>
              </a:rPr>
              <a:t>translate text from one natural </a:t>
            </a:r>
            <a:r>
              <a:rPr lang="en-US" altLang="en-US" sz="9200" i="1" dirty="0">
                <a:latin typeface="Amasis MT Pro" panose="02040504050005020304" pitchFamily="18" charset="0"/>
              </a:rPr>
              <a:t> </a:t>
            </a:r>
            <a:r>
              <a:rPr kumimoji="0" lang="en-US" altLang="en-US" sz="9200" b="0" i="1" u="none" strike="noStrike" cap="none" normalizeH="0" baseline="0" dirty="0">
                <a:ln>
                  <a:noFill/>
                </a:ln>
                <a:effectLst/>
                <a:latin typeface="Amasis MT Pro" panose="02040504050005020304" pitchFamily="18" charset="0"/>
              </a:rPr>
              <a:t>language(such as English)   </a:t>
            </a: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9200" i="1" dirty="0">
                <a:latin typeface="Amasis MT Pro" panose="02040504050005020304" pitchFamily="18" charset="0"/>
              </a:rPr>
              <a:t>     </a:t>
            </a:r>
            <a:r>
              <a:rPr kumimoji="0" lang="en-US" altLang="en-US" sz="9200" b="0" i="1" u="none" strike="noStrike" cap="none" normalizeH="0" baseline="0" dirty="0">
                <a:ln>
                  <a:noFill/>
                </a:ln>
                <a:effectLst/>
                <a:latin typeface="Amasis MT Pro" panose="02040504050005020304" pitchFamily="18" charset="0"/>
              </a:rPr>
              <a:t>to another (such as Arabic).</a:t>
            </a: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9200" b="0" i="1" u="none" strike="noStrike" cap="none" normalizeH="0" baseline="0" dirty="0">
              <a:ln>
                <a:noFill/>
              </a:ln>
              <a:effectLst/>
              <a:latin typeface="Amasis MT Pro" panose="02040504050005020304" pitchFamily="18" charset="0"/>
            </a:endParaRPr>
          </a:p>
          <a:p>
            <a:pPr marL="342900" indent="-3429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200" b="0" i="1" dirty="0">
                <a:effectLst/>
                <a:latin typeface="Amasis MT Pro" panose="02040504050005020304" pitchFamily="18" charset="0"/>
              </a:rPr>
              <a:t>Natural language processing (NLP) is the ability of a 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200" i="1" dirty="0">
                <a:latin typeface="Amasis MT Pro" panose="02040504050005020304" pitchFamily="18" charset="0"/>
              </a:rPr>
              <a:t>     </a:t>
            </a:r>
            <a:r>
              <a:rPr lang="en-US" sz="9200" b="0" i="1" dirty="0">
                <a:effectLst/>
                <a:latin typeface="Amasis MT Pro" panose="02040504050005020304" pitchFamily="18" charset="0"/>
              </a:rPr>
              <a:t>computer program to understand human language as it is 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200" i="1" dirty="0">
                <a:latin typeface="Amasis MT Pro" panose="02040504050005020304" pitchFamily="18" charset="0"/>
              </a:rPr>
              <a:t>     </a:t>
            </a:r>
            <a:r>
              <a:rPr lang="en-US" sz="9200" b="0" i="1" dirty="0">
                <a:effectLst/>
                <a:latin typeface="Amasis MT Pro" panose="02040504050005020304" pitchFamily="18" charset="0"/>
              </a:rPr>
              <a:t>spoken and written- referred to as natural language. It is 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200" i="1" dirty="0">
                <a:latin typeface="Amasis MT Pro" panose="02040504050005020304" pitchFamily="18" charset="0"/>
              </a:rPr>
              <a:t>     </a:t>
            </a:r>
            <a:r>
              <a:rPr lang="en-US" sz="9200" b="0" i="1" dirty="0">
                <a:effectLst/>
                <a:latin typeface="Amasis MT Pro" panose="02040504050005020304" pitchFamily="18" charset="0"/>
              </a:rPr>
              <a:t>a component of artificial</a:t>
            </a:r>
            <a:r>
              <a:rPr lang="en-US" sz="9200" i="1" dirty="0">
                <a:latin typeface="Amasis MT Pro" panose="02040504050005020304" pitchFamily="18" charset="0"/>
              </a:rPr>
              <a:t> </a:t>
            </a:r>
            <a:r>
              <a:rPr lang="en-US" sz="9200" b="0" i="1" dirty="0">
                <a:effectLst/>
                <a:latin typeface="Amasis MT Pro" panose="02040504050005020304" pitchFamily="18" charset="0"/>
              </a:rPr>
              <a:t>intelligence </a:t>
            </a:r>
          </a:p>
          <a:p>
            <a:pPr marL="342900" indent="-3429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200" b="0" i="1" dirty="0">
              <a:effectLst/>
              <a:latin typeface="Amasis MT Pro" panose="02040504050005020304" pitchFamily="18" charset="0"/>
            </a:endParaRPr>
          </a:p>
          <a:p>
            <a:pPr marL="342900" indent="-3429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200" b="0" i="1" dirty="0">
                <a:effectLst/>
                <a:latin typeface="Amasis MT Pro" panose="02040504050005020304" pitchFamily="18" charset="0"/>
              </a:rPr>
              <a:t>A translator must interpret and analyze all of the elements in the text and know how each word may influence another. This requires extensive expertise in grammar, syntax (sentence structure),</a:t>
            </a:r>
            <a:r>
              <a:rPr lang="en-US" sz="9200" i="1" dirty="0">
                <a:latin typeface="Amasis MT Pro" panose="02040504050005020304" pitchFamily="18" charset="0"/>
              </a:rPr>
              <a:t> </a:t>
            </a:r>
            <a:r>
              <a:rPr lang="en-US" sz="9200" b="0" i="1" dirty="0">
                <a:effectLst/>
                <a:latin typeface="Amasis MT Pro" panose="02040504050005020304" pitchFamily="18" charset="0"/>
              </a:rPr>
              <a:t>semantics (meanings), etc., in the source and target languages, as</a:t>
            </a:r>
            <a:r>
              <a:rPr lang="en-US" sz="9200" i="1" dirty="0">
                <a:latin typeface="Amasis MT Pro" panose="02040504050005020304" pitchFamily="18" charset="0"/>
              </a:rPr>
              <a:t> </a:t>
            </a:r>
            <a:r>
              <a:rPr lang="en-US" sz="9200" b="0" i="1" dirty="0">
                <a:effectLst/>
                <a:latin typeface="Amasis MT Pro" panose="02040504050005020304" pitchFamily="18" charset="0"/>
              </a:rPr>
              <a:t>well as familiarity with each local region.</a:t>
            </a:r>
            <a:endParaRPr lang="en-IN" sz="9200" i="1" dirty="0">
              <a:latin typeface="Amasis MT Pro" panose="02040504050005020304" pitchFamily="18" charset="0"/>
            </a:endParaRP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0" lang="en-US" altLang="en-US" sz="2400" b="0" i="1" u="none" strike="noStrike" cap="none" normalizeH="0" baseline="0" dirty="0">
              <a:ln>
                <a:noFill/>
              </a:ln>
              <a:effectLst/>
              <a:latin typeface="Amasis MT Pro" panose="02040504050005020304" pitchFamily="18" charset="0"/>
            </a:endParaRP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masis MT Pro" panose="02040504050005020304" pitchFamily="18" charset="0"/>
              </a:rPr>
              <a:t> </a:t>
            </a: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400" b="0" i="1" u="none" strike="noStrike" cap="none" normalizeH="0" baseline="0" dirty="0">
              <a:ln>
                <a:noFill/>
              </a:ln>
              <a:effectLst/>
              <a:latin typeface="Amasis MT Pro" panose="02040504050005020304" pitchFamily="18" charset="0"/>
            </a:endParaRPr>
          </a:p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1" u="none" strike="noStrike" cap="none" normalizeH="0" baseline="0" dirty="0">
              <a:ln>
                <a:noFill/>
              </a:ln>
              <a:effectLst/>
              <a:latin typeface="Amasis MT Pro" panose="02040504050005020304" pitchFamily="18" charset="0"/>
            </a:endParaRPr>
          </a:p>
        </p:txBody>
      </p:sp>
      <p:pic>
        <p:nvPicPr>
          <p:cNvPr id="3074" name="Picture 2" descr="Machine Translation and Human Translation. Who is the winner? - Linguidoor">
            <a:extLst>
              <a:ext uri="{FF2B5EF4-FFF2-40B4-BE49-F238E27FC236}">
                <a16:creationId xmlns:a16="http://schemas.microsoft.com/office/drawing/2014/main" id="{4330876A-AA71-487E-96D7-0FFB961E1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39" y="3933917"/>
            <a:ext cx="3774432" cy="211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82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5968-328D-4AF1-8FAE-137B6132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764373"/>
            <a:ext cx="10828867" cy="12930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Problems in existing system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BBCB-DC6F-4485-82DB-392D5AEFF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masis MT Pro" panose="02040504050005020304" pitchFamily="18" charset="0"/>
              </a:rPr>
              <a:t>Most translators that we find on web are used to translate one language to another, then what if a person speaks a bilingual conversation…?</a:t>
            </a:r>
            <a:r>
              <a:rPr lang="en-IN" sz="2400" dirty="0">
                <a:latin typeface="Amasis MT Pro" panose="02040504050005020304" pitchFamily="18" charset="0"/>
              </a:rPr>
              <a:t> It translates one language and leaves the unrecognized words unchanged.</a:t>
            </a:r>
          </a:p>
          <a:p>
            <a:r>
              <a:rPr lang="en-IN" sz="2400" dirty="0">
                <a:latin typeface="Amasis MT Pro" panose="02040504050005020304" pitchFamily="18" charset="0"/>
              </a:rPr>
              <a:t>This problem occurs while translating a real-time conversation as we use words of different languages when we speak.</a:t>
            </a:r>
          </a:p>
          <a:p>
            <a:pPr marL="0" indent="0">
              <a:buNone/>
            </a:pPr>
            <a:endParaRPr lang="en-IN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endParaRPr lang="en-IN" dirty="0">
              <a:latin typeface="Amasis MT Pro" panose="020405040500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1AA42-D977-47AF-85BB-979FD9EB4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749" y="0"/>
            <a:ext cx="963251" cy="4572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7C92040-5F3C-49D6-9120-2B7DA2F482B0}"/>
                  </a:ext>
                </a:extLst>
              </p14:cNvPr>
              <p14:cNvContentPartPr/>
              <p14:nvPr/>
            </p14:nvContentPartPr>
            <p14:xfrm>
              <a:off x="7776633" y="3016468"/>
              <a:ext cx="416520" cy="19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7C92040-5F3C-49D6-9120-2B7DA2F482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22633" y="2908468"/>
                <a:ext cx="5241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F817768-3DFF-40A0-ADC2-3D45722B493B}"/>
                  </a:ext>
                </a:extLst>
              </p14:cNvPr>
              <p14:cNvContentPartPr/>
              <p14:nvPr/>
            </p14:nvContentPartPr>
            <p14:xfrm>
              <a:off x="6675393" y="3276388"/>
              <a:ext cx="204480" cy="17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F817768-3DFF-40A0-ADC2-3D45722B49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21753" y="3168748"/>
                <a:ext cx="3121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0867CCA-0F6C-4E2E-85FC-3E99363F2D8A}"/>
                  </a:ext>
                </a:extLst>
              </p14:cNvPr>
              <p14:cNvContentPartPr/>
              <p14:nvPr/>
            </p14:nvContentPartPr>
            <p14:xfrm>
              <a:off x="10688673" y="3043828"/>
              <a:ext cx="673920" cy="29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0867CCA-0F6C-4E2E-85FC-3E99363F2D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34673" y="2936188"/>
                <a:ext cx="7815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EB9F3A8-1FA2-47CC-A90A-0AA99B88EABA}"/>
                  </a:ext>
                </a:extLst>
              </p14:cNvPr>
              <p14:cNvContentPartPr/>
              <p14:nvPr/>
            </p14:nvContentPartPr>
            <p14:xfrm>
              <a:off x="6600513" y="3168748"/>
              <a:ext cx="1022400" cy="101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EB9F3A8-1FA2-47CC-A90A-0AA99B88EAB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46513" y="3060748"/>
                <a:ext cx="11300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9F01476-C553-4C9D-93D5-E234EE0A020A}"/>
                  </a:ext>
                </a:extLst>
              </p14:cNvPr>
              <p14:cNvContentPartPr/>
              <p14:nvPr/>
            </p14:nvContentPartPr>
            <p14:xfrm>
              <a:off x="9605433" y="3246508"/>
              <a:ext cx="819000" cy="127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9F01476-C553-4C9D-93D5-E234EE0A020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51793" y="3138868"/>
                <a:ext cx="926640" cy="34272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D92D948C-398B-4471-AAF0-A4D40940FD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00513" y="2663406"/>
            <a:ext cx="5400370" cy="2436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502EF3-5CDC-4C52-A049-EE032C341DB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77329" y="3516164"/>
            <a:ext cx="829097" cy="3113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B8911C-23FD-49F1-9CFA-B02EEB3C8EF2}"/>
                  </a:ext>
                </a:extLst>
              </p14:cNvPr>
              <p14:cNvContentPartPr/>
              <p14:nvPr/>
            </p14:nvContentPartPr>
            <p14:xfrm>
              <a:off x="6844442" y="3559348"/>
              <a:ext cx="676800" cy="178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B8911C-23FD-49F1-9CFA-B02EEB3C8EF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90802" y="3451348"/>
                <a:ext cx="7844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F1DF15F-D56D-41D9-B24A-7EA79E29AC90}"/>
                  </a:ext>
                </a:extLst>
              </p14:cNvPr>
              <p14:cNvContentPartPr/>
              <p14:nvPr/>
            </p14:nvContentPartPr>
            <p14:xfrm>
              <a:off x="9782402" y="3292228"/>
              <a:ext cx="239400" cy="101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F1DF15F-D56D-41D9-B24A-7EA79E29AC9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728762" y="3184228"/>
                <a:ext cx="347040" cy="3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915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51FB-F532-418A-A332-059761C8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5" y="1441450"/>
            <a:ext cx="7286625" cy="24828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CODE-MIXING</a:t>
            </a:r>
            <a:br>
              <a:rPr lang="en-US" sz="6000" dirty="0">
                <a:latin typeface="Algerian" panose="04020705040A02060702" pitchFamily="82" charset="0"/>
              </a:rPr>
            </a:br>
            <a:r>
              <a:rPr lang="en-US" sz="6000" dirty="0">
                <a:latin typeface="Algerian" panose="04020705040A02060702" pitchFamily="82" charset="0"/>
              </a:rPr>
              <a:t>Translation</a:t>
            </a:r>
          </a:p>
        </p:txBody>
      </p:sp>
      <p:pic>
        <p:nvPicPr>
          <p:cNvPr id="6" name="Graphic 5" descr="Chat">
            <a:extLst>
              <a:ext uri="{FF2B5EF4-FFF2-40B4-BE49-F238E27FC236}">
                <a16:creationId xmlns:a16="http://schemas.microsoft.com/office/drawing/2014/main" id="{64F793DD-1972-4B32-9791-C1624F05B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  <p:pic>
        <p:nvPicPr>
          <p:cNvPr id="7" name="Picture 2" descr="Best Private University in Telangana &amp;amp; Andhra Pradesh | KLH">
            <a:extLst>
              <a:ext uri="{FF2B5EF4-FFF2-40B4-BE49-F238E27FC236}">
                <a16:creationId xmlns:a16="http://schemas.microsoft.com/office/drawing/2014/main" id="{5116B1C4-EEB0-4164-9C0B-A471AC16F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717" y="0"/>
            <a:ext cx="96328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97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4B1B38-A0BA-4752-BA55-F7C28E8E83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4553" b="204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E2A4CC-56E7-4FAF-8BE1-ECC09922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7679"/>
            <a:ext cx="9448800" cy="9626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FLOW CHART</a:t>
            </a:r>
          </a:p>
        </p:txBody>
      </p:sp>
      <p:pic>
        <p:nvPicPr>
          <p:cNvPr id="6" name="Picture 2" descr="Best Private University in Telangana &amp;amp; Andhra Pradesh | KLH">
            <a:extLst>
              <a:ext uri="{FF2B5EF4-FFF2-40B4-BE49-F238E27FC236}">
                <a16:creationId xmlns:a16="http://schemas.microsoft.com/office/drawing/2014/main" id="{6B1BBB3F-100E-4AEB-9C13-DBCF2EBF8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717" y="0"/>
            <a:ext cx="96328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56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632A514-8083-4A29-BF52-1056A4EE37FD}"/>
              </a:ext>
            </a:extLst>
          </p:cNvPr>
          <p:cNvSpPr/>
          <p:nvPr/>
        </p:nvSpPr>
        <p:spPr>
          <a:xfrm>
            <a:off x="870011" y="1003176"/>
            <a:ext cx="1882066" cy="1140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" panose="02040504050005020304" pitchFamily="18" charset="0"/>
              </a:rPr>
              <a:t>Start</a:t>
            </a:r>
            <a:endParaRPr lang="en-IN" dirty="0">
              <a:latin typeface="Amasis MT Pro" panose="02040504050005020304" pitchFamily="18" charset="0"/>
            </a:endParaRPr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D769366B-6288-436C-8020-59C04A69B712}"/>
              </a:ext>
            </a:extLst>
          </p:cNvPr>
          <p:cNvSpPr/>
          <p:nvPr/>
        </p:nvSpPr>
        <p:spPr>
          <a:xfrm>
            <a:off x="4026020" y="1003176"/>
            <a:ext cx="2929631" cy="114078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" panose="02040504050005020304" pitchFamily="18" charset="0"/>
              </a:rPr>
              <a:t>Give input either by audio or through text</a:t>
            </a:r>
            <a:endParaRPr lang="en-IN" dirty="0">
              <a:latin typeface="Amasis MT Pro" panose="02040504050005020304" pitchFamily="18" charset="0"/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9B12C94F-6BFE-4119-BC19-D5BF3BF5F163}"/>
              </a:ext>
            </a:extLst>
          </p:cNvPr>
          <p:cNvSpPr/>
          <p:nvPr/>
        </p:nvSpPr>
        <p:spPr>
          <a:xfrm>
            <a:off x="4343394" y="3213717"/>
            <a:ext cx="2294881" cy="17222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" panose="02040504050005020304" pitchFamily="18" charset="0"/>
              </a:rPr>
              <a:t>If input==</a:t>
            </a:r>
          </a:p>
          <a:p>
            <a:pPr algn="ctr"/>
            <a:r>
              <a:rPr lang="en-US" dirty="0">
                <a:latin typeface="Amasis MT Pro" panose="02040504050005020304" pitchFamily="18" charset="0"/>
              </a:rPr>
              <a:t>audio</a:t>
            </a:r>
            <a:endParaRPr lang="en-IN" dirty="0">
              <a:latin typeface="Amasis MT Pro" panose="020405040500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4FAB59-0E6D-4C85-8F4E-B4ADBBA3D016}"/>
              </a:ext>
            </a:extLst>
          </p:cNvPr>
          <p:cNvCxnSpPr>
            <a:stCxn id="4" idx="2"/>
          </p:cNvCxnSpPr>
          <p:nvPr/>
        </p:nvCxnSpPr>
        <p:spPr>
          <a:xfrm flipH="1">
            <a:off x="5490834" y="4935986"/>
            <a:ext cx="1" cy="19220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952671-1A29-4BA7-98A8-13DE37D1A5F9}"/>
              </a:ext>
            </a:extLst>
          </p:cNvPr>
          <p:cNvCxnSpPr>
            <a:stCxn id="3" idx="4"/>
            <a:endCxn id="4" idx="0"/>
          </p:cNvCxnSpPr>
          <p:nvPr/>
        </p:nvCxnSpPr>
        <p:spPr>
          <a:xfrm flipH="1">
            <a:off x="5490835" y="2143957"/>
            <a:ext cx="1" cy="1069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472653-D485-4760-BDF1-22474D867A2C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752077" y="1573567"/>
            <a:ext cx="1566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1C198D-929C-45BA-9297-248539C14DA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638275" y="4074852"/>
            <a:ext cx="2816443" cy="88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C49A48-6833-4A22-A458-3831F3FAF98A}"/>
              </a:ext>
            </a:extLst>
          </p:cNvPr>
          <p:cNvCxnSpPr>
            <a:cxnSpLocks/>
          </p:cNvCxnSpPr>
          <p:nvPr/>
        </p:nvCxnSpPr>
        <p:spPr>
          <a:xfrm>
            <a:off x="9454718" y="4083730"/>
            <a:ext cx="62144" cy="27742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3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3437555-D755-4045-8DC3-FE4A309227BC}"/>
              </a:ext>
            </a:extLst>
          </p:cNvPr>
          <p:cNvCxnSpPr>
            <a:cxnSpLocks/>
          </p:cNvCxnSpPr>
          <p:nvPr/>
        </p:nvCxnSpPr>
        <p:spPr>
          <a:xfrm>
            <a:off x="5419814" y="0"/>
            <a:ext cx="0" cy="11629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97D0E02-5978-4941-AF53-A2A7B6E7D34A}"/>
              </a:ext>
            </a:extLst>
          </p:cNvPr>
          <p:cNvSpPr/>
          <p:nvPr/>
        </p:nvSpPr>
        <p:spPr>
          <a:xfrm>
            <a:off x="4279036" y="1162975"/>
            <a:ext cx="2281555" cy="116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" panose="02040504050005020304" pitchFamily="18" charset="0"/>
              </a:rPr>
              <a:t>Convert Audio to text using pyaudio package</a:t>
            </a:r>
            <a:endParaRPr lang="en-IN" dirty="0">
              <a:latin typeface="Amasis MT Pro" panose="020405040500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D049B5-E4C6-46AB-8785-653EE120B8CB}"/>
              </a:ext>
            </a:extLst>
          </p:cNvPr>
          <p:cNvCxnSpPr>
            <a:endCxn id="4" idx="0"/>
          </p:cNvCxnSpPr>
          <p:nvPr/>
        </p:nvCxnSpPr>
        <p:spPr>
          <a:xfrm>
            <a:off x="5419813" y="0"/>
            <a:ext cx="1" cy="116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DEA339-9461-45F6-A6DC-F848045920D1}"/>
              </a:ext>
            </a:extLst>
          </p:cNvPr>
          <p:cNvCxnSpPr/>
          <p:nvPr/>
        </p:nvCxnSpPr>
        <p:spPr>
          <a:xfrm>
            <a:off x="5419812" y="2325950"/>
            <a:ext cx="1" cy="1162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FCB92ED-AD63-4AAF-A8C6-C84CD85FDBE1}"/>
              </a:ext>
            </a:extLst>
          </p:cNvPr>
          <p:cNvSpPr/>
          <p:nvPr/>
        </p:nvSpPr>
        <p:spPr>
          <a:xfrm>
            <a:off x="4279036" y="3488925"/>
            <a:ext cx="2281555" cy="116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" panose="02040504050005020304" pitchFamily="18" charset="0"/>
              </a:rPr>
              <a:t>Detect the language using langdetect package</a:t>
            </a:r>
            <a:endParaRPr lang="en-IN" dirty="0">
              <a:latin typeface="Amasis MT Pro" panose="02040504050005020304" pitchFamily="18" charset="0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F6EF8447-31B7-4DFA-945A-F652C02DEEAE}"/>
              </a:ext>
            </a:extLst>
          </p:cNvPr>
          <p:cNvSpPr/>
          <p:nvPr/>
        </p:nvSpPr>
        <p:spPr>
          <a:xfrm>
            <a:off x="8238467" y="1162975"/>
            <a:ext cx="2294881" cy="17222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" panose="02040504050005020304" pitchFamily="18" charset="0"/>
              </a:rPr>
              <a:t>Else if input==</a:t>
            </a:r>
          </a:p>
          <a:p>
            <a:pPr algn="ctr"/>
            <a:r>
              <a:rPr lang="en-US" dirty="0">
                <a:latin typeface="Amasis MT Pro" panose="02040504050005020304" pitchFamily="18" charset="0"/>
              </a:rPr>
              <a:t>text</a:t>
            </a:r>
            <a:endParaRPr lang="en-IN" dirty="0">
              <a:latin typeface="Amasis MT Pro" panose="020405040500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26EE78-6F6C-41D4-AD82-2F353644435D}"/>
              </a:ext>
            </a:extLst>
          </p:cNvPr>
          <p:cNvCxnSpPr>
            <a:cxnSpLocks/>
          </p:cNvCxnSpPr>
          <p:nvPr/>
        </p:nvCxnSpPr>
        <p:spPr>
          <a:xfrm>
            <a:off x="9388117" y="0"/>
            <a:ext cx="1" cy="10919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420626-1285-404F-881B-9F45311891EB}"/>
              </a:ext>
            </a:extLst>
          </p:cNvPr>
          <p:cNvCxnSpPr/>
          <p:nvPr/>
        </p:nvCxnSpPr>
        <p:spPr>
          <a:xfrm>
            <a:off x="9385908" y="0"/>
            <a:ext cx="1" cy="116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EEDF78-F3CF-418C-8393-681F849D0A89}"/>
              </a:ext>
            </a:extLst>
          </p:cNvPr>
          <p:cNvCxnSpPr>
            <a:cxnSpLocks/>
          </p:cNvCxnSpPr>
          <p:nvPr/>
        </p:nvCxnSpPr>
        <p:spPr>
          <a:xfrm>
            <a:off x="9385907" y="2885244"/>
            <a:ext cx="0" cy="11851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BFB0D2-1E33-4C77-8416-78280ABA5E07}"/>
              </a:ext>
            </a:extLst>
          </p:cNvPr>
          <p:cNvCxnSpPr>
            <a:endCxn id="8" idx="3"/>
          </p:cNvCxnSpPr>
          <p:nvPr/>
        </p:nvCxnSpPr>
        <p:spPr>
          <a:xfrm flipH="1">
            <a:off x="6560591" y="4070412"/>
            <a:ext cx="282531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8044CA-E514-4029-AC72-C933073A27BC}"/>
              </a:ext>
            </a:extLst>
          </p:cNvPr>
          <p:cNvCxnSpPr>
            <a:cxnSpLocks/>
          </p:cNvCxnSpPr>
          <p:nvPr/>
        </p:nvCxnSpPr>
        <p:spPr>
          <a:xfrm>
            <a:off x="10533348" y="2024109"/>
            <a:ext cx="9543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705113-AB41-4B74-ADD4-295EF181646F}"/>
              </a:ext>
            </a:extLst>
          </p:cNvPr>
          <p:cNvCxnSpPr>
            <a:cxnSpLocks/>
          </p:cNvCxnSpPr>
          <p:nvPr/>
        </p:nvCxnSpPr>
        <p:spPr>
          <a:xfrm>
            <a:off x="11487705" y="2041864"/>
            <a:ext cx="79899" cy="48161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0161B4-D2B1-4F77-A447-DA0E08E4EA65}"/>
              </a:ext>
            </a:extLst>
          </p:cNvPr>
          <p:cNvCxnSpPr>
            <a:cxnSpLocks/>
          </p:cNvCxnSpPr>
          <p:nvPr/>
        </p:nvCxnSpPr>
        <p:spPr>
          <a:xfrm>
            <a:off x="5419812" y="4651900"/>
            <a:ext cx="0" cy="2206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4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3437555-D755-4045-8DC3-FE4A309227BC}"/>
              </a:ext>
            </a:extLst>
          </p:cNvPr>
          <p:cNvCxnSpPr>
            <a:cxnSpLocks/>
          </p:cNvCxnSpPr>
          <p:nvPr/>
        </p:nvCxnSpPr>
        <p:spPr>
          <a:xfrm flipH="1">
            <a:off x="5413150" y="0"/>
            <a:ext cx="6664" cy="7634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D049B5-E4C6-46AB-8785-653EE120B8CB}"/>
              </a:ext>
            </a:extLst>
          </p:cNvPr>
          <p:cNvCxnSpPr>
            <a:cxnSpLocks/>
          </p:cNvCxnSpPr>
          <p:nvPr/>
        </p:nvCxnSpPr>
        <p:spPr>
          <a:xfrm flipH="1">
            <a:off x="5413150" y="0"/>
            <a:ext cx="6663" cy="76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DEA339-9461-45F6-A6DC-F848045920D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419812" y="2485749"/>
            <a:ext cx="2" cy="1003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FCB92ED-AD63-4AAF-A8C6-C84CD85FDBE1}"/>
              </a:ext>
            </a:extLst>
          </p:cNvPr>
          <p:cNvSpPr/>
          <p:nvPr/>
        </p:nvSpPr>
        <p:spPr>
          <a:xfrm>
            <a:off x="4279036" y="3488925"/>
            <a:ext cx="2281555" cy="116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" panose="02040504050005020304" pitchFamily="18" charset="0"/>
              </a:rPr>
              <a:t>Translate the sentence into English followed by Hindi</a:t>
            </a:r>
            <a:endParaRPr lang="en-IN" dirty="0">
              <a:latin typeface="Amasis MT Pro" panose="02040504050005020304" pitchFamily="18" charset="0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F6EF8447-31B7-4DFA-945A-F652C02DEEAE}"/>
              </a:ext>
            </a:extLst>
          </p:cNvPr>
          <p:cNvSpPr/>
          <p:nvPr/>
        </p:nvSpPr>
        <p:spPr>
          <a:xfrm>
            <a:off x="4166572" y="763479"/>
            <a:ext cx="2506479" cy="17222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" panose="02040504050005020304" pitchFamily="18" charset="0"/>
              </a:rPr>
              <a:t>if lang.</a:t>
            </a:r>
          </a:p>
          <a:p>
            <a:pPr algn="ctr"/>
            <a:r>
              <a:rPr lang="en-US" dirty="0">
                <a:latin typeface="Amasis MT Pro" panose="02040504050005020304" pitchFamily="18" charset="0"/>
              </a:rPr>
              <a:t>detect()==</a:t>
            </a:r>
          </a:p>
          <a:p>
            <a:pPr algn="ctr"/>
            <a:r>
              <a:rPr lang="en-US" dirty="0">
                <a:latin typeface="Amasis MT Pro" panose="02040504050005020304" pitchFamily="18" charset="0"/>
              </a:rPr>
              <a:t>“</a:t>
            </a:r>
            <a:r>
              <a:rPr lang="en-US" dirty="0" err="1">
                <a:latin typeface="Amasis MT Pro" panose="02040504050005020304" pitchFamily="18" charset="0"/>
              </a:rPr>
              <a:t>te</a:t>
            </a:r>
            <a:r>
              <a:rPr lang="en-US" dirty="0">
                <a:latin typeface="Amasis MT Pro" panose="02040504050005020304" pitchFamily="18" charset="0"/>
              </a:rPr>
              <a:t>”</a:t>
            </a:r>
            <a:endParaRPr lang="en-IN" dirty="0">
              <a:latin typeface="Amasis MT Pro" panose="020405040500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26EE78-6F6C-41D4-AD82-2F353644435D}"/>
              </a:ext>
            </a:extLst>
          </p:cNvPr>
          <p:cNvCxnSpPr>
            <a:cxnSpLocks/>
          </p:cNvCxnSpPr>
          <p:nvPr/>
        </p:nvCxnSpPr>
        <p:spPr>
          <a:xfrm flipH="1">
            <a:off x="9385906" y="0"/>
            <a:ext cx="2211" cy="7634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420626-1285-404F-881B-9F45311891EB}"/>
              </a:ext>
            </a:extLst>
          </p:cNvPr>
          <p:cNvCxnSpPr>
            <a:cxnSpLocks/>
          </p:cNvCxnSpPr>
          <p:nvPr/>
        </p:nvCxnSpPr>
        <p:spPr>
          <a:xfrm flipH="1">
            <a:off x="9385905" y="0"/>
            <a:ext cx="3" cy="76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8044CA-E514-4029-AC72-C933073A27BC}"/>
              </a:ext>
            </a:extLst>
          </p:cNvPr>
          <p:cNvCxnSpPr>
            <a:cxnSpLocks/>
          </p:cNvCxnSpPr>
          <p:nvPr/>
        </p:nvCxnSpPr>
        <p:spPr>
          <a:xfrm>
            <a:off x="10540011" y="1633492"/>
            <a:ext cx="10275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705113-AB41-4B74-ADD4-295EF181646F}"/>
              </a:ext>
            </a:extLst>
          </p:cNvPr>
          <p:cNvCxnSpPr>
            <a:cxnSpLocks/>
          </p:cNvCxnSpPr>
          <p:nvPr/>
        </p:nvCxnSpPr>
        <p:spPr>
          <a:xfrm>
            <a:off x="115676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0161B4-D2B1-4F77-A447-DA0E08E4EA65}"/>
              </a:ext>
            </a:extLst>
          </p:cNvPr>
          <p:cNvCxnSpPr>
            <a:cxnSpLocks/>
          </p:cNvCxnSpPr>
          <p:nvPr/>
        </p:nvCxnSpPr>
        <p:spPr>
          <a:xfrm>
            <a:off x="5419812" y="4651900"/>
            <a:ext cx="0" cy="2206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5C57A3DA-E8DC-49DA-ABA0-DA67CD9599AE}"/>
              </a:ext>
            </a:extLst>
          </p:cNvPr>
          <p:cNvSpPr/>
          <p:nvPr/>
        </p:nvSpPr>
        <p:spPr>
          <a:xfrm>
            <a:off x="8245130" y="763480"/>
            <a:ext cx="2294881" cy="17222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" panose="02040504050005020304" pitchFamily="18" charset="0"/>
              </a:rPr>
              <a:t>if lang.</a:t>
            </a:r>
          </a:p>
          <a:p>
            <a:pPr algn="ctr"/>
            <a:r>
              <a:rPr lang="en-US" dirty="0">
                <a:latin typeface="Amasis MT Pro" panose="02040504050005020304" pitchFamily="18" charset="0"/>
              </a:rPr>
              <a:t>detect()!=</a:t>
            </a:r>
          </a:p>
          <a:p>
            <a:pPr algn="ctr"/>
            <a:r>
              <a:rPr lang="en-US" dirty="0">
                <a:latin typeface="Amasis MT Pro" panose="02040504050005020304" pitchFamily="18" charset="0"/>
              </a:rPr>
              <a:t>“</a:t>
            </a:r>
            <a:r>
              <a:rPr lang="en-US" dirty="0" err="1">
                <a:latin typeface="Amasis MT Pro" panose="02040504050005020304" pitchFamily="18" charset="0"/>
              </a:rPr>
              <a:t>te</a:t>
            </a:r>
            <a:r>
              <a:rPr lang="en-US" dirty="0">
                <a:latin typeface="Amasis MT Pro" panose="02040504050005020304" pitchFamily="18" charset="0"/>
              </a:rPr>
              <a:t>”</a:t>
            </a:r>
            <a:endParaRPr lang="en-IN" dirty="0">
              <a:latin typeface="Amasis MT Pro" panose="020405040500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5F96E8-CEED-4EE6-9ACD-BB4365252729}"/>
              </a:ext>
            </a:extLst>
          </p:cNvPr>
          <p:cNvCxnSpPr>
            <a:cxnSpLocks/>
          </p:cNvCxnSpPr>
          <p:nvPr/>
        </p:nvCxnSpPr>
        <p:spPr>
          <a:xfrm>
            <a:off x="9385903" y="2485749"/>
            <a:ext cx="2" cy="1003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4237A-25DC-4D14-AF35-F9C67E51324A}"/>
              </a:ext>
            </a:extLst>
          </p:cNvPr>
          <p:cNvSpPr/>
          <p:nvPr/>
        </p:nvSpPr>
        <p:spPr>
          <a:xfrm>
            <a:off x="8145271" y="3488924"/>
            <a:ext cx="2281555" cy="116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" panose="02040504050005020304" pitchFamily="18" charset="0"/>
              </a:rPr>
              <a:t>Translate the sentence into Telugu followed by Hindi</a:t>
            </a:r>
            <a:endParaRPr lang="en-IN" dirty="0">
              <a:latin typeface="Amasis MT Pro" panose="020405040500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342D30-B96C-4C99-8D79-CB6922BAD12A}"/>
              </a:ext>
            </a:extLst>
          </p:cNvPr>
          <p:cNvCxnSpPr>
            <a:cxnSpLocks/>
          </p:cNvCxnSpPr>
          <p:nvPr/>
        </p:nvCxnSpPr>
        <p:spPr>
          <a:xfrm flipH="1">
            <a:off x="5413149" y="5754948"/>
            <a:ext cx="39794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E71D85-F318-4762-A617-31CF9777738A}"/>
              </a:ext>
            </a:extLst>
          </p:cNvPr>
          <p:cNvCxnSpPr>
            <a:cxnSpLocks/>
          </p:cNvCxnSpPr>
          <p:nvPr/>
        </p:nvCxnSpPr>
        <p:spPr>
          <a:xfrm>
            <a:off x="9392570" y="4651899"/>
            <a:ext cx="0" cy="11030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8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3437555-D755-4045-8DC3-FE4A309227BC}"/>
              </a:ext>
            </a:extLst>
          </p:cNvPr>
          <p:cNvCxnSpPr>
            <a:cxnSpLocks/>
          </p:cNvCxnSpPr>
          <p:nvPr/>
        </p:nvCxnSpPr>
        <p:spPr>
          <a:xfrm>
            <a:off x="5419814" y="0"/>
            <a:ext cx="0" cy="11629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97D0E02-5978-4941-AF53-A2A7B6E7D34A}"/>
              </a:ext>
            </a:extLst>
          </p:cNvPr>
          <p:cNvSpPr/>
          <p:nvPr/>
        </p:nvSpPr>
        <p:spPr>
          <a:xfrm>
            <a:off x="4128117" y="1162974"/>
            <a:ext cx="2583392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" panose="02040504050005020304" pitchFamily="18" charset="0"/>
              </a:rPr>
              <a:t>Print the translated sentence</a:t>
            </a:r>
            <a:endParaRPr lang="en-IN" dirty="0">
              <a:latin typeface="Amasis MT Pro" panose="020405040500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D049B5-E4C6-46AB-8785-653EE120B8C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419813" y="0"/>
            <a:ext cx="0" cy="116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DEA339-9461-45F6-A6DC-F848045920D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419813" y="2476869"/>
            <a:ext cx="0" cy="1012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FCB92ED-AD63-4AAF-A8C6-C84CD85FDBE1}"/>
              </a:ext>
            </a:extLst>
          </p:cNvPr>
          <p:cNvSpPr/>
          <p:nvPr/>
        </p:nvSpPr>
        <p:spPr>
          <a:xfrm>
            <a:off x="4128116" y="3488925"/>
            <a:ext cx="2583392" cy="1313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" panose="02040504050005020304" pitchFamily="18" charset="0"/>
              </a:rPr>
              <a:t>Output the translated sentence in the form of audio using gTTS package</a:t>
            </a:r>
            <a:endParaRPr lang="en-IN" dirty="0">
              <a:latin typeface="Amasis MT Pro" panose="020405040500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420626-1285-404F-881B-9F45311891EB}"/>
              </a:ext>
            </a:extLst>
          </p:cNvPr>
          <p:cNvCxnSpPr/>
          <p:nvPr/>
        </p:nvCxnSpPr>
        <p:spPr>
          <a:xfrm>
            <a:off x="10930621" y="-3"/>
            <a:ext cx="1" cy="116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BFB0D2-1E33-4C77-8416-78280ABA5E07}"/>
              </a:ext>
            </a:extLst>
          </p:cNvPr>
          <p:cNvCxnSpPr>
            <a:cxnSpLocks/>
          </p:cNvCxnSpPr>
          <p:nvPr/>
        </p:nvCxnSpPr>
        <p:spPr>
          <a:xfrm flipH="1">
            <a:off x="6730361" y="6269853"/>
            <a:ext cx="421577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0161B4-D2B1-4F77-A447-DA0E08E4EA65}"/>
              </a:ext>
            </a:extLst>
          </p:cNvPr>
          <p:cNvCxnSpPr>
            <a:cxnSpLocks/>
          </p:cNvCxnSpPr>
          <p:nvPr/>
        </p:nvCxnSpPr>
        <p:spPr>
          <a:xfrm flipH="1">
            <a:off x="10932826" y="2484640"/>
            <a:ext cx="13311" cy="37929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DA24A2-197B-4F00-B258-84CECF3AA3F9}"/>
              </a:ext>
            </a:extLst>
          </p:cNvPr>
          <p:cNvCxnSpPr>
            <a:cxnSpLocks/>
          </p:cNvCxnSpPr>
          <p:nvPr/>
        </p:nvCxnSpPr>
        <p:spPr>
          <a:xfrm>
            <a:off x="5419813" y="4802819"/>
            <a:ext cx="0" cy="87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FCC6C34-A5C0-4FBD-8651-E464380AB6E4}"/>
              </a:ext>
            </a:extLst>
          </p:cNvPr>
          <p:cNvSpPr/>
          <p:nvPr/>
        </p:nvSpPr>
        <p:spPr>
          <a:xfrm>
            <a:off x="4287914" y="5681708"/>
            <a:ext cx="2423591" cy="1176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" panose="02040504050005020304" pitchFamily="18" charset="0"/>
              </a:rPr>
              <a:t>Stop</a:t>
            </a:r>
            <a:endParaRPr lang="en-IN" dirty="0">
              <a:latin typeface="Amasis MT Pro" panose="020405040500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C6C19-D155-482C-B851-3D004E1964AF}"/>
              </a:ext>
            </a:extLst>
          </p:cNvPr>
          <p:cNvSpPr/>
          <p:nvPr/>
        </p:nvSpPr>
        <p:spPr>
          <a:xfrm>
            <a:off x="9555677" y="1162973"/>
            <a:ext cx="2583392" cy="131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masis MT Pro" panose="02040504050005020304" pitchFamily="18" charset="0"/>
              </a:rPr>
              <a:t>Print “Try Again” message</a:t>
            </a:r>
            <a:endParaRPr lang="en-IN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887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1963</TotalTime>
  <Words>329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Amasis MT Pro</vt:lpstr>
      <vt:lpstr>Arial</vt:lpstr>
      <vt:lpstr>Century Gothic</vt:lpstr>
      <vt:lpstr>Vapor Trail</vt:lpstr>
      <vt:lpstr>AI and ds project </vt:lpstr>
      <vt:lpstr>PowerPoint Presentation</vt:lpstr>
      <vt:lpstr>Problems in existing system</vt:lpstr>
      <vt:lpstr>CODE-MIXING Translation</vt:lpstr>
      <vt:lpstr>FLOW CHART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Pavan Sai</dc:creator>
  <cp:lastModifiedBy>J  SUMANTH .</cp:lastModifiedBy>
  <cp:revision>59</cp:revision>
  <dcterms:created xsi:type="dcterms:W3CDTF">2021-12-25T09:11:58Z</dcterms:created>
  <dcterms:modified xsi:type="dcterms:W3CDTF">2022-03-03T14:56:40Z</dcterms:modified>
</cp:coreProperties>
</file>