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8" r:id="rId3"/>
    <p:sldId id="289" r:id="rId4"/>
    <p:sldId id="279" r:id="rId5"/>
    <p:sldId id="266" r:id="rId6"/>
    <p:sldId id="274" r:id="rId7"/>
    <p:sldId id="280" r:id="rId8"/>
    <p:sldId id="281" r:id="rId9"/>
    <p:sldId id="282" r:id="rId10"/>
    <p:sldId id="283" r:id="rId11"/>
    <p:sldId id="269" r:id="rId12"/>
    <p:sldId id="291" r:id="rId13"/>
    <p:sldId id="271"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96" autoAdjust="0"/>
  </p:normalViewPr>
  <p:slideViewPr>
    <p:cSldViewPr snapToGrid="0">
      <p:cViewPr>
        <p:scale>
          <a:sx n="90" d="100"/>
          <a:sy n="90" d="100"/>
        </p:scale>
        <p:origin x="398" y="0"/>
      </p:cViewPr>
      <p:guideLst/>
    </p:cSldViewPr>
  </p:slideViewPr>
  <p:outlineViewPr>
    <p:cViewPr>
      <p:scale>
        <a:sx n="33" d="100"/>
        <a:sy n="33" d="100"/>
      </p:scale>
      <p:origin x="0" y="-8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C63229-0BDE-4FF5-877C-63EF14EC267F}"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C076DBEB-7E37-459F-8D2A-24C8525FF094}">
      <dgm:prSet/>
      <dgm:spPr/>
      <dgm:t>
        <a:bodyPr/>
        <a:lstStyle/>
        <a:p>
          <a:r>
            <a:rPr lang="en-US" dirty="0">
              <a:latin typeface="Algerian" panose="04020705040A02060702" pitchFamily="82" charset="0"/>
            </a:rPr>
            <a:t>TEAM:-</a:t>
          </a:r>
        </a:p>
      </dgm:t>
    </dgm:pt>
    <dgm:pt modelId="{BCB56A7C-1890-469A-B6E8-52D967A13EFB}" type="parTrans" cxnId="{3056DEC4-E0EF-4E20-9395-B562C346EA3F}">
      <dgm:prSet/>
      <dgm:spPr/>
      <dgm:t>
        <a:bodyPr/>
        <a:lstStyle/>
        <a:p>
          <a:endParaRPr lang="en-US"/>
        </a:p>
      </dgm:t>
    </dgm:pt>
    <dgm:pt modelId="{8A5D5B84-65BC-405B-AD30-4DD4557D34AA}" type="sibTrans" cxnId="{3056DEC4-E0EF-4E20-9395-B562C346EA3F}">
      <dgm:prSet/>
      <dgm:spPr/>
      <dgm:t>
        <a:bodyPr/>
        <a:lstStyle/>
        <a:p>
          <a:endParaRPr lang="en-US"/>
        </a:p>
      </dgm:t>
    </dgm:pt>
    <dgm:pt modelId="{A2337351-A1D7-4B23-9AB0-A592C440D9CD}">
      <dgm:prSet/>
      <dgm:spPr/>
      <dgm:t>
        <a:bodyPr/>
        <a:lstStyle/>
        <a:p>
          <a:r>
            <a:rPr lang="en-US" b="0" i="0" dirty="0">
              <a:latin typeface="Amasis MT Pro" panose="02040504050005020304" pitchFamily="18" charset="0"/>
            </a:rPr>
            <a:t>S.J SUMANTH(2010030377)</a:t>
          </a:r>
          <a:r>
            <a:rPr lang="en-US" b="0" i="0" dirty="0"/>
            <a:t>​</a:t>
          </a:r>
          <a:endParaRPr lang="en-US" dirty="0"/>
        </a:p>
      </dgm:t>
    </dgm:pt>
    <dgm:pt modelId="{7F3726AC-0D0B-4B04-A028-260214185E0A}" type="parTrans" cxnId="{7E86395A-5F1B-42C9-BEF8-A35CB5B8C31A}">
      <dgm:prSet/>
      <dgm:spPr/>
      <dgm:t>
        <a:bodyPr/>
        <a:lstStyle/>
        <a:p>
          <a:endParaRPr lang="en-US"/>
        </a:p>
      </dgm:t>
    </dgm:pt>
    <dgm:pt modelId="{F432EF72-2D3A-4856-B456-620A51935F44}" type="sibTrans" cxnId="{7E86395A-5F1B-42C9-BEF8-A35CB5B8C31A}">
      <dgm:prSet/>
      <dgm:spPr/>
      <dgm:t>
        <a:bodyPr/>
        <a:lstStyle/>
        <a:p>
          <a:endParaRPr lang="en-US"/>
        </a:p>
      </dgm:t>
    </dgm:pt>
    <dgm:pt modelId="{24C3973B-B49E-4206-A2AD-D5E55E91BFFD}">
      <dgm:prSet/>
      <dgm:spPr/>
      <dgm:t>
        <a:bodyPr/>
        <a:lstStyle/>
        <a:p>
          <a:r>
            <a:rPr lang="en-US" b="0" i="0" dirty="0">
              <a:latin typeface="Amasis MT Pro" panose="02040504050005020304" pitchFamily="18" charset="0"/>
            </a:rPr>
            <a:t>K.SREEVARUN(200030451)</a:t>
          </a:r>
          <a:r>
            <a:rPr lang="en-US" b="0" i="0" dirty="0"/>
            <a:t>​</a:t>
          </a:r>
          <a:endParaRPr lang="en-US" dirty="0"/>
        </a:p>
      </dgm:t>
    </dgm:pt>
    <dgm:pt modelId="{CF0ABB67-ACC5-4FE0-AEFB-8B09AC096855}" type="parTrans" cxnId="{6830E0E0-086F-4027-885D-F62AE8C8D45F}">
      <dgm:prSet/>
      <dgm:spPr/>
      <dgm:t>
        <a:bodyPr/>
        <a:lstStyle/>
        <a:p>
          <a:endParaRPr lang="en-US"/>
        </a:p>
      </dgm:t>
    </dgm:pt>
    <dgm:pt modelId="{8D651017-9C57-44BF-A8F6-C9F6AF556B55}" type="sibTrans" cxnId="{6830E0E0-086F-4027-885D-F62AE8C8D45F}">
      <dgm:prSet/>
      <dgm:spPr/>
      <dgm:t>
        <a:bodyPr/>
        <a:lstStyle/>
        <a:p>
          <a:endParaRPr lang="en-US"/>
        </a:p>
      </dgm:t>
    </dgm:pt>
    <dgm:pt modelId="{DA752CDD-64D1-4AC4-8587-B9320D41A156}">
      <dgm:prSet/>
      <dgm:spPr/>
      <dgm:t>
        <a:bodyPr/>
        <a:lstStyle/>
        <a:p>
          <a:r>
            <a:rPr lang="en-US" b="0" i="0" dirty="0">
              <a:latin typeface="Amasis MT Pro" panose="02040504050005020304" pitchFamily="18" charset="0"/>
            </a:rPr>
            <a:t>E. PAVAN SAI(2010030538</a:t>
          </a:r>
          <a:r>
            <a:rPr lang="en-US" b="0" i="0" dirty="0"/>
            <a:t>)​</a:t>
          </a:r>
          <a:endParaRPr lang="en-US" dirty="0"/>
        </a:p>
      </dgm:t>
    </dgm:pt>
    <dgm:pt modelId="{29039DDF-5E72-4B2C-864E-0D27BFFF4B91}" type="parTrans" cxnId="{7FD62C11-CB59-4684-8882-047B4FA14F0F}">
      <dgm:prSet/>
      <dgm:spPr/>
      <dgm:t>
        <a:bodyPr/>
        <a:lstStyle/>
        <a:p>
          <a:endParaRPr lang="en-US"/>
        </a:p>
      </dgm:t>
    </dgm:pt>
    <dgm:pt modelId="{C83BE136-962B-486C-8767-3C04A7C1F365}" type="sibTrans" cxnId="{7FD62C11-CB59-4684-8882-047B4FA14F0F}">
      <dgm:prSet/>
      <dgm:spPr/>
      <dgm:t>
        <a:bodyPr/>
        <a:lstStyle/>
        <a:p>
          <a:endParaRPr lang="en-US"/>
        </a:p>
      </dgm:t>
    </dgm:pt>
    <dgm:pt modelId="{A5DD430B-4C91-4B2F-9E11-1668410FE326}">
      <dgm:prSet/>
      <dgm:spPr/>
      <dgm:t>
        <a:bodyPr/>
        <a:lstStyle/>
        <a:p>
          <a:r>
            <a:rPr lang="en-US" b="0" i="0" dirty="0">
              <a:latin typeface="Amasis MT Pro" panose="02040504050005020304" pitchFamily="18" charset="0"/>
            </a:rPr>
            <a:t>E. SHIVA GOUD(2010030542</a:t>
          </a:r>
          <a:r>
            <a:rPr lang="en-US" b="0" i="0" dirty="0"/>
            <a:t>)​</a:t>
          </a:r>
          <a:endParaRPr lang="en-US" dirty="0"/>
        </a:p>
      </dgm:t>
    </dgm:pt>
    <dgm:pt modelId="{2349470A-41CC-4836-A022-8E470D634626}" type="parTrans" cxnId="{A5EB9258-BD59-4881-B9D3-B633B0E1BE35}">
      <dgm:prSet/>
      <dgm:spPr/>
      <dgm:t>
        <a:bodyPr/>
        <a:lstStyle/>
        <a:p>
          <a:endParaRPr lang="en-US"/>
        </a:p>
      </dgm:t>
    </dgm:pt>
    <dgm:pt modelId="{D4275E52-B5F2-4E7E-AE93-C9105E85CAB8}" type="sibTrans" cxnId="{A5EB9258-BD59-4881-B9D3-B633B0E1BE35}">
      <dgm:prSet/>
      <dgm:spPr/>
      <dgm:t>
        <a:bodyPr/>
        <a:lstStyle/>
        <a:p>
          <a:endParaRPr lang="en-US"/>
        </a:p>
      </dgm:t>
    </dgm:pt>
    <dgm:pt modelId="{B7AEBF64-53ED-4E02-8D5A-36C87FD5F910}" type="pres">
      <dgm:prSet presAssocID="{6CC63229-0BDE-4FF5-877C-63EF14EC267F}" presName="vert0" presStyleCnt="0">
        <dgm:presLayoutVars>
          <dgm:dir/>
          <dgm:animOne val="branch"/>
          <dgm:animLvl val="lvl"/>
        </dgm:presLayoutVars>
      </dgm:prSet>
      <dgm:spPr/>
    </dgm:pt>
    <dgm:pt modelId="{156EEF3D-6940-4818-BEFF-BF310657441B}" type="pres">
      <dgm:prSet presAssocID="{C076DBEB-7E37-459F-8D2A-24C8525FF094}" presName="thickLine" presStyleLbl="alignNode1" presStyleIdx="0" presStyleCnt="5"/>
      <dgm:spPr/>
    </dgm:pt>
    <dgm:pt modelId="{38F18F9F-AB62-44E8-B5A2-AFF069D474D2}" type="pres">
      <dgm:prSet presAssocID="{C076DBEB-7E37-459F-8D2A-24C8525FF094}" presName="horz1" presStyleCnt="0"/>
      <dgm:spPr/>
    </dgm:pt>
    <dgm:pt modelId="{930B1D96-2B8E-4D84-8EF7-82274C039BA8}" type="pres">
      <dgm:prSet presAssocID="{C076DBEB-7E37-459F-8D2A-24C8525FF094}" presName="tx1" presStyleLbl="revTx" presStyleIdx="0" presStyleCnt="5"/>
      <dgm:spPr/>
    </dgm:pt>
    <dgm:pt modelId="{0B4FF7F3-499C-428F-B865-AD0467F12A91}" type="pres">
      <dgm:prSet presAssocID="{C076DBEB-7E37-459F-8D2A-24C8525FF094}" presName="vert1" presStyleCnt="0"/>
      <dgm:spPr/>
    </dgm:pt>
    <dgm:pt modelId="{3DE60100-64A1-4019-8FD8-B54224714BBA}" type="pres">
      <dgm:prSet presAssocID="{A2337351-A1D7-4B23-9AB0-A592C440D9CD}" presName="thickLine" presStyleLbl="alignNode1" presStyleIdx="1" presStyleCnt="5"/>
      <dgm:spPr/>
    </dgm:pt>
    <dgm:pt modelId="{3519E227-492C-4E85-8AAA-D27560EA95EA}" type="pres">
      <dgm:prSet presAssocID="{A2337351-A1D7-4B23-9AB0-A592C440D9CD}" presName="horz1" presStyleCnt="0"/>
      <dgm:spPr/>
    </dgm:pt>
    <dgm:pt modelId="{64861E9E-8A5E-4F88-80C2-D5B71B20FA39}" type="pres">
      <dgm:prSet presAssocID="{A2337351-A1D7-4B23-9AB0-A592C440D9CD}" presName="tx1" presStyleLbl="revTx" presStyleIdx="1" presStyleCnt="5"/>
      <dgm:spPr/>
    </dgm:pt>
    <dgm:pt modelId="{80B7CAEE-3DA7-4BD7-B3B9-EADBA204ED02}" type="pres">
      <dgm:prSet presAssocID="{A2337351-A1D7-4B23-9AB0-A592C440D9CD}" presName="vert1" presStyleCnt="0"/>
      <dgm:spPr/>
    </dgm:pt>
    <dgm:pt modelId="{63875AA1-259B-4CE7-AC13-4277DCD61208}" type="pres">
      <dgm:prSet presAssocID="{24C3973B-B49E-4206-A2AD-D5E55E91BFFD}" presName="thickLine" presStyleLbl="alignNode1" presStyleIdx="2" presStyleCnt="5"/>
      <dgm:spPr/>
    </dgm:pt>
    <dgm:pt modelId="{E7F89E95-DF1B-4865-A060-2A9E887A0F3D}" type="pres">
      <dgm:prSet presAssocID="{24C3973B-B49E-4206-A2AD-D5E55E91BFFD}" presName="horz1" presStyleCnt="0"/>
      <dgm:spPr/>
    </dgm:pt>
    <dgm:pt modelId="{A296A850-545C-4062-B7E7-97FC545A1EA8}" type="pres">
      <dgm:prSet presAssocID="{24C3973B-B49E-4206-A2AD-D5E55E91BFFD}" presName="tx1" presStyleLbl="revTx" presStyleIdx="2" presStyleCnt="5"/>
      <dgm:spPr/>
    </dgm:pt>
    <dgm:pt modelId="{AC3B9A4E-EEF1-4690-85EE-926466A18F1D}" type="pres">
      <dgm:prSet presAssocID="{24C3973B-B49E-4206-A2AD-D5E55E91BFFD}" presName="vert1" presStyleCnt="0"/>
      <dgm:spPr/>
    </dgm:pt>
    <dgm:pt modelId="{93F50E73-486C-4E39-9EEB-B03AB5FE0C30}" type="pres">
      <dgm:prSet presAssocID="{DA752CDD-64D1-4AC4-8587-B9320D41A156}" presName="thickLine" presStyleLbl="alignNode1" presStyleIdx="3" presStyleCnt="5"/>
      <dgm:spPr/>
    </dgm:pt>
    <dgm:pt modelId="{1F902CA0-0535-46BB-8BEA-CE3095F7FE13}" type="pres">
      <dgm:prSet presAssocID="{DA752CDD-64D1-4AC4-8587-B9320D41A156}" presName="horz1" presStyleCnt="0"/>
      <dgm:spPr/>
    </dgm:pt>
    <dgm:pt modelId="{977F20DF-B458-458D-9354-999F60B0FFA1}" type="pres">
      <dgm:prSet presAssocID="{DA752CDD-64D1-4AC4-8587-B9320D41A156}" presName="tx1" presStyleLbl="revTx" presStyleIdx="3" presStyleCnt="5"/>
      <dgm:spPr/>
    </dgm:pt>
    <dgm:pt modelId="{FF6DF73E-FEFB-48D8-BD9F-DF6E370EDBA9}" type="pres">
      <dgm:prSet presAssocID="{DA752CDD-64D1-4AC4-8587-B9320D41A156}" presName="vert1" presStyleCnt="0"/>
      <dgm:spPr/>
    </dgm:pt>
    <dgm:pt modelId="{B2E56946-92F0-4CDC-AA20-290B13384843}" type="pres">
      <dgm:prSet presAssocID="{A5DD430B-4C91-4B2F-9E11-1668410FE326}" presName="thickLine" presStyleLbl="alignNode1" presStyleIdx="4" presStyleCnt="5"/>
      <dgm:spPr/>
    </dgm:pt>
    <dgm:pt modelId="{57CA98FB-A7ED-47FE-A3DE-FACF8AC2B044}" type="pres">
      <dgm:prSet presAssocID="{A5DD430B-4C91-4B2F-9E11-1668410FE326}" presName="horz1" presStyleCnt="0"/>
      <dgm:spPr/>
    </dgm:pt>
    <dgm:pt modelId="{061A6609-323B-494F-A9AF-20EED05283A1}" type="pres">
      <dgm:prSet presAssocID="{A5DD430B-4C91-4B2F-9E11-1668410FE326}" presName="tx1" presStyleLbl="revTx" presStyleIdx="4" presStyleCnt="5"/>
      <dgm:spPr/>
    </dgm:pt>
    <dgm:pt modelId="{9C91B36F-BADD-4B93-BAA8-5E763DDA728D}" type="pres">
      <dgm:prSet presAssocID="{A5DD430B-4C91-4B2F-9E11-1668410FE326}" presName="vert1" presStyleCnt="0"/>
      <dgm:spPr/>
    </dgm:pt>
  </dgm:ptLst>
  <dgm:cxnLst>
    <dgm:cxn modelId="{7FD62C11-CB59-4684-8882-047B4FA14F0F}" srcId="{6CC63229-0BDE-4FF5-877C-63EF14EC267F}" destId="{DA752CDD-64D1-4AC4-8587-B9320D41A156}" srcOrd="3" destOrd="0" parTransId="{29039DDF-5E72-4B2C-864E-0D27BFFF4B91}" sibTransId="{C83BE136-962B-486C-8767-3C04A7C1F365}"/>
    <dgm:cxn modelId="{E7441918-74AD-4F11-9BB7-DA9C1C1BD89B}" type="presOf" srcId="{C076DBEB-7E37-459F-8D2A-24C8525FF094}" destId="{930B1D96-2B8E-4D84-8EF7-82274C039BA8}" srcOrd="0" destOrd="0" presId="urn:microsoft.com/office/officeart/2008/layout/LinedList"/>
    <dgm:cxn modelId="{458C0B69-6052-4AEF-9473-F73DEFDB20D5}" type="presOf" srcId="{DA752CDD-64D1-4AC4-8587-B9320D41A156}" destId="{977F20DF-B458-458D-9354-999F60B0FFA1}" srcOrd="0" destOrd="0" presId="urn:microsoft.com/office/officeart/2008/layout/LinedList"/>
    <dgm:cxn modelId="{A5EB9258-BD59-4881-B9D3-B633B0E1BE35}" srcId="{6CC63229-0BDE-4FF5-877C-63EF14EC267F}" destId="{A5DD430B-4C91-4B2F-9E11-1668410FE326}" srcOrd="4" destOrd="0" parTransId="{2349470A-41CC-4836-A022-8E470D634626}" sibTransId="{D4275E52-B5F2-4E7E-AE93-C9105E85CAB8}"/>
    <dgm:cxn modelId="{7E86395A-5F1B-42C9-BEF8-A35CB5B8C31A}" srcId="{6CC63229-0BDE-4FF5-877C-63EF14EC267F}" destId="{A2337351-A1D7-4B23-9AB0-A592C440D9CD}" srcOrd="1" destOrd="0" parTransId="{7F3726AC-0D0B-4B04-A028-260214185E0A}" sibTransId="{F432EF72-2D3A-4856-B456-620A51935F44}"/>
    <dgm:cxn modelId="{B3D2FA83-FE28-4DBE-921E-E8DF689BA879}" type="presOf" srcId="{24C3973B-B49E-4206-A2AD-D5E55E91BFFD}" destId="{A296A850-545C-4062-B7E7-97FC545A1EA8}" srcOrd="0" destOrd="0" presId="urn:microsoft.com/office/officeart/2008/layout/LinedList"/>
    <dgm:cxn modelId="{46EF67A2-1731-4603-B371-FF71E1E77018}" type="presOf" srcId="{A2337351-A1D7-4B23-9AB0-A592C440D9CD}" destId="{64861E9E-8A5E-4F88-80C2-D5B71B20FA39}" srcOrd="0" destOrd="0" presId="urn:microsoft.com/office/officeart/2008/layout/LinedList"/>
    <dgm:cxn modelId="{FE8E3AB2-7892-426D-A143-09FE82A661F6}" type="presOf" srcId="{6CC63229-0BDE-4FF5-877C-63EF14EC267F}" destId="{B7AEBF64-53ED-4E02-8D5A-36C87FD5F910}" srcOrd="0" destOrd="0" presId="urn:microsoft.com/office/officeart/2008/layout/LinedList"/>
    <dgm:cxn modelId="{3056DEC4-E0EF-4E20-9395-B562C346EA3F}" srcId="{6CC63229-0BDE-4FF5-877C-63EF14EC267F}" destId="{C076DBEB-7E37-459F-8D2A-24C8525FF094}" srcOrd="0" destOrd="0" parTransId="{BCB56A7C-1890-469A-B6E8-52D967A13EFB}" sibTransId="{8A5D5B84-65BC-405B-AD30-4DD4557D34AA}"/>
    <dgm:cxn modelId="{2A11C6D3-93E3-4CCE-B040-8FD0FA94A5B3}" type="presOf" srcId="{A5DD430B-4C91-4B2F-9E11-1668410FE326}" destId="{061A6609-323B-494F-A9AF-20EED05283A1}" srcOrd="0" destOrd="0" presId="urn:microsoft.com/office/officeart/2008/layout/LinedList"/>
    <dgm:cxn modelId="{6830E0E0-086F-4027-885D-F62AE8C8D45F}" srcId="{6CC63229-0BDE-4FF5-877C-63EF14EC267F}" destId="{24C3973B-B49E-4206-A2AD-D5E55E91BFFD}" srcOrd="2" destOrd="0" parTransId="{CF0ABB67-ACC5-4FE0-AEFB-8B09AC096855}" sibTransId="{8D651017-9C57-44BF-A8F6-C9F6AF556B55}"/>
    <dgm:cxn modelId="{9E26EE11-E80D-477A-AD20-3C02BD5509CF}" type="presParOf" srcId="{B7AEBF64-53ED-4E02-8D5A-36C87FD5F910}" destId="{156EEF3D-6940-4818-BEFF-BF310657441B}" srcOrd="0" destOrd="0" presId="urn:microsoft.com/office/officeart/2008/layout/LinedList"/>
    <dgm:cxn modelId="{649CC9D4-9EC5-4964-84D4-073EEA1A9AC9}" type="presParOf" srcId="{B7AEBF64-53ED-4E02-8D5A-36C87FD5F910}" destId="{38F18F9F-AB62-44E8-B5A2-AFF069D474D2}" srcOrd="1" destOrd="0" presId="urn:microsoft.com/office/officeart/2008/layout/LinedList"/>
    <dgm:cxn modelId="{AF2F4AD0-4201-4CAF-8CF1-4FE3B53123A9}" type="presParOf" srcId="{38F18F9F-AB62-44E8-B5A2-AFF069D474D2}" destId="{930B1D96-2B8E-4D84-8EF7-82274C039BA8}" srcOrd="0" destOrd="0" presId="urn:microsoft.com/office/officeart/2008/layout/LinedList"/>
    <dgm:cxn modelId="{147E1387-F00D-40F1-AD19-755704CE5EBC}" type="presParOf" srcId="{38F18F9F-AB62-44E8-B5A2-AFF069D474D2}" destId="{0B4FF7F3-499C-428F-B865-AD0467F12A91}" srcOrd="1" destOrd="0" presId="urn:microsoft.com/office/officeart/2008/layout/LinedList"/>
    <dgm:cxn modelId="{CD289A69-D9D2-4FC6-9BDB-CBCB0EE0D2C0}" type="presParOf" srcId="{B7AEBF64-53ED-4E02-8D5A-36C87FD5F910}" destId="{3DE60100-64A1-4019-8FD8-B54224714BBA}" srcOrd="2" destOrd="0" presId="urn:microsoft.com/office/officeart/2008/layout/LinedList"/>
    <dgm:cxn modelId="{53A7A870-14B1-4427-95CD-832A19504142}" type="presParOf" srcId="{B7AEBF64-53ED-4E02-8D5A-36C87FD5F910}" destId="{3519E227-492C-4E85-8AAA-D27560EA95EA}" srcOrd="3" destOrd="0" presId="urn:microsoft.com/office/officeart/2008/layout/LinedList"/>
    <dgm:cxn modelId="{1A89B3B6-7841-4D27-A8C4-AEE941554569}" type="presParOf" srcId="{3519E227-492C-4E85-8AAA-D27560EA95EA}" destId="{64861E9E-8A5E-4F88-80C2-D5B71B20FA39}" srcOrd="0" destOrd="0" presId="urn:microsoft.com/office/officeart/2008/layout/LinedList"/>
    <dgm:cxn modelId="{3796D8FD-7422-411D-A740-86164CEDFA62}" type="presParOf" srcId="{3519E227-492C-4E85-8AAA-D27560EA95EA}" destId="{80B7CAEE-3DA7-4BD7-B3B9-EADBA204ED02}" srcOrd="1" destOrd="0" presId="urn:microsoft.com/office/officeart/2008/layout/LinedList"/>
    <dgm:cxn modelId="{C244A310-D89C-4945-AAE3-1EA725507EB3}" type="presParOf" srcId="{B7AEBF64-53ED-4E02-8D5A-36C87FD5F910}" destId="{63875AA1-259B-4CE7-AC13-4277DCD61208}" srcOrd="4" destOrd="0" presId="urn:microsoft.com/office/officeart/2008/layout/LinedList"/>
    <dgm:cxn modelId="{2BA004B2-7268-4539-9E4B-0D864F4FAF6F}" type="presParOf" srcId="{B7AEBF64-53ED-4E02-8D5A-36C87FD5F910}" destId="{E7F89E95-DF1B-4865-A060-2A9E887A0F3D}" srcOrd="5" destOrd="0" presId="urn:microsoft.com/office/officeart/2008/layout/LinedList"/>
    <dgm:cxn modelId="{81433D66-53B0-4EBF-A403-52DCF3C35420}" type="presParOf" srcId="{E7F89E95-DF1B-4865-A060-2A9E887A0F3D}" destId="{A296A850-545C-4062-B7E7-97FC545A1EA8}" srcOrd="0" destOrd="0" presId="urn:microsoft.com/office/officeart/2008/layout/LinedList"/>
    <dgm:cxn modelId="{00A4142A-DBF9-4239-BB1F-BBD4BF610C9D}" type="presParOf" srcId="{E7F89E95-DF1B-4865-A060-2A9E887A0F3D}" destId="{AC3B9A4E-EEF1-4690-85EE-926466A18F1D}" srcOrd="1" destOrd="0" presId="urn:microsoft.com/office/officeart/2008/layout/LinedList"/>
    <dgm:cxn modelId="{89FD93A8-4418-46E5-8660-ED4270656985}" type="presParOf" srcId="{B7AEBF64-53ED-4E02-8D5A-36C87FD5F910}" destId="{93F50E73-486C-4E39-9EEB-B03AB5FE0C30}" srcOrd="6" destOrd="0" presId="urn:microsoft.com/office/officeart/2008/layout/LinedList"/>
    <dgm:cxn modelId="{A66736C9-DD3E-414E-B8B8-EE2A799D9839}" type="presParOf" srcId="{B7AEBF64-53ED-4E02-8D5A-36C87FD5F910}" destId="{1F902CA0-0535-46BB-8BEA-CE3095F7FE13}" srcOrd="7" destOrd="0" presId="urn:microsoft.com/office/officeart/2008/layout/LinedList"/>
    <dgm:cxn modelId="{4C000D87-825E-4F0F-9A34-F0A74AE8D7CF}" type="presParOf" srcId="{1F902CA0-0535-46BB-8BEA-CE3095F7FE13}" destId="{977F20DF-B458-458D-9354-999F60B0FFA1}" srcOrd="0" destOrd="0" presId="urn:microsoft.com/office/officeart/2008/layout/LinedList"/>
    <dgm:cxn modelId="{4CDD5C97-0DA9-40D5-AB65-9F88C7861A91}" type="presParOf" srcId="{1F902CA0-0535-46BB-8BEA-CE3095F7FE13}" destId="{FF6DF73E-FEFB-48D8-BD9F-DF6E370EDBA9}" srcOrd="1" destOrd="0" presId="urn:microsoft.com/office/officeart/2008/layout/LinedList"/>
    <dgm:cxn modelId="{EC3D03A5-58CF-4C58-9C52-8830F8D366DE}" type="presParOf" srcId="{B7AEBF64-53ED-4E02-8D5A-36C87FD5F910}" destId="{B2E56946-92F0-4CDC-AA20-290B13384843}" srcOrd="8" destOrd="0" presId="urn:microsoft.com/office/officeart/2008/layout/LinedList"/>
    <dgm:cxn modelId="{A9EB279A-436F-43B5-B2E6-B901039246FD}" type="presParOf" srcId="{B7AEBF64-53ED-4E02-8D5A-36C87FD5F910}" destId="{57CA98FB-A7ED-47FE-A3DE-FACF8AC2B044}" srcOrd="9" destOrd="0" presId="urn:microsoft.com/office/officeart/2008/layout/LinedList"/>
    <dgm:cxn modelId="{0ABE54E1-0DF0-426F-B04F-439F2037C1E4}" type="presParOf" srcId="{57CA98FB-A7ED-47FE-A3DE-FACF8AC2B044}" destId="{061A6609-323B-494F-A9AF-20EED05283A1}" srcOrd="0" destOrd="0" presId="urn:microsoft.com/office/officeart/2008/layout/LinedList"/>
    <dgm:cxn modelId="{B033592E-3031-45A3-B3F4-0DFDF18279BC}" type="presParOf" srcId="{57CA98FB-A7ED-47FE-A3DE-FACF8AC2B044}" destId="{9C91B36F-BADD-4B93-BAA8-5E763DDA728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6D2810-D8B0-497F-A97D-DFCB36B4DD7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A556150-CDEE-4730-A6E4-484D4F38C978}">
      <dgm:prSet/>
      <dgm:spPr/>
      <dgm:t>
        <a:bodyPr/>
        <a:lstStyle/>
        <a:p>
          <a:r>
            <a:rPr lang="en-US" dirty="0"/>
            <a:t>It is easy for the human brain to process images and analyze them. When the eye sees a certain image, the brain can easily segment it and recognize its different elements. The brain automatically goes through that process, which involves not only the analysis of this images, but also the comparison of their different characteristics with what it already knows in order to be able to recognize these elements. There is a field in computer science that tries to do the same thing for machines, which is Image Processing.</a:t>
          </a:r>
        </a:p>
      </dgm:t>
    </dgm:pt>
    <dgm:pt modelId="{9C43B3B1-7545-413D-8867-B97F4F8DD1C0}" type="parTrans" cxnId="{149E3C77-7AA6-47EE-B6B5-DA850119D36D}">
      <dgm:prSet/>
      <dgm:spPr/>
      <dgm:t>
        <a:bodyPr/>
        <a:lstStyle/>
        <a:p>
          <a:endParaRPr lang="en-US"/>
        </a:p>
      </dgm:t>
    </dgm:pt>
    <dgm:pt modelId="{3FA8F327-C387-4CE6-AC08-9A6723350634}" type="sibTrans" cxnId="{149E3C77-7AA6-47EE-B6B5-DA850119D36D}">
      <dgm:prSet/>
      <dgm:spPr/>
      <dgm:t>
        <a:bodyPr/>
        <a:lstStyle/>
        <a:p>
          <a:endParaRPr lang="en-US"/>
        </a:p>
      </dgm:t>
    </dgm:pt>
    <dgm:pt modelId="{66CAA2C9-607B-4459-827A-8D7A378EFBBB}">
      <dgm:prSet/>
      <dgm:spPr/>
      <dgm:t>
        <a:bodyPr/>
        <a:lstStyle/>
        <a:p>
          <a:r>
            <a:rPr lang="en-US" dirty="0"/>
            <a:t>Image processing is the field that concerns analyzing images to extract some useful information from them. This method takes images and converts them into a digital form readable by computers, it applies certain algorithms on them, and results in a better-quality images or with some of their characteristics that could be used in order to extract some important information from them. </a:t>
          </a:r>
        </a:p>
      </dgm:t>
    </dgm:pt>
    <dgm:pt modelId="{592014ED-C267-40C0-978F-426B32BAA2C2}" type="parTrans" cxnId="{B80A618E-3D3D-4E61-93EE-809C357E4DA4}">
      <dgm:prSet/>
      <dgm:spPr/>
      <dgm:t>
        <a:bodyPr/>
        <a:lstStyle/>
        <a:p>
          <a:endParaRPr lang="en-US"/>
        </a:p>
      </dgm:t>
    </dgm:pt>
    <dgm:pt modelId="{06EB12EE-D01D-4819-81B1-912C0C4D15B5}" type="sibTrans" cxnId="{B80A618E-3D3D-4E61-93EE-809C357E4DA4}">
      <dgm:prSet/>
      <dgm:spPr/>
      <dgm:t>
        <a:bodyPr/>
        <a:lstStyle/>
        <a:p>
          <a:endParaRPr lang="en-US"/>
        </a:p>
      </dgm:t>
    </dgm:pt>
    <dgm:pt modelId="{07E139BE-EBC7-4A2A-9BE2-8EEC46DC775D}" type="pres">
      <dgm:prSet presAssocID="{B66D2810-D8B0-497F-A97D-DFCB36B4DD7B}" presName="vert0" presStyleCnt="0">
        <dgm:presLayoutVars>
          <dgm:dir/>
          <dgm:animOne val="branch"/>
          <dgm:animLvl val="lvl"/>
        </dgm:presLayoutVars>
      </dgm:prSet>
      <dgm:spPr/>
    </dgm:pt>
    <dgm:pt modelId="{E4780723-9A96-4A04-A911-A57FAB6A752C}" type="pres">
      <dgm:prSet presAssocID="{9A556150-CDEE-4730-A6E4-484D4F38C978}" presName="thickLine" presStyleLbl="alignNode1" presStyleIdx="0" presStyleCnt="2"/>
      <dgm:spPr/>
    </dgm:pt>
    <dgm:pt modelId="{A08D14C7-6290-462A-8717-AB6B2305BAEA}" type="pres">
      <dgm:prSet presAssocID="{9A556150-CDEE-4730-A6E4-484D4F38C978}" presName="horz1" presStyleCnt="0"/>
      <dgm:spPr/>
    </dgm:pt>
    <dgm:pt modelId="{7B1133B6-2FE4-47BD-AA1A-F57865BC038B}" type="pres">
      <dgm:prSet presAssocID="{9A556150-CDEE-4730-A6E4-484D4F38C978}" presName="tx1" presStyleLbl="revTx" presStyleIdx="0" presStyleCnt="2"/>
      <dgm:spPr/>
    </dgm:pt>
    <dgm:pt modelId="{93727AA5-B90C-47E1-B360-2E6ACB5C2210}" type="pres">
      <dgm:prSet presAssocID="{9A556150-CDEE-4730-A6E4-484D4F38C978}" presName="vert1" presStyleCnt="0"/>
      <dgm:spPr/>
    </dgm:pt>
    <dgm:pt modelId="{C70461E1-8AF3-4B2F-89AA-D8827DDF0E24}" type="pres">
      <dgm:prSet presAssocID="{66CAA2C9-607B-4459-827A-8D7A378EFBBB}" presName="thickLine" presStyleLbl="alignNode1" presStyleIdx="1" presStyleCnt="2"/>
      <dgm:spPr/>
    </dgm:pt>
    <dgm:pt modelId="{7B8B7A23-ABA5-466A-A776-A620A0350130}" type="pres">
      <dgm:prSet presAssocID="{66CAA2C9-607B-4459-827A-8D7A378EFBBB}" presName="horz1" presStyleCnt="0"/>
      <dgm:spPr/>
    </dgm:pt>
    <dgm:pt modelId="{2C018611-E336-4460-97BF-6379C48B84F4}" type="pres">
      <dgm:prSet presAssocID="{66CAA2C9-607B-4459-827A-8D7A378EFBBB}" presName="tx1" presStyleLbl="revTx" presStyleIdx="1" presStyleCnt="2"/>
      <dgm:spPr/>
    </dgm:pt>
    <dgm:pt modelId="{B71BAC81-3133-41E7-BDA9-42C52CFD0F8B}" type="pres">
      <dgm:prSet presAssocID="{66CAA2C9-607B-4459-827A-8D7A378EFBBB}" presName="vert1" presStyleCnt="0"/>
      <dgm:spPr/>
    </dgm:pt>
  </dgm:ptLst>
  <dgm:cxnLst>
    <dgm:cxn modelId="{8A83AB38-751C-4A48-BCA6-4637AF83F775}" type="presOf" srcId="{9A556150-CDEE-4730-A6E4-484D4F38C978}" destId="{7B1133B6-2FE4-47BD-AA1A-F57865BC038B}" srcOrd="0" destOrd="0" presId="urn:microsoft.com/office/officeart/2008/layout/LinedList"/>
    <dgm:cxn modelId="{149E3C77-7AA6-47EE-B6B5-DA850119D36D}" srcId="{B66D2810-D8B0-497F-A97D-DFCB36B4DD7B}" destId="{9A556150-CDEE-4730-A6E4-484D4F38C978}" srcOrd="0" destOrd="0" parTransId="{9C43B3B1-7545-413D-8867-B97F4F8DD1C0}" sibTransId="{3FA8F327-C387-4CE6-AC08-9A6723350634}"/>
    <dgm:cxn modelId="{B80A618E-3D3D-4E61-93EE-809C357E4DA4}" srcId="{B66D2810-D8B0-497F-A97D-DFCB36B4DD7B}" destId="{66CAA2C9-607B-4459-827A-8D7A378EFBBB}" srcOrd="1" destOrd="0" parTransId="{592014ED-C267-40C0-978F-426B32BAA2C2}" sibTransId="{06EB12EE-D01D-4819-81B1-912C0C4D15B5}"/>
    <dgm:cxn modelId="{6587F4B8-CB0D-40FA-B083-578B47CE3CCF}" type="presOf" srcId="{66CAA2C9-607B-4459-827A-8D7A378EFBBB}" destId="{2C018611-E336-4460-97BF-6379C48B84F4}" srcOrd="0" destOrd="0" presId="urn:microsoft.com/office/officeart/2008/layout/LinedList"/>
    <dgm:cxn modelId="{9651ACDC-309E-470C-9100-73C0C3D87E68}" type="presOf" srcId="{B66D2810-D8B0-497F-A97D-DFCB36B4DD7B}" destId="{07E139BE-EBC7-4A2A-9BE2-8EEC46DC775D}" srcOrd="0" destOrd="0" presId="urn:microsoft.com/office/officeart/2008/layout/LinedList"/>
    <dgm:cxn modelId="{30C4B4B1-58D8-482F-BDF9-26533E02E2B0}" type="presParOf" srcId="{07E139BE-EBC7-4A2A-9BE2-8EEC46DC775D}" destId="{E4780723-9A96-4A04-A911-A57FAB6A752C}" srcOrd="0" destOrd="0" presId="urn:microsoft.com/office/officeart/2008/layout/LinedList"/>
    <dgm:cxn modelId="{14A5AD64-3D4B-4A3F-AE0C-15B8FFB7F312}" type="presParOf" srcId="{07E139BE-EBC7-4A2A-9BE2-8EEC46DC775D}" destId="{A08D14C7-6290-462A-8717-AB6B2305BAEA}" srcOrd="1" destOrd="0" presId="urn:microsoft.com/office/officeart/2008/layout/LinedList"/>
    <dgm:cxn modelId="{E49EF2B6-4EFD-414C-9848-F6A333BEEB59}" type="presParOf" srcId="{A08D14C7-6290-462A-8717-AB6B2305BAEA}" destId="{7B1133B6-2FE4-47BD-AA1A-F57865BC038B}" srcOrd="0" destOrd="0" presId="urn:microsoft.com/office/officeart/2008/layout/LinedList"/>
    <dgm:cxn modelId="{9DB8A5EF-F1B7-4C59-A801-3C178185FA66}" type="presParOf" srcId="{A08D14C7-6290-462A-8717-AB6B2305BAEA}" destId="{93727AA5-B90C-47E1-B360-2E6ACB5C2210}" srcOrd="1" destOrd="0" presId="urn:microsoft.com/office/officeart/2008/layout/LinedList"/>
    <dgm:cxn modelId="{F397195F-AC56-4758-AFEB-1CBE59370626}" type="presParOf" srcId="{07E139BE-EBC7-4A2A-9BE2-8EEC46DC775D}" destId="{C70461E1-8AF3-4B2F-89AA-D8827DDF0E24}" srcOrd="2" destOrd="0" presId="urn:microsoft.com/office/officeart/2008/layout/LinedList"/>
    <dgm:cxn modelId="{08C96AFE-A512-4E4D-8303-4D70B8FEBC4D}" type="presParOf" srcId="{07E139BE-EBC7-4A2A-9BE2-8EEC46DC775D}" destId="{7B8B7A23-ABA5-466A-A776-A620A0350130}" srcOrd="3" destOrd="0" presId="urn:microsoft.com/office/officeart/2008/layout/LinedList"/>
    <dgm:cxn modelId="{A303F2D2-61BF-4CC8-9629-380AAB80BA14}" type="presParOf" srcId="{7B8B7A23-ABA5-466A-A776-A620A0350130}" destId="{2C018611-E336-4460-97BF-6379C48B84F4}" srcOrd="0" destOrd="0" presId="urn:microsoft.com/office/officeart/2008/layout/LinedList"/>
    <dgm:cxn modelId="{19689F40-72AB-4180-B229-C341C8DD5B32}" type="presParOf" srcId="{7B8B7A23-ABA5-466A-A776-A620A0350130}" destId="{B71BAC81-3133-41E7-BDA9-42C52CFD0F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EEF3D-6940-4818-BEFF-BF310657441B}">
      <dsp:nvSpPr>
        <dsp:cNvPr id="0" name=""/>
        <dsp:cNvSpPr/>
      </dsp:nvSpPr>
      <dsp:spPr>
        <a:xfrm>
          <a:off x="0" y="617"/>
          <a:ext cx="625372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0B1D96-2B8E-4D84-8EF7-82274C039BA8}">
      <dsp:nvSpPr>
        <dsp:cNvPr id="0" name=""/>
        <dsp:cNvSpPr/>
      </dsp:nvSpPr>
      <dsp:spPr>
        <a:xfrm>
          <a:off x="0" y="617"/>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latin typeface="Algerian" panose="04020705040A02060702" pitchFamily="82" charset="0"/>
            </a:rPr>
            <a:t>TEAM:-</a:t>
          </a:r>
        </a:p>
      </dsp:txBody>
      <dsp:txXfrm>
        <a:off x="0" y="617"/>
        <a:ext cx="6253721" cy="1010987"/>
      </dsp:txXfrm>
    </dsp:sp>
    <dsp:sp modelId="{3DE60100-64A1-4019-8FD8-B54224714BBA}">
      <dsp:nvSpPr>
        <dsp:cNvPr id="0" name=""/>
        <dsp:cNvSpPr/>
      </dsp:nvSpPr>
      <dsp:spPr>
        <a:xfrm>
          <a:off x="0" y="1011604"/>
          <a:ext cx="6253721"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861E9E-8A5E-4F88-80C2-D5B71B20FA39}">
      <dsp:nvSpPr>
        <dsp:cNvPr id="0" name=""/>
        <dsp:cNvSpPr/>
      </dsp:nvSpPr>
      <dsp:spPr>
        <a:xfrm>
          <a:off x="0" y="1011604"/>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latin typeface="Amasis MT Pro" panose="02040504050005020304" pitchFamily="18" charset="0"/>
            </a:rPr>
            <a:t>S.J SUMANTH(2010030377)</a:t>
          </a:r>
          <a:r>
            <a:rPr lang="en-US" sz="3600" b="0" i="0" kern="1200" dirty="0"/>
            <a:t>​</a:t>
          </a:r>
          <a:endParaRPr lang="en-US" sz="3600" kern="1200" dirty="0"/>
        </a:p>
      </dsp:txBody>
      <dsp:txXfrm>
        <a:off x="0" y="1011604"/>
        <a:ext cx="6253721" cy="1010987"/>
      </dsp:txXfrm>
    </dsp:sp>
    <dsp:sp modelId="{63875AA1-259B-4CE7-AC13-4277DCD61208}">
      <dsp:nvSpPr>
        <dsp:cNvPr id="0" name=""/>
        <dsp:cNvSpPr/>
      </dsp:nvSpPr>
      <dsp:spPr>
        <a:xfrm>
          <a:off x="0" y="2022591"/>
          <a:ext cx="6253721"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96A850-545C-4062-B7E7-97FC545A1EA8}">
      <dsp:nvSpPr>
        <dsp:cNvPr id="0" name=""/>
        <dsp:cNvSpPr/>
      </dsp:nvSpPr>
      <dsp:spPr>
        <a:xfrm>
          <a:off x="0" y="2022591"/>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latin typeface="Amasis MT Pro" panose="02040504050005020304" pitchFamily="18" charset="0"/>
            </a:rPr>
            <a:t>K.SREEVARUN(200030451)</a:t>
          </a:r>
          <a:r>
            <a:rPr lang="en-US" sz="3600" b="0" i="0" kern="1200" dirty="0"/>
            <a:t>​</a:t>
          </a:r>
          <a:endParaRPr lang="en-US" sz="3600" kern="1200" dirty="0"/>
        </a:p>
      </dsp:txBody>
      <dsp:txXfrm>
        <a:off x="0" y="2022591"/>
        <a:ext cx="6253721" cy="1010987"/>
      </dsp:txXfrm>
    </dsp:sp>
    <dsp:sp modelId="{93F50E73-486C-4E39-9EEB-B03AB5FE0C30}">
      <dsp:nvSpPr>
        <dsp:cNvPr id="0" name=""/>
        <dsp:cNvSpPr/>
      </dsp:nvSpPr>
      <dsp:spPr>
        <a:xfrm>
          <a:off x="0" y="3033578"/>
          <a:ext cx="6253721"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7F20DF-B458-458D-9354-999F60B0FFA1}">
      <dsp:nvSpPr>
        <dsp:cNvPr id="0" name=""/>
        <dsp:cNvSpPr/>
      </dsp:nvSpPr>
      <dsp:spPr>
        <a:xfrm>
          <a:off x="0" y="3033578"/>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latin typeface="Amasis MT Pro" panose="02040504050005020304" pitchFamily="18" charset="0"/>
            </a:rPr>
            <a:t>E. PAVAN SAI(2010030538</a:t>
          </a:r>
          <a:r>
            <a:rPr lang="en-US" sz="3600" b="0" i="0" kern="1200" dirty="0"/>
            <a:t>)​</a:t>
          </a:r>
          <a:endParaRPr lang="en-US" sz="3600" kern="1200" dirty="0"/>
        </a:p>
      </dsp:txBody>
      <dsp:txXfrm>
        <a:off x="0" y="3033578"/>
        <a:ext cx="6253721" cy="1010987"/>
      </dsp:txXfrm>
    </dsp:sp>
    <dsp:sp modelId="{B2E56946-92F0-4CDC-AA20-290B13384843}">
      <dsp:nvSpPr>
        <dsp:cNvPr id="0" name=""/>
        <dsp:cNvSpPr/>
      </dsp:nvSpPr>
      <dsp:spPr>
        <a:xfrm>
          <a:off x="0" y="4044565"/>
          <a:ext cx="6253721"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A6609-323B-494F-A9AF-20EED05283A1}">
      <dsp:nvSpPr>
        <dsp:cNvPr id="0" name=""/>
        <dsp:cNvSpPr/>
      </dsp:nvSpPr>
      <dsp:spPr>
        <a:xfrm>
          <a:off x="0" y="4044565"/>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latin typeface="Amasis MT Pro" panose="02040504050005020304" pitchFamily="18" charset="0"/>
            </a:rPr>
            <a:t>E. SHIVA GOUD(2010030542</a:t>
          </a:r>
          <a:r>
            <a:rPr lang="en-US" sz="3600" b="0" i="0" kern="1200" dirty="0"/>
            <a:t>)​</a:t>
          </a:r>
          <a:endParaRPr lang="en-US" sz="3600" kern="1200" dirty="0"/>
        </a:p>
      </dsp:txBody>
      <dsp:txXfrm>
        <a:off x="0" y="4044565"/>
        <a:ext cx="6253721" cy="10109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80723-9A96-4A04-A911-A57FAB6A752C}">
      <dsp:nvSpPr>
        <dsp:cNvPr id="0" name=""/>
        <dsp:cNvSpPr/>
      </dsp:nvSpPr>
      <dsp:spPr>
        <a:xfrm>
          <a:off x="0" y="0"/>
          <a:ext cx="67825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1133B6-2FE4-47BD-AA1A-F57865BC038B}">
      <dsp:nvSpPr>
        <dsp:cNvPr id="0" name=""/>
        <dsp:cNvSpPr/>
      </dsp:nvSpPr>
      <dsp:spPr>
        <a:xfrm>
          <a:off x="0" y="0"/>
          <a:ext cx="6782539" cy="3000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It is easy for the human brain to process images and analyze them. When the eye sees a certain image, the brain can easily segment it and recognize its different elements. The brain automatically goes through that process, which involves not only the analysis of this images, but also the comparison of their different characteristics with what it already knows in order to be able to recognize these elements. There is a field in computer science that tries to do the same thing for machines, which is Image Processing.</a:t>
          </a:r>
        </a:p>
      </dsp:txBody>
      <dsp:txXfrm>
        <a:off x="0" y="0"/>
        <a:ext cx="6782539" cy="3000653"/>
      </dsp:txXfrm>
    </dsp:sp>
    <dsp:sp modelId="{C70461E1-8AF3-4B2F-89AA-D8827DDF0E24}">
      <dsp:nvSpPr>
        <dsp:cNvPr id="0" name=""/>
        <dsp:cNvSpPr/>
      </dsp:nvSpPr>
      <dsp:spPr>
        <a:xfrm>
          <a:off x="0" y="3000653"/>
          <a:ext cx="67825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018611-E336-4460-97BF-6379C48B84F4}">
      <dsp:nvSpPr>
        <dsp:cNvPr id="0" name=""/>
        <dsp:cNvSpPr/>
      </dsp:nvSpPr>
      <dsp:spPr>
        <a:xfrm>
          <a:off x="0" y="3000653"/>
          <a:ext cx="6782539" cy="3000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Image processing is the field that concerns analyzing images to extract some useful information from them. This method takes images and converts them into a digital form readable by computers, it applies certain algorithms on them, and results in a better-quality images or with some of their characteristics that could be used in order to extract some important information from them. </a:t>
          </a:r>
        </a:p>
      </dsp:txBody>
      <dsp:txXfrm>
        <a:off x="0" y="3000653"/>
        <a:ext cx="6782539" cy="300065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D8DE-63B5-41BC-AE34-1FC588DF80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BCAB29-958F-440A-9F83-B07ABD647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6AC993-8EBA-438E-A704-6251F4C2C5F6}"/>
              </a:ext>
            </a:extLst>
          </p:cNvPr>
          <p:cNvSpPr>
            <a:spLocks noGrp="1"/>
          </p:cNvSpPr>
          <p:nvPr>
            <p:ph type="dt" sz="half" idx="10"/>
          </p:nvPr>
        </p:nvSpPr>
        <p:spPr/>
        <p:txBody>
          <a:bodyPr/>
          <a:lstStyle/>
          <a:p>
            <a:fld id="{AA15D8DD-18AF-499A-84D6-535C0A82F0F5}" type="datetimeFigureOut">
              <a:rPr lang="en-US" smtClean="0"/>
              <a:t>1/31/2022</a:t>
            </a:fld>
            <a:endParaRPr lang="en-US"/>
          </a:p>
        </p:txBody>
      </p:sp>
      <p:sp>
        <p:nvSpPr>
          <p:cNvPr id="5" name="Footer Placeholder 4">
            <a:extLst>
              <a:ext uri="{FF2B5EF4-FFF2-40B4-BE49-F238E27FC236}">
                <a16:creationId xmlns:a16="http://schemas.microsoft.com/office/drawing/2014/main" id="{F43F3D47-127C-482C-87A2-2080FC7F7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24BF6-F5E6-4785-ABDB-5BAC5C0023F3}"/>
              </a:ext>
            </a:extLst>
          </p:cNvPr>
          <p:cNvSpPr>
            <a:spLocks noGrp="1"/>
          </p:cNvSpPr>
          <p:nvPr>
            <p:ph type="sldNum" sz="quarter" idx="12"/>
          </p:nvPr>
        </p:nvSpPr>
        <p:spPr/>
        <p:txBody>
          <a:bodyPr/>
          <a:lstStyle/>
          <a:p>
            <a:fld id="{CA9864A0-3DDA-43EC-8F7A-C90A0FDE8AAC}" type="slidenum">
              <a:rPr lang="en-US" smtClean="0"/>
              <a:t>‹#›</a:t>
            </a:fld>
            <a:endParaRPr lang="en-US"/>
          </a:p>
        </p:txBody>
      </p:sp>
    </p:spTree>
    <p:extLst>
      <p:ext uri="{BB962C8B-B14F-4D97-AF65-F5344CB8AC3E}">
        <p14:creationId xmlns:p14="http://schemas.microsoft.com/office/powerpoint/2010/main" val="167480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88E4-6AF9-447E-989A-44D34B0DA5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31A011-9181-4EA7-A9F1-A9C4E25AED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4ACFD-0D15-49E3-BB3C-BC59CE153329}"/>
              </a:ext>
            </a:extLst>
          </p:cNvPr>
          <p:cNvSpPr>
            <a:spLocks noGrp="1"/>
          </p:cNvSpPr>
          <p:nvPr>
            <p:ph type="dt" sz="half" idx="10"/>
          </p:nvPr>
        </p:nvSpPr>
        <p:spPr/>
        <p:txBody>
          <a:bodyPr/>
          <a:lstStyle/>
          <a:p>
            <a:fld id="{AA15D8DD-18AF-499A-84D6-535C0A82F0F5}" type="datetimeFigureOut">
              <a:rPr lang="en-US" smtClean="0"/>
              <a:t>1/31/2022</a:t>
            </a:fld>
            <a:endParaRPr lang="en-US"/>
          </a:p>
        </p:txBody>
      </p:sp>
      <p:sp>
        <p:nvSpPr>
          <p:cNvPr id="5" name="Footer Placeholder 4">
            <a:extLst>
              <a:ext uri="{FF2B5EF4-FFF2-40B4-BE49-F238E27FC236}">
                <a16:creationId xmlns:a16="http://schemas.microsoft.com/office/drawing/2014/main" id="{B8B35D04-E0AA-4CA7-A3F8-9958E6C4F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E45D0-8F01-4282-85B2-D5C10626E7F4}"/>
              </a:ext>
            </a:extLst>
          </p:cNvPr>
          <p:cNvSpPr>
            <a:spLocks noGrp="1"/>
          </p:cNvSpPr>
          <p:nvPr>
            <p:ph type="sldNum" sz="quarter" idx="12"/>
          </p:nvPr>
        </p:nvSpPr>
        <p:spPr/>
        <p:txBody>
          <a:bodyPr/>
          <a:lstStyle/>
          <a:p>
            <a:fld id="{CA9864A0-3DDA-43EC-8F7A-C90A0FDE8AAC}" type="slidenum">
              <a:rPr lang="en-US" smtClean="0"/>
              <a:t>‹#›</a:t>
            </a:fld>
            <a:endParaRPr lang="en-US"/>
          </a:p>
        </p:txBody>
      </p:sp>
    </p:spTree>
    <p:extLst>
      <p:ext uri="{BB962C8B-B14F-4D97-AF65-F5344CB8AC3E}">
        <p14:creationId xmlns:p14="http://schemas.microsoft.com/office/powerpoint/2010/main" val="212945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E0687E-CB7C-4F40-B257-EE9D3ABA7D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4B2E5-2D7A-4BEE-B02D-0E67664957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D93FE-843C-491A-8324-E06379628C92}"/>
              </a:ext>
            </a:extLst>
          </p:cNvPr>
          <p:cNvSpPr>
            <a:spLocks noGrp="1"/>
          </p:cNvSpPr>
          <p:nvPr>
            <p:ph type="dt" sz="half" idx="10"/>
          </p:nvPr>
        </p:nvSpPr>
        <p:spPr/>
        <p:txBody>
          <a:bodyPr/>
          <a:lstStyle/>
          <a:p>
            <a:fld id="{AA15D8DD-18AF-499A-84D6-535C0A82F0F5}" type="datetimeFigureOut">
              <a:rPr lang="en-US" smtClean="0"/>
              <a:t>1/31/2022</a:t>
            </a:fld>
            <a:endParaRPr lang="en-US"/>
          </a:p>
        </p:txBody>
      </p:sp>
      <p:sp>
        <p:nvSpPr>
          <p:cNvPr id="5" name="Footer Placeholder 4">
            <a:extLst>
              <a:ext uri="{FF2B5EF4-FFF2-40B4-BE49-F238E27FC236}">
                <a16:creationId xmlns:a16="http://schemas.microsoft.com/office/drawing/2014/main" id="{FC064009-6396-47A2-B043-CCACD027C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D60EB-33EA-4761-BE22-906FC74B680C}"/>
              </a:ext>
            </a:extLst>
          </p:cNvPr>
          <p:cNvSpPr>
            <a:spLocks noGrp="1"/>
          </p:cNvSpPr>
          <p:nvPr>
            <p:ph type="sldNum" sz="quarter" idx="12"/>
          </p:nvPr>
        </p:nvSpPr>
        <p:spPr/>
        <p:txBody>
          <a:bodyPr/>
          <a:lstStyle/>
          <a:p>
            <a:fld id="{CA9864A0-3DDA-43EC-8F7A-C90A0FDE8AAC}" type="slidenum">
              <a:rPr lang="en-US" smtClean="0"/>
              <a:t>‹#›</a:t>
            </a:fld>
            <a:endParaRPr lang="en-US"/>
          </a:p>
        </p:txBody>
      </p:sp>
    </p:spTree>
    <p:extLst>
      <p:ext uri="{BB962C8B-B14F-4D97-AF65-F5344CB8AC3E}">
        <p14:creationId xmlns:p14="http://schemas.microsoft.com/office/powerpoint/2010/main" val="14743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1F2A-CBED-4440-8C59-DA97499056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57D62-E2A5-4482-9387-632848F63C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40806-0252-4BF6-A79F-6E2F52241B83}"/>
              </a:ext>
            </a:extLst>
          </p:cNvPr>
          <p:cNvSpPr>
            <a:spLocks noGrp="1"/>
          </p:cNvSpPr>
          <p:nvPr>
            <p:ph type="dt" sz="half" idx="10"/>
          </p:nvPr>
        </p:nvSpPr>
        <p:spPr/>
        <p:txBody>
          <a:bodyPr/>
          <a:lstStyle/>
          <a:p>
            <a:fld id="{AA15D8DD-18AF-499A-84D6-535C0A82F0F5}" type="datetimeFigureOut">
              <a:rPr lang="en-US" smtClean="0"/>
              <a:t>1/31/2022</a:t>
            </a:fld>
            <a:endParaRPr lang="en-US"/>
          </a:p>
        </p:txBody>
      </p:sp>
      <p:sp>
        <p:nvSpPr>
          <p:cNvPr id="5" name="Footer Placeholder 4">
            <a:extLst>
              <a:ext uri="{FF2B5EF4-FFF2-40B4-BE49-F238E27FC236}">
                <a16:creationId xmlns:a16="http://schemas.microsoft.com/office/drawing/2014/main" id="{433D9401-69BE-4667-94F2-91D9A9787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091E0-CF5A-4628-A4AE-903BD4048D4E}"/>
              </a:ext>
            </a:extLst>
          </p:cNvPr>
          <p:cNvSpPr>
            <a:spLocks noGrp="1"/>
          </p:cNvSpPr>
          <p:nvPr>
            <p:ph type="sldNum" sz="quarter" idx="12"/>
          </p:nvPr>
        </p:nvSpPr>
        <p:spPr/>
        <p:txBody>
          <a:bodyPr/>
          <a:lstStyle/>
          <a:p>
            <a:fld id="{CA9864A0-3DDA-43EC-8F7A-C90A0FDE8AAC}" type="slidenum">
              <a:rPr lang="en-US" smtClean="0"/>
              <a:t>‹#›</a:t>
            </a:fld>
            <a:endParaRPr lang="en-US"/>
          </a:p>
        </p:txBody>
      </p:sp>
    </p:spTree>
    <p:extLst>
      <p:ext uri="{BB962C8B-B14F-4D97-AF65-F5344CB8AC3E}">
        <p14:creationId xmlns:p14="http://schemas.microsoft.com/office/powerpoint/2010/main" val="30958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8BDF-181A-4D99-B4C2-9113013993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B025FF-09BE-495B-BA1E-5A173A060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58EB4-F52D-4763-930C-9BA82E684DA3}"/>
              </a:ext>
            </a:extLst>
          </p:cNvPr>
          <p:cNvSpPr>
            <a:spLocks noGrp="1"/>
          </p:cNvSpPr>
          <p:nvPr>
            <p:ph type="dt" sz="half" idx="10"/>
          </p:nvPr>
        </p:nvSpPr>
        <p:spPr/>
        <p:txBody>
          <a:bodyPr/>
          <a:lstStyle/>
          <a:p>
            <a:fld id="{AA15D8DD-18AF-499A-84D6-535C0A82F0F5}" type="datetimeFigureOut">
              <a:rPr lang="en-US" smtClean="0"/>
              <a:t>1/31/2022</a:t>
            </a:fld>
            <a:endParaRPr lang="en-US"/>
          </a:p>
        </p:txBody>
      </p:sp>
      <p:sp>
        <p:nvSpPr>
          <p:cNvPr id="5" name="Footer Placeholder 4">
            <a:extLst>
              <a:ext uri="{FF2B5EF4-FFF2-40B4-BE49-F238E27FC236}">
                <a16:creationId xmlns:a16="http://schemas.microsoft.com/office/drawing/2014/main" id="{A7E739C8-BF5A-4CA3-BA2C-890DF56B4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E9602-DEE6-41E8-BA24-D89B546E75FF}"/>
              </a:ext>
            </a:extLst>
          </p:cNvPr>
          <p:cNvSpPr>
            <a:spLocks noGrp="1"/>
          </p:cNvSpPr>
          <p:nvPr>
            <p:ph type="sldNum" sz="quarter" idx="12"/>
          </p:nvPr>
        </p:nvSpPr>
        <p:spPr/>
        <p:txBody>
          <a:bodyPr/>
          <a:lstStyle/>
          <a:p>
            <a:fld id="{CA9864A0-3DDA-43EC-8F7A-C90A0FDE8AAC}" type="slidenum">
              <a:rPr lang="en-US" smtClean="0"/>
              <a:t>‹#›</a:t>
            </a:fld>
            <a:endParaRPr lang="en-US"/>
          </a:p>
        </p:txBody>
      </p:sp>
    </p:spTree>
    <p:extLst>
      <p:ext uri="{BB962C8B-B14F-4D97-AF65-F5344CB8AC3E}">
        <p14:creationId xmlns:p14="http://schemas.microsoft.com/office/powerpoint/2010/main" val="2829611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D694-E8E2-4AEC-81E1-30271A249B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62014F-9419-4329-82D5-9FC097B854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750C15-97CC-4AB8-BBE1-7CDBEE7C9B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765145-7E31-4F2A-A75F-E3D46BBEE774}"/>
              </a:ext>
            </a:extLst>
          </p:cNvPr>
          <p:cNvSpPr>
            <a:spLocks noGrp="1"/>
          </p:cNvSpPr>
          <p:nvPr>
            <p:ph type="dt" sz="half" idx="10"/>
          </p:nvPr>
        </p:nvSpPr>
        <p:spPr/>
        <p:txBody>
          <a:bodyPr/>
          <a:lstStyle/>
          <a:p>
            <a:fld id="{AA15D8DD-18AF-499A-84D6-535C0A82F0F5}" type="datetimeFigureOut">
              <a:rPr lang="en-US" smtClean="0"/>
              <a:t>1/31/2022</a:t>
            </a:fld>
            <a:endParaRPr lang="en-US"/>
          </a:p>
        </p:txBody>
      </p:sp>
      <p:sp>
        <p:nvSpPr>
          <p:cNvPr id="6" name="Footer Placeholder 5">
            <a:extLst>
              <a:ext uri="{FF2B5EF4-FFF2-40B4-BE49-F238E27FC236}">
                <a16:creationId xmlns:a16="http://schemas.microsoft.com/office/drawing/2014/main" id="{09A60AF3-EA7C-4BDE-A959-091560ECB1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892688-72B0-475D-8BCD-CB7869013B15}"/>
              </a:ext>
            </a:extLst>
          </p:cNvPr>
          <p:cNvSpPr>
            <a:spLocks noGrp="1"/>
          </p:cNvSpPr>
          <p:nvPr>
            <p:ph type="sldNum" sz="quarter" idx="12"/>
          </p:nvPr>
        </p:nvSpPr>
        <p:spPr/>
        <p:txBody>
          <a:bodyPr/>
          <a:lstStyle/>
          <a:p>
            <a:fld id="{CA9864A0-3DDA-43EC-8F7A-C90A0FDE8AAC}" type="slidenum">
              <a:rPr lang="en-US" smtClean="0"/>
              <a:t>‹#›</a:t>
            </a:fld>
            <a:endParaRPr lang="en-US"/>
          </a:p>
        </p:txBody>
      </p:sp>
    </p:spTree>
    <p:extLst>
      <p:ext uri="{BB962C8B-B14F-4D97-AF65-F5344CB8AC3E}">
        <p14:creationId xmlns:p14="http://schemas.microsoft.com/office/powerpoint/2010/main" val="121231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2228-FB3E-4A40-A70A-BBC9EF473F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AE888F-3471-48DE-BDC0-7C75292F14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F9681D-7FBB-4603-A537-4EA95A4392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BABDB9-63B2-4DF8-9BF8-3B50DDDF72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7DC731-2BAE-4CC8-8B7F-F1784CBADC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9DA35E-B056-49F7-BDCC-25CDB9A43D58}"/>
              </a:ext>
            </a:extLst>
          </p:cNvPr>
          <p:cNvSpPr>
            <a:spLocks noGrp="1"/>
          </p:cNvSpPr>
          <p:nvPr>
            <p:ph type="dt" sz="half" idx="10"/>
          </p:nvPr>
        </p:nvSpPr>
        <p:spPr/>
        <p:txBody>
          <a:bodyPr/>
          <a:lstStyle/>
          <a:p>
            <a:fld id="{AA15D8DD-18AF-499A-84D6-535C0A82F0F5}" type="datetimeFigureOut">
              <a:rPr lang="en-US" smtClean="0"/>
              <a:t>1/31/2022</a:t>
            </a:fld>
            <a:endParaRPr lang="en-US"/>
          </a:p>
        </p:txBody>
      </p:sp>
      <p:sp>
        <p:nvSpPr>
          <p:cNvPr id="8" name="Footer Placeholder 7">
            <a:extLst>
              <a:ext uri="{FF2B5EF4-FFF2-40B4-BE49-F238E27FC236}">
                <a16:creationId xmlns:a16="http://schemas.microsoft.com/office/drawing/2014/main" id="{B93BB906-AAAF-48F1-897C-437467B4E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1C1F5F-6B70-45D3-AE8D-8F23C38887E1}"/>
              </a:ext>
            </a:extLst>
          </p:cNvPr>
          <p:cNvSpPr>
            <a:spLocks noGrp="1"/>
          </p:cNvSpPr>
          <p:nvPr>
            <p:ph type="sldNum" sz="quarter" idx="12"/>
          </p:nvPr>
        </p:nvSpPr>
        <p:spPr/>
        <p:txBody>
          <a:bodyPr/>
          <a:lstStyle/>
          <a:p>
            <a:fld id="{CA9864A0-3DDA-43EC-8F7A-C90A0FDE8AAC}" type="slidenum">
              <a:rPr lang="en-US" smtClean="0"/>
              <a:t>‹#›</a:t>
            </a:fld>
            <a:endParaRPr lang="en-US"/>
          </a:p>
        </p:txBody>
      </p:sp>
    </p:spTree>
    <p:extLst>
      <p:ext uri="{BB962C8B-B14F-4D97-AF65-F5344CB8AC3E}">
        <p14:creationId xmlns:p14="http://schemas.microsoft.com/office/powerpoint/2010/main" val="65847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A928-82F5-40EB-BD2B-51C9D76100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8C8206-94AB-4B75-86C4-4C91CB00F201}"/>
              </a:ext>
            </a:extLst>
          </p:cNvPr>
          <p:cNvSpPr>
            <a:spLocks noGrp="1"/>
          </p:cNvSpPr>
          <p:nvPr>
            <p:ph type="dt" sz="half" idx="10"/>
          </p:nvPr>
        </p:nvSpPr>
        <p:spPr/>
        <p:txBody>
          <a:bodyPr/>
          <a:lstStyle/>
          <a:p>
            <a:fld id="{AA15D8DD-18AF-499A-84D6-535C0A82F0F5}" type="datetimeFigureOut">
              <a:rPr lang="en-US" smtClean="0"/>
              <a:t>1/31/2022</a:t>
            </a:fld>
            <a:endParaRPr lang="en-US"/>
          </a:p>
        </p:txBody>
      </p:sp>
      <p:sp>
        <p:nvSpPr>
          <p:cNvPr id="4" name="Footer Placeholder 3">
            <a:extLst>
              <a:ext uri="{FF2B5EF4-FFF2-40B4-BE49-F238E27FC236}">
                <a16:creationId xmlns:a16="http://schemas.microsoft.com/office/drawing/2014/main" id="{CF48BD67-193B-4696-96C0-A6321A8651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40226F-E621-4372-8334-79B830A28DB4}"/>
              </a:ext>
            </a:extLst>
          </p:cNvPr>
          <p:cNvSpPr>
            <a:spLocks noGrp="1"/>
          </p:cNvSpPr>
          <p:nvPr>
            <p:ph type="sldNum" sz="quarter" idx="12"/>
          </p:nvPr>
        </p:nvSpPr>
        <p:spPr/>
        <p:txBody>
          <a:bodyPr/>
          <a:lstStyle/>
          <a:p>
            <a:fld id="{CA9864A0-3DDA-43EC-8F7A-C90A0FDE8AAC}" type="slidenum">
              <a:rPr lang="en-US" smtClean="0"/>
              <a:t>‹#›</a:t>
            </a:fld>
            <a:endParaRPr lang="en-US"/>
          </a:p>
        </p:txBody>
      </p:sp>
    </p:spTree>
    <p:extLst>
      <p:ext uri="{BB962C8B-B14F-4D97-AF65-F5344CB8AC3E}">
        <p14:creationId xmlns:p14="http://schemas.microsoft.com/office/powerpoint/2010/main" val="306989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E2812-8409-4782-BC4D-D1DAF5707071}"/>
              </a:ext>
            </a:extLst>
          </p:cNvPr>
          <p:cNvSpPr>
            <a:spLocks noGrp="1"/>
          </p:cNvSpPr>
          <p:nvPr>
            <p:ph type="dt" sz="half" idx="10"/>
          </p:nvPr>
        </p:nvSpPr>
        <p:spPr/>
        <p:txBody>
          <a:bodyPr/>
          <a:lstStyle/>
          <a:p>
            <a:fld id="{AA15D8DD-18AF-499A-84D6-535C0A82F0F5}" type="datetimeFigureOut">
              <a:rPr lang="en-US" smtClean="0"/>
              <a:t>1/31/2022</a:t>
            </a:fld>
            <a:endParaRPr lang="en-US"/>
          </a:p>
        </p:txBody>
      </p:sp>
      <p:sp>
        <p:nvSpPr>
          <p:cNvPr id="3" name="Footer Placeholder 2">
            <a:extLst>
              <a:ext uri="{FF2B5EF4-FFF2-40B4-BE49-F238E27FC236}">
                <a16:creationId xmlns:a16="http://schemas.microsoft.com/office/drawing/2014/main" id="{95F31B7C-4EAD-4B02-94AB-623325BF9D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23CCB-9E53-4260-9F47-2C8001EE8BC5}"/>
              </a:ext>
            </a:extLst>
          </p:cNvPr>
          <p:cNvSpPr>
            <a:spLocks noGrp="1"/>
          </p:cNvSpPr>
          <p:nvPr>
            <p:ph type="sldNum" sz="quarter" idx="12"/>
          </p:nvPr>
        </p:nvSpPr>
        <p:spPr/>
        <p:txBody>
          <a:bodyPr/>
          <a:lstStyle/>
          <a:p>
            <a:fld id="{CA9864A0-3DDA-43EC-8F7A-C90A0FDE8AAC}" type="slidenum">
              <a:rPr lang="en-US" smtClean="0"/>
              <a:t>‹#›</a:t>
            </a:fld>
            <a:endParaRPr lang="en-US"/>
          </a:p>
        </p:txBody>
      </p:sp>
    </p:spTree>
    <p:extLst>
      <p:ext uri="{BB962C8B-B14F-4D97-AF65-F5344CB8AC3E}">
        <p14:creationId xmlns:p14="http://schemas.microsoft.com/office/powerpoint/2010/main" val="1665788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53DC-7AC2-4DBE-9DAA-274AEB8C7A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F570FD-8F6D-4F2D-84EA-B6C86FD6FF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0E244C-6DC2-4A3C-ADB4-6343550F7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A106B3-CD31-4B7B-877B-00C75BA5FDE0}"/>
              </a:ext>
            </a:extLst>
          </p:cNvPr>
          <p:cNvSpPr>
            <a:spLocks noGrp="1"/>
          </p:cNvSpPr>
          <p:nvPr>
            <p:ph type="dt" sz="half" idx="10"/>
          </p:nvPr>
        </p:nvSpPr>
        <p:spPr/>
        <p:txBody>
          <a:bodyPr/>
          <a:lstStyle/>
          <a:p>
            <a:fld id="{AA15D8DD-18AF-499A-84D6-535C0A82F0F5}" type="datetimeFigureOut">
              <a:rPr lang="en-US" smtClean="0"/>
              <a:t>1/31/2022</a:t>
            </a:fld>
            <a:endParaRPr lang="en-US"/>
          </a:p>
        </p:txBody>
      </p:sp>
      <p:sp>
        <p:nvSpPr>
          <p:cNvPr id="6" name="Footer Placeholder 5">
            <a:extLst>
              <a:ext uri="{FF2B5EF4-FFF2-40B4-BE49-F238E27FC236}">
                <a16:creationId xmlns:a16="http://schemas.microsoft.com/office/drawing/2014/main" id="{ECF72D16-2067-4924-93FD-CDBDC1B4A5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54E59-8FF3-460A-88E4-781E51914103}"/>
              </a:ext>
            </a:extLst>
          </p:cNvPr>
          <p:cNvSpPr>
            <a:spLocks noGrp="1"/>
          </p:cNvSpPr>
          <p:nvPr>
            <p:ph type="sldNum" sz="quarter" idx="12"/>
          </p:nvPr>
        </p:nvSpPr>
        <p:spPr/>
        <p:txBody>
          <a:bodyPr/>
          <a:lstStyle/>
          <a:p>
            <a:fld id="{CA9864A0-3DDA-43EC-8F7A-C90A0FDE8AAC}" type="slidenum">
              <a:rPr lang="en-US" smtClean="0"/>
              <a:t>‹#›</a:t>
            </a:fld>
            <a:endParaRPr lang="en-US"/>
          </a:p>
        </p:txBody>
      </p:sp>
    </p:spTree>
    <p:extLst>
      <p:ext uri="{BB962C8B-B14F-4D97-AF65-F5344CB8AC3E}">
        <p14:creationId xmlns:p14="http://schemas.microsoft.com/office/powerpoint/2010/main" val="275851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BF5E-114D-4074-9DD7-581D0B5EF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6CB4F5-AC5F-48F3-8E7F-DA50F7B76F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0DCBE7-017F-4850-AD25-5BB87DE1A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1D237-4F55-403E-ACFB-AA09EF8CA200}"/>
              </a:ext>
            </a:extLst>
          </p:cNvPr>
          <p:cNvSpPr>
            <a:spLocks noGrp="1"/>
          </p:cNvSpPr>
          <p:nvPr>
            <p:ph type="dt" sz="half" idx="10"/>
          </p:nvPr>
        </p:nvSpPr>
        <p:spPr/>
        <p:txBody>
          <a:bodyPr/>
          <a:lstStyle/>
          <a:p>
            <a:fld id="{AA15D8DD-18AF-499A-84D6-535C0A82F0F5}" type="datetimeFigureOut">
              <a:rPr lang="en-US" smtClean="0"/>
              <a:t>1/31/2022</a:t>
            </a:fld>
            <a:endParaRPr lang="en-US"/>
          </a:p>
        </p:txBody>
      </p:sp>
      <p:sp>
        <p:nvSpPr>
          <p:cNvPr id="6" name="Footer Placeholder 5">
            <a:extLst>
              <a:ext uri="{FF2B5EF4-FFF2-40B4-BE49-F238E27FC236}">
                <a16:creationId xmlns:a16="http://schemas.microsoft.com/office/drawing/2014/main" id="{E59F3F6D-6E76-437B-81EA-492A3B72B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AAC8A9-28F4-4E55-9DB4-59C4A884DF3A}"/>
              </a:ext>
            </a:extLst>
          </p:cNvPr>
          <p:cNvSpPr>
            <a:spLocks noGrp="1"/>
          </p:cNvSpPr>
          <p:nvPr>
            <p:ph type="sldNum" sz="quarter" idx="12"/>
          </p:nvPr>
        </p:nvSpPr>
        <p:spPr/>
        <p:txBody>
          <a:bodyPr/>
          <a:lstStyle/>
          <a:p>
            <a:fld id="{CA9864A0-3DDA-43EC-8F7A-C90A0FDE8AAC}" type="slidenum">
              <a:rPr lang="en-US" smtClean="0"/>
              <a:t>‹#›</a:t>
            </a:fld>
            <a:endParaRPr lang="en-US"/>
          </a:p>
        </p:txBody>
      </p:sp>
    </p:spTree>
    <p:extLst>
      <p:ext uri="{BB962C8B-B14F-4D97-AF65-F5344CB8AC3E}">
        <p14:creationId xmlns:p14="http://schemas.microsoft.com/office/powerpoint/2010/main" val="405240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8FB21E-630D-40D6-9223-3A57FE9A61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08476A-34D5-4ABB-A182-18D31100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021AB-3E3E-40BE-ADCD-B2D176489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5D8DD-18AF-499A-84D6-535C0A82F0F5}" type="datetimeFigureOut">
              <a:rPr lang="en-US" smtClean="0"/>
              <a:t>1/31/2022</a:t>
            </a:fld>
            <a:endParaRPr lang="en-US"/>
          </a:p>
        </p:txBody>
      </p:sp>
      <p:sp>
        <p:nvSpPr>
          <p:cNvPr id="5" name="Footer Placeholder 4">
            <a:extLst>
              <a:ext uri="{FF2B5EF4-FFF2-40B4-BE49-F238E27FC236}">
                <a16:creationId xmlns:a16="http://schemas.microsoft.com/office/drawing/2014/main" id="{BB0C7F80-A7D4-4E86-91BB-3FC21528F9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215A3D-EC74-45AC-9A0A-A716F4EAFF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864A0-3DDA-43EC-8F7A-C90A0FDE8AAC}" type="slidenum">
              <a:rPr lang="en-US" smtClean="0"/>
              <a:t>‹#›</a:t>
            </a:fld>
            <a:endParaRPr lang="en-US"/>
          </a:p>
        </p:txBody>
      </p:sp>
    </p:spTree>
    <p:extLst>
      <p:ext uri="{BB962C8B-B14F-4D97-AF65-F5344CB8AC3E}">
        <p14:creationId xmlns:p14="http://schemas.microsoft.com/office/powerpoint/2010/main" val="2013416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illuminatedlvg.com/2012/11/21-days-of-contagious-gratitude-day-21.html" TargetMode="External"/><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ata-flair.training/blogs/python-deep-learning-project-handwritten-digit-recognitio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3" name="Straight Connector 22">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9" name="Oval 28">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9" name="Straight Connector 38">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7" name="Straight Connector 46">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7797535-29C8-4886-A508-F047C71D6FE9}"/>
              </a:ext>
            </a:extLst>
          </p:cNvPr>
          <p:cNvSpPr>
            <a:spLocks noGrp="1"/>
          </p:cNvSpPr>
          <p:nvPr>
            <p:ph type="title"/>
          </p:nvPr>
        </p:nvSpPr>
        <p:spPr>
          <a:xfrm>
            <a:off x="630936" y="495992"/>
            <a:ext cx="4195140" cy="5638831"/>
          </a:xfrm>
          <a:noFill/>
        </p:spPr>
        <p:txBody>
          <a:bodyPr anchor="ctr">
            <a:normAutofit/>
          </a:bodyPr>
          <a:lstStyle/>
          <a:p>
            <a:r>
              <a:rPr lang="en-US">
                <a:latin typeface="Algerian" panose="04020705040A02060702" pitchFamily="82" charset="0"/>
              </a:rPr>
              <a:t>PSFD PRESENTATION </a:t>
            </a:r>
          </a:p>
        </p:txBody>
      </p:sp>
      <p:graphicFrame>
        <p:nvGraphicFramePr>
          <p:cNvPr id="14" name="Content Placeholder 2">
            <a:extLst>
              <a:ext uri="{FF2B5EF4-FFF2-40B4-BE49-F238E27FC236}">
                <a16:creationId xmlns:a16="http://schemas.microsoft.com/office/drawing/2014/main" id="{F702AF2C-1A32-43A1-88D8-86CDA3F7AE3E}"/>
              </a:ext>
            </a:extLst>
          </p:cNvPr>
          <p:cNvGraphicFramePr>
            <a:graphicFrameLocks noGrp="1"/>
          </p:cNvGraphicFramePr>
          <p:nvPr>
            <p:ph idx="1"/>
            <p:extLst>
              <p:ext uri="{D42A27DB-BD31-4B8C-83A1-F6EECF244321}">
                <p14:modId xmlns:p14="http://schemas.microsoft.com/office/powerpoint/2010/main" val="320016286"/>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0235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074" name="Picture 2" descr="A Comprehensive Guide to Convolutional Neural Networks — the ELI5 way | by  Sumit Saha | Towards Data Science">
            <a:extLst>
              <a:ext uri="{FF2B5EF4-FFF2-40B4-BE49-F238E27FC236}">
                <a16:creationId xmlns:a16="http://schemas.microsoft.com/office/drawing/2014/main" id="{B206DCC2-DEF1-4985-B0C0-EC94DC741D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81"/>
          <a:stretch/>
        </p:blipFill>
        <p:spPr bwMode="auto">
          <a:xfrm>
            <a:off x="321733" y="321733"/>
            <a:ext cx="11548534" cy="621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71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BB19-9D32-4451-8FC5-49DE4E7DADA9}"/>
              </a:ext>
            </a:extLst>
          </p:cNvPr>
          <p:cNvSpPr>
            <a:spLocks noGrp="1"/>
          </p:cNvSpPr>
          <p:nvPr>
            <p:ph type="title"/>
          </p:nvPr>
        </p:nvSpPr>
        <p:spPr>
          <a:xfrm>
            <a:off x="613352" y="381522"/>
            <a:ext cx="5314536" cy="1325563"/>
          </a:xfrm>
        </p:spPr>
        <p:txBody>
          <a:bodyPr vert="horz" lIns="91440" tIns="45720" rIns="91440" bIns="45720" rtlCol="0" anchor="ctr">
            <a:normAutofit/>
          </a:bodyPr>
          <a:lstStyle/>
          <a:p>
            <a:r>
              <a:rPr lang="en-US" dirty="0">
                <a:latin typeface="Algerian" panose="04020705040A02060702" pitchFamily="82" charset="0"/>
              </a:rPr>
              <a:t>Discussion :</a:t>
            </a:r>
          </a:p>
        </p:txBody>
      </p:sp>
      <p:sp>
        <p:nvSpPr>
          <p:cNvPr id="8" name="TextBox 3">
            <a:extLst>
              <a:ext uri="{FF2B5EF4-FFF2-40B4-BE49-F238E27FC236}">
                <a16:creationId xmlns:a16="http://schemas.microsoft.com/office/drawing/2014/main" id="{719DFF33-B13F-4AC7-A4A1-1E84973DE4F0}"/>
              </a:ext>
            </a:extLst>
          </p:cNvPr>
          <p:cNvSpPr txBox="1"/>
          <p:nvPr/>
        </p:nvSpPr>
        <p:spPr>
          <a:xfrm>
            <a:off x="89985" y="1707085"/>
            <a:ext cx="6725357" cy="4396990"/>
          </a:xfrm>
          <a:prstGeom prst="rect">
            <a:avLst/>
          </a:prstGeom>
        </p:spPr>
        <p:txBody>
          <a:bodyPr vert="horz" lIns="91440" tIns="45720" rIns="91440" bIns="45720" rtlCol="0" anchor="t">
            <a:normAutofit/>
          </a:bodyPr>
          <a:lstStyle/>
          <a:p>
            <a:pPr>
              <a:lnSpc>
                <a:spcPct val="90000"/>
              </a:lnSpc>
              <a:spcAft>
                <a:spcPts val="600"/>
              </a:spcAft>
            </a:pPr>
            <a:r>
              <a:rPr lang="en-US" sz="2200" dirty="0">
                <a:latin typeface="Amasis MT Pro" panose="02040504050005020304" pitchFamily="18" charset="0"/>
              </a:rPr>
              <a:t>For the implementation of our project we discussed about Deep Learning concepts.</a:t>
            </a:r>
          </a:p>
          <a:p>
            <a:pPr marL="342900" indent="-342900">
              <a:lnSpc>
                <a:spcPct val="90000"/>
              </a:lnSpc>
              <a:spcAft>
                <a:spcPts val="600"/>
              </a:spcAft>
              <a:buFont typeface="Wingdings" panose="05000000000000000000" pitchFamily="2" charset="2"/>
              <a:buChar char="Ø"/>
            </a:pPr>
            <a:r>
              <a:rPr lang="en-US" sz="2200" dirty="0">
                <a:latin typeface="Amasis MT Pro" panose="02040504050005020304" pitchFamily="18" charset="0"/>
              </a:rPr>
              <a:t>Mainly we can categorize Deep learning into two types and then we further drill down each type into various deep learning algorithms.</a:t>
            </a:r>
          </a:p>
          <a:p>
            <a:pPr>
              <a:lnSpc>
                <a:spcPct val="90000"/>
              </a:lnSpc>
              <a:spcAft>
                <a:spcPts val="600"/>
              </a:spcAft>
            </a:pPr>
            <a:endParaRPr lang="en-US" sz="1300" dirty="0"/>
          </a:p>
        </p:txBody>
      </p:sp>
      <p:sp>
        <p:nvSpPr>
          <p:cNvPr id="48" name="Freeform: Shape 4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Web of wires showing connections between groups and singles">
            <a:extLst>
              <a:ext uri="{FF2B5EF4-FFF2-40B4-BE49-F238E27FC236}">
                <a16:creationId xmlns:a16="http://schemas.microsoft.com/office/drawing/2014/main" id="{61050F4B-A0B8-4AE3-8413-046A6444FA46}"/>
              </a:ext>
            </a:extLst>
          </p:cNvPr>
          <p:cNvPicPr>
            <a:picLocks noChangeAspect="1"/>
          </p:cNvPicPr>
          <p:nvPr/>
        </p:nvPicPr>
        <p:blipFill rotWithShape="1">
          <a:blip r:embed="rId2"/>
          <a:srcRect l="25582" r="10185"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pic>
        <p:nvPicPr>
          <p:cNvPr id="4" name="Picture 3">
            <a:extLst>
              <a:ext uri="{FF2B5EF4-FFF2-40B4-BE49-F238E27FC236}">
                <a16:creationId xmlns:a16="http://schemas.microsoft.com/office/drawing/2014/main" id="{6A935B21-6E70-49F4-830B-F84703779362}"/>
              </a:ext>
            </a:extLst>
          </p:cNvPr>
          <p:cNvPicPr>
            <a:picLocks noChangeAspect="1"/>
          </p:cNvPicPr>
          <p:nvPr/>
        </p:nvPicPr>
        <p:blipFill>
          <a:blip r:embed="rId3"/>
          <a:stretch>
            <a:fillRect/>
          </a:stretch>
        </p:blipFill>
        <p:spPr>
          <a:xfrm>
            <a:off x="256717" y="3640361"/>
            <a:ext cx="6326063" cy="3021107"/>
          </a:xfrm>
          <a:prstGeom prst="rect">
            <a:avLst/>
          </a:prstGeom>
          <a:ln>
            <a:noFill/>
          </a:ln>
          <a:effectLst>
            <a:softEdge rad="112500"/>
          </a:effectLst>
        </p:spPr>
      </p:pic>
    </p:spTree>
    <p:extLst>
      <p:ext uri="{BB962C8B-B14F-4D97-AF65-F5344CB8AC3E}">
        <p14:creationId xmlns:p14="http://schemas.microsoft.com/office/powerpoint/2010/main" val="38226615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BB19-9D32-4451-8FC5-49DE4E7DADA9}"/>
              </a:ext>
            </a:extLst>
          </p:cNvPr>
          <p:cNvSpPr>
            <a:spLocks noGrp="1"/>
          </p:cNvSpPr>
          <p:nvPr>
            <p:ph type="title"/>
          </p:nvPr>
        </p:nvSpPr>
        <p:spPr>
          <a:xfrm>
            <a:off x="117957" y="59534"/>
            <a:ext cx="5609220" cy="909396"/>
          </a:xfrm>
        </p:spPr>
        <p:txBody>
          <a:bodyPr vert="horz" lIns="91440" tIns="45720" rIns="91440" bIns="45720" rtlCol="0" anchor="ctr">
            <a:normAutofit/>
          </a:bodyPr>
          <a:lstStyle/>
          <a:p>
            <a:r>
              <a:rPr lang="en-US" dirty="0">
                <a:latin typeface="Algerian" panose="04020705040A02060702" pitchFamily="82" charset="0"/>
              </a:rPr>
              <a:t>Discussion :</a:t>
            </a:r>
          </a:p>
        </p:txBody>
      </p:sp>
      <p:sp>
        <p:nvSpPr>
          <p:cNvPr id="8" name="TextBox 3">
            <a:extLst>
              <a:ext uri="{FF2B5EF4-FFF2-40B4-BE49-F238E27FC236}">
                <a16:creationId xmlns:a16="http://schemas.microsoft.com/office/drawing/2014/main" id="{719DFF33-B13F-4AC7-A4A1-1E84973DE4F0}"/>
              </a:ext>
            </a:extLst>
          </p:cNvPr>
          <p:cNvSpPr txBox="1"/>
          <p:nvPr/>
        </p:nvSpPr>
        <p:spPr>
          <a:xfrm>
            <a:off x="24784" y="814573"/>
            <a:ext cx="6725357" cy="3651729"/>
          </a:xfrm>
          <a:prstGeom prst="rect">
            <a:avLst/>
          </a:prstGeom>
        </p:spPr>
        <p:txBody>
          <a:bodyPr vert="horz" lIns="91440" tIns="45720" rIns="91440" bIns="45720" rtlCol="0" anchor="t">
            <a:noAutofit/>
          </a:bodyPr>
          <a:lstStyle/>
          <a:p>
            <a:pPr>
              <a:lnSpc>
                <a:spcPct val="90000"/>
              </a:lnSpc>
              <a:spcAft>
                <a:spcPts val="600"/>
              </a:spcAft>
            </a:pPr>
            <a:r>
              <a:rPr lang="en-US" sz="1900" dirty="0">
                <a:latin typeface="Amasis MT Pro" panose="02040504050005020304" pitchFamily="18" charset="0"/>
              </a:rPr>
              <a:t>We discussed supervised deep learning concepts.</a:t>
            </a:r>
          </a:p>
          <a:p>
            <a:pPr>
              <a:lnSpc>
                <a:spcPct val="90000"/>
              </a:lnSpc>
              <a:spcAft>
                <a:spcPts val="600"/>
              </a:spcAft>
            </a:pPr>
            <a:r>
              <a:rPr lang="en-US" sz="1900" b="1" dirty="0">
                <a:latin typeface="Amasis MT Pro" panose="02040504050005020304" pitchFamily="18" charset="0"/>
              </a:rPr>
              <a:t>1. Artificial Neural Network</a:t>
            </a:r>
          </a:p>
          <a:p>
            <a:pPr>
              <a:lnSpc>
                <a:spcPct val="90000"/>
              </a:lnSpc>
              <a:spcAft>
                <a:spcPts val="600"/>
              </a:spcAft>
            </a:pPr>
            <a:r>
              <a:rPr lang="en-US" sz="1900" dirty="0">
                <a:latin typeface="Amasis MT Pro" panose="02040504050005020304" pitchFamily="18" charset="0"/>
              </a:rPr>
              <a:t>An artificial Neural Network is the component of a computing system designed in such a way that the human brain analyzes and makes a decision. ANN is the building block of deep learning and solves the problem that seems impossible or very difficult by humans.</a:t>
            </a:r>
          </a:p>
          <a:p>
            <a:pPr>
              <a:lnSpc>
                <a:spcPct val="90000"/>
              </a:lnSpc>
              <a:spcAft>
                <a:spcPts val="600"/>
              </a:spcAft>
            </a:pPr>
            <a:r>
              <a:rPr lang="en-US" sz="1900" b="1" dirty="0">
                <a:latin typeface="Amasis MT Pro" panose="02040504050005020304" pitchFamily="18" charset="0"/>
              </a:rPr>
              <a:t>2. Convolutional Neural Network</a:t>
            </a:r>
          </a:p>
          <a:p>
            <a:pPr>
              <a:lnSpc>
                <a:spcPct val="90000"/>
              </a:lnSpc>
              <a:spcAft>
                <a:spcPts val="600"/>
              </a:spcAft>
            </a:pPr>
            <a:r>
              <a:rPr lang="en-US" sz="1900" dirty="0">
                <a:latin typeface="Amasis MT Pro" panose="02040504050005020304" pitchFamily="18" charset="0"/>
              </a:rPr>
              <a:t>CNN is a supervised type of Deep learning, most preferable used in image recognition and computer vision. CNN has multiple layers that process and extract important features from the image.</a:t>
            </a:r>
          </a:p>
        </p:txBody>
      </p:sp>
      <p:sp>
        <p:nvSpPr>
          <p:cNvPr id="48" name="Freeform: Shape 4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Web of wires showing connections between groups and singles">
            <a:extLst>
              <a:ext uri="{FF2B5EF4-FFF2-40B4-BE49-F238E27FC236}">
                <a16:creationId xmlns:a16="http://schemas.microsoft.com/office/drawing/2014/main" id="{61050F4B-A0B8-4AE3-8413-046A6444FA46}"/>
              </a:ext>
            </a:extLst>
          </p:cNvPr>
          <p:cNvPicPr>
            <a:picLocks noChangeAspect="1"/>
          </p:cNvPicPr>
          <p:nvPr/>
        </p:nvPicPr>
        <p:blipFill rotWithShape="1">
          <a:blip r:embed="rId2"/>
          <a:srcRect l="25582" r="10185"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7" name="TextBox 3">
            <a:extLst>
              <a:ext uri="{FF2B5EF4-FFF2-40B4-BE49-F238E27FC236}">
                <a16:creationId xmlns:a16="http://schemas.microsoft.com/office/drawing/2014/main" id="{90E2DDA0-5557-4CC2-8701-694FC34D4DF1}"/>
              </a:ext>
            </a:extLst>
          </p:cNvPr>
          <p:cNvSpPr txBox="1"/>
          <p:nvPr/>
        </p:nvSpPr>
        <p:spPr>
          <a:xfrm>
            <a:off x="0" y="4286074"/>
            <a:ext cx="7764323" cy="1787214"/>
          </a:xfrm>
          <a:prstGeom prst="rect">
            <a:avLst/>
          </a:prstGeom>
        </p:spPr>
        <p:txBody>
          <a:bodyPr vert="horz" lIns="91440" tIns="45720" rIns="91440" bIns="45720" rtlCol="0" anchor="t">
            <a:noAutofit/>
          </a:bodyPr>
          <a:lstStyle/>
          <a:p>
            <a:pPr>
              <a:lnSpc>
                <a:spcPct val="90000"/>
              </a:lnSpc>
              <a:spcAft>
                <a:spcPts val="600"/>
              </a:spcAft>
            </a:pPr>
            <a:r>
              <a:rPr lang="en-US" sz="1900" b="1" dirty="0">
                <a:latin typeface="Amasis MT Pro" panose="02040504050005020304" pitchFamily="18" charset="0"/>
              </a:rPr>
              <a:t>3. Recurrent Neural Networks (RNNs)</a:t>
            </a:r>
          </a:p>
          <a:p>
            <a:pPr>
              <a:lnSpc>
                <a:spcPct val="90000"/>
              </a:lnSpc>
              <a:spcAft>
                <a:spcPts val="600"/>
              </a:spcAft>
            </a:pPr>
            <a:r>
              <a:rPr lang="en-US" sz="1900" dirty="0">
                <a:latin typeface="Amasis MT Pro" panose="02040504050005020304" pitchFamily="18" charset="0"/>
              </a:rPr>
              <a:t>RNN is a type of supervised deep learning where the output from the previous step is fed as input to the current step. RNN deep learning algorithm is best suited for sequential data. RNN is most preferably used in image captioning, time-series analysis, natural-language processing, handwriting recognition, and machine translation.</a:t>
            </a:r>
          </a:p>
        </p:txBody>
      </p:sp>
      <p:sp>
        <p:nvSpPr>
          <p:cNvPr id="10" name="TextBox 3">
            <a:extLst>
              <a:ext uri="{FF2B5EF4-FFF2-40B4-BE49-F238E27FC236}">
                <a16:creationId xmlns:a16="http://schemas.microsoft.com/office/drawing/2014/main" id="{71452C21-EAFA-4578-B3F8-ED2DC1AE2393}"/>
              </a:ext>
            </a:extLst>
          </p:cNvPr>
          <p:cNvSpPr txBox="1"/>
          <p:nvPr/>
        </p:nvSpPr>
        <p:spPr>
          <a:xfrm>
            <a:off x="24784" y="6056996"/>
            <a:ext cx="11769283" cy="595849"/>
          </a:xfrm>
          <a:prstGeom prst="rect">
            <a:avLst/>
          </a:prstGeom>
        </p:spPr>
        <p:txBody>
          <a:bodyPr vert="horz" lIns="91440" tIns="45720" rIns="91440" bIns="45720" rtlCol="0" anchor="t">
            <a:noAutofit/>
          </a:bodyPr>
          <a:lstStyle/>
          <a:p>
            <a:pPr>
              <a:lnSpc>
                <a:spcPct val="90000"/>
              </a:lnSpc>
              <a:spcAft>
                <a:spcPts val="600"/>
              </a:spcAft>
            </a:pPr>
            <a:r>
              <a:rPr lang="en-US" sz="1900" dirty="0">
                <a:latin typeface="Amasis MT Pro" panose="02040504050005020304" pitchFamily="18" charset="0"/>
              </a:rPr>
              <a:t>From the above concepts we have chosen </a:t>
            </a:r>
            <a:r>
              <a:rPr lang="en-US" sz="1900" i="1" dirty="0">
                <a:latin typeface="Amasis MT Pro" panose="02040504050005020304" pitchFamily="18" charset="0"/>
              </a:rPr>
              <a:t>Convolutional Neural Network </a:t>
            </a:r>
            <a:r>
              <a:rPr lang="en-US" sz="1900" dirty="0">
                <a:latin typeface="Amasis MT Pro" panose="02040504050005020304" pitchFamily="18" charset="0"/>
              </a:rPr>
              <a:t>which meets the requirements of our Project Implementation.</a:t>
            </a:r>
          </a:p>
        </p:txBody>
      </p:sp>
    </p:spTree>
    <p:extLst>
      <p:ext uri="{BB962C8B-B14F-4D97-AF65-F5344CB8AC3E}">
        <p14:creationId xmlns:p14="http://schemas.microsoft.com/office/powerpoint/2010/main" val="1882567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6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8C812-80C5-43A9-97E7-A115C5C3653C}"/>
              </a:ext>
            </a:extLst>
          </p:cNvPr>
          <p:cNvSpPr>
            <a:spLocks noGrp="1"/>
          </p:cNvSpPr>
          <p:nvPr>
            <p:ph type="title"/>
          </p:nvPr>
        </p:nvSpPr>
        <p:spPr>
          <a:xfrm>
            <a:off x="193139" y="1355597"/>
            <a:ext cx="4368602" cy="922329"/>
          </a:xfrm>
        </p:spPr>
        <p:txBody>
          <a:bodyPr vert="horz" lIns="91440" tIns="45720" rIns="91440" bIns="45720" rtlCol="0" anchor="b">
            <a:normAutofit/>
          </a:bodyPr>
          <a:lstStyle/>
          <a:p>
            <a:r>
              <a:rPr lang="en-US" sz="5400" dirty="0">
                <a:latin typeface="Algerian" panose="04020705040A02060702" pitchFamily="82" charset="0"/>
              </a:rPr>
              <a:t>Conclusion:</a:t>
            </a:r>
          </a:p>
        </p:txBody>
      </p:sp>
      <p:sp>
        <p:nvSpPr>
          <p:cNvPr id="7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3">
            <a:extLst>
              <a:ext uri="{FF2B5EF4-FFF2-40B4-BE49-F238E27FC236}">
                <a16:creationId xmlns:a16="http://schemas.microsoft.com/office/drawing/2014/main" id="{7DB7BCFF-5B55-4766-8121-8BB27FC9E4F6}"/>
              </a:ext>
            </a:extLst>
          </p:cNvPr>
          <p:cNvSpPr txBox="1"/>
          <p:nvPr/>
        </p:nvSpPr>
        <p:spPr>
          <a:xfrm>
            <a:off x="76200" y="2872899"/>
            <a:ext cx="5235502" cy="398509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Several OCR systems were studied and accurate methods, techniques were analyzed. OCR is a challenging area of research and introduces new challenges with its changing dynamics. </a:t>
            </a:r>
          </a:p>
          <a:p>
            <a:pPr indent="-228600">
              <a:lnSpc>
                <a:spcPct val="90000"/>
              </a:lnSpc>
              <a:spcAft>
                <a:spcPts val="600"/>
              </a:spcAft>
              <a:buFont typeface="Arial" panose="020B0604020202020204" pitchFamily="34" charset="0"/>
              <a:buChar char="•"/>
            </a:pPr>
            <a:r>
              <a:rPr lang="en-US" sz="2000"/>
              <a:t>The </a:t>
            </a:r>
            <a:r>
              <a:rPr lang="en-US" sz="2000" dirty="0"/>
              <a:t>most widely used Machine learning algorithm i.e CNN will be trained and tested on the same dataset in order acquire the comparison between the classifiers. Utilizing these deep learning techniques, a high amount of accuracy can be obtained</a:t>
            </a:r>
          </a:p>
          <a:p>
            <a:pPr indent="-228600">
              <a:lnSpc>
                <a:spcPct val="90000"/>
              </a:lnSpc>
              <a:spcAft>
                <a:spcPts val="600"/>
              </a:spcAft>
              <a:buFont typeface="Arial" panose="020B0604020202020204" pitchFamily="34" charset="0"/>
              <a:buChar char="•"/>
            </a:pPr>
            <a:endParaRPr lang="en-US" sz="2000" dirty="0"/>
          </a:p>
        </p:txBody>
      </p:sp>
      <p:pic>
        <p:nvPicPr>
          <p:cNvPr id="5" name="Picture 4" descr="One in a crowd">
            <a:extLst>
              <a:ext uri="{FF2B5EF4-FFF2-40B4-BE49-F238E27FC236}">
                <a16:creationId xmlns:a16="http://schemas.microsoft.com/office/drawing/2014/main" id="{675DAB96-229F-4CAC-9220-4A8EED48F4B4}"/>
              </a:ext>
            </a:extLst>
          </p:cNvPr>
          <p:cNvPicPr>
            <a:picLocks noChangeAspect="1"/>
          </p:cNvPicPr>
          <p:nvPr/>
        </p:nvPicPr>
        <p:blipFill rotWithShape="1">
          <a:blip r:embed="rId2"/>
          <a:srcRect l="16744" r="802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484209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1254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Shape 18">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Rectangle 2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66DE4-8684-46E3-AEFD-91F9D683D2FD}"/>
              </a:ext>
            </a:extLst>
          </p:cNvPr>
          <p:cNvSpPr>
            <a:spLocks noGrp="1"/>
          </p:cNvSpPr>
          <p:nvPr>
            <p:ph type="title"/>
          </p:nvPr>
        </p:nvSpPr>
        <p:spPr>
          <a:xfrm>
            <a:off x="2381534" y="1344304"/>
            <a:ext cx="7383673" cy="2549216"/>
          </a:xfrm>
        </p:spPr>
        <p:txBody>
          <a:bodyPr vert="horz" lIns="91440" tIns="45720" rIns="91440" bIns="45720" rtlCol="0" anchor="b">
            <a:normAutofit/>
          </a:bodyPr>
          <a:lstStyle/>
          <a:p>
            <a:pPr algn="ctr"/>
            <a:r>
              <a:rPr lang="en-US" sz="5400" kern="1200" dirty="0">
                <a:solidFill>
                  <a:schemeClr val="bg1"/>
                </a:solidFill>
                <a:effectLst>
                  <a:glow rad="228600">
                    <a:schemeClr val="tx1">
                      <a:alpha val="40000"/>
                    </a:schemeClr>
                  </a:glow>
                </a:effectLst>
                <a:latin typeface="Algerian" panose="04020705040A02060702" pitchFamily="82" charset="0"/>
              </a:rPr>
              <a:t>Handwritten Digit Recognition using Python</a:t>
            </a:r>
            <a:endParaRPr lang="en-US" sz="5400" kern="1200" dirty="0">
              <a:solidFill>
                <a:schemeClr val="bg1"/>
              </a:solidFill>
              <a:latin typeface="Algerian" panose="04020705040A02060702" pitchFamily="82" charset="0"/>
            </a:endParaRPr>
          </a:p>
        </p:txBody>
      </p:sp>
      <p:sp>
        <p:nvSpPr>
          <p:cNvPr id="27" name="Oval 2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A7A5E67D-7C21-45B9-91B6-1EC417BDBF18}"/>
              </a:ext>
            </a:extLst>
          </p:cNvPr>
          <p:cNvSpPr txBox="1"/>
          <p:nvPr/>
        </p:nvSpPr>
        <p:spPr>
          <a:xfrm>
            <a:off x="2198519" y="4529611"/>
            <a:ext cx="7886514" cy="923330"/>
          </a:xfrm>
          <a:prstGeom prst="rect">
            <a:avLst/>
          </a:prstGeom>
          <a:noFill/>
        </p:spPr>
        <p:txBody>
          <a:bodyPr wrap="square" rtlCol="0">
            <a:spAutoFit/>
          </a:bodyPr>
          <a:lstStyle/>
          <a:p>
            <a:r>
              <a:rPr lang="en-US" i="1" dirty="0">
                <a:solidFill>
                  <a:schemeClr val="bg1"/>
                </a:solidFill>
                <a:latin typeface="Algerian" panose="04020705040A02060702" pitchFamily="82" charset="0"/>
              </a:rPr>
              <a:t>REFERENCE</a:t>
            </a:r>
            <a:r>
              <a:rPr lang="en-US" dirty="0">
                <a:solidFill>
                  <a:schemeClr val="bg1"/>
                </a:solidFill>
                <a:latin typeface="Algerian" panose="04020705040A02060702" pitchFamily="82" charset="0"/>
              </a:rPr>
              <a:t>: </a:t>
            </a:r>
            <a:r>
              <a:rPr lang="en-US" dirty="0">
                <a:latin typeface="Algerian" panose="04020705040A02060702" pitchFamily="82" charset="0"/>
                <a:hlinkClick r:id="rId2"/>
              </a:rPr>
              <a:t>Deep Learning Project - Handwritten Digit Recognition using Python - </a:t>
            </a:r>
            <a:r>
              <a:rPr lang="en-US" dirty="0" err="1">
                <a:latin typeface="Algerian" panose="04020705040A02060702" pitchFamily="82" charset="0"/>
                <a:hlinkClick r:id="rId2"/>
              </a:rPr>
              <a:t>DataFlair</a:t>
            </a:r>
            <a:r>
              <a:rPr lang="en-US" dirty="0">
                <a:latin typeface="Algerian" panose="04020705040A02060702" pitchFamily="82" charset="0"/>
                <a:hlinkClick r:id="rId2"/>
              </a:rPr>
              <a:t> (data-</a:t>
            </a:r>
            <a:r>
              <a:rPr lang="en-US" dirty="0" err="1">
                <a:latin typeface="Algerian" panose="04020705040A02060702" pitchFamily="82" charset="0"/>
                <a:hlinkClick r:id="rId2"/>
              </a:rPr>
              <a:t>flair.training</a:t>
            </a:r>
            <a:r>
              <a:rPr lang="en-US" dirty="0">
                <a:latin typeface="Algerian" panose="04020705040A02060702" pitchFamily="82" charset="0"/>
                <a:hlinkClick r:id="rId2"/>
              </a:rPr>
              <a:t>)</a:t>
            </a:r>
            <a:endParaRPr lang="en-US" dirty="0">
              <a:latin typeface="Algerian" panose="04020705040A02060702" pitchFamily="82" charset="0"/>
            </a:endParaRPr>
          </a:p>
          <a:p>
            <a:endParaRPr lang="en-IN" dirty="0"/>
          </a:p>
        </p:txBody>
      </p:sp>
    </p:spTree>
    <p:extLst>
      <p:ext uri="{BB962C8B-B14F-4D97-AF65-F5344CB8AC3E}">
        <p14:creationId xmlns:p14="http://schemas.microsoft.com/office/powerpoint/2010/main" val="5318842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ailroad tracks intersecting">
            <a:extLst>
              <a:ext uri="{FF2B5EF4-FFF2-40B4-BE49-F238E27FC236}">
                <a16:creationId xmlns:a16="http://schemas.microsoft.com/office/drawing/2014/main" id="{95FBA615-9162-4A91-8A9B-3CB274E6AB37}"/>
              </a:ext>
            </a:extLst>
          </p:cNvPr>
          <p:cNvPicPr>
            <a:picLocks noChangeAspect="1"/>
          </p:cNvPicPr>
          <p:nvPr/>
        </p:nvPicPr>
        <p:blipFill rotWithShape="1">
          <a:blip r:embed="rId2">
            <a:alphaModFix amt="40000"/>
          </a:blip>
          <a:srcRect t="15068" b="28682"/>
          <a:stretch/>
        </p:blipFill>
        <p:spPr>
          <a:xfrm>
            <a:off x="20" y="0"/>
            <a:ext cx="12191980" cy="6857990"/>
          </a:xfrm>
          <a:prstGeom prst="rect">
            <a:avLst/>
          </a:prstGeom>
        </p:spPr>
      </p:pic>
      <p:sp>
        <p:nvSpPr>
          <p:cNvPr id="2" name="Title 1">
            <a:extLst>
              <a:ext uri="{FF2B5EF4-FFF2-40B4-BE49-F238E27FC236}">
                <a16:creationId xmlns:a16="http://schemas.microsoft.com/office/drawing/2014/main" id="{FA9113E2-845C-4C19-8EED-4CDDCD60409B}"/>
              </a:ext>
            </a:extLst>
          </p:cNvPr>
          <p:cNvSpPr>
            <a:spLocks noGrp="1"/>
          </p:cNvSpPr>
          <p:nvPr>
            <p:ph type="title"/>
          </p:nvPr>
        </p:nvSpPr>
        <p:spPr>
          <a:xfrm>
            <a:off x="841249" y="941832"/>
            <a:ext cx="10506456" cy="2057400"/>
          </a:xfrm>
        </p:spPr>
        <p:txBody>
          <a:bodyPr vert="horz" lIns="91440" tIns="45720" rIns="91440" bIns="45720" rtlCol="0" anchor="b">
            <a:normAutofit/>
          </a:bodyPr>
          <a:lstStyle/>
          <a:p>
            <a:pPr algn="ctr"/>
            <a:r>
              <a:rPr lang="en-US" sz="6000" dirty="0">
                <a:latin typeface="Algerian" panose="04020705040A02060702" pitchFamily="82" charset="0"/>
              </a:rPr>
              <a:t>Outline</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DEDF081-D326-400B-9817-973143C54DE4}"/>
              </a:ext>
            </a:extLst>
          </p:cNvPr>
          <p:cNvSpPr txBox="1"/>
          <p:nvPr/>
        </p:nvSpPr>
        <p:spPr>
          <a:xfrm>
            <a:off x="542925" y="3502151"/>
            <a:ext cx="10804779" cy="3174873"/>
          </a:xfrm>
          <a:prstGeom prst="rect">
            <a:avLst/>
          </a:prstGeom>
        </p:spPr>
        <p:txBody>
          <a:bodyPr vert="horz" lIns="91440" tIns="45720" rIns="91440" bIns="45720" rtlCol="0">
            <a:normAutofit fontScale="92500" lnSpcReduction="10000"/>
          </a:bodyPr>
          <a:lstStyle/>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Abstract</a:t>
            </a:r>
          </a:p>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Introduction</a:t>
            </a:r>
          </a:p>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Literature Review</a:t>
            </a:r>
          </a:p>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Methods</a:t>
            </a:r>
          </a:p>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Discussion</a:t>
            </a:r>
          </a:p>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Conclusion</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9912269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BF7788-03A3-49B5-9649-CFA6A1268B77}"/>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latin typeface="Algerian" panose="04020705040A02060702" pitchFamily="82" charset="0"/>
              </a:rPr>
              <a:t>Abstract</a:t>
            </a:r>
            <a:endParaRPr lang="en-IN" dirty="0">
              <a:solidFill>
                <a:schemeClr val="bg1"/>
              </a:solidFill>
              <a:latin typeface="Algerian" panose="04020705040A02060702" pitchFamily="82" charset="0"/>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28A41E8B-2F08-4938-833A-100705662B4D}"/>
              </a:ext>
            </a:extLst>
          </p:cNvPr>
          <p:cNvSpPr>
            <a:spLocks noGrp="1"/>
          </p:cNvSpPr>
          <p:nvPr>
            <p:ph idx="1"/>
          </p:nvPr>
        </p:nvSpPr>
        <p:spPr>
          <a:xfrm>
            <a:off x="5718229" y="861934"/>
            <a:ext cx="6228800" cy="5112754"/>
          </a:xfrm>
        </p:spPr>
        <p:txBody>
          <a:bodyPr>
            <a:normAutofit fontScale="92500" lnSpcReduction="10000"/>
          </a:bodyPr>
          <a:lstStyle/>
          <a:p>
            <a:r>
              <a:rPr lang="en-US" dirty="0">
                <a:solidFill>
                  <a:schemeClr val="bg1"/>
                </a:solidFill>
              </a:rPr>
              <a:t>Optical Character Recognition (OCR) is a subfield of Image Processing which is concerned with extracting text from images or scanned documents. </a:t>
            </a:r>
          </a:p>
          <a:p>
            <a:r>
              <a:rPr lang="en-US" dirty="0">
                <a:solidFill>
                  <a:schemeClr val="bg1"/>
                </a:solidFill>
              </a:rPr>
              <a:t>An OCR system depends mainly on feature extraction, recognition and classification into appropriate labels.</a:t>
            </a:r>
          </a:p>
          <a:p>
            <a:r>
              <a:rPr lang="en-US" dirty="0">
                <a:solidFill>
                  <a:schemeClr val="bg1"/>
                </a:solidFill>
              </a:rPr>
              <a:t>In this project, we have chosen to focus on recognizing handwritten digits with at most accuracy. </a:t>
            </a:r>
          </a:p>
          <a:p>
            <a:r>
              <a:rPr lang="en-US" dirty="0">
                <a:solidFill>
                  <a:schemeClr val="bg1"/>
                </a:solidFill>
              </a:rPr>
              <a:t>The challenge in this project is to use basic Image Correlation, also known as Matrix Matching, techniques in order to maximize the accuracy of the handwritten digits.</a:t>
            </a:r>
            <a:endParaRPr lang="en-IN"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1811634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A410EE0-5E29-4AC2-B7A3-1AD3C4A6C658}"/>
              </a:ext>
            </a:extLst>
          </p:cNvPr>
          <p:cNvSpPr>
            <a:spLocks noGrp="1"/>
          </p:cNvSpPr>
          <p:nvPr>
            <p:ph type="title"/>
          </p:nvPr>
        </p:nvSpPr>
        <p:spPr>
          <a:xfrm>
            <a:off x="212542" y="1735846"/>
            <a:ext cx="4269464" cy="3364112"/>
          </a:xfrm>
        </p:spPr>
        <p:txBody>
          <a:bodyPr anchor="ctr">
            <a:normAutofit/>
          </a:bodyPr>
          <a:lstStyle/>
          <a:p>
            <a:r>
              <a:rPr lang="en-US" sz="4800" dirty="0">
                <a:solidFill>
                  <a:schemeClr val="bg1"/>
                </a:solidFill>
                <a:latin typeface="Algerian" panose="04020705040A02060702" pitchFamily="82" charset="0"/>
              </a:rPr>
              <a:t>Introduction</a:t>
            </a:r>
            <a:endParaRPr lang="en-IN" sz="4800" dirty="0">
              <a:solidFill>
                <a:schemeClr val="bg1"/>
              </a:solidFill>
              <a:latin typeface="Algerian" panose="04020705040A02060702" pitchFamily="82" charset="0"/>
            </a:endParaRPr>
          </a:p>
        </p:txBody>
      </p:sp>
      <p:graphicFrame>
        <p:nvGraphicFramePr>
          <p:cNvPr id="16" name="Content Placeholder 2">
            <a:extLst>
              <a:ext uri="{FF2B5EF4-FFF2-40B4-BE49-F238E27FC236}">
                <a16:creationId xmlns:a16="http://schemas.microsoft.com/office/drawing/2014/main" id="{5D36E061-EC95-4ADA-958D-C43428DFC4A2}"/>
              </a:ext>
            </a:extLst>
          </p:cNvPr>
          <p:cNvGraphicFramePr>
            <a:graphicFrameLocks noGrp="1"/>
          </p:cNvGraphicFramePr>
          <p:nvPr>
            <p:ph idx="1"/>
            <p:extLst>
              <p:ext uri="{D42A27DB-BD31-4B8C-83A1-F6EECF244321}">
                <p14:modId xmlns:p14="http://schemas.microsoft.com/office/powerpoint/2010/main" val="2968933762"/>
              </p:ext>
            </p:extLst>
          </p:nvPr>
        </p:nvGraphicFramePr>
        <p:xfrm>
          <a:off x="4907089" y="681628"/>
          <a:ext cx="6782539" cy="6001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Graphical user interface, application, shape&#10;&#10;Description automatically generated">
            <a:extLst>
              <a:ext uri="{FF2B5EF4-FFF2-40B4-BE49-F238E27FC236}">
                <a16:creationId xmlns:a16="http://schemas.microsoft.com/office/drawing/2014/main" id="{A5E19C6D-4C77-4F3E-B8BE-ADBF9482ACDB}"/>
              </a:ext>
            </a:extLst>
          </p:cNvPr>
          <p:cNvPicPr>
            <a:picLocks noChangeAspect="1"/>
          </p:cNvPicPr>
          <p:nvPr/>
        </p:nvPicPr>
        <p:blipFill>
          <a:blip r:embed="rId7"/>
          <a:stretch>
            <a:fillRect/>
          </a:stretch>
        </p:blipFill>
        <p:spPr>
          <a:xfrm>
            <a:off x="212541" y="4521869"/>
            <a:ext cx="4269463" cy="1660347"/>
          </a:xfrm>
          <a:prstGeom prst="rect">
            <a:avLst/>
          </a:prstGeom>
        </p:spPr>
      </p:pic>
    </p:spTree>
    <p:extLst>
      <p:ext uri="{BB962C8B-B14F-4D97-AF65-F5344CB8AC3E}">
        <p14:creationId xmlns:p14="http://schemas.microsoft.com/office/powerpoint/2010/main" val="20170289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A410EE0-5E29-4AC2-B7A3-1AD3C4A6C658}"/>
              </a:ext>
            </a:extLst>
          </p:cNvPr>
          <p:cNvSpPr>
            <a:spLocks noGrp="1"/>
          </p:cNvSpPr>
          <p:nvPr>
            <p:ph type="title"/>
          </p:nvPr>
        </p:nvSpPr>
        <p:spPr>
          <a:xfrm>
            <a:off x="238125" y="2100388"/>
            <a:ext cx="4267199" cy="2528762"/>
          </a:xfrm>
        </p:spPr>
        <p:txBody>
          <a:bodyPr anchor="ctr">
            <a:normAutofit/>
          </a:bodyPr>
          <a:lstStyle/>
          <a:p>
            <a:r>
              <a:rPr lang="en-US" sz="4800" dirty="0">
                <a:solidFill>
                  <a:schemeClr val="bg1"/>
                </a:solidFill>
                <a:latin typeface="Algerian" panose="04020705040A02060702" pitchFamily="82" charset="0"/>
              </a:rPr>
              <a:t>Introduction</a:t>
            </a:r>
            <a:endParaRPr lang="en-IN" sz="4800"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FE02D667-5684-42C5-BDCC-88DEE2AFB105}"/>
              </a:ext>
            </a:extLst>
          </p:cNvPr>
          <p:cNvSpPr>
            <a:spLocks noGrp="1"/>
          </p:cNvSpPr>
          <p:nvPr>
            <p:ph idx="1"/>
          </p:nvPr>
        </p:nvSpPr>
        <p:spPr>
          <a:xfrm>
            <a:off x="5024761" y="186431"/>
            <a:ext cx="6782539" cy="6232123"/>
          </a:xfrm>
        </p:spPr>
        <p:txBody>
          <a:bodyPr anchor="ctr">
            <a:normAutofit/>
          </a:bodyPr>
          <a:lstStyle/>
          <a:p>
            <a:pPr marL="0" marR="0" indent="0" algn="l">
              <a:lnSpc>
                <a:spcPct val="107000"/>
              </a:lnSpc>
              <a:spcBef>
                <a:spcPts val="0"/>
              </a:spcBef>
              <a:spcAft>
                <a:spcPts val="800"/>
              </a:spcAft>
              <a:buNone/>
            </a:pPr>
            <a:r>
              <a:rPr lang="en-US" sz="2000" dirty="0">
                <a:latin typeface="Amasis MT Pro" panose="02040504050005020304" pitchFamily="18" charset="0"/>
              </a:rPr>
              <a:t>One of the narrow fields of image processing is recognizing characters from an image, which is referred to as Optical Character Recognition (OCR). This method is about reading an image containing one or more characters or reading a scanned text of typed or handwritten characters and be able to recognize them. A lot of research has been done in this field in order to find optimal techniques with a high accuracy and correctness. The most used algorithms that proved a very high performance are machine learning algorithms like Neural Networks and Support Vector Machine.</a:t>
            </a:r>
          </a:p>
          <a:p>
            <a:pPr marL="0" marR="0" indent="0" algn="l">
              <a:lnSpc>
                <a:spcPct val="107000"/>
              </a:lnSpc>
              <a:spcBef>
                <a:spcPts val="0"/>
              </a:spcBef>
              <a:spcAft>
                <a:spcPts val="800"/>
              </a:spcAft>
              <a:buNone/>
            </a:pPr>
            <a:r>
              <a:rPr lang="en-US" sz="2000" dirty="0">
                <a:latin typeface="Amasis MT Pro" panose="02040504050005020304" pitchFamily="18" charset="0"/>
              </a:rPr>
              <a:t>The goal of this project is to apply and manipulate the basic image correlation techniques to build program and keep polishing and enhancing in order to investigate to which extent it can get improved.</a:t>
            </a:r>
            <a:endParaRPr lang="en-US" sz="3200" dirty="0">
              <a:latin typeface="Amasis MT Pro" panose="02040504050005020304" pitchFamily="18" charset="0"/>
            </a:endParaRPr>
          </a:p>
        </p:txBody>
      </p:sp>
      <p:pic>
        <p:nvPicPr>
          <p:cNvPr id="1026" name="Picture 2" descr="Handwritten Digit Recognition using Machine Learning | by Himanshu Beniwal  | Medium">
            <a:extLst>
              <a:ext uri="{FF2B5EF4-FFF2-40B4-BE49-F238E27FC236}">
                <a16:creationId xmlns:a16="http://schemas.microsoft.com/office/drawing/2014/main" id="{C4433579-1C41-4EEA-8915-9C100EE71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624" y="4151605"/>
            <a:ext cx="3543300" cy="22669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BDDFED34-DF22-4520-852A-8818CCFE8D7F}"/>
              </a:ext>
            </a:extLst>
          </p:cNvPr>
          <p:cNvCxnSpPr/>
          <p:nvPr/>
        </p:nvCxnSpPr>
        <p:spPr>
          <a:xfrm>
            <a:off x="5095783" y="755900"/>
            <a:ext cx="65961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FB234CC-F27A-4ED3-9C88-AB0AC54BA777}"/>
              </a:ext>
            </a:extLst>
          </p:cNvPr>
          <p:cNvCxnSpPr/>
          <p:nvPr/>
        </p:nvCxnSpPr>
        <p:spPr>
          <a:xfrm>
            <a:off x="5095783" y="4445497"/>
            <a:ext cx="65961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9960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open book against blurred bookshelf background">
            <a:extLst>
              <a:ext uri="{FF2B5EF4-FFF2-40B4-BE49-F238E27FC236}">
                <a16:creationId xmlns:a16="http://schemas.microsoft.com/office/drawing/2014/main" id="{C763B48F-EB31-4850-BCD6-355925D67287}"/>
              </a:ext>
            </a:extLst>
          </p:cNvPr>
          <p:cNvPicPr>
            <a:picLocks noChangeAspect="1"/>
          </p:cNvPicPr>
          <p:nvPr/>
        </p:nvPicPr>
        <p:blipFill rotWithShape="1">
          <a:blip r:embed="rId2">
            <a:alphaModFix amt="35000"/>
          </a:blip>
          <a:srcRect t="15730"/>
          <a:stretch/>
        </p:blipFill>
        <p:spPr>
          <a:xfrm>
            <a:off x="0" y="0"/>
            <a:ext cx="12191980" cy="6857999"/>
          </a:xfrm>
          <a:prstGeom prst="rect">
            <a:avLst/>
          </a:prstGeom>
        </p:spPr>
      </p:pic>
      <p:sp>
        <p:nvSpPr>
          <p:cNvPr id="2" name="Title 1">
            <a:extLst>
              <a:ext uri="{FF2B5EF4-FFF2-40B4-BE49-F238E27FC236}">
                <a16:creationId xmlns:a16="http://schemas.microsoft.com/office/drawing/2014/main" id="{F71E3DC0-AC62-4F76-B44B-FC5BBBB378C2}"/>
              </a:ext>
            </a:extLst>
          </p:cNvPr>
          <p:cNvSpPr>
            <a:spLocks noGrp="1"/>
          </p:cNvSpPr>
          <p:nvPr>
            <p:ph type="title"/>
          </p:nvPr>
        </p:nvSpPr>
        <p:spPr>
          <a:xfrm>
            <a:off x="76204" y="1065862"/>
            <a:ext cx="4410070" cy="4726276"/>
          </a:xfrm>
        </p:spPr>
        <p:txBody>
          <a:bodyPr vert="horz" lIns="91440" tIns="45720" rIns="91440" bIns="45720" rtlCol="0" anchor="ctr">
            <a:normAutofit/>
          </a:bodyPr>
          <a:lstStyle/>
          <a:p>
            <a:pPr algn="ctr"/>
            <a:r>
              <a:rPr lang="en-US" sz="5400" dirty="0">
                <a:solidFill>
                  <a:srgbClr val="FFFFFF"/>
                </a:solidFill>
                <a:latin typeface="Algerian" panose="04020705040A02060702" pitchFamily="82" charset="0"/>
              </a:rPr>
              <a:t>Literature Review</a:t>
            </a:r>
          </a:p>
        </p:txBody>
      </p:sp>
      <p:cxnSp>
        <p:nvCxnSpPr>
          <p:cNvPr id="21" name="Straight Connector 2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462DBF2-BAB3-4A36-9CAE-B324084C9728}"/>
              </a:ext>
            </a:extLst>
          </p:cNvPr>
          <p:cNvSpPr txBox="1"/>
          <p:nvPr/>
        </p:nvSpPr>
        <p:spPr>
          <a:xfrm>
            <a:off x="4895926" y="523875"/>
            <a:ext cx="7219870" cy="5943599"/>
          </a:xfrm>
          <a:prstGeom prst="rect">
            <a:avLst/>
          </a:prstGeom>
        </p:spPr>
        <p:txBody>
          <a:bodyPr vert="horz" lIns="91440" tIns="45720" rIns="91440" bIns="45720" rtlCol="0" anchor="ctr">
            <a:normAutofit lnSpcReduction="10000"/>
          </a:bodyPr>
          <a:lstStyle/>
          <a:p>
            <a:pPr marL="114300" indent="-342900">
              <a:lnSpc>
                <a:spcPct val="90000"/>
              </a:lnSpc>
              <a:spcAft>
                <a:spcPts val="600"/>
              </a:spcAft>
              <a:buFont typeface="Wingdings" panose="05000000000000000000" pitchFamily="2" charset="2"/>
              <a:buChar char="Ø"/>
            </a:pPr>
            <a:r>
              <a:rPr lang="en-US" sz="2400" dirty="0">
                <a:solidFill>
                  <a:srgbClr val="FFFFFF"/>
                </a:solidFill>
                <a:latin typeface="Amasis MT Pro" panose="02040504050005020304" pitchFamily="18" charset="0"/>
              </a:rPr>
              <a:t>Anuj Dutt in his paper demonstrated that utilizing Deep Learning systems, he had the capacity to get an extremely high measure of accuracy. By utilizing the convolutional Neural Network with Keras and Theano as backend, he was getting a accuracy of 98.72%. In addition, execution of CNN utilizing TensorFlow gives a stunningly better consequence of 99.70%. Despite the fact that the complication of the procedure and codes appears to be more when contrasted with typical Machine Learning algorithms yet the accuracy he got is increasingly obvious.</a:t>
            </a:r>
          </a:p>
          <a:p>
            <a:pPr>
              <a:lnSpc>
                <a:spcPct val="90000"/>
              </a:lnSpc>
              <a:spcAft>
                <a:spcPts val="600"/>
              </a:spcAft>
            </a:pPr>
            <a:endParaRPr lang="en-US" sz="2400" dirty="0">
              <a:solidFill>
                <a:srgbClr val="FFFFFF"/>
              </a:solidFill>
              <a:latin typeface="Amasis MT Pro" panose="02040504050005020304" pitchFamily="18" charset="0"/>
            </a:endParaRPr>
          </a:p>
          <a:p>
            <a:pPr marL="114300" indent="-342900">
              <a:lnSpc>
                <a:spcPct val="90000"/>
              </a:lnSpc>
              <a:spcAft>
                <a:spcPts val="600"/>
              </a:spcAft>
              <a:buFont typeface="Wingdings" panose="05000000000000000000" pitchFamily="2" charset="2"/>
              <a:buChar char="Ø"/>
            </a:pPr>
            <a:r>
              <a:rPr lang="en-US" sz="2400" dirty="0">
                <a:solidFill>
                  <a:srgbClr val="FFFFFF"/>
                </a:solidFill>
                <a:latin typeface="Amasis MT Pro" panose="02040504050005020304" pitchFamily="18" charset="0"/>
              </a:rPr>
              <a:t>In a paper published by Saeed AL-</a:t>
            </a:r>
            <a:r>
              <a:rPr lang="en-US" sz="2400" dirty="0" err="1">
                <a:solidFill>
                  <a:srgbClr val="FFFFFF"/>
                </a:solidFill>
                <a:latin typeface="Amasis MT Pro" panose="02040504050005020304" pitchFamily="18" charset="0"/>
              </a:rPr>
              <a:t>Mansoori</a:t>
            </a:r>
            <a:r>
              <a:rPr lang="en-US" sz="2400" dirty="0">
                <a:solidFill>
                  <a:srgbClr val="FFFFFF"/>
                </a:solidFill>
                <a:latin typeface="Amasis MT Pro" panose="02040504050005020304" pitchFamily="18" charset="0"/>
              </a:rPr>
              <a:t>, Multilayer Perceptron (MLP) Neural Network was implemented to recognize and predict handwritten digits from 0 to 9.The proposed neural system was trained and tested on a dataset achieved from MNIST.</a:t>
            </a:r>
          </a:p>
          <a:p>
            <a:pPr indent="-228600">
              <a:lnSpc>
                <a:spcPct val="90000"/>
              </a:lnSpc>
              <a:spcAft>
                <a:spcPts val="600"/>
              </a:spcAft>
              <a:buFont typeface="Arial" panose="020B0604020202020204" pitchFamily="34" charset="0"/>
              <a:buChar char="•"/>
            </a:pPr>
            <a:endParaRPr lang="en-US" sz="2000" dirty="0">
              <a:solidFill>
                <a:srgbClr val="FFFFFF"/>
              </a:solidFill>
            </a:endParaRPr>
          </a:p>
        </p:txBody>
      </p:sp>
    </p:spTree>
    <p:extLst>
      <p:ext uri="{BB962C8B-B14F-4D97-AF65-F5344CB8AC3E}">
        <p14:creationId xmlns:p14="http://schemas.microsoft.com/office/powerpoint/2010/main" val="3757810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lex maths formulae on a blackboard">
            <a:extLst>
              <a:ext uri="{FF2B5EF4-FFF2-40B4-BE49-F238E27FC236}">
                <a16:creationId xmlns:a16="http://schemas.microsoft.com/office/drawing/2014/main" id="{48210B64-8A10-498D-A58A-18718E7DB568}"/>
              </a:ext>
            </a:extLst>
          </p:cNvPr>
          <p:cNvPicPr>
            <a:picLocks noChangeAspect="1"/>
          </p:cNvPicPr>
          <p:nvPr/>
        </p:nvPicPr>
        <p:blipFill rotWithShape="1">
          <a:blip r:embed="rId2"/>
          <a:srcRect t="22920" r="9091" b="7030"/>
          <a:stretch/>
        </p:blipFill>
        <p:spPr>
          <a:xfrm>
            <a:off x="20" y="10"/>
            <a:ext cx="12191980" cy="6857990"/>
          </a:xfrm>
          <a:prstGeom prst="rect">
            <a:avLst/>
          </a:prstGeom>
        </p:spPr>
      </p:pic>
      <p:sp>
        <p:nvSpPr>
          <p:cNvPr id="60" name="Rectangle 19">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6424C-B6EC-4E23-99D8-11A58BC8B5A9}"/>
              </a:ext>
            </a:extLst>
          </p:cNvPr>
          <p:cNvSpPr>
            <a:spLocks noGrp="1"/>
          </p:cNvSpPr>
          <p:nvPr>
            <p:ph type="title"/>
          </p:nvPr>
        </p:nvSpPr>
        <p:spPr>
          <a:xfrm>
            <a:off x="594804" y="640263"/>
            <a:ext cx="6619811" cy="1017087"/>
          </a:xfrm>
        </p:spPr>
        <p:txBody>
          <a:bodyPr vert="horz" lIns="91440" tIns="45720" rIns="91440" bIns="45720" rtlCol="0" anchor="ctr">
            <a:normAutofit/>
          </a:bodyPr>
          <a:lstStyle/>
          <a:p>
            <a:pPr algn="ctr"/>
            <a:r>
              <a:rPr lang="en-US" sz="4000" dirty="0">
                <a:latin typeface="Algerian" panose="04020705040A02060702" pitchFamily="82" charset="0"/>
              </a:rPr>
              <a:t>Methods</a:t>
            </a:r>
          </a:p>
        </p:txBody>
      </p:sp>
      <p:sp>
        <p:nvSpPr>
          <p:cNvPr id="61" name="TextBox 3">
            <a:extLst>
              <a:ext uri="{FF2B5EF4-FFF2-40B4-BE49-F238E27FC236}">
                <a16:creationId xmlns:a16="http://schemas.microsoft.com/office/drawing/2014/main" id="{4AD12B35-09EE-485E-9ECB-1A8130B7CAD0}"/>
              </a:ext>
            </a:extLst>
          </p:cNvPr>
          <p:cNvSpPr txBox="1"/>
          <p:nvPr/>
        </p:nvSpPr>
        <p:spPr>
          <a:xfrm>
            <a:off x="540288" y="1657350"/>
            <a:ext cx="6813011" cy="4400550"/>
          </a:xfrm>
          <a:prstGeom prst="rect">
            <a:avLst/>
          </a:prstGeom>
        </p:spPr>
        <p:txBody>
          <a:bodyPr vert="horz" lIns="91440" tIns="45720" rIns="91440" bIns="45720" rtlCol="0">
            <a:normAutofit/>
          </a:bodyPr>
          <a:lstStyle/>
          <a:p>
            <a:pPr marL="57150" indent="-285750" fontAlgn="base">
              <a:lnSpc>
                <a:spcPct val="90000"/>
              </a:lnSpc>
              <a:spcAft>
                <a:spcPts val="600"/>
              </a:spcAft>
              <a:buFont typeface="Wingdings" panose="05000000000000000000" pitchFamily="2" charset="2"/>
              <a:buChar char="Ø"/>
            </a:pPr>
            <a:r>
              <a:rPr lang="en-US" b="0" i="0" dirty="0">
                <a:effectLst/>
                <a:latin typeface="Amasis MT Pro" panose="02040504050005020304" pitchFamily="18" charset="0"/>
              </a:rPr>
              <a:t>Firstly, we will train a CNN (Convolutional Neural Network) on MNIST dataset, which contains a total of 70,000 images of handwritten digits from 0-9 formatted as 28×28-pixel monochrome images.</a:t>
            </a:r>
          </a:p>
          <a:p>
            <a:pPr marL="57150" indent="-285750" fontAlgn="base">
              <a:lnSpc>
                <a:spcPct val="90000"/>
              </a:lnSpc>
              <a:spcAft>
                <a:spcPts val="600"/>
              </a:spcAft>
              <a:buFont typeface="Wingdings" panose="05000000000000000000" pitchFamily="2" charset="2"/>
              <a:buChar char="Ø"/>
            </a:pPr>
            <a:r>
              <a:rPr lang="en-US" b="0" i="0" dirty="0">
                <a:effectLst/>
                <a:latin typeface="Amasis MT Pro" panose="02040504050005020304" pitchFamily="18" charset="0"/>
              </a:rPr>
              <a:t>For this, we will first split the dataset into train and test data with size 60,000 and 10,000 respectively.</a:t>
            </a:r>
          </a:p>
          <a:p>
            <a:pPr marL="57150" indent="-285750" fontAlgn="base">
              <a:lnSpc>
                <a:spcPct val="90000"/>
              </a:lnSpc>
              <a:spcAft>
                <a:spcPts val="600"/>
              </a:spcAft>
              <a:buFont typeface="Wingdings" panose="05000000000000000000" pitchFamily="2" charset="2"/>
              <a:buChar char="Ø"/>
            </a:pPr>
            <a:r>
              <a:rPr lang="en-US" b="0" i="0" dirty="0">
                <a:effectLst/>
                <a:latin typeface="Amasis MT Pro" panose="02040504050005020304" pitchFamily="18" charset="0"/>
              </a:rPr>
              <a:t>Then, we will preprocess the input data by reshaping the image and scaling the pixel values between 0 and 1.</a:t>
            </a:r>
          </a:p>
          <a:p>
            <a:pPr marL="57150" indent="-285750" fontAlgn="base">
              <a:lnSpc>
                <a:spcPct val="90000"/>
              </a:lnSpc>
              <a:spcAft>
                <a:spcPts val="600"/>
              </a:spcAft>
              <a:buFont typeface="Wingdings" panose="05000000000000000000" pitchFamily="2" charset="2"/>
              <a:buChar char="Ø"/>
            </a:pPr>
            <a:r>
              <a:rPr lang="en-US" b="0" i="0" dirty="0">
                <a:effectLst/>
                <a:latin typeface="Amasis MT Pro" panose="02040504050005020304" pitchFamily="18" charset="0"/>
              </a:rPr>
              <a:t>After that we will train our model</a:t>
            </a:r>
            <a:r>
              <a:rPr lang="en-US" dirty="0">
                <a:latin typeface="Amasis MT Pro" panose="02040504050005020304" pitchFamily="18" charset="0"/>
              </a:rPr>
              <a:t>.</a:t>
            </a:r>
          </a:p>
          <a:p>
            <a:pPr marL="57150" indent="-285750" fontAlgn="base">
              <a:lnSpc>
                <a:spcPct val="90000"/>
              </a:lnSpc>
              <a:spcAft>
                <a:spcPts val="600"/>
              </a:spcAft>
              <a:buFont typeface="Wingdings" panose="05000000000000000000" pitchFamily="2" charset="2"/>
              <a:buChar char="Ø"/>
            </a:pPr>
            <a:r>
              <a:rPr lang="en-US" dirty="0">
                <a:latin typeface="Amasis MT Pro" panose="02040504050005020304" pitchFamily="18" charset="0"/>
              </a:rPr>
              <a:t>Next, we will build an interactive window to draw digits on canvas.</a:t>
            </a:r>
          </a:p>
          <a:p>
            <a:pPr marL="57150" indent="-285750" fontAlgn="base">
              <a:lnSpc>
                <a:spcPct val="90000"/>
              </a:lnSpc>
              <a:spcAft>
                <a:spcPts val="600"/>
              </a:spcAft>
              <a:buFont typeface="Wingdings" panose="05000000000000000000" pitchFamily="2" charset="2"/>
              <a:buChar char="Ø"/>
            </a:pPr>
            <a:r>
              <a:rPr lang="en-US" b="0" i="0" dirty="0">
                <a:effectLst/>
                <a:latin typeface="Amasis MT Pro" panose="02040504050005020304" pitchFamily="18" charset="0"/>
              </a:rPr>
              <a:t>Our model will process the image to identify the digit and return a series of 10 numbers corresponding to the ten digits with an activation on the index of the proposed digit.</a:t>
            </a:r>
          </a:p>
          <a:p>
            <a:pPr indent="-228600">
              <a:lnSpc>
                <a:spcPct val="90000"/>
              </a:lnSpc>
              <a:spcAft>
                <a:spcPts val="600"/>
              </a:spcAft>
              <a:buFont typeface="Arial" panose="020B0604020202020204" pitchFamily="34" charset="0"/>
              <a:buChar char="•"/>
            </a:pPr>
            <a:endParaRPr lang="en-US" sz="1500" dirty="0"/>
          </a:p>
        </p:txBody>
      </p:sp>
    </p:spTree>
    <p:extLst>
      <p:ext uri="{BB962C8B-B14F-4D97-AF65-F5344CB8AC3E}">
        <p14:creationId xmlns:p14="http://schemas.microsoft.com/office/powerpoint/2010/main" val="15870398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86" name="Rectangle 2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E8CA73-FB38-47D8-B0B2-FC73BAE80B09}"/>
              </a:ext>
            </a:extLst>
          </p:cNvPr>
          <p:cNvSpPr>
            <a:spLocks noGrp="1"/>
          </p:cNvSpPr>
          <p:nvPr>
            <p:ph type="title"/>
          </p:nvPr>
        </p:nvSpPr>
        <p:spPr>
          <a:xfrm>
            <a:off x="76200" y="325369"/>
            <a:ext cx="5467350" cy="1956841"/>
          </a:xfrm>
        </p:spPr>
        <p:txBody>
          <a:bodyPr vert="horz" lIns="91440" tIns="45720" rIns="91440" bIns="45720" rtlCol="0" anchor="b">
            <a:normAutofit/>
          </a:bodyPr>
          <a:lstStyle/>
          <a:p>
            <a:r>
              <a:rPr lang="en-US" sz="4200" dirty="0">
                <a:latin typeface="Algerian" panose="04020705040A02060702" pitchFamily="82" charset="0"/>
              </a:rPr>
              <a:t>Algorithm: </a:t>
            </a:r>
            <a:r>
              <a:rPr lang="en-US" sz="4200" i="0" dirty="0">
                <a:effectLst/>
                <a:latin typeface="Algerian" panose="04020705040A02060702" pitchFamily="82" charset="0"/>
              </a:rPr>
              <a:t>Convolutional Neural Networks</a:t>
            </a:r>
            <a:endParaRPr lang="en-US" sz="4200" dirty="0">
              <a:latin typeface="Algerian" panose="04020705040A02060702" pitchFamily="82" charset="0"/>
            </a:endParaRPr>
          </a:p>
        </p:txBody>
      </p:sp>
      <p:sp>
        <p:nvSpPr>
          <p:cNvPr id="218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239B8BD-E455-4B55-A74C-99CE39AB2502}"/>
              </a:ext>
            </a:extLst>
          </p:cNvPr>
          <p:cNvSpPr txBox="1"/>
          <p:nvPr/>
        </p:nvSpPr>
        <p:spPr>
          <a:xfrm>
            <a:off x="76200" y="2872898"/>
            <a:ext cx="5362575" cy="3908901"/>
          </a:xfrm>
          <a:prstGeom prst="rect">
            <a:avLst/>
          </a:prstGeom>
        </p:spPr>
        <p:txBody>
          <a:bodyPr vert="horz" lIns="91440" tIns="45720" rIns="91440" bIns="45720" rtlCol="0">
            <a:normAutofit fontScale="92500" lnSpcReduction="10000"/>
          </a:bodyPr>
          <a:lstStyle/>
          <a:p>
            <a:pPr marL="57150" indent="-285750">
              <a:lnSpc>
                <a:spcPct val="90000"/>
              </a:lnSpc>
              <a:spcAft>
                <a:spcPts val="600"/>
              </a:spcAft>
              <a:buFont typeface="Wingdings" panose="05000000000000000000" pitchFamily="2" charset="2"/>
              <a:buChar char="Ø"/>
            </a:pPr>
            <a:r>
              <a:rPr lang="en-US" sz="2000" b="0" i="0" dirty="0">
                <a:effectLst/>
                <a:latin typeface="Amasis MT Pro" panose="02040504050005020304" pitchFamily="18" charset="0"/>
              </a:rPr>
              <a:t>A </a:t>
            </a:r>
            <a:r>
              <a:rPr lang="en-US" sz="2000" i="0" dirty="0">
                <a:effectLst/>
                <a:latin typeface="Amasis MT Pro" panose="02040504050005020304" pitchFamily="18" charset="0"/>
              </a:rPr>
              <a:t>Convolutional Neural Network                       </a:t>
            </a:r>
          </a:p>
          <a:p>
            <a:pPr>
              <a:lnSpc>
                <a:spcPct val="90000"/>
              </a:lnSpc>
              <a:spcAft>
                <a:spcPts val="600"/>
              </a:spcAft>
            </a:pPr>
            <a:r>
              <a:rPr lang="en-US" sz="2000" i="0" dirty="0">
                <a:effectLst/>
                <a:latin typeface="Amasis MT Pro" panose="02040504050005020304" pitchFamily="18" charset="0"/>
              </a:rPr>
              <a:t>(ConvNet/CNN) </a:t>
            </a:r>
            <a:r>
              <a:rPr lang="en-US" sz="2000" b="0" i="0" dirty="0">
                <a:effectLst/>
                <a:latin typeface="Amasis MT Pro" panose="02040504050005020304" pitchFamily="18" charset="0"/>
              </a:rPr>
              <a:t>is a Deep Learning algorithm which can take in an input image, assign importance (learnable weights and biases) to various aspects/objects in the image and be able to differentiate one from the other.</a:t>
            </a:r>
          </a:p>
          <a:p>
            <a:pPr marL="57150" indent="-285750">
              <a:lnSpc>
                <a:spcPct val="90000"/>
              </a:lnSpc>
              <a:spcAft>
                <a:spcPts val="600"/>
              </a:spcAft>
              <a:buFont typeface="Wingdings" panose="05000000000000000000" pitchFamily="2" charset="2"/>
              <a:buChar char="Ø"/>
            </a:pPr>
            <a:r>
              <a:rPr lang="en-US" sz="2000" b="0" i="0" dirty="0">
                <a:effectLst/>
                <a:latin typeface="Amasis MT Pro" panose="02040504050005020304" pitchFamily="18" charset="0"/>
              </a:rPr>
              <a:t>CNN utilizes spatial correlations which exist with the input data. Each concurrent layer of the neural network connects some input neurons.</a:t>
            </a:r>
          </a:p>
          <a:p>
            <a:pPr marL="57150" indent="-285750">
              <a:lnSpc>
                <a:spcPct val="90000"/>
              </a:lnSpc>
              <a:spcAft>
                <a:spcPts val="600"/>
              </a:spcAft>
              <a:buFont typeface="Wingdings" panose="05000000000000000000" pitchFamily="2" charset="2"/>
              <a:buChar char="Ø"/>
            </a:pPr>
            <a:r>
              <a:rPr lang="en-US" sz="2000" b="0" i="0" dirty="0">
                <a:effectLst/>
                <a:latin typeface="Amasis MT Pro" panose="02040504050005020304" pitchFamily="18" charset="0"/>
              </a:rPr>
              <a:t>This region is called a local receptive field. The local receptive field focuses on hidden neurons.</a:t>
            </a:r>
            <a:endParaRPr lang="en-US" sz="2000" dirty="0">
              <a:latin typeface="Amasis MT Pro" panose="02040504050005020304" pitchFamily="18" charset="0"/>
            </a:endParaRPr>
          </a:p>
          <a:p>
            <a:pPr marL="57150" indent="-285750">
              <a:lnSpc>
                <a:spcPct val="90000"/>
              </a:lnSpc>
              <a:spcAft>
                <a:spcPts val="600"/>
              </a:spcAft>
              <a:buFont typeface="Wingdings" panose="05000000000000000000" pitchFamily="2" charset="2"/>
              <a:buChar char="Ø"/>
            </a:pPr>
            <a:r>
              <a:rPr lang="en-US" sz="2000" b="0" i="0" dirty="0">
                <a:effectLst/>
                <a:latin typeface="Amasis MT Pro" panose="02040504050005020304" pitchFamily="18" charset="0"/>
              </a:rPr>
              <a:t>The hidden neuron processes the input data inside the mentioned field, not realizing the changes outside the specific boundary.</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endParaRPr lang="en-US" sz="1500" dirty="0"/>
          </a:p>
        </p:txBody>
      </p:sp>
      <p:pic>
        <p:nvPicPr>
          <p:cNvPr id="5" name="Picture 4" descr="Human brain nerve cells">
            <a:extLst>
              <a:ext uri="{FF2B5EF4-FFF2-40B4-BE49-F238E27FC236}">
                <a16:creationId xmlns:a16="http://schemas.microsoft.com/office/drawing/2014/main" id="{600338EA-8C03-4868-86B3-382151D73CF5}"/>
              </a:ext>
            </a:extLst>
          </p:cNvPr>
          <p:cNvPicPr>
            <a:picLocks noChangeAspect="1"/>
          </p:cNvPicPr>
          <p:nvPr/>
        </p:nvPicPr>
        <p:blipFill rotWithShape="1">
          <a:blip r:embed="rId2"/>
          <a:srcRect l="1728" r="2304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011914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1135</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Amasis MT Pro</vt:lpstr>
      <vt:lpstr>Arial</vt:lpstr>
      <vt:lpstr>Calibri</vt:lpstr>
      <vt:lpstr>Calibri Light</vt:lpstr>
      <vt:lpstr>Wingdings</vt:lpstr>
      <vt:lpstr>Office Theme</vt:lpstr>
      <vt:lpstr>PSFD PRESENTATION </vt:lpstr>
      <vt:lpstr>Handwritten Digit Recognition using Python</vt:lpstr>
      <vt:lpstr>Outline</vt:lpstr>
      <vt:lpstr>Abstract</vt:lpstr>
      <vt:lpstr>Introduction</vt:lpstr>
      <vt:lpstr>Introduction</vt:lpstr>
      <vt:lpstr>Literature Review</vt:lpstr>
      <vt:lpstr>Methods</vt:lpstr>
      <vt:lpstr>Algorithm: Convolutional Neural Networks</vt:lpstr>
      <vt:lpstr>PowerPoint Presentation</vt:lpstr>
      <vt:lpstr>Discussion :</vt:lpstr>
      <vt:lpstr>Discussion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PSFD PRESENTATION</dc:title>
  <dc:creator>sree varun</dc:creator>
  <cp:lastModifiedBy>Pavan Sai</cp:lastModifiedBy>
  <cp:revision>13</cp:revision>
  <dcterms:created xsi:type="dcterms:W3CDTF">2022-01-23T09:03:01Z</dcterms:created>
  <dcterms:modified xsi:type="dcterms:W3CDTF">2022-01-31T06:02:20Z</dcterms:modified>
</cp:coreProperties>
</file>