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7" r:id="rId3"/>
    <p:sldId id="268" r:id="rId4"/>
    <p:sldId id="269" r:id="rId5"/>
    <p:sldId id="270" r:id="rId6"/>
    <p:sldId id="271" r:id="rId7"/>
    <p:sldId id="272" r:id="rId8"/>
    <p:sldId id="257" r:id="rId9"/>
    <p:sldId id="277" r:id="rId10"/>
    <p:sldId id="258" r:id="rId11"/>
    <p:sldId id="278" r:id="rId12"/>
    <p:sldId id="279" r:id="rId13"/>
    <p:sldId id="280" r:id="rId14"/>
    <p:sldId id="275" r:id="rId15"/>
    <p:sldId id="276" r:id="rId16"/>
    <p:sldId id="264" r:id="rId17"/>
    <p:sldId id="266" r:id="rId18"/>
    <p:sldId id="265"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63229-0BDE-4FF5-877C-63EF14EC267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076DBEB-7E37-459F-8D2A-24C8525FF094}">
      <dgm:prSet/>
      <dgm:spPr/>
      <dgm:t>
        <a:bodyPr/>
        <a:lstStyle/>
        <a:p>
          <a:r>
            <a:rPr lang="en-US" dirty="0">
              <a:latin typeface="Algerian" panose="04020705040A02060702" pitchFamily="82" charset="0"/>
            </a:rPr>
            <a:t>TEAM:-</a:t>
          </a:r>
        </a:p>
      </dgm:t>
    </dgm:pt>
    <dgm:pt modelId="{BCB56A7C-1890-469A-B6E8-52D967A13EFB}" type="parTrans" cxnId="{3056DEC4-E0EF-4E20-9395-B562C346EA3F}">
      <dgm:prSet/>
      <dgm:spPr/>
      <dgm:t>
        <a:bodyPr/>
        <a:lstStyle/>
        <a:p>
          <a:endParaRPr lang="en-US"/>
        </a:p>
      </dgm:t>
    </dgm:pt>
    <dgm:pt modelId="{8A5D5B84-65BC-405B-AD30-4DD4557D34AA}" type="sibTrans" cxnId="{3056DEC4-E0EF-4E20-9395-B562C346EA3F}">
      <dgm:prSet/>
      <dgm:spPr/>
      <dgm:t>
        <a:bodyPr/>
        <a:lstStyle/>
        <a:p>
          <a:endParaRPr lang="en-US"/>
        </a:p>
      </dgm:t>
    </dgm:pt>
    <dgm:pt modelId="{A2337351-A1D7-4B23-9AB0-A592C440D9CD}">
      <dgm:prSet/>
      <dgm:spPr/>
      <dgm:t>
        <a:bodyPr/>
        <a:lstStyle/>
        <a:p>
          <a:r>
            <a:rPr lang="en-US" b="0" i="0" dirty="0">
              <a:latin typeface="Amasis MT Pro" panose="02040504050005020304" pitchFamily="18" charset="0"/>
            </a:rPr>
            <a:t>S.J SUMANTH(2010030377)</a:t>
          </a:r>
          <a:r>
            <a:rPr lang="en-US" b="0" i="0" dirty="0"/>
            <a:t>​</a:t>
          </a:r>
          <a:endParaRPr lang="en-US" dirty="0"/>
        </a:p>
      </dgm:t>
    </dgm:pt>
    <dgm:pt modelId="{7F3726AC-0D0B-4B04-A028-260214185E0A}" type="parTrans" cxnId="{7E86395A-5F1B-42C9-BEF8-A35CB5B8C31A}">
      <dgm:prSet/>
      <dgm:spPr/>
      <dgm:t>
        <a:bodyPr/>
        <a:lstStyle/>
        <a:p>
          <a:endParaRPr lang="en-US"/>
        </a:p>
      </dgm:t>
    </dgm:pt>
    <dgm:pt modelId="{F432EF72-2D3A-4856-B456-620A51935F44}" type="sibTrans" cxnId="{7E86395A-5F1B-42C9-BEF8-A35CB5B8C31A}">
      <dgm:prSet/>
      <dgm:spPr/>
      <dgm:t>
        <a:bodyPr/>
        <a:lstStyle/>
        <a:p>
          <a:endParaRPr lang="en-US"/>
        </a:p>
      </dgm:t>
    </dgm:pt>
    <dgm:pt modelId="{24C3973B-B49E-4206-A2AD-D5E55E91BFFD}">
      <dgm:prSet/>
      <dgm:spPr/>
      <dgm:t>
        <a:bodyPr/>
        <a:lstStyle/>
        <a:p>
          <a:r>
            <a:rPr lang="en-US" b="0" i="0" dirty="0">
              <a:latin typeface="Amasis MT Pro" panose="02040504050005020304" pitchFamily="18" charset="0"/>
            </a:rPr>
            <a:t>K.SREEVARUN(200030451)</a:t>
          </a:r>
          <a:r>
            <a:rPr lang="en-US" b="0" i="0" dirty="0"/>
            <a:t>​</a:t>
          </a:r>
          <a:endParaRPr lang="en-US" dirty="0"/>
        </a:p>
      </dgm:t>
    </dgm:pt>
    <dgm:pt modelId="{CF0ABB67-ACC5-4FE0-AEFB-8B09AC096855}" type="parTrans" cxnId="{6830E0E0-086F-4027-885D-F62AE8C8D45F}">
      <dgm:prSet/>
      <dgm:spPr/>
      <dgm:t>
        <a:bodyPr/>
        <a:lstStyle/>
        <a:p>
          <a:endParaRPr lang="en-US"/>
        </a:p>
      </dgm:t>
    </dgm:pt>
    <dgm:pt modelId="{8D651017-9C57-44BF-A8F6-C9F6AF556B55}" type="sibTrans" cxnId="{6830E0E0-086F-4027-885D-F62AE8C8D45F}">
      <dgm:prSet/>
      <dgm:spPr/>
      <dgm:t>
        <a:bodyPr/>
        <a:lstStyle/>
        <a:p>
          <a:endParaRPr lang="en-US"/>
        </a:p>
      </dgm:t>
    </dgm:pt>
    <dgm:pt modelId="{DA752CDD-64D1-4AC4-8587-B9320D41A156}">
      <dgm:prSet/>
      <dgm:spPr/>
      <dgm:t>
        <a:bodyPr/>
        <a:lstStyle/>
        <a:p>
          <a:r>
            <a:rPr lang="en-US" b="0" i="0" dirty="0">
              <a:latin typeface="Amasis MT Pro" panose="02040504050005020304" pitchFamily="18" charset="0"/>
            </a:rPr>
            <a:t>E. PAVAN SAI(2010030538</a:t>
          </a:r>
          <a:r>
            <a:rPr lang="en-US" b="0" i="0" dirty="0"/>
            <a:t>)​</a:t>
          </a:r>
          <a:endParaRPr lang="en-US" dirty="0"/>
        </a:p>
      </dgm:t>
    </dgm:pt>
    <dgm:pt modelId="{29039DDF-5E72-4B2C-864E-0D27BFFF4B91}" type="parTrans" cxnId="{7FD62C11-CB59-4684-8882-047B4FA14F0F}">
      <dgm:prSet/>
      <dgm:spPr/>
      <dgm:t>
        <a:bodyPr/>
        <a:lstStyle/>
        <a:p>
          <a:endParaRPr lang="en-US"/>
        </a:p>
      </dgm:t>
    </dgm:pt>
    <dgm:pt modelId="{C83BE136-962B-486C-8767-3C04A7C1F365}" type="sibTrans" cxnId="{7FD62C11-CB59-4684-8882-047B4FA14F0F}">
      <dgm:prSet/>
      <dgm:spPr/>
      <dgm:t>
        <a:bodyPr/>
        <a:lstStyle/>
        <a:p>
          <a:endParaRPr lang="en-US"/>
        </a:p>
      </dgm:t>
    </dgm:pt>
    <dgm:pt modelId="{A5DD430B-4C91-4B2F-9E11-1668410FE326}">
      <dgm:prSet/>
      <dgm:spPr/>
      <dgm:t>
        <a:bodyPr/>
        <a:lstStyle/>
        <a:p>
          <a:r>
            <a:rPr lang="en-US" b="0" i="0" dirty="0">
              <a:latin typeface="Amasis MT Pro" panose="02040504050005020304" pitchFamily="18" charset="0"/>
            </a:rPr>
            <a:t>E. SHIVA GOUD(2010030542</a:t>
          </a:r>
          <a:r>
            <a:rPr lang="en-US" b="0" i="0" dirty="0"/>
            <a:t>)​</a:t>
          </a:r>
          <a:endParaRPr lang="en-US" dirty="0"/>
        </a:p>
      </dgm:t>
    </dgm:pt>
    <dgm:pt modelId="{2349470A-41CC-4836-A022-8E470D634626}" type="parTrans" cxnId="{A5EB9258-BD59-4881-B9D3-B633B0E1BE35}">
      <dgm:prSet/>
      <dgm:spPr/>
      <dgm:t>
        <a:bodyPr/>
        <a:lstStyle/>
        <a:p>
          <a:endParaRPr lang="en-US"/>
        </a:p>
      </dgm:t>
    </dgm:pt>
    <dgm:pt modelId="{D4275E52-B5F2-4E7E-AE93-C9105E85CAB8}" type="sibTrans" cxnId="{A5EB9258-BD59-4881-B9D3-B633B0E1BE35}">
      <dgm:prSet/>
      <dgm:spPr/>
      <dgm:t>
        <a:bodyPr/>
        <a:lstStyle/>
        <a:p>
          <a:endParaRPr lang="en-US"/>
        </a:p>
      </dgm:t>
    </dgm:pt>
    <dgm:pt modelId="{B7AEBF64-53ED-4E02-8D5A-36C87FD5F910}" type="pres">
      <dgm:prSet presAssocID="{6CC63229-0BDE-4FF5-877C-63EF14EC267F}" presName="vert0" presStyleCnt="0">
        <dgm:presLayoutVars>
          <dgm:dir/>
          <dgm:animOne val="branch"/>
          <dgm:animLvl val="lvl"/>
        </dgm:presLayoutVars>
      </dgm:prSet>
      <dgm:spPr/>
    </dgm:pt>
    <dgm:pt modelId="{156EEF3D-6940-4818-BEFF-BF310657441B}" type="pres">
      <dgm:prSet presAssocID="{C076DBEB-7E37-459F-8D2A-24C8525FF094}" presName="thickLine" presStyleLbl="alignNode1" presStyleIdx="0" presStyleCnt="5"/>
      <dgm:spPr/>
    </dgm:pt>
    <dgm:pt modelId="{38F18F9F-AB62-44E8-B5A2-AFF069D474D2}" type="pres">
      <dgm:prSet presAssocID="{C076DBEB-7E37-459F-8D2A-24C8525FF094}" presName="horz1" presStyleCnt="0"/>
      <dgm:spPr/>
    </dgm:pt>
    <dgm:pt modelId="{930B1D96-2B8E-4D84-8EF7-82274C039BA8}" type="pres">
      <dgm:prSet presAssocID="{C076DBEB-7E37-459F-8D2A-24C8525FF094}" presName="tx1" presStyleLbl="revTx" presStyleIdx="0" presStyleCnt="5"/>
      <dgm:spPr/>
    </dgm:pt>
    <dgm:pt modelId="{0B4FF7F3-499C-428F-B865-AD0467F12A91}" type="pres">
      <dgm:prSet presAssocID="{C076DBEB-7E37-459F-8D2A-24C8525FF094}" presName="vert1" presStyleCnt="0"/>
      <dgm:spPr/>
    </dgm:pt>
    <dgm:pt modelId="{3DE60100-64A1-4019-8FD8-B54224714BBA}" type="pres">
      <dgm:prSet presAssocID="{A2337351-A1D7-4B23-9AB0-A592C440D9CD}" presName="thickLine" presStyleLbl="alignNode1" presStyleIdx="1" presStyleCnt="5"/>
      <dgm:spPr/>
    </dgm:pt>
    <dgm:pt modelId="{3519E227-492C-4E85-8AAA-D27560EA95EA}" type="pres">
      <dgm:prSet presAssocID="{A2337351-A1D7-4B23-9AB0-A592C440D9CD}" presName="horz1" presStyleCnt="0"/>
      <dgm:spPr/>
    </dgm:pt>
    <dgm:pt modelId="{64861E9E-8A5E-4F88-80C2-D5B71B20FA39}" type="pres">
      <dgm:prSet presAssocID="{A2337351-A1D7-4B23-9AB0-A592C440D9CD}" presName="tx1" presStyleLbl="revTx" presStyleIdx="1" presStyleCnt="5"/>
      <dgm:spPr/>
    </dgm:pt>
    <dgm:pt modelId="{80B7CAEE-3DA7-4BD7-B3B9-EADBA204ED02}" type="pres">
      <dgm:prSet presAssocID="{A2337351-A1D7-4B23-9AB0-A592C440D9CD}" presName="vert1" presStyleCnt="0"/>
      <dgm:spPr/>
    </dgm:pt>
    <dgm:pt modelId="{63875AA1-259B-4CE7-AC13-4277DCD61208}" type="pres">
      <dgm:prSet presAssocID="{24C3973B-B49E-4206-A2AD-D5E55E91BFFD}" presName="thickLine" presStyleLbl="alignNode1" presStyleIdx="2" presStyleCnt="5"/>
      <dgm:spPr/>
    </dgm:pt>
    <dgm:pt modelId="{E7F89E95-DF1B-4865-A060-2A9E887A0F3D}" type="pres">
      <dgm:prSet presAssocID="{24C3973B-B49E-4206-A2AD-D5E55E91BFFD}" presName="horz1" presStyleCnt="0"/>
      <dgm:spPr/>
    </dgm:pt>
    <dgm:pt modelId="{A296A850-545C-4062-B7E7-97FC545A1EA8}" type="pres">
      <dgm:prSet presAssocID="{24C3973B-B49E-4206-A2AD-D5E55E91BFFD}" presName="tx1" presStyleLbl="revTx" presStyleIdx="2" presStyleCnt="5"/>
      <dgm:spPr/>
    </dgm:pt>
    <dgm:pt modelId="{AC3B9A4E-EEF1-4690-85EE-926466A18F1D}" type="pres">
      <dgm:prSet presAssocID="{24C3973B-B49E-4206-A2AD-D5E55E91BFFD}" presName="vert1" presStyleCnt="0"/>
      <dgm:spPr/>
    </dgm:pt>
    <dgm:pt modelId="{93F50E73-486C-4E39-9EEB-B03AB5FE0C30}" type="pres">
      <dgm:prSet presAssocID="{DA752CDD-64D1-4AC4-8587-B9320D41A156}" presName="thickLine" presStyleLbl="alignNode1" presStyleIdx="3" presStyleCnt="5"/>
      <dgm:spPr/>
    </dgm:pt>
    <dgm:pt modelId="{1F902CA0-0535-46BB-8BEA-CE3095F7FE13}" type="pres">
      <dgm:prSet presAssocID="{DA752CDD-64D1-4AC4-8587-B9320D41A156}" presName="horz1" presStyleCnt="0"/>
      <dgm:spPr/>
    </dgm:pt>
    <dgm:pt modelId="{977F20DF-B458-458D-9354-999F60B0FFA1}" type="pres">
      <dgm:prSet presAssocID="{DA752CDD-64D1-4AC4-8587-B9320D41A156}" presName="tx1" presStyleLbl="revTx" presStyleIdx="3" presStyleCnt="5"/>
      <dgm:spPr/>
    </dgm:pt>
    <dgm:pt modelId="{FF6DF73E-FEFB-48D8-BD9F-DF6E370EDBA9}" type="pres">
      <dgm:prSet presAssocID="{DA752CDD-64D1-4AC4-8587-B9320D41A156}" presName="vert1" presStyleCnt="0"/>
      <dgm:spPr/>
    </dgm:pt>
    <dgm:pt modelId="{B2E56946-92F0-4CDC-AA20-290B13384843}" type="pres">
      <dgm:prSet presAssocID="{A5DD430B-4C91-4B2F-9E11-1668410FE326}" presName="thickLine" presStyleLbl="alignNode1" presStyleIdx="4" presStyleCnt="5"/>
      <dgm:spPr/>
    </dgm:pt>
    <dgm:pt modelId="{57CA98FB-A7ED-47FE-A3DE-FACF8AC2B044}" type="pres">
      <dgm:prSet presAssocID="{A5DD430B-4C91-4B2F-9E11-1668410FE326}" presName="horz1" presStyleCnt="0"/>
      <dgm:spPr/>
    </dgm:pt>
    <dgm:pt modelId="{061A6609-323B-494F-A9AF-20EED05283A1}" type="pres">
      <dgm:prSet presAssocID="{A5DD430B-4C91-4B2F-9E11-1668410FE326}" presName="tx1" presStyleLbl="revTx" presStyleIdx="4" presStyleCnt="5"/>
      <dgm:spPr/>
    </dgm:pt>
    <dgm:pt modelId="{9C91B36F-BADD-4B93-BAA8-5E763DDA728D}" type="pres">
      <dgm:prSet presAssocID="{A5DD430B-4C91-4B2F-9E11-1668410FE326}" presName="vert1" presStyleCnt="0"/>
      <dgm:spPr/>
    </dgm:pt>
  </dgm:ptLst>
  <dgm:cxnLst>
    <dgm:cxn modelId="{7FD62C11-CB59-4684-8882-047B4FA14F0F}" srcId="{6CC63229-0BDE-4FF5-877C-63EF14EC267F}" destId="{DA752CDD-64D1-4AC4-8587-B9320D41A156}" srcOrd="3" destOrd="0" parTransId="{29039DDF-5E72-4B2C-864E-0D27BFFF4B91}" sibTransId="{C83BE136-962B-486C-8767-3C04A7C1F365}"/>
    <dgm:cxn modelId="{E7441918-74AD-4F11-9BB7-DA9C1C1BD89B}" type="presOf" srcId="{C076DBEB-7E37-459F-8D2A-24C8525FF094}" destId="{930B1D96-2B8E-4D84-8EF7-82274C039BA8}" srcOrd="0" destOrd="0" presId="urn:microsoft.com/office/officeart/2008/layout/LinedList"/>
    <dgm:cxn modelId="{458C0B69-6052-4AEF-9473-F73DEFDB20D5}" type="presOf" srcId="{DA752CDD-64D1-4AC4-8587-B9320D41A156}" destId="{977F20DF-B458-458D-9354-999F60B0FFA1}" srcOrd="0" destOrd="0" presId="urn:microsoft.com/office/officeart/2008/layout/LinedList"/>
    <dgm:cxn modelId="{A5EB9258-BD59-4881-B9D3-B633B0E1BE35}" srcId="{6CC63229-0BDE-4FF5-877C-63EF14EC267F}" destId="{A5DD430B-4C91-4B2F-9E11-1668410FE326}" srcOrd="4" destOrd="0" parTransId="{2349470A-41CC-4836-A022-8E470D634626}" sibTransId="{D4275E52-B5F2-4E7E-AE93-C9105E85CAB8}"/>
    <dgm:cxn modelId="{7E86395A-5F1B-42C9-BEF8-A35CB5B8C31A}" srcId="{6CC63229-0BDE-4FF5-877C-63EF14EC267F}" destId="{A2337351-A1D7-4B23-9AB0-A592C440D9CD}" srcOrd="1" destOrd="0" parTransId="{7F3726AC-0D0B-4B04-A028-260214185E0A}" sibTransId="{F432EF72-2D3A-4856-B456-620A51935F44}"/>
    <dgm:cxn modelId="{B3D2FA83-FE28-4DBE-921E-E8DF689BA879}" type="presOf" srcId="{24C3973B-B49E-4206-A2AD-D5E55E91BFFD}" destId="{A296A850-545C-4062-B7E7-97FC545A1EA8}" srcOrd="0" destOrd="0" presId="urn:microsoft.com/office/officeart/2008/layout/LinedList"/>
    <dgm:cxn modelId="{46EF67A2-1731-4603-B371-FF71E1E77018}" type="presOf" srcId="{A2337351-A1D7-4B23-9AB0-A592C440D9CD}" destId="{64861E9E-8A5E-4F88-80C2-D5B71B20FA39}" srcOrd="0" destOrd="0" presId="urn:microsoft.com/office/officeart/2008/layout/LinedList"/>
    <dgm:cxn modelId="{FE8E3AB2-7892-426D-A143-09FE82A661F6}" type="presOf" srcId="{6CC63229-0BDE-4FF5-877C-63EF14EC267F}" destId="{B7AEBF64-53ED-4E02-8D5A-36C87FD5F910}" srcOrd="0" destOrd="0" presId="urn:microsoft.com/office/officeart/2008/layout/LinedList"/>
    <dgm:cxn modelId="{3056DEC4-E0EF-4E20-9395-B562C346EA3F}" srcId="{6CC63229-0BDE-4FF5-877C-63EF14EC267F}" destId="{C076DBEB-7E37-459F-8D2A-24C8525FF094}" srcOrd="0" destOrd="0" parTransId="{BCB56A7C-1890-469A-B6E8-52D967A13EFB}" sibTransId="{8A5D5B84-65BC-405B-AD30-4DD4557D34AA}"/>
    <dgm:cxn modelId="{2A11C6D3-93E3-4CCE-B040-8FD0FA94A5B3}" type="presOf" srcId="{A5DD430B-4C91-4B2F-9E11-1668410FE326}" destId="{061A6609-323B-494F-A9AF-20EED05283A1}" srcOrd="0" destOrd="0" presId="urn:microsoft.com/office/officeart/2008/layout/LinedList"/>
    <dgm:cxn modelId="{6830E0E0-086F-4027-885D-F62AE8C8D45F}" srcId="{6CC63229-0BDE-4FF5-877C-63EF14EC267F}" destId="{24C3973B-B49E-4206-A2AD-D5E55E91BFFD}" srcOrd="2" destOrd="0" parTransId="{CF0ABB67-ACC5-4FE0-AEFB-8B09AC096855}" sibTransId="{8D651017-9C57-44BF-A8F6-C9F6AF556B55}"/>
    <dgm:cxn modelId="{9E26EE11-E80D-477A-AD20-3C02BD5509CF}" type="presParOf" srcId="{B7AEBF64-53ED-4E02-8D5A-36C87FD5F910}" destId="{156EEF3D-6940-4818-BEFF-BF310657441B}" srcOrd="0" destOrd="0" presId="urn:microsoft.com/office/officeart/2008/layout/LinedList"/>
    <dgm:cxn modelId="{649CC9D4-9EC5-4964-84D4-073EEA1A9AC9}" type="presParOf" srcId="{B7AEBF64-53ED-4E02-8D5A-36C87FD5F910}" destId="{38F18F9F-AB62-44E8-B5A2-AFF069D474D2}" srcOrd="1" destOrd="0" presId="urn:microsoft.com/office/officeart/2008/layout/LinedList"/>
    <dgm:cxn modelId="{AF2F4AD0-4201-4CAF-8CF1-4FE3B53123A9}" type="presParOf" srcId="{38F18F9F-AB62-44E8-B5A2-AFF069D474D2}" destId="{930B1D96-2B8E-4D84-8EF7-82274C039BA8}" srcOrd="0" destOrd="0" presId="urn:microsoft.com/office/officeart/2008/layout/LinedList"/>
    <dgm:cxn modelId="{147E1387-F00D-40F1-AD19-755704CE5EBC}" type="presParOf" srcId="{38F18F9F-AB62-44E8-B5A2-AFF069D474D2}" destId="{0B4FF7F3-499C-428F-B865-AD0467F12A91}" srcOrd="1" destOrd="0" presId="urn:microsoft.com/office/officeart/2008/layout/LinedList"/>
    <dgm:cxn modelId="{CD289A69-D9D2-4FC6-9BDB-CBCB0EE0D2C0}" type="presParOf" srcId="{B7AEBF64-53ED-4E02-8D5A-36C87FD5F910}" destId="{3DE60100-64A1-4019-8FD8-B54224714BBA}" srcOrd="2" destOrd="0" presId="urn:microsoft.com/office/officeart/2008/layout/LinedList"/>
    <dgm:cxn modelId="{53A7A870-14B1-4427-95CD-832A19504142}" type="presParOf" srcId="{B7AEBF64-53ED-4E02-8D5A-36C87FD5F910}" destId="{3519E227-492C-4E85-8AAA-D27560EA95EA}" srcOrd="3" destOrd="0" presId="urn:microsoft.com/office/officeart/2008/layout/LinedList"/>
    <dgm:cxn modelId="{1A89B3B6-7841-4D27-A8C4-AEE941554569}" type="presParOf" srcId="{3519E227-492C-4E85-8AAA-D27560EA95EA}" destId="{64861E9E-8A5E-4F88-80C2-D5B71B20FA39}" srcOrd="0" destOrd="0" presId="urn:microsoft.com/office/officeart/2008/layout/LinedList"/>
    <dgm:cxn modelId="{3796D8FD-7422-411D-A740-86164CEDFA62}" type="presParOf" srcId="{3519E227-492C-4E85-8AAA-D27560EA95EA}" destId="{80B7CAEE-3DA7-4BD7-B3B9-EADBA204ED02}" srcOrd="1" destOrd="0" presId="urn:microsoft.com/office/officeart/2008/layout/LinedList"/>
    <dgm:cxn modelId="{C244A310-D89C-4945-AAE3-1EA725507EB3}" type="presParOf" srcId="{B7AEBF64-53ED-4E02-8D5A-36C87FD5F910}" destId="{63875AA1-259B-4CE7-AC13-4277DCD61208}" srcOrd="4" destOrd="0" presId="urn:microsoft.com/office/officeart/2008/layout/LinedList"/>
    <dgm:cxn modelId="{2BA004B2-7268-4539-9E4B-0D864F4FAF6F}" type="presParOf" srcId="{B7AEBF64-53ED-4E02-8D5A-36C87FD5F910}" destId="{E7F89E95-DF1B-4865-A060-2A9E887A0F3D}" srcOrd="5" destOrd="0" presId="urn:microsoft.com/office/officeart/2008/layout/LinedList"/>
    <dgm:cxn modelId="{81433D66-53B0-4EBF-A403-52DCF3C35420}" type="presParOf" srcId="{E7F89E95-DF1B-4865-A060-2A9E887A0F3D}" destId="{A296A850-545C-4062-B7E7-97FC545A1EA8}" srcOrd="0" destOrd="0" presId="urn:microsoft.com/office/officeart/2008/layout/LinedList"/>
    <dgm:cxn modelId="{00A4142A-DBF9-4239-BB1F-BBD4BF610C9D}" type="presParOf" srcId="{E7F89E95-DF1B-4865-A060-2A9E887A0F3D}" destId="{AC3B9A4E-EEF1-4690-85EE-926466A18F1D}" srcOrd="1" destOrd="0" presId="urn:microsoft.com/office/officeart/2008/layout/LinedList"/>
    <dgm:cxn modelId="{89FD93A8-4418-46E5-8660-ED4270656985}" type="presParOf" srcId="{B7AEBF64-53ED-4E02-8D5A-36C87FD5F910}" destId="{93F50E73-486C-4E39-9EEB-B03AB5FE0C30}" srcOrd="6" destOrd="0" presId="urn:microsoft.com/office/officeart/2008/layout/LinedList"/>
    <dgm:cxn modelId="{A66736C9-DD3E-414E-B8B8-EE2A799D9839}" type="presParOf" srcId="{B7AEBF64-53ED-4E02-8D5A-36C87FD5F910}" destId="{1F902CA0-0535-46BB-8BEA-CE3095F7FE13}" srcOrd="7" destOrd="0" presId="urn:microsoft.com/office/officeart/2008/layout/LinedList"/>
    <dgm:cxn modelId="{4C000D87-825E-4F0F-9A34-F0A74AE8D7CF}" type="presParOf" srcId="{1F902CA0-0535-46BB-8BEA-CE3095F7FE13}" destId="{977F20DF-B458-458D-9354-999F60B0FFA1}" srcOrd="0" destOrd="0" presId="urn:microsoft.com/office/officeart/2008/layout/LinedList"/>
    <dgm:cxn modelId="{4CDD5C97-0DA9-40D5-AB65-9F88C7861A91}" type="presParOf" srcId="{1F902CA0-0535-46BB-8BEA-CE3095F7FE13}" destId="{FF6DF73E-FEFB-48D8-BD9F-DF6E370EDBA9}" srcOrd="1" destOrd="0" presId="urn:microsoft.com/office/officeart/2008/layout/LinedList"/>
    <dgm:cxn modelId="{EC3D03A5-58CF-4C58-9C52-8830F8D366DE}" type="presParOf" srcId="{B7AEBF64-53ED-4E02-8D5A-36C87FD5F910}" destId="{B2E56946-92F0-4CDC-AA20-290B13384843}" srcOrd="8" destOrd="0" presId="urn:microsoft.com/office/officeart/2008/layout/LinedList"/>
    <dgm:cxn modelId="{A9EB279A-436F-43B5-B2E6-B901039246FD}" type="presParOf" srcId="{B7AEBF64-53ED-4E02-8D5A-36C87FD5F910}" destId="{57CA98FB-A7ED-47FE-A3DE-FACF8AC2B044}" srcOrd="9" destOrd="0" presId="urn:microsoft.com/office/officeart/2008/layout/LinedList"/>
    <dgm:cxn modelId="{0ABE54E1-0DF0-426F-B04F-439F2037C1E4}" type="presParOf" srcId="{57CA98FB-A7ED-47FE-A3DE-FACF8AC2B044}" destId="{061A6609-323B-494F-A9AF-20EED05283A1}" srcOrd="0" destOrd="0" presId="urn:microsoft.com/office/officeart/2008/layout/LinedList"/>
    <dgm:cxn modelId="{B033592E-3031-45A3-B3F4-0DFDF18279BC}" type="presParOf" srcId="{57CA98FB-A7ED-47FE-A3DE-FACF8AC2B044}" destId="{9C91B36F-BADD-4B93-BAA8-5E763DDA72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D2810-D8B0-497F-A97D-DFCB36B4DD7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556150-CDEE-4730-A6E4-484D4F38C978}">
      <dgm:prSet/>
      <dgm:spPr/>
      <dgm:t>
        <a:bodyPr/>
        <a:lstStyle/>
        <a:p>
          <a:r>
            <a:rPr lang="en-US"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gm:t>
    </dgm:pt>
    <dgm:pt modelId="{9C43B3B1-7545-413D-8867-B97F4F8DD1C0}" type="parTrans" cxnId="{149E3C77-7AA6-47EE-B6B5-DA850119D36D}">
      <dgm:prSet/>
      <dgm:spPr/>
      <dgm:t>
        <a:bodyPr/>
        <a:lstStyle/>
        <a:p>
          <a:endParaRPr lang="en-US"/>
        </a:p>
      </dgm:t>
    </dgm:pt>
    <dgm:pt modelId="{3FA8F327-C387-4CE6-AC08-9A6723350634}" type="sibTrans" cxnId="{149E3C77-7AA6-47EE-B6B5-DA850119D36D}">
      <dgm:prSet/>
      <dgm:spPr/>
      <dgm:t>
        <a:bodyPr/>
        <a:lstStyle/>
        <a:p>
          <a:endParaRPr lang="en-US"/>
        </a:p>
      </dgm:t>
    </dgm:pt>
    <dgm:pt modelId="{66CAA2C9-607B-4459-827A-8D7A378EFBBB}">
      <dgm:prSet/>
      <dgm:spPr/>
      <dgm:t>
        <a:bodyPr/>
        <a:lstStyle/>
        <a:p>
          <a:r>
            <a:rPr lang="en-US"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gm:t>
    </dgm:pt>
    <dgm:pt modelId="{592014ED-C267-40C0-978F-426B32BAA2C2}" type="parTrans" cxnId="{B80A618E-3D3D-4E61-93EE-809C357E4DA4}">
      <dgm:prSet/>
      <dgm:spPr/>
      <dgm:t>
        <a:bodyPr/>
        <a:lstStyle/>
        <a:p>
          <a:endParaRPr lang="en-US"/>
        </a:p>
      </dgm:t>
    </dgm:pt>
    <dgm:pt modelId="{06EB12EE-D01D-4819-81B1-912C0C4D15B5}" type="sibTrans" cxnId="{B80A618E-3D3D-4E61-93EE-809C357E4DA4}">
      <dgm:prSet/>
      <dgm:spPr/>
      <dgm:t>
        <a:bodyPr/>
        <a:lstStyle/>
        <a:p>
          <a:endParaRPr lang="en-US"/>
        </a:p>
      </dgm:t>
    </dgm:pt>
    <dgm:pt modelId="{07E139BE-EBC7-4A2A-9BE2-8EEC46DC775D}" type="pres">
      <dgm:prSet presAssocID="{B66D2810-D8B0-497F-A97D-DFCB36B4DD7B}" presName="vert0" presStyleCnt="0">
        <dgm:presLayoutVars>
          <dgm:dir/>
          <dgm:animOne val="branch"/>
          <dgm:animLvl val="lvl"/>
        </dgm:presLayoutVars>
      </dgm:prSet>
      <dgm:spPr/>
    </dgm:pt>
    <dgm:pt modelId="{E4780723-9A96-4A04-A911-A57FAB6A752C}" type="pres">
      <dgm:prSet presAssocID="{9A556150-CDEE-4730-A6E4-484D4F38C978}" presName="thickLine" presStyleLbl="alignNode1" presStyleIdx="0" presStyleCnt="2"/>
      <dgm:spPr/>
    </dgm:pt>
    <dgm:pt modelId="{A08D14C7-6290-462A-8717-AB6B2305BAEA}" type="pres">
      <dgm:prSet presAssocID="{9A556150-CDEE-4730-A6E4-484D4F38C978}" presName="horz1" presStyleCnt="0"/>
      <dgm:spPr/>
    </dgm:pt>
    <dgm:pt modelId="{7B1133B6-2FE4-47BD-AA1A-F57865BC038B}" type="pres">
      <dgm:prSet presAssocID="{9A556150-CDEE-4730-A6E4-484D4F38C978}" presName="tx1" presStyleLbl="revTx" presStyleIdx="0" presStyleCnt="2"/>
      <dgm:spPr/>
    </dgm:pt>
    <dgm:pt modelId="{93727AA5-B90C-47E1-B360-2E6ACB5C2210}" type="pres">
      <dgm:prSet presAssocID="{9A556150-CDEE-4730-A6E4-484D4F38C978}" presName="vert1" presStyleCnt="0"/>
      <dgm:spPr/>
    </dgm:pt>
    <dgm:pt modelId="{C70461E1-8AF3-4B2F-89AA-D8827DDF0E24}" type="pres">
      <dgm:prSet presAssocID="{66CAA2C9-607B-4459-827A-8D7A378EFBBB}" presName="thickLine" presStyleLbl="alignNode1" presStyleIdx="1" presStyleCnt="2"/>
      <dgm:spPr/>
    </dgm:pt>
    <dgm:pt modelId="{7B8B7A23-ABA5-466A-A776-A620A0350130}" type="pres">
      <dgm:prSet presAssocID="{66CAA2C9-607B-4459-827A-8D7A378EFBBB}" presName="horz1" presStyleCnt="0"/>
      <dgm:spPr/>
    </dgm:pt>
    <dgm:pt modelId="{2C018611-E336-4460-97BF-6379C48B84F4}" type="pres">
      <dgm:prSet presAssocID="{66CAA2C9-607B-4459-827A-8D7A378EFBBB}" presName="tx1" presStyleLbl="revTx" presStyleIdx="1" presStyleCnt="2"/>
      <dgm:spPr/>
    </dgm:pt>
    <dgm:pt modelId="{B71BAC81-3133-41E7-BDA9-42C52CFD0F8B}" type="pres">
      <dgm:prSet presAssocID="{66CAA2C9-607B-4459-827A-8D7A378EFBBB}" presName="vert1" presStyleCnt="0"/>
      <dgm:spPr/>
    </dgm:pt>
  </dgm:ptLst>
  <dgm:cxnLst>
    <dgm:cxn modelId="{8A83AB38-751C-4A48-BCA6-4637AF83F775}" type="presOf" srcId="{9A556150-CDEE-4730-A6E4-484D4F38C978}" destId="{7B1133B6-2FE4-47BD-AA1A-F57865BC038B}" srcOrd="0" destOrd="0" presId="urn:microsoft.com/office/officeart/2008/layout/LinedList"/>
    <dgm:cxn modelId="{149E3C77-7AA6-47EE-B6B5-DA850119D36D}" srcId="{B66D2810-D8B0-497F-A97D-DFCB36B4DD7B}" destId="{9A556150-CDEE-4730-A6E4-484D4F38C978}" srcOrd="0" destOrd="0" parTransId="{9C43B3B1-7545-413D-8867-B97F4F8DD1C0}" sibTransId="{3FA8F327-C387-4CE6-AC08-9A6723350634}"/>
    <dgm:cxn modelId="{B80A618E-3D3D-4E61-93EE-809C357E4DA4}" srcId="{B66D2810-D8B0-497F-A97D-DFCB36B4DD7B}" destId="{66CAA2C9-607B-4459-827A-8D7A378EFBBB}" srcOrd="1" destOrd="0" parTransId="{592014ED-C267-40C0-978F-426B32BAA2C2}" sibTransId="{06EB12EE-D01D-4819-81B1-912C0C4D15B5}"/>
    <dgm:cxn modelId="{6587F4B8-CB0D-40FA-B083-578B47CE3CCF}" type="presOf" srcId="{66CAA2C9-607B-4459-827A-8D7A378EFBBB}" destId="{2C018611-E336-4460-97BF-6379C48B84F4}" srcOrd="0" destOrd="0" presId="urn:microsoft.com/office/officeart/2008/layout/LinedList"/>
    <dgm:cxn modelId="{9651ACDC-309E-470C-9100-73C0C3D87E68}" type="presOf" srcId="{B66D2810-D8B0-497F-A97D-DFCB36B4DD7B}" destId="{07E139BE-EBC7-4A2A-9BE2-8EEC46DC775D}" srcOrd="0" destOrd="0" presId="urn:microsoft.com/office/officeart/2008/layout/LinedList"/>
    <dgm:cxn modelId="{30C4B4B1-58D8-482F-BDF9-26533E02E2B0}" type="presParOf" srcId="{07E139BE-EBC7-4A2A-9BE2-8EEC46DC775D}" destId="{E4780723-9A96-4A04-A911-A57FAB6A752C}" srcOrd="0" destOrd="0" presId="urn:microsoft.com/office/officeart/2008/layout/LinedList"/>
    <dgm:cxn modelId="{14A5AD64-3D4B-4A3F-AE0C-15B8FFB7F312}" type="presParOf" srcId="{07E139BE-EBC7-4A2A-9BE2-8EEC46DC775D}" destId="{A08D14C7-6290-462A-8717-AB6B2305BAEA}" srcOrd="1" destOrd="0" presId="urn:microsoft.com/office/officeart/2008/layout/LinedList"/>
    <dgm:cxn modelId="{E49EF2B6-4EFD-414C-9848-F6A333BEEB59}" type="presParOf" srcId="{A08D14C7-6290-462A-8717-AB6B2305BAEA}" destId="{7B1133B6-2FE4-47BD-AA1A-F57865BC038B}" srcOrd="0" destOrd="0" presId="urn:microsoft.com/office/officeart/2008/layout/LinedList"/>
    <dgm:cxn modelId="{9DB8A5EF-F1B7-4C59-A801-3C178185FA66}" type="presParOf" srcId="{A08D14C7-6290-462A-8717-AB6B2305BAEA}" destId="{93727AA5-B90C-47E1-B360-2E6ACB5C2210}" srcOrd="1" destOrd="0" presId="urn:microsoft.com/office/officeart/2008/layout/LinedList"/>
    <dgm:cxn modelId="{F397195F-AC56-4758-AFEB-1CBE59370626}" type="presParOf" srcId="{07E139BE-EBC7-4A2A-9BE2-8EEC46DC775D}" destId="{C70461E1-8AF3-4B2F-89AA-D8827DDF0E24}" srcOrd="2" destOrd="0" presId="urn:microsoft.com/office/officeart/2008/layout/LinedList"/>
    <dgm:cxn modelId="{08C96AFE-A512-4E4D-8303-4D70B8FEBC4D}" type="presParOf" srcId="{07E139BE-EBC7-4A2A-9BE2-8EEC46DC775D}" destId="{7B8B7A23-ABA5-466A-A776-A620A0350130}" srcOrd="3" destOrd="0" presId="urn:microsoft.com/office/officeart/2008/layout/LinedList"/>
    <dgm:cxn modelId="{A303F2D2-61BF-4CC8-9629-380AAB80BA14}" type="presParOf" srcId="{7B8B7A23-ABA5-466A-A776-A620A0350130}" destId="{2C018611-E336-4460-97BF-6379C48B84F4}" srcOrd="0" destOrd="0" presId="urn:microsoft.com/office/officeart/2008/layout/LinedList"/>
    <dgm:cxn modelId="{19689F40-72AB-4180-B229-C341C8DD5B32}" type="presParOf" srcId="{7B8B7A23-ABA5-466A-A776-A620A0350130}" destId="{B71BAC81-3133-41E7-BDA9-42C52CFD0F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EEF3D-6940-4818-BEFF-BF310657441B}">
      <dsp:nvSpPr>
        <dsp:cNvPr id="0" name=""/>
        <dsp:cNvSpPr/>
      </dsp:nvSpPr>
      <dsp:spPr>
        <a:xfrm>
          <a:off x="0" y="617"/>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B1D96-2B8E-4D84-8EF7-82274C039BA8}">
      <dsp:nvSpPr>
        <dsp:cNvPr id="0" name=""/>
        <dsp:cNvSpPr/>
      </dsp:nvSpPr>
      <dsp:spPr>
        <a:xfrm>
          <a:off x="0" y="617"/>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Algerian" panose="04020705040A02060702" pitchFamily="82" charset="0"/>
            </a:rPr>
            <a:t>TEAM:-</a:t>
          </a:r>
        </a:p>
      </dsp:txBody>
      <dsp:txXfrm>
        <a:off x="0" y="617"/>
        <a:ext cx="6253721" cy="1010987"/>
      </dsp:txXfrm>
    </dsp:sp>
    <dsp:sp modelId="{3DE60100-64A1-4019-8FD8-B54224714BBA}">
      <dsp:nvSpPr>
        <dsp:cNvPr id="0" name=""/>
        <dsp:cNvSpPr/>
      </dsp:nvSpPr>
      <dsp:spPr>
        <a:xfrm>
          <a:off x="0" y="1011604"/>
          <a:ext cx="625372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61E9E-8A5E-4F88-80C2-D5B71B20FA39}">
      <dsp:nvSpPr>
        <dsp:cNvPr id="0" name=""/>
        <dsp:cNvSpPr/>
      </dsp:nvSpPr>
      <dsp:spPr>
        <a:xfrm>
          <a:off x="0" y="1011604"/>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S.J SUMANTH(2010030377)</a:t>
          </a:r>
          <a:r>
            <a:rPr lang="en-US" sz="3600" b="0" i="0" kern="1200" dirty="0"/>
            <a:t>​</a:t>
          </a:r>
          <a:endParaRPr lang="en-US" sz="3600" kern="1200" dirty="0"/>
        </a:p>
      </dsp:txBody>
      <dsp:txXfrm>
        <a:off x="0" y="1011604"/>
        <a:ext cx="6253721" cy="1010987"/>
      </dsp:txXfrm>
    </dsp:sp>
    <dsp:sp modelId="{63875AA1-259B-4CE7-AC13-4277DCD61208}">
      <dsp:nvSpPr>
        <dsp:cNvPr id="0" name=""/>
        <dsp:cNvSpPr/>
      </dsp:nvSpPr>
      <dsp:spPr>
        <a:xfrm>
          <a:off x="0" y="2022591"/>
          <a:ext cx="625372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6A850-545C-4062-B7E7-97FC545A1EA8}">
      <dsp:nvSpPr>
        <dsp:cNvPr id="0" name=""/>
        <dsp:cNvSpPr/>
      </dsp:nvSpPr>
      <dsp:spPr>
        <a:xfrm>
          <a:off x="0" y="2022591"/>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K.SREEVARUN(200030451)</a:t>
          </a:r>
          <a:r>
            <a:rPr lang="en-US" sz="3600" b="0" i="0" kern="1200" dirty="0"/>
            <a:t>​</a:t>
          </a:r>
          <a:endParaRPr lang="en-US" sz="3600" kern="1200" dirty="0"/>
        </a:p>
      </dsp:txBody>
      <dsp:txXfrm>
        <a:off x="0" y="2022591"/>
        <a:ext cx="6253721" cy="1010987"/>
      </dsp:txXfrm>
    </dsp:sp>
    <dsp:sp modelId="{93F50E73-486C-4E39-9EEB-B03AB5FE0C30}">
      <dsp:nvSpPr>
        <dsp:cNvPr id="0" name=""/>
        <dsp:cNvSpPr/>
      </dsp:nvSpPr>
      <dsp:spPr>
        <a:xfrm>
          <a:off x="0" y="3033578"/>
          <a:ext cx="625372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F20DF-B458-458D-9354-999F60B0FFA1}">
      <dsp:nvSpPr>
        <dsp:cNvPr id="0" name=""/>
        <dsp:cNvSpPr/>
      </dsp:nvSpPr>
      <dsp:spPr>
        <a:xfrm>
          <a:off x="0" y="3033578"/>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PAVAN SAI(2010030538</a:t>
          </a:r>
          <a:r>
            <a:rPr lang="en-US" sz="3600" b="0" i="0" kern="1200" dirty="0"/>
            <a:t>)​</a:t>
          </a:r>
          <a:endParaRPr lang="en-US" sz="3600" kern="1200" dirty="0"/>
        </a:p>
      </dsp:txBody>
      <dsp:txXfrm>
        <a:off x="0" y="3033578"/>
        <a:ext cx="6253721" cy="1010987"/>
      </dsp:txXfrm>
    </dsp:sp>
    <dsp:sp modelId="{B2E56946-92F0-4CDC-AA20-290B13384843}">
      <dsp:nvSpPr>
        <dsp:cNvPr id="0" name=""/>
        <dsp:cNvSpPr/>
      </dsp:nvSpPr>
      <dsp:spPr>
        <a:xfrm>
          <a:off x="0" y="40445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A6609-323B-494F-A9AF-20EED05283A1}">
      <dsp:nvSpPr>
        <dsp:cNvPr id="0" name=""/>
        <dsp:cNvSpPr/>
      </dsp:nvSpPr>
      <dsp:spPr>
        <a:xfrm>
          <a:off x="0" y="4044565"/>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SHIVA GOUD(2010030542</a:t>
          </a:r>
          <a:r>
            <a:rPr lang="en-US" sz="3600" b="0" i="0" kern="1200" dirty="0"/>
            <a:t>)​</a:t>
          </a:r>
          <a:endParaRPr lang="en-US" sz="3600" kern="1200" dirty="0"/>
        </a:p>
      </dsp:txBody>
      <dsp:txXfrm>
        <a:off x="0" y="4044565"/>
        <a:ext cx="6253721" cy="1010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80723-9A96-4A04-A911-A57FAB6A752C}">
      <dsp:nvSpPr>
        <dsp:cNvPr id="0" name=""/>
        <dsp:cNvSpPr/>
      </dsp:nvSpPr>
      <dsp:spPr>
        <a:xfrm>
          <a:off x="0" y="0"/>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133B6-2FE4-47BD-AA1A-F57865BC038B}">
      <dsp:nvSpPr>
        <dsp:cNvPr id="0" name=""/>
        <dsp:cNvSpPr/>
      </dsp:nvSpPr>
      <dsp:spPr>
        <a:xfrm>
          <a:off x="0" y="0"/>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sp:txBody>
      <dsp:txXfrm>
        <a:off x="0" y="0"/>
        <a:ext cx="6782539" cy="3000653"/>
      </dsp:txXfrm>
    </dsp:sp>
    <dsp:sp modelId="{C70461E1-8AF3-4B2F-89AA-D8827DDF0E24}">
      <dsp:nvSpPr>
        <dsp:cNvPr id="0" name=""/>
        <dsp:cNvSpPr/>
      </dsp:nvSpPr>
      <dsp:spPr>
        <a:xfrm>
          <a:off x="0" y="3000653"/>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18611-E336-4460-97BF-6379C48B84F4}">
      <dsp:nvSpPr>
        <dsp:cNvPr id="0" name=""/>
        <dsp:cNvSpPr/>
      </dsp:nvSpPr>
      <dsp:spPr>
        <a:xfrm>
          <a:off x="0" y="3000653"/>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sp:txBody>
      <dsp:txXfrm>
        <a:off x="0" y="3000653"/>
        <a:ext cx="6782539" cy="30006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4A35-384A-4406-B682-DD92EA1F6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5D353-D663-4B73-ADD1-F4094A71F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B729C-9071-4D59-BC14-4527640D93F3}"/>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576EB372-1450-460A-B41D-CDD6525F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50A13-80A2-4110-B5D5-EB5883A64AB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9168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1DE8-C605-4D17-9B94-DD0AB945E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A588F8-DB0E-4832-953D-5BC3ED3DB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ABE7-3C08-4F9D-8C67-A0C6F44A4AAE}"/>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FA83E8AE-5016-4690-8AB3-506ADC633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0B622-4398-4872-8FDA-31EC8DDC1C0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327567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B5C38-20FA-4AE5-B61C-96FDB01377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9705C-9845-4F29-A5CF-F23FD86CDE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1072A-AE0A-49A5-B998-9F07BCF2F300}"/>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F5BD907B-EDCB-4B82-A573-7D494F08E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61E41-E0F2-4BA3-8981-5656E41CCFE9}"/>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300715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E2812-8409-4782-BC4D-D1DAF5707071}"/>
              </a:ext>
            </a:extLst>
          </p:cNvPr>
          <p:cNvSpPr>
            <a:spLocks noGrp="1"/>
          </p:cNvSpPr>
          <p:nvPr>
            <p:ph type="dt" sz="half" idx="10"/>
          </p:nvPr>
        </p:nvSpPr>
        <p:spPr/>
        <p:txBody>
          <a:bodyPr/>
          <a:lstStyle/>
          <a:p>
            <a:fld id="{AA15D8DD-18AF-499A-84D6-535C0A82F0F5}" type="datetimeFigureOut">
              <a:rPr lang="en-US" smtClean="0"/>
              <a:t>3/4/2022</a:t>
            </a:fld>
            <a:endParaRPr lang="en-US"/>
          </a:p>
        </p:txBody>
      </p:sp>
      <p:sp>
        <p:nvSpPr>
          <p:cNvPr id="3" name="Footer Placeholder 2">
            <a:extLst>
              <a:ext uri="{FF2B5EF4-FFF2-40B4-BE49-F238E27FC236}">
                <a16:creationId xmlns:a16="http://schemas.microsoft.com/office/drawing/2014/main" id="{95F31B7C-4EAD-4B02-94AB-623325BF9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23CCB-9E53-4260-9F47-2C8001EE8BC5}"/>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66578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A928-82F5-40EB-BD2B-51C9D76100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C8206-94AB-4B75-86C4-4C91CB00F201}"/>
              </a:ext>
            </a:extLst>
          </p:cNvPr>
          <p:cNvSpPr>
            <a:spLocks noGrp="1"/>
          </p:cNvSpPr>
          <p:nvPr>
            <p:ph type="dt" sz="half" idx="10"/>
          </p:nvPr>
        </p:nvSpPr>
        <p:spPr/>
        <p:txBody>
          <a:bodyPr/>
          <a:lstStyle/>
          <a:p>
            <a:fld id="{AA15D8DD-18AF-499A-84D6-535C0A82F0F5}" type="datetimeFigureOut">
              <a:rPr lang="en-US" smtClean="0"/>
              <a:t>3/4/2022</a:t>
            </a:fld>
            <a:endParaRPr lang="en-US"/>
          </a:p>
        </p:txBody>
      </p:sp>
      <p:sp>
        <p:nvSpPr>
          <p:cNvPr id="4" name="Footer Placeholder 3">
            <a:extLst>
              <a:ext uri="{FF2B5EF4-FFF2-40B4-BE49-F238E27FC236}">
                <a16:creationId xmlns:a16="http://schemas.microsoft.com/office/drawing/2014/main" id="{CF48BD67-193B-4696-96C0-A6321A865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0226F-E621-4372-8334-79B830A28DB4}"/>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698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1F2A-CBED-4440-8C59-DA9749905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57D62-E2A5-4482-9387-632848F63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0806-0252-4BF6-A79F-6E2F52241B83}"/>
              </a:ext>
            </a:extLst>
          </p:cNvPr>
          <p:cNvSpPr>
            <a:spLocks noGrp="1"/>
          </p:cNvSpPr>
          <p:nvPr>
            <p:ph type="dt" sz="half" idx="10"/>
          </p:nvPr>
        </p:nvSpPr>
        <p:spPr/>
        <p:txBody>
          <a:bodyPr/>
          <a:lstStyle/>
          <a:p>
            <a:fld id="{AA15D8DD-18AF-499A-84D6-535C0A82F0F5}" type="datetimeFigureOut">
              <a:rPr lang="en-US" smtClean="0"/>
              <a:t>3/4/2022</a:t>
            </a:fld>
            <a:endParaRPr lang="en-US"/>
          </a:p>
        </p:txBody>
      </p:sp>
      <p:sp>
        <p:nvSpPr>
          <p:cNvPr id="5" name="Footer Placeholder 4">
            <a:extLst>
              <a:ext uri="{FF2B5EF4-FFF2-40B4-BE49-F238E27FC236}">
                <a16:creationId xmlns:a16="http://schemas.microsoft.com/office/drawing/2014/main" id="{433D9401-69BE-4667-94F2-91D9A9787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091E0-CF5A-4628-A4AE-903BD4048D4E}"/>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958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AC26-3932-48F5-A5F9-4FFA85A2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3D69C-A1F9-4CC9-AD97-25052F2DA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6E3A-5A3F-4273-ABF9-0757F4BD1ECA}"/>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7814EB15-E74E-4F6A-8BD9-4D6370F84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BEADD-D4A1-4728-870B-40D2C9875449}"/>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3785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DD03-21BB-41E5-BEC6-A29A4C69BE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A87BE9-C8D0-4368-B001-EB796C067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AE0CA-D5E1-42CA-9DF7-FB4654C9D99A}"/>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2BD446E8-35FD-44D2-B14F-FEFD75A6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E1602-97FA-481D-9BF5-2C319171B7CD}"/>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08914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DBBF-91A3-44FD-863F-E95369C5C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47DFD-2F78-4DB2-AB02-31802CD13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480C3-0893-492D-A5EA-1CA96B1F6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61925-5428-4155-AC2D-B17A8BFAE74B}"/>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6" name="Footer Placeholder 5">
            <a:extLst>
              <a:ext uri="{FF2B5EF4-FFF2-40B4-BE49-F238E27FC236}">
                <a16:creationId xmlns:a16="http://schemas.microsoft.com/office/drawing/2014/main" id="{87C913FE-D4B3-4D1E-BA8C-8F6ECA5C1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8E4B5-903D-4B80-9B56-6E03DA6A8B8B}"/>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06849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0F21-4196-4680-AECF-85972D524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8A9A8-EC03-4856-9276-522285072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2E17C-E0E2-4D7D-9081-66AEF80EE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C723A-9BB0-4086-95D4-24CBAC3B4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23AC6-EF8D-4437-8362-5409F4373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E1FB0-3C1A-4115-9CD9-24F8DE4EC33C}"/>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8" name="Footer Placeholder 7">
            <a:extLst>
              <a:ext uri="{FF2B5EF4-FFF2-40B4-BE49-F238E27FC236}">
                <a16:creationId xmlns:a16="http://schemas.microsoft.com/office/drawing/2014/main" id="{B387A3C2-5936-4BD4-8A5E-4F25A99AE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D9296-08AC-451F-B4DA-3A759923A100}"/>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70538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37F1-B5F9-4702-BD81-43F3CDB72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5411D-6F74-4855-B5C2-A76C637A2543}"/>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4" name="Footer Placeholder 3">
            <a:extLst>
              <a:ext uri="{FF2B5EF4-FFF2-40B4-BE49-F238E27FC236}">
                <a16:creationId xmlns:a16="http://schemas.microsoft.com/office/drawing/2014/main" id="{8F61D80C-DDC4-4814-B367-D37FA6632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992C60-2064-4529-BD7D-42C58DBCC19D}"/>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3181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B0C51-1E72-4FBE-8FE7-98C9312D851E}"/>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3" name="Footer Placeholder 2">
            <a:extLst>
              <a:ext uri="{FF2B5EF4-FFF2-40B4-BE49-F238E27FC236}">
                <a16:creationId xmlns:a16="http://schemas.microsoft.com/office/drawing/2014/main" id="{44259C0B-588C-4AB7-A67B-5AA6CEC63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FD68A-A948-412D-BA11-871ACC23211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73231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A70D-7E1C-44BF-9F7B-A92AA2082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7A5D1-CEA1-4A32-8481-8F7A6A6A6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2374D-A47A-4B9E-84A2-DE46FDA7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79BFF-4704-4AD9-8B19-01940F8038D0}"/>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6" name="Footer Placeholder 5">
            <a:extLst>
              <a:ext uri="{FF2B5EF4-FFF2-40B4-BE49-F238E27FC236}">
                <a16:creationId xmlns:a16="http://schemas.microsoft.com/office/drawing/2014/main" id="{0E889BFD-34D9-422D-AED3-CF6712ADA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CE08-46EC-46C1-8DE5-56CF8688785E}"/>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30039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9509-FACA-4B07-9B8C-E043D6807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CF4E3E-A891-427F-8499-CC9654068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7B51F8-79E5-43A2-8DFE-5B3B4D7DB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F820A-CB37-4A4F-BBEA-3320BC726AF6}"/>
              </a:ext>
            </a:extLst>
          </p:cNvPr>
          <p:cNvSpPr>
            <a:spLocks noGrp="1"/>
          </p:cNvSpPr>
          <p:nvPr>
            <p:ph type="dt" sz="half" idx="10"/>
          </p:nvPr>
        </p:nvSpPr>
        <p:spPr/>
        <p:txBody>
          <a:bodyPr/>
          <a:lstStyle/>
          <a:p>
            <a:fld id="{5C1D16C9-D723-42C4-85C1-0305F359D3A2}" type="datetimeFigureOut">
              <a:rPr lang="en-US" smtClean="0"/>
              <a:t>3/4/2022</a:t>
            </a:fld>
            <a:endParaRPr lang="en-US"/>
          </a:p>
        </p:txBody>
      </p:sp>
      <p:sp>
        <p:nvSpPr>
          <p:cNvPr id="6" name="Footer Placeholder 5">
            <a:extLst>
              <a:ext uri="{FF2B5EF4-FFF2-40B4-BE49-F238E27FC236}">
                <a16:creationId xmlns:a16="http://schemas.microsoft.com/office/drawing/2014/main" id="{5BDE0438-B83B-47C8-A6B9-CFF3B81C6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BC314-B98F-442F-A7CF-CF2F78ECE0F6}"/>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4400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061CE-DFCE-4ED6-8C64-BA8413D63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52BE9-8E57-458F-A2B3-E878F5EC0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0CA2C-A1FD-48A2-929F-A7E2B6EC5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16C9-D723-42C4-85C1-0305F359D3A2}" type="datetimeFigureOut">
              <a:rPr lang="en-US" smtClean="0"/>
              <a:t>3/4/2022</a:t>
            </a:fld>
            <a:endParaRPr lang="en-US"/>
          </a:p>
        </p:txBody>
      </p:sp>
      <p:sp>
        <p:nvSpPr>
          <p:cNvPr id="5" name="Footer Placeholder 4">
            <a:extLst>
              <a:ext uri="{FF2B5EF4-FFF2-40B4-BE49-F238E27FC236}">
                <a16:creationId xmlns:a16="http://schemas.microsoft.com/office/drawing/2014/main" id="{276CF6A0-1E41-45C9-9DF6-9F190FCE3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6C61C7-766E-42F4-B694-F665E9144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D626-54E2-437A-8B2E-05DD856733BF}" type="slidenum">
              <a:rPr lang="en-US" smtClean="0"/>
              <a:t>‹#›</a:t>
            </a:fld>
            <a:endParaRPr lang="en-US"/>
          </a:p>
        </p:txBody>
      </p:sp>
    </p:spTree>
    <p:extLst>
      <p:ext uri="{BB962C8B-B14F-4D97-AF65-F5344CB8AC3E}">
        <p14:creationId xmlns:p14="http://schemas.microsoft.com/office/powerpoint/2010/main" val="141769213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62" r:id="rId6"/>
    <p:sldLayoutId id="2147483663"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B21E-630D-40D6-9223-3A57FE9A6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8476A-34D5-4ABB-A182-18D31100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021AB-3E3E-40BE-ADCD-B2D176489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5D8DD-18AF-499A-84D6-535C0A82F0F5}" type="datetimeFigureOut">
              <a:rPr lang="en-US" smtClean="0"/>
              <a:t>3/4/2022</a:t>
            </a:fld>
            <a:endParaRPr lang="en-US"/>
          </a:p>
        </p:txBody>
      </p:sp>
      <p:sp>
        <p:nvSpPr>
          <p:cNvPr id="5" name="Footer Placeholder 4">
            <a:extLst>
              <a:ext uri="{FF2B5EF4-FFF2-40B4-BE49-F238E27FC236}">
                <a16:creationId xmlns:a16="http://schemas.microsoft.com/office/drawing/2014/main" id="{BB0C7F80-A7D4-4E86-91BB-3FC21528F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215A3D-EC74-45AC-9A0A-A716F4EAF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864A0-3DDA-43EC-8F7A-C90A0FDE8AAC}" type="slidenum">
              <a:rPr lang="en-US" smtClean="0"/>
              <a:t>‹#›</a:t>
            </a:fld>
            <a:endParaRPr lang="en-US"/>
          </a:p>
        </p:txBody>
      </p:sp>
    </p:spTree>
    <p:extLst>
      <p:ext uri="{BB962C8B-B14F-4D97-AF65-F5344CB8AC3E}">
        <p14:creationId xmlns:p14="http://schemas.microsoft.com/office/powerpoint/2010/main" val="2013416482"/>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python-deep-learning-project-handwritten-digit-recognition/"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gwebwt.blogspot.com/2010/04/blue-swirly-dream-vector-background-by.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gwebwt.blogspot.com/2010/04/blue-swirly-dream-vector-background-by.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797535-29C8-4886-A508-F047C71D6FE9}"/>
              </a:ext>
            </a:extLst>
          </p:cNvPr>
          <p:cNvSpPr>
            <a:spLocks noGrp="1"/>
          </p:cNvSpPr>
          <p:nvPr>
            <p:ph type="title"/>
          </p:nvPr>
        </p:nvSpPr>
        <p:spPr>
          <a:xfrm>
            <a:off x="630936" y="495992"/>
            <a:ext cx="4195140" cy="5638831"/>
          </a:xfrm>
          <a:noFill/>
        </p:spPr>
        <p:txBody>
          <a:bodyPr anchor="ctr">
            <a:normAutofit/>
          </a:bodyPr>
          <a:lstStyle/>
          <a:p>
            <a:r>
              <a:rPr lang="en-US">
                <a:latin typeface="Algerian" panose="04020705040A02060702" pitchFamily="82" charset="0"/>
              </a:rPr>
              <a:t>PSFD PRESENTATION </a:t>
            </a:r>
          </a:p>
        </p:txBody>
      </p:sp>
      <p:graphicFrame>
        <p:nvGraphicFramePr>
          <p:cNvPr id="14" name="Content Placeholder 2">
            <a:extLst>
              <a:ext uri="{FF2B5EF4-FFF2-40B4-BE49-F238E27FC236}">
                <a16:creationId xmlns:a16="http://schemas.microsoft.com/office/drawing/2014/main" id="{F702AF2C-1A32-43A1-88D8-86CDA3F7AE3E}"/>
              </a:ext>
            </a:extLst>
          </p:cNvPr>
          <p:cNvGraphicFramePr>
            <a:graphicFrameLocks noGrp="1"/>
          </p:cNvGraphicFramePr>
          <p:nvPr>
            <p:ph idx="1"/>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23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8602-E9C1-49B5-A37D-C40E336BE0DE}"/>
              </a:ext>
            </a:extLst>
          </p:cNvPr>
          <p:cNvSpPr>
            <a:spLocks noGrp="1"/>
          </p:cNvSpPr>
          <p:nvPr>
            <p:ph type="title"/>
          </p:nvPr>
        </p:nvSpPr>
        <p:spPr>
          <a:xfrm>
            <a:off x="524485" y="407021"/>
            <a:ext cx="11139854" cy="930447"/>
          </a:xfrm>
        </p:spPr>
        <p:txBody>
          <a:bodyPr vert="horz" lIns="91440" tIns="45720" rIns="91440" bIns="45720" rtlCol="0" anchor="b">
            <a:normAutofit/>
          </a:bodyPr>
          <a:lstStyle/>
          <a:p>
            <a:pPr algn="ctr"/>
            <a:r>
              <a:rPr lang="en-US" sz="4800" kern="1200" dirty="0">
                <a:solidFill>
                  <a:schemeClr val="bg1"/>
                </a:solidFill>
                <a:latin typeface="Algerian" panose="04020705040A02060702" pitchFamily="82" charset="0"/>
              </a:rPr>
              <a:t>Create CNN Model</a:t>
            </a:r>
            <a:endParaRPr lang="en-US" sz="3000" kern="1200" dirty="0">
              <a:solidFill>
                <a:schemeClr val="bg1"/>
              </a:solidFill>
              <a:latin typeface="Algerian" panose="04020705040A02060702" pitchFamily="82" charset="0"/>
            </a:endParaRPr>
          </a:p>
        </p:txBody>
      </p:sp>
      <p:cxnSp>
        <p:nvCxnSpPr>
          <p:cNvPr id="33" name="Straight Connector 3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39FE77-7ED1-4F28-ABA8-88C05EDA61D0}"/>
              </a:ext>
            </a:extLst>
          </p:cNvPr>
          <p:cNvSpPr txBox="1"/>
          <p:nvPr/>
        </p:nvSpPr>
        <p:spPr>
          <a:xfrm>
            <a:off x="1145894" y="2440233"/>
            <a:ext cx="9663953" cy="1261884"/>
          </a:xfrm>
          <a:prstGeom prst="rect">
            <a:avLst/>
          </a:prstGeom>
          <a:noFill/>
        </p:spPr>
        <p:txBody>
          <a:bodyPr wrap="square">
            <a:spAutoFit/>
          </a:bodyPr>
          <a:lstStyle/>
          <a:p>
            <a:r>
              <a:rPr lang="en-US" sz="1900" dirty="0">
                <a:latin typeface="Amasis MT Pro" panose="02040504050005020304" pitchFamily="18" charset="0"/>
              </a:rPr>
              <a:t>A CNN model generally consists of convolutional and pooling layers. It works better for data that are represented as grid structures, this is the reason why CNN works well for image classification problems. The dropout layer is used to deactivate some of the neurons and while training, it reduces offer fitting of the model. </a:t>
            </a:r>
            <a:endParaRPr lang="en-IN" sz="1900" dirty="0">
              <a:latin typeface="Amasis MT Pro" panose="02040504050005020304" pitchFamily="18" charset="0"/>
            </a:endParaRPr>
          </a:p>
        </p:txBody>
      </p:sp>
      <p:pic>
        <p:nvPicPr>
          <p:cNvPr id="5" name="Picture 4">
            <a:extLst>
              <a:ext uri="{FF2B5EF4-FFF2-40B4-BE49-F238E27FC236}">
                <a16:creationId xmlns:a16="http://schemas.microsoft.com/office/drawing/2014/main" id="{28846F6D-DF00-4DD2-81DA-6A3DADA8D664}"/>
              </a:ext>
            </a:extLst>
          </p:cNvPr>
          <p:cNvPicPr>
            <a:picLocks noChangeAspect="1"/>
          </p:cNvPicPr>
          <p:nvPr/>
        </p:nvPicPr>
        <p:blipFill>
          <a:blip r:embed="rId2"/>
          <a:stretch>
            <a:fillRect/>
          </a:stretch>
        </p:blipFill>
        <p:spPr>
          <a:xfrm>
            <a:off x="788893" y="3801035"/>
            <a:ext cx="10452847" cy="2921967"/>
          </a:xfrm>
          <a:prstGeom prst="rect">
            <a:avLst/>
          </a:prstGeom>
        </p:spPr>
      </p:pic>
    </p:spTree>
    <p:extLst>
      <p:ext uri="{BB962C8B-B14F-4D97-AF65-F5344CB8AC3E}">
        <p14:creationId xmlns:p14="http://schemas.microsoft.com/office/powerpoint/2010/main" val="2876309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8602-E9C1-49B5-A37D-C40E336BE0DE}"/>
              </a:ext>
            </a:extLst>
          </p:cNvPr>
          <p:cNvSpPr>
            <a:spLocks noGrp="1"/>
          </p:cNvSpPr>
          <p:nvPr>
            <p:ph type="title"/>
          </p:nvPr>
        </p:nvSpPr>
        <p:spPr>
          <a:xfrm>
            <a:off x="524485" y="407021"/>
            <a:ext cx="11139854" cy="930447"/>
          </a:xfrm>
        </p:spPr>
        <p:txBody>
          <a:bodyPr vert="horz" lIns="91440" tIns="45720" rIns="91440" bIns="45720" rtlCol="0" anchor="b">
            <a:normAutofit/>
          </a:bodyPr>
          <a:lstStyle/>
          <a:p>
            <a:pPr algn="ctr"/>
            <a:r>
              <a:rPr lang="en-US" sz="4800" kern="1200" dirty="0">
                <a:solidFill>
                  <a:schemeClr val="bg1"/>
                </a:solidFill>
                <a:latin typeface="Algerian" panose="04020705040A02060702" pitchFamily="82" charset="0"/>
              </a:rPr>
              <a:t>TRAIN THE CNN Model</a:t>
            </a:r>
            <a:endParaRPr lang="en-US" sz="3000" kern="1200" dirty="0">
              <a:solidFill>
                <a:schemeClr val="bg1"/>
              </a:solidFill>
              <a:latin typeface="Algerian" panose="04020705040A02060702" pitchFamily="82" charset="0"/>
            </a:endParaRPr>
          </a:p>
        </p:txBody>
      </p:sp>
      <p:cxnSp>
        <p:nvCxnSpPr>
          <p:cNvPr id="33" name="Straight Connector 3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9F4A1B-30E8-42F6-AA40-7BF35C4C1BF5}"/>
              </a:ext>
            </a:extLst>
          </p:cNvPr>
          <p:cNvSpPr txBox="1"/>
          <p:nvPr/>
        </p:nvSpPr>
        <p:spPr>
          <a:xfrm>
            <a:off x="836612" y="2399437"/>
            <a:ext cx="10515600" cy="1631216"/>
          </a:xfrm>
          <a:prstGeom prst="rect">
            <a:avLst/>
          </a:prstGeom>
          <a:noFill/>
        </p:spPr>
        <p:txBody>
          <a:bodyPr wrap="square">
            <a:spAutoFit/>
          </a:bodyPr>
          <a:lstStyle/>
          <a:p>
            <a:r>
              <a:rPr lang="en-US" sz="2000" dirty="0">
                <a:latin typeface="Amasis MT Pro" panose="02040504050005020304" pitchFamily="18" charset="0"/>
              </a:rPr>
              <a:t>The </a:t>
            </a:r>
            <a:r>
              <a:rPr lang="en-US" sz="2000" dirty="0" err="1">
                <a:latin typeface="Amasis MT Pro" panose="02040504050005020304" pitchFamily="18" charset="0"/>
              </a:rPr>
              <a:t>model.fit</a:t>
            </a:r>
            <a:r>
              <a:rPr lang="en-US" sz="2000" dirty="0">
                <a:latin typeface="Amasis MT Pro" panose="02040504050005020304" pitchFamily="18" charset="0"/>
              </a:rPr>
              <a:t>() function of </a:t>
            </a:r>
            <a:r>
              <a:rPr lang="en-US" sz="2000" dirty="0" err="1">
                <a:latin typeface="Amasis MT Pro" panose="02040504050005020304" pitchFamily="18" charset="0"/>
              </a:rPr>
              <a:t>Keras</a:t>
            </a:r>
            <a:r>
              <a:rPr lang="en-US" sz="2000" dirty="0">
                <a:latin typeface="Amasis MT Pro" panose="02040504050005020304" pitchFamily="18" charset="0"/>
              </a:rPr>
              <a:t> will start the training of the model. It takes the training data, validation data, epochs, and batch size.</a:t>
            </a:r>
          </a:p>
          <a:p>
            <a:endParaRPr lang="en-US" sz="2000" dirty="0">
              <a:latin typeface="Amasis MT Pro" panose="02040504050005020304" pitchFamily="18" charset="0"/>
            </a:endParaRPr>
          </a:p>
          <a:p>
            <a:r>
              <a:rPr lang="en-US" sz="2000" dirty="0">
                <a:latin typeface="Amasis MT Pro" panose="02040504050005020304" pitchFamily="18" charset="0"/>
              </a:rPr>
              <a:t>It takes some time to train the model. After training, we save the weights and model definition in the ‘mnist.h5’ file.</a:t>
            </a:r>
            <a:endParaRPr lang="en-IN" sz="2000" dirty="0">
              <a:latin typeface="Amasis MT Pro" panose="02040504050005020304" pitchFamily="18" charset="0"/>
            </a:endParaRPr>
          </a:p>
        </p:txBody>
      </p:sp>
      <p:pic>
        <p:nvPicPr>
          <p:cNvPr id="5" name="Picture 4">
            <a:extLst>
              <a:ext uri="{FF2B5EF4-FFF2-40B4-BE49-F238E27FC236}">
                <a16:creationId xmlns:a16="http://schemas.microsoft.com/office/drawing/2014/main" id="{B71F0A81-3C7D-40EB-A84F-A63C55B42792}"/>
              </a:ext>
            </a:extLst>
          </p:cNvPr>
          <p:cNvPicPr>
            <a:picLocks noChangeAspect="1"/>
          </p:cNvPicPr>
          <p:nvPr/>
        </p:nvPicPr>
        <p:blipFill>
          <a:blip r:embed="rId2"/>
          <a:stretch>
            <a:fillRect/>
          </a:stretch>
        </p:blipFill>
        <p:spPr>
          <a:xfrm>
            <a:off x="836612" y="4627632"/>
            <a:ext cx="10306517" cy="1501270"/>
          </a:xfrm>
          <a:prstGeom prst="rect">
            <a:avLst/>
          </a:prstGeom>
        </p:spPr>
      </p:pic>
    </p:spTree>
    <p:extLst>
      <p:ext uri="{BB962C8B-B14F-4D97-AF65-F5344CB8AC3E}">
        <p14:creationId xmlns:p14="http://schemas.microsoft.com/office/powerpoint/2010/main" val="8301261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8602-E9C1-49B5-A37D-C40E336BE0DE}"/>
              </a:ext>
            </a:extLst>
          </p:cNvPr>
          <p:cNvSpPr>
            <a:spLocks noGrp="1"/>
          </p:cNvSpPr>
          <p:nvPr>
            <p:ph type="title"/>
          </p:nvPr>
        </p:nvSpPr>
        <p:spPr>
          <a:xfrm>
            <a:off x="524485" y="407021"/>
            <a:ext cx="11139854" cy="930447"/>
          </a:xfrm>
        </p:spPr>
        <p:txBody>
          <a:bodyPr vert="horz" lIns="91440" tIns="45720" rIns="91440" bIns="45720" rtlCol="0" anchor="b">
            <a:normAutofit/>
          </a:bodyPr>
          <a:lstStyle/>
          <a:p>
            <a:pPr algn="ctr"/>
            <a:r>
              <a:rPr lang="en-US" sz="4800" kern="1200" dirty="0">
                <a:solidFill>
                  <a:schemeClr val="bg1"/>
                </a:solidFill>
                <a:latin typeface="Algerian" panose="04020705040A02060702" pitchFamily="82" charset="0"/>
              </a:rPr>
              <a:t>EVALUATE THE CNN Model</a:t>
            </a:r>
            <a:endParaRPr lang="en-US" sz="3000" kern="1200" dirty="0">
              <a:solidFill>
                <a:schemeClr val="bg1"/>
              </a:solidFill>
              <a:latin typeface="Algerian" panose="04020705040A02060702" pitchFamily="82" charset="0"/>
            </a:endParaRPr>
          </a:p>
        </p:txBody>
      </p:sp>
      <p:cxnSp>
        <p:nvCxnSpPr>
          <p:cNvPr id="33" name="Straight Connector 3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05719B-5E57-4AE4-9EC2-7A780FD29D4B}"/>
              </a:ext>
            </a:extLst>
          </p:cNvPr>
          <p:cNvSpPr txBox="1"/>
          <p:nvPr/>
        </p:nvSpPr>
        <p:spPr>
          <a:xfrm>
            <a:off x="860612" y="2654477"/>
            <a:ext cx="10596282" cy="1015663"/>
          </a:xfrm>
          <a:prstGeom prst="rect">
            <a:avLst/>
          </a:prstGeom>
          <a:noFill/>
        </p:spPr>
        <p:txBody>
          <a:bodyPr wrap="square">
            <a:spAutoFit/>
          </a:bodyPr>
          <a:lstStyle/>
          <a:p>
            <a:r>
              <a:rPr lang="en-US" sz="2000" dirty="0">
                <a:latin typeface="Amasis MT Pro" panose="02040504050005020304" pitchFamily="18" charset="0"/>
              </a:rPr>
              <a:t>We have 10,000 images in our dataset which will be used to evaluate how good our model works. The testing data was not involved in the training of the data therefore, it is new data for our model. The MNIST dataset is well balanced so we can get around 99% accuracy.</a:t>
            </a:r>
            <a:endParaRPr lang="en-IN" sz="2000" dirty="0">
              <a:latin typeface="Amasis MT Pro" panose="02040504050005020304" pitchFamily="18" charset="0"/>
            </a:endParaRPr>
          </a:p>
        </p:txBody>
      </p:sp>
      <p:pic>
        <p:nvPicPr>
          <p:cNvPr id="5" name="Picture 4">
            <a:extLst>
              <a:ext uri="{FF2B5EF4-FFF2-40B4-BE49-F238E27FC236}">
                <a16:creationId xmlns:a16="http://schemas.microsoft.com/office/drawing/2014/main" id="{BA162DE4-DAFF-4657-97D0-74F5FBE82860}"/>
              </a:ext>
            </a:extLst>
          </p:cNvPr>
          <p:cNvPicPr>
            <a:picLocks noChangeAspect="1"/>
          </p:cNvPicPr>
          <p:nvPr/>
        </p:nvPicPr>
        <p:blipFill>
          <a:blip r:embed="rId2"/>
          <a:stretch>
            <a:fillRect/>
          </a:stretch>
        </p:blipFill>
        <p:spPr>
          <a:xfrm>
            <a:off x="954156" y="4222378"/>
            <a:ext cx="10368268" cy="1251738"/>
          </a:xfrm>
          <a:prstGeom prst="rect">
            <a:avLst/>
          </a:prstGeom>
        </p:spPr>
      </p:pic>
    </p:spTree>
    <p:extLst>
      <p:ext uri="{BB962C8B-B14F-4D97-AF65-F5344CB8AC3E}">
        <p14:creationId xmlns:p14="http://schemas.microsoft.com/office/powerpoint/2010/main" val="18319876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6482359-712C-4926-8BAA-A1BF9AF37DC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800" kern="1200" dirty="0">
                <a:solidFill>
                  <a:srgbClr val="080808"/>
                </a:solidFill>
                <a:latin typeface="Algerian" panose="04020705040A02060702" pitchFamily="82" charset="0"/>
              </a:rPr>
              <a:t>Implementation</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4693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Graphical user interface, application&#10;&#10;Description automatically generated">
            <a:extLst>
              <a:ext uri="{FF2B5EF4-FFF2-40B4-BE49-F238E27FC236}">
                <a16:creationId xmlns:a16="http://schemas.microsoft.com/office/drawing/2014/main" id="{F48ED38E-8075-4758-84A2-DDF205D223DB}"/>
              </a:ext>
            </a:extLst>
          </p:cNvPr>
          <p:cNvPicPr>
            <a:picLocks noChangeAspect="1"/>
          </p:cNvPicPr>
          <p:nvPr/>
        </p:nvPicPr>
        <p:blipFill>
          <a:blip r:embed="rId2"/>
          <a:stretch>
            <a:fillRect/>
          </a:stretch>
        </p:blipFill>
        <p:spPr>
          <a:xfrm>
            <a:off x="1120477" y="1656888"/>
            <a:ext cx="4814653" cy="3490623"/>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A8CF300E-5725-43F7-BC6B-15A248152B52}"/>
              </a:ext>
            </a:extLst>
          </p:cNvPr>
          <p:cNvPicPr>
            <a:picLocks noChangeAspect="1"/>
          </p:cNvPicPr>
          <p:nvPr/>
        </p:nvPicPr>
        <p:blipFill>
          <a:blip r:embed="rId3"/>
          <a:stretch>
            <a:fillRect/>
          </a:stretch>
        </p:blipFill>
        <p:spPr>
          <a:xfrm>
            <a:off x="6256863" y="1680614"/>
            <a:ext cx="4814655" cy="3490625"/>
          </a:xfrm>
          <a:prstGeom prst="rect">
            <a:avLst/>
          </a:prstGeom>
        </p:spPr>
      </p:pic>
    </p:spTree>
    <p:extLst>
      <p:ext uri="{BB962C8B-B14F-4D97-AF65-F5344CB8AC3E}">
        <p14:creationId xmlns:p14="http://schemas.microsoft.com/office/powerpoint/2010/main" val="3370955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98284-8D27-43E9-BBE3-50CCC8942709}"/>
              </a:ext>
            </a:extLst>
          </p:cNvPr>
          <p:cNvSpPr>
            <a:spLocks noGrp="1"/>
          </p:cNvSpPr>
          <p:nvPr>
            <p:ph type="ctrTitle"/>
          </p:nvPr>
        </p:nvSpPr>
        <p:spPr>
          <a:xfrm>
            <a:off x="526073" y="489439"/>
            <a:ext cx="11139854" cy="930447"/>
          </a:xfrm>
        </p:spPr>
        <p:txBody>
          <a:bodyPr vert="horz" lIns="91440" tIns="45720" rIns="91440" bIns="45720" rtlCol="0">
            <a:normAutofit/>
          </a:bodyPr>
          <a:lstStyle/>
          <a:p>
            <a:r>
              <a:rPr lang="en-US" sz="5400" kern="1200">
                <a:solidFill>
                  <a:schemeClr val="bg1"/>
                </a:solidFill>
                <a:latin typeface="Algerian" panose="04020705040A02060702" pitchFamily="82" charset="0"/>
              </a:rPr>
              <a:t>Work Progress </a:t>
            </a:r>
            <a:r>
              <a:rPr lang="en-US" sz="5400" kern="1200">
                <a:solidFill>
                  <a:schemeClr val="bg1"/>
                </a:solidFill>
                <a:latin typeface="+mj-lt"/>
                <a:ea typeface="+mj-ea"/>
                <a:cs typeface="+mj-cs"/>
              </a:rPr>
              <a:t>:</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C18F72-213A-4F40-870E-EE2810F65A79}"/>
              </a:ext>
            </a:extLst>
          </p:cNvPr>
          <p:cNvPicPr>
            <a:picLocks noChangeAspect="1"/>
          </p:cNvPicPr>
          <p:nvPr/>
        </p:nvPicPr>
        <p:blipFill>
          <a:blip r:embed="rId2"/>
          <a:stretch>
            <a:fillRect/>
          </a:stretch>
        </p:blipFill>
        <p:spPr>
          <a:xfrm>
            <a:off x="1925822" y="2427541"/>
            <a:ext cx="8285256" cy="3997637"/>
          </a:xfrm>
          <a:prstGeom prst="rect">
            <a:avLst/>
          </a:prstGeom>
        </p:spPr>
      </p:pic>
    </p:spTree>
    <p:extLst>
      <p:ext uri="{BB962C8B-B14F-4D97-AF65-F5344CB8AC3E}">
        <p14:creationId xmlns:p14="http://schemas.microsoft.com/office/powerpoint/2010/main" val="780179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18BC4-8592-44EC-B208-498D851D988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Algerian" panose="04020705040A02060702" pitchFamily="82" charset="0"/>
              </a:rPr>
              <a:t>GITHUB commits: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0B07FCA-8064-41E4-9650-491B866FAA25}"/>
              </a:ext>
            </a:extLst>
          </p:cNvPr>
          <p:cNvPicPr>
            <a:picLocks noGrp="1" noChangeAspect="1"/>
          </p:cNvPicPr>
          <p:nvPr>
            <p:ph idx="1"/>
          </p:nvPr>
        </p:nvPicPr>
        <p:blipFill>
          <a:blip r:embed="rId2"/>
          <a:stretch>
            <a:fillRect/>
          </a:stretch>
        </p:blipFill>
        <p:spPr>
          <a:xfrm>
            <a:off x="1860412" y="2427541"/>
            <a:ext cx="8416076" cy="3997637"/>
          </a:xfrm>
          <a:prstGeom prst="rect">
            <a:avLst/>
          </a:prstGeom>
        </p:spPr>
      </p:pic>
    </p:spTree>
    <p:extLst>
      <p:ext uri="{BB962C8B-B14F-4D97-AF65-F5344CB8AC3E}">
        <p14:creationId xmlns:p14="http://schemas.microsoft.com/office/powerpoint/2010/main" val="1502575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80829-4952-4F7D-9770-42C86E476A0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Alpha Testing:</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Graphical user interface, text&#10;&#10;Description automatically generated">
            <a:extLst>
              <a:ext uri="{FF2B5EF4-FFF2-40B4-BE49-F238E27FC236}">
                <a16:creationId xmlns:a16="http://schemas.microsoft.com/office/drawing/2014/main" id="{D9383D57-B1A2-4D38-9F09-F2DDEAD9F743}"/>
              </a:ext>
            </a:extLst>
          </p:cNvPr>
          <p:cNvPicPr>
            <a:picLocks noChangeAspect="1"/>
          </p:cNvPicPr>
          <p:nvPr/>
        </p:nvPicPr>
        <p:blipFill>
          <a:blip r:embed="rId2"/>
          <a:stretch>
            <a:fillRect/>
          </a:stretch>
        </p:blipFill>
        <p:spPr>
          <a:xfrm>
            <a:off x="331567" y="2829781"/>
            <a:ext cx="5455917" cy="3191711"/>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text&#10;&#10;Description automatically generated">
            <a:extLst>
              <a:ext uri="{FF2B5EF4-FFF2-40B4-BE49-F238E27FC236}">
                <a16:creationId xmlns:a16="http://schemas.microsoft.com/office/drawing/2014/main" id="{6D23FF2E-6658-4A5F-8C31-1D14B0B03DAC}"/>
              </a:ext>
            </a:extLst>
          </p:cNvPr>
          <p:cNvPicPr>
            <a:picLocks noChangeAspect="1"/>
          </p:cNvPicPr>
          <p:nvPr/>
        </p:nvPicPr>
        <p:blipFill>
          <a:blip r:embed="rId3"/>
          <a:stretch>
            <a:fillRect/>
          </a:stretch>
        </p:blipFill>
        <p:spPr>
          <a:xfrm>
            <a:off x="6445073" y="2829781"/>
            <a:ext cx="5455917" cy="3191711"/>
          </a:xfrm>
          <a:prstGeom prst="rect">
            <a:avLst/>
          </a:prstGeom>
        </p:spPr>
      </p:pic>
    </p:spTree>
    <p:extLst>
      <p:ext uri="{BB962C8B-B14F-4D97-AF65-F5344CB8AC3E}">
        <p14:creationId xmlns:p14="http://schemas.microsoft.com/office/powerpoint/2010/main" val="197043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8C812-80C5-43A9-97E7-A115C5C3653C}"/>
              </a:ext>
            </a:extLst>
          </p:cNvPr>
          <p:cNvSpPr>
            <a:spLocks noGrp="1"/>
          </p:cNvSpPr>
          <p:nvPr>
            <p:ph type="title"/>
          </p:nvPr>
        </p:nvSpPr>
        <p:spPr>
          <a:xfrm>
            <a:off x="193139" y="1355597"/>
            <a:ext cx="4368602" cy="922329"/>
          </a:xfrm>
        </p:spPr>
        <p:txBody>
          <a:bodyPr vert="horz" lIns="91440" tIns="45720" rIns="91440" bIns="45720" rtlCol="0" anchor="b">
            <a:normAutofit/>
          </a:bodyPr>
          <a:lstStyle/>
          <a:p>
            <a:r>
              <a:rPr lang="en-US" sz="5400" dirty="0">
                <a:latin typeface="Algerian" panose="04020705040A02060702" pitchFamily="82" charset="0"/>
              </a:rPr>
              <a:t>Conclusion:</a:t>
            </a:r>
          </a:p>
        </p:txBody>
      </p:sp>
      <p:sp>
        <p:nvSpPr>
          <p:cNvPr id="7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3">
            <a:extLst>
              <a:ext uri="{FF2B5EF4-FFF2-40B4-BE49-F238E27FC236}">
                <a16:creationId xmlns:a16="http://schemas.microsoft.com/office/drawing/2014/main" id="{7DB7BCFF-5B55-4766-8121-8BB27FC9E4F6}"/>
              </a:ext>
            </a:extLst>
          </p:cNvPr>
          <p:cNvSpPr txBox="1"/>
          <p:nvPr/>
        </p:nvSpPr>
        <p:spPr>
          <a:xfrm>
            <a:off x="76200" y="2872899"/>
            <a:ext cx="5235502" cy="398509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Several OCR systems were studied and accurate methods, techniques were analyzed. OCR is a challenging area of research and introduces new challenges with its changing dynamics. </a:t>
            </a:r>
          </a:p>
          <a:p>
            <a:pPr indent="-228600">
              <a:lnSpc>
                <a:spcPct val="90000"/>
              </a:lnSpc>
              <a:spcAft>
                <a:spcPts val="600"/>
              </a:spcAft>
              <a:buFont typeface="Arial" panose="020B0604020202020204" pitchFamily="34" charset="0"/>
              <a:buChar char="•"/>
            </a:pPr>
            <a:r>
              <a:rPr lang="en-US" sz="2000"/>
              <a:t>The </a:t>
            </a:r>
            <a:r>
              <a:rPr lang="en-US" sz="2000" dirty="0"/>
              <a:t>most widely used Machine learning algorithm i.e CNN will be trained and tested on the same dataset in order acquire the comparison between the classifiers. Utilizing these deep learning techniques, a high amount of accuracy can be obtained</a:t>
            </a:r>
          </a:p>
          <a:p>
            <a:pPr indent="-228600">
              <a:lnSpc>
                <a:spcPct val="90000"/>
              </a:lnSpc>
              <a:spcAft>
                <a:spcPts val="600"/>
              </a:spcAft>
              <a:buFont typeface="Arial" panose="020B0604020202020204" pitchFamily="34" charset="0"/>
              <a:buChar char="•"/>
            </a:pPr>
            <a:endParaRPr lang="en-US" sz="2000" dirty="0"/>
          </a:p>
        </p:txBody>
      </p:sp>
      <p:pic>
        <p:nvPicPr>
          <p:cNvPr id="5" name="Picture 4" descr="One in a crowd">
            <a:extLst>
              <a:ext uri="{FF2B5EF4-FFF2-40B4-BE49-F238E27FC236}">
                <a16:creationId xmlns:a16="http://schemas.microsoft.com/office/drawing/2014/main" id="{675DAB96-229F-4CAC-9220-4A8EED48F4B4}"/>
              </a:ext>
            </a:extLst>
          </p:cNvPr>
          <p:cNvPicPr>
            <a:picLocks noChangeAspect="1"/>
          </p:cNvPicPr>
          <p:nvPr/>
        </p:nvPicPr>
        <p:blipFill rotWithShape="1">
          <a:blip r:embed="rId2"/>
          <a:srcRect l="16744" r="80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8420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125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66DE4-8684-46E3-AEFD-91F9D683D2FD}"/>
              </a:ext>
            </a:extLst>
          </p:cNvPr>
          <p:cNvSpPr>
            <a:spLocks noGrp="1"/>
          </p:cNvSpPr>
          <p:nvPr>
            <p:ph type="title"/>
          </p:nvPr>
        </p:nvSpPr>
        <p:spPr>
          <a:xfrm>
            <a:off x="2381534" y="1344304"/>
            <a:ext cx="7383673" cy="2549216"/>
          </a:xfrm>
        </p:spPr>
        <p:txBody>
          <a:bodyPr vert="horz" lIns="91440" tIns="45720" rIns="91440" bIns="45720" rtlCol="0" anchor="b">
            <a:normAutofit/>
          </a:bodyPr>
          <a:lstStyle/>
          <a:p>
            <a:pPr algn="ctr"/>
            <a:r>
              <a:rPr lang="en-US" sz="5400" kern="1200" dirty="0">
                <a:solidFill>
                  <a:schemeClr val="bg1"/>
                </a:solidFill>
                <a:effectLst>
                  <a:glow rad="228600">
                    <a:schemeClr val="tx1">
                      <a:alpha val="40000"/>
                    </a:schemeClr>
                  </a:glow>
                </a:effectLst>
                <a:latin typeface="Algerian" panose="04020705040A02060702" pitchFamily="82" charset="0"/>
              </a:rPr>
              <a:t>Handwritten Digit Recognition using Python</a:t>
            </a:r>
            <a:endParaRPr lang="en-US" sz="5400" kern="1200" dirty="0">
              <a:solidFill>
                <a:schemeClr val="bg1"/>
              </a:solidFill>
              <a:latin typeface="Algerian" panose="04020705040A02060702" pitchFamily="82" charset="0"/>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7A5E67D-7C21-45B9-91B6-1EC417BDBF18}"/>
              </a:ext>
            </a:extLst>
          </p:cNvPr>
          <p:cNvSpPr txBox="1"/>
          <p:nvPr/>
        </p:nvSpPr>
        <p:spPr>
          <a:xfrm>
            <a:off x="2198519" y="4529611"/>
            <a:ext cx="7886514" cy="923330"/>
          </a:xfrm>
          <a:prstGeom prst="rect">
            <a:avLst/>
          </a:prstGeom>
          <a:noFill/>
        </p:spPr>
        <p:txBody>
          <a:bodyPr wrap="square" rtlCol="0">
            <a:spAutoFit/>
          </a:bodyPr>
          <a:lstStyle/>
          <a:p>
            <a:r>
              <a:rPr lang="en-US" i="1" dirty="0">
                <a:solidFill>
                  <a:schemeClr val="bg1"/>
                </a:solidFill>
                <a:latin typeface="Algerian" panose="04020705040A02060702" pitchFamily="82" charset="0"/>
              </a:rPr>
              <a:t>REFERENCE</a:t>
            </a:r>
            <a:r>
              <a:rPr lang="en-US" dirty="0">
                <a:solidFill>
                  <a:schemeClr val="bg1"/>
                </a:solidFill>
                <a:latin typeface="Algerian" panose="04020705040A02060702" pitchFamily="82" charset="0"/>
              </a:rPr>
              <a:t>: </a:t>
            </a:r>
            <a:r>
              <a:rPr lang="en-US" dirty="0">
                <a:latin typeface="Algerian" panose="04020705040A02060702" pitchFamily="82" charset="0"/>
                <a:hlinkClick r:id="rId2"/>
              </a:rPr>
              <a:t>Deep Learning Project - Handwritten Digit Recognition using Python - </a:t>
            </a:r>
            <a:r>
              <a:rPr lang="en-US" dirty="0" err="1">
                <a:latin typeface="Algerian" panose="04020705040A02060702" pitchFamily="82" charset="0"/>
                <a:hlinkClick r:id="rId2"/>
              </a:rPr>
              <a:t>DataFlair</a:t>
            </a:r>
            <a:r>
              <a:rPr lang="en-US" dirty="0">
                <a:latin typeface="Algerian" panose="04020705040A02060702" pitchFamily="82" charset="0"/>
                <a:hlinkClick r:id="rId2"/>
              </a:rPr>
              <a:t> (data-</a:t>
            </a:r>
            <a:r>
              <a:rPr lang="en-US" dirty="0" err="1">
                <a:latin typeface="Algerian" panose="04020705040A02060702" pitchFamily="82" charset="0"/>
                <a:hlinkClick r:id="rId2"/>
              </a:rPr>
              <a:t>flair.training</a:t>
            </a:r>
            <a:r>
              <a:rPr lang="en-US" dirty="0">
                <a:latin typeface="Algerian" panose="04020705040A02060702" pitchFamily="82" charset="0"/>
                <a:hlinkClick r:id="rId2"/>
              </a:rPr>
              <a:t>)</a:t>
            </a:r>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531884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ilroad tracks intersecting">
            <a:extLst>
              <a:ext uri="{FF2B5EF4-FFF2-40B4-BE49-F238E27FC236}">
                <a16:creationId xmlns:a16="http://schemas.microsoft.com/office/drawing/2014/main" id="{95FBA615-9162-4A91-8A9B-3CB274E6AB37}"/>
              </a:ext>
            </a:extLst>
          </p:cNvPr>
          <p:cNvPicPr>
            <a:picLocks noChangeAspect="1"/>
          </p:cNvPicPr>
          <p:nvPr/>
        </p:nvPicPr>
        <p:blipFill rotWithShape="1">
          <a:blip r:embed="rId2">
            <a:alphaModFix amt="40000"/>
          </a:blip>
          <a:srcRect t="15068" b="28682"/>
          <a:stretch/>
        </p:blipFill>
        <p:spPr>
          <a:xfrm>
            <a:off x="20" y="0"/>
            <a:ext cx="12191980" cy="6857990"/>
          </a:xfrm>
          <a:prstGeom prst="rect">
            <a:avLst/>
          </a:prstGeom>
        </p:spPr>
      </p:pic>
      <p:sp>
        <p:nvSpPr>
          <p:cNvPr id="2" name="Title 1">
            <a:extLst>
              <a:ext uri="{FF2B5EF4-FFF2-40B4-BE49-F238E27FC236}">
                <a16:creationId xmlns:a16="http://schemas.microsoft.com/office/drawing/2014/main" id="{FA9113E2-845C-4C19-8EED-4CDDCD60409B}"/>
              </a:ext>
            </a:extLst>
          </p:cNvPr>
          <p:cNvSpPr>
            <a:spLocks noGrp="1"/>
          </p:cNvSpPr>
          <p:nvPr>
            <p:ph type="title"/>
          </p:nvPr>
        </p:nvSpPr>
        <p:spPr>
          <a:xfrm>
            <a:off x="841249" y="941832"/>
            <a:ext cx="10506456" cy="2057400"/>
          </a:xfrm>
        </p:spPr>
        <p:txBody>
          <a:bodyPr vert="horz" lIns="91440" tIns="45720" rIns="91440" bIns="45720" rtlCol="0" anchor="b">
            <a:normAutofit/>
          </a:bodyPr>
          <a:lstStyle/>
          <a:p>
            <a:pPr algn="ctr"/>
            <a:r>
              <a:rPr lang="en-US" sz="6000" dirty="0">
                <a:latin typeface="Algerian" panose="04020705040A02060702" pitchFamily="82" charset="0"/>
              </a:rPr>
              <a:t>Outline</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DEDF081-D326-400B-9817-973143C54DE4}"/>
              </a:ext>
            </a:extLst>
          </p:cNvPr>
          <p:cNvSpPr txBox="1"/>
          <p:nvPr/>
        </p:nvSpPr>
        <p:spPr>
          <a:xfrm>
            <a:off x="542925" y="3502151"/>
            <a:ext cx="10804779" cy="3174873"/>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Abstract</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Introduction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Flow Chart</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Implementation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GitHub Commits</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Conclusion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991226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F7788-03A3-49B5-9649-CFA6A1268B77}"/>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latin typeface="Algerian" panose="04020705040A02060702" pitchFamily="82" charset="0"/>
              </a:rPr>
              <a:t>Abstract</a:t>
            </a:r>
            <a:endParaRPr lang="en-IN" dirty="0">
              <a:solidFill>
                <a:schemeClr val="bg1"/>
              </a:solidFill>
              <a:latin typeface="Algerian" panose="04020705040A02060702" pitchFamily="82" charset="0"/>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41E8B-2F08-4938-833A-100705662B4D}"/>
              </a:ext>
            </a:extLst>
          </p:cNvPr>
          <p:cNvSpPr>
            <a:spLocks noGrp="1"/>
          </p:cNvSpPr>
          <p:nvPr>
            <p:ph idx="1"/>
          </p:nvPr>
        </p:nvSpPr>
        <p:spPr>
          <a:xfrm>
            <a:off x="5718229" y="861934"/>
            <a:ext cx="6228800" cy="5112754"/>
          </a:xfrm>
        </p:spPr>
        <p:txBody>
          <a:bodyPr>
            <a:normAutofit fontScale="92500" lnSpcReduction="10000"/>
          </a:bodyPr>
          <a:lstStyle/>
          <a:p>
            <a:r>
              <a:rPr lang="en-US" dirty="0">
                <a:solidFill>
                  <a:schemeClr val="bg1"/>
                </a:solidFill>
              </a:rPr>
              <a:t>Optical Character Recognition (OCR) is a subfield of Image Processing which is concerned with extracting text from images or scanned documents. </a:t>
            </a:r>
          </a:p>
          <a:p>
            <a:r>
              <a:rPr lang="en-US" dirty="0">
                <a:solidFill>
                  <a:schemeClr val="bg1"/>
                </a:solidFill>
              </a:rPr>
              <a:t>An OCR system depends mainly on feature extraction, recognition and classification into appropriate labels.</a:t>
            </a:r>
          </a:p>
          <a:p>
            <a:r>
              <a:rPr lang="en-US" dirty="0">
                <a:solidFill>
                  <a:schemeClr val="bg1"/>
                </a:solidFill>
              </a:rPr>
              <a:t>In this project, we have chosen to focus on recognizing handwritten digits with at most accuracy. </a:t>
            </a:r>
          </a:p>
          <a:p>
            <a:r>
              <a:rPr lang="en-US" dirty="0">
                <a:solidFill>
                  <a:schemeClr val="bg1"/>
                </a:solidFill>
              </a:rPr>
              <a:t>The challenge in this project is to use CNN algorithm, in order to maximize the accuracy of predicting the handwritten digits.</a:t>
            </a:r>
            <a:endParaRPr lang="en-IN"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81163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12542" y="1735846"/>
            <a:ext cx="4269464" cy="336411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graphicFrame>
        <p:nvGraphicFramePr>
          <p:cNvPr id="16" name="Content Placeholder 2">
            <a:extLst>
              <a:ext uri="{FF2B5EF4-FFF2-40B4-BE49-F238E27FC236}">
                <a16:creationId xmlns:a16="http://schemas.microsoft.com/office/drawing/2014/main" id="{5D36E061-EC95-4ADA-958D-C43428DFC4A2}"/>
              </a:ext>
            </a:extLst>
          </p:cNvPr>
          <p:cNvGraphicFramePr>
            <a:graphicFrameLocks noGrp="1"/>
          </p:cNvGraphicFramePr>
          <p:nvPr>
            <p:ph idx="1"/>
          </p:nvPr>
        </p:nvGraphicFramePr>
        <p:xfrm>
          <a:off x="4907089" y="681628"/>
          <a:ext cx="6782539" cy="60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application, shape&#10;&#10;Description automatically generated">
            <a:extLst>
              <a:ext uri="{FF2B5EF4-FFF2-40B4-BE49-F238E27FC236}">
                <a16:creationId xmlns:a16="http://schemas.microsoft.com/office/drawing/2014/main" id="{A5E19C6D-4C77-4F3E-B8BE-ADBF9482ACDB}"/>
              </a:ext>
            </a:extLst>
          </p:cNvPr>
          <p:cNvPicPr>
            <a:picLocks noChangeAspect="1"/>
          </p:cNvPicPr>
          <p:nvPr/>
        </p:nvPicPr>
        <p:blipFill>
          <a:blip r:embed="rId7"/>
          <a:stretch>
            <a:fillRect/>
          </a:stretch>
        </p:blipFill>
        <p:spPr>
          <a:xfrm>
            <a:off x="212541" y="4521869"/>
            <a:ext cx="4269463" cy="1660347"/>
          </a:xfrm>
          <a:prstGeom prst="rect">
            <a:avLst/>
          </a:prstGeom>
        </p:spPr>
      </p:pic>
    </p:spTree>
    <p:extLst>
      <p:ext uri="{BB962C8B-B14F-4D97-AF65-F5344CB8AC3E}">
        <p14:creationId xmlns:p14="http://schemas.microsoft.com/office/powerpoint/2010/main" val="2017028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38125" y="2100388"/>
            <a:ext cx="4267199" cy="252876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E02D667-5684-42C5-BDCC-88DEE2AFB105}"/>
              </a:ext>
            </a:extLst>
          </p:cNvPr>
          <p:cNvSpPr>
            <a:spLocks noGrp="1"/>
          </p:cNvSpPr>
          <p:nvPr>
            <p:ph idx="1"/>
          </p:nvPr>
        </p:nvSpPr>
        <p:spPr>
          <a:xfrm>
            <a:off x="5024761" y="186431"/>
            <a:ext cx="6782539" cy="6232123"/>
          </a:xfrm>
        </p:spPr>
        <p:txBody>
          <a:bodyPr anchor="ctr">
            <a:normAutofit/>
          </a:bodyPr>
          <a:lstStyle/>
          <a:p>
            <a:pPr marL="0" marR="0" indent="0" algn="l">
              <a:lnSpc>
                <a:spcPct val="107000"/>
              </a:lnSpc>
              <a:spcBef>
                <a:spcPts val="0"/>
              </a:spcBef>
              <a:spcAft>
                <a:spcPts val="800"/>
              </a:spcAft>
              <a:buNone/>
            </a:pPr>
            <a:r>
              <a:rPr lang="en-US" sz="2000" dirty="0">
                <a:latin typeface="Amasis MT Pro" panose="02040504050005020304" pitchFamily="18" charset="0"/>
              </a:rPr>
              <a:t>One of the narrow fields of image processing is recognizing characters from an image, which is referred to as Optical Character Recognition (OCR). This method is about reading an image containing one or more characters or reading a scanned text of typed or handwritten characters and be able to recognize them. A lot of research has been done in this field in order to find optimal techniques with a high accuracy and correctness. The most used algorithms that proved a very high performance are machine learning algorithms like Neural Networks and Support Vector Machine.</a:t>
            </a:r>
          </a:p>
          <a:p>
            <a:pPr marL="0" marR="0" indent="0" algn="l">
              <a:lnSpc>
                <a:spcPct val="107000"/>
              </a:lnSpc>
              <a:spcBef>
                <a:spcPts val="0"/>
              </a:spcBef>
              <a:spcAft>
                <a:spcPts val="800"/>
              </a:spcAft>
              <a:buNone/>
            </a:pPr>
            <a:r>
              <a:rPr lang="en-US" sz="2000" dirty="0">
                <a:latin typeface="Amasis MT Pro" panose="02040504050005020304" pitchFamily="18" charset="0"/>
              </a:rPr>
              <a:t>The goal of this project is to apply and manipulate the basic image correlation techniques to build program and keep polishing and enhancing in order to investigate to which extent it can get improved.</a:t>
            </a:r>
            <a:endParaRPr lang="en-US" sz="3200" dirty="0">
              <a:latin typeface="Amasis MT Pro" panose="02040504050005020304" pitchFamily="18" charset="0"/>
            </a:endParaRPr>
          </a:p>
        </p:txBody>
      </p:sp>
      <p:pic>
        <p:nvPicPr>
          <p:cNvPr id="1026" name="Picture 2" descr="Handwritten Digit Recognition using Machine Learning | by Himanshu Beniwal  | Medium">
            <a:extLst>
              <a:ext uri="{FF2B5EF4-FFF2-40B4-BE49-F238E27FC236}">
                <a16:creationId xmlns:a16="http://schemas.microsoft.com/office/drawing/2014/main" id="{C4433579-1C41-4EEA-8915-9C100EE71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24" y="4151605"/>
            <a:ext cx="35433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DDFED34-DF22-4520-852A-8818CCFE8D7F}"/>
              </a:ext>
            </a:extLst>
          </p:cNvPr>
          <p:cNvCxnSpPr/>
          <p:nvPr/>
        </p:nvCxnSpPr>
        <p:spPr>
          <a:xfrm>
            <a:off x="5095783" y="755900"/>
            <a:ext cx="65961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B234CC-F27A-4ED3-9C88-AB0AC54BA777}"/>
              </a:ext>
            </a:extLst>
          </p:cNvPr>
          <p:cNvCxnSpPr/>
          <p:nvPr/>
        </p:nvCxnSpPr>
        <p:spPr>
          <a:xfrm>
            <a:off x="5095783" y="4445497"/>
            <a:ext cx="65961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96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53428F5-53F1-451F-81E9-972AF80EA836}"/>
              </a:ext>
            </a:extLst>
          </p:cNvPr>
          <p:cNvSpPr/>
          <p:nvPr/>
        </p:nvSpPr>
        <p:spPr>
          <a:xfrm>
            <a:off x="664316" y="402257"/>
            <a:ext cx="1632857" cy="9797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latin typeface="Amasis MT Pro" panose="02040504050005020304" pitchFamily="18" charset="0"/>
              </a:rPr>
              <a:t>Start</a:t>
            </a:r>
          </a:p>
        </p:txBody>
      </p:sp>
      <p:sp>
        <p:nvSpPr>
          <p:cNvPr id="3" name="Parallelogram 2">
            <a:extLst>
              <a:ext uri="{FF2B5EF4-FFF2-40B4-BE49-F238E27FC236}">
                <a16:creationId xmlns:a16="http://schemas.microsoft.com/office/drawing/2014/main" id="{682E3065-EF62-4ADD-9361-872C18F6B078}"/>
              </a:ext>
            </a:extLst>
          </p:cNvPr>
          <p:cNvSpPr/>
          <p:nvPr/>
        </p:nvSpPr>
        <p:spPr>
          <a:xfrm>
            <a:off x="3542462" y="275782"/>
            <a:ext cx="3160179" cy="1232666"/>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0" i="0" dirty="0">
                <a:solidFill>
                  <a:schemeClr val="bg1"/>
                </a:solidFill>
                <a:effectLst/>
                <a:latin typeface="Amasis MT Pro" panose="02040504050005020304" pitchFamily="18" charset="0"/>
              </a:rPr>
              <a:t>Import the libraries</a:t>
            </a:r>
          </a:p>
          <a:p>
            <a:pPr algn="ctr"/>
            <a:endParaRPr lang="en-US" dirty="0"/>
          </a:p>
        </p:txBody>
      </p:sp>
      <p:cxnSp>
        <p:nvCxnSpPr>
          <p:cNvPr id="10" name="Straight Arrow Connector 9">
            <a:extLst>
              <a:ext uri="{FF2B5EF4-FFF2-40B4-BE49-F238E27FC236}">
                <a16:creationId xmlns:a16="http://schemas.microsoft.com/office/drawing/2014/main" id="{AD7546B2-154E-410E-9FC6-365AD5653EFC}"/>
              </a:ext>
            </a:extLst>
          </p:cNvPr>
          <p:cNvCxnSpPr>
            <a:cxnSpLocks/>
            <a:stCxn id="2" idx="6"/>
            <a:endCxn id="3" idx="5"/>
          </p:cNvCxnSpPr>
          <p:nvPr/>
        </p:nvCxnSpPr>
        <p:spPr>
          <a:xfrm>
            <a:off x="2297173" y="892115"/>
            <a:ext cx="13993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9457B2F-CBBF-400D-9562-BCC89CA7A303}"/>
              </a:ext>
            </a:extLst>
          </p:cNvPr>
          <p:cNvCxnSpPr>
            <a:cxnSpLocks/>
            <a:stCxn id="3" idx="2"/>
          </p:cNvCxnSpPr>
          <p:nvPr/>
        </p:nvCxnSpPr>
        <p:spPr>
          <a:xfrm>
            <a:off x="6548558" y="892115"/>
            <a:ext cx="14699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55B2B2-DAAE-47AF-9251-EE1859B6B9F7}"/>
              </a:ext>
            </a:extLst>
          </p:cNvPr>
          <p:cNvCxnSpPr>
            <a:cxnSpLocks/>
          </p:cNvCxnSpPr>
          <p:nvPr/>
        </p:nvCxnSpPr>
        <p:spPr>
          <a:xfrm flipH="1">
            <a:off x="9680953" y="4150320"/>
            <a:ext cx="1" cy="1276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49DD888-5574-40B8-83A1-4129B8B04BE0}"/>
              </a:ext>
            </a:extLst>
          </p:cNvPr>
          <p:cNvCxnSpPr>
            <a:cxnSpLocks/>
            <a:stCxn id="19" idx="4"/>
          </p:cNvCxnSpPr>
          <p:nvPr/>
        </p:nvCxnSpPr>
        <p:spPr>
          <a:xfrm>
            <a:off x="9680954" y="1543215"/>
            <a:ext cx="0" cy="1276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D34EDF49-8FBF-441A-82A2-55229EE8831A}"/>
              </a:ext>
            </a:extLst>
          </p:cNvPr>
          <p:cNvCxnSpPr>
            <a:cxnSpLocks/>
          </p:cNvCxnSpPr>
          <p:nvPr/>
        </p:nvCxnSpPr>
        <p:spPr>
          <a:xfrm flipH="1">
            <a:off x="6702641" y="6098846"/>
            <a:ext cx="1315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Parallelogram 18">
            <a:extLst>
              <a:ext uri="{FF2B5EF4-FFF2-40B4-BE49-F238E27FC236}">
                <a16:creationId xmlns:a16="http://schemas.microsoft.com/office/drawing/2014/main" id="{A95438FD-7FE6-4F8B-920F-1DA1D1B48EFC}"/>
              </a:ext>
            </a:extLst>
          </p:cNvPr>
          <p:cNvSpPr/>
          <p:nvPr/>
        </p:nvSpPr>
        <p:spPr>
          <a:xfrm>
            <a:off x="7936345" y="363988"/>
            <a:ext cx="3489218" cy="1179227"/>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0" i="0" dirty="0">
                <a:solidFill>
                  <a:schemeClr val="bg1"/>
                </a:solidFill>
                <a:effectLst/>
                <a:latin typeface="Amasis MT Pro" panose="02040504050005020304" pitchFamily="18" charset="0"/>
              </a:rPr>
              <a:t>load the dataset using “</a:t>
            </a:r>
            <a:r>
              <a:rPr lang="en-US" sz="1800" b="0" i="0" dirty="0" err="1">
                <a:solidFill>
                  <a:schemeClr val="bg1"/>
                </a:solidFill>
                <a:effectLst/>
                <a:latin typeface="Amasis MT Pro" panose="02040504050005020304" pitchFamily="18" charset="0"/>
              </a:rPr>
              <a:t>keras.datasets</a:t>
            </a:r>
            <a:r>
              <a:rPr lang="en-US" sz="1800" b="0" i="0" dirty="0">
                <a:solidFill>
                  <a:schemeClr val="bg1"/>
                </a:solidFill>
                <a:effectLst/>
                <a:latin typeface="Amasis MT Pro" panose="02040504050005020304" pitchFamily="18" charset="0"/>
              </a:rPr>
              <a:t> impo</a:t>
            </a:r>
            <a:r>
              <a:rPr lang="en-US" dirty="0">
                <a:solidFill>
                  <a:schemeClr val="bg1"/>
                </a:solidFill>
                <a:latin typeface="Amasis MT Pro" panose="02040504050005020304" pitchFamily="18" charset="0"/>
              </a:rPr>
              <a:t>rt minst”</a:t>
            </a:r>
            <a:endParaRPr lang="en-US" dirty="0"/>
          </a:p>
        </p:txBody>
      </p:sp>
      <p:cxnSp>
        <p:nvCxnSpPr>
          <p:cNvPr id="45" name="Straight Connector 44">
            <a:extLst>
              <a:ext uri="{FF2B5EF4-FFF2-40B4-BE49-F238E27FC236}">
                <a16:creationId xmlns:a16="http://schemas.microsoft.com/office/drawing/2014/main" id="{1DD623CB-BD95-4CFC-A8D9-5D44902B31A8}"/>
              </a:ext>
            </a:extLst>
          </p:cNvPr>
          <p:cNvCxnSpPr>
            <a:cxnSpLocks/>
            <a:stCxn id="56" idx="1"/>
          </p:cNvCxnSpPr>
          <p:nvPr/>
        </p:nvCxnSpPr>
        <p:spPr>
          <a:xfrm flipH="1" flipV="1">
            <a:off x="1826973" y="6092362"/>
            <a:ext cx="1453048" cy="41401"/>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D1DBA392-9893-4DF0-B8EB-98F64250B808}"/>
              </a:ext>
            </a:extLst>
          </p:cNvPr>
          <p:cNvCxnSpPr/>
          <p:nvPr/>
        </p:nvCxnSpPr>
        <p:spPr>
          <a:xfrm>
            <a:off x="1826973" y="6092362"/>
            <a:ext cx="0" cy="765638"/>
          </a:xfrm>
          <a:prstGeom prst="line">
            <a:avLst/>
          </a:prstGeom>
        </p:spPr>
        <p:style>
          <a:lnRef idx="3">
            <a:schemeClr val="dk1"/>
          </a:lnRef>
          <a:fillRef idx="0">
            <a:schemeClr val="dk1"/>
          </a:fillRef>
          <a:effectRef idx="2">
            <a:schemeClr val="dk1"/>
          </a:effectRef>
          <a:fontRef idx="minor">
            <a:schemeClr val="tx1"/>
          </a:fontRef>
        </p:style>
      </p:cxnSp>
      <p:sp>
        <p:nvSpPr>
          <p:cNvPr id="53" name="Rectangle 52">
            <a:extLst>
              <a:ext uri="{FF2B5EF4-FFF2-40B4-BE49-F238E27FC236}">
                <a16:creationId xmlns:a16="http://schemas.microsoft.com/office/drawing/2014/main" id="{7EDB53BE-5A18-46B5-B24E-A42695E612C4}"/>
              </a:ext>
            </a:extLst>
          </p:cNvPr>
          <p:cNvSpPr/>
          <p:nvPr/>
        </p:nvSpPr>
        <p:spPr>
          <a:xfrm>
            <a:off x="7936345" y="2831939"/>
            <a:ext cx="3407047" cy="12769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0" i="0" dirty="0">
                <a:solidFill>
                  <a:schemeClr val="bg1"/>
                </a:solidFill>
                <a:effectLst/>
                <a:latin typeface="Amasis MT Pro" panose="02040504050005020304" pitchFamily="18" charset="0"/>
              </a:rPr>
              <a:t>Create the CNN model</a:t>
            </a:r>
          </a:p>
        </p:txBody>
      </p:sp>
      <p:sp>
        <p:nvSpPr>
          <p:cNvPr id="55" name="Rectangle 54">
            <a:extLst>
              <a:ext uri="{FF2B5EF4-FFF2-40B4-BE49-F238E27FC236}">
                <a16:creationId xmlns:a16="http://schemas.microsoft.com/office/drawing/2014/main" id="{4119AFA8-8083-47D2-87FB-BF55469637B8}"/>
              </a:ext>
            </a:extLst>
          </p:cNvPr>
          <p:cNvSpPr/>
          <p:nvPr/>
        </p:nvSpPr>
        <p:spPr>
          <a:xfrm>
            <a:off x="8049659" y="5468701"/>
            <a:ext cx="3407047" cy="13301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latin typeface="Amasis MT Pro" panose="02040504050005020304" pitchFamily="18" charset="0"/>
              </a:rPr>
              <a:t>Divide the dataset into test.csv and train.csv</a:t>
            </a:r>
            <a:endParaRPr lang="en-US" sz="1800" b="0" i="0" dirty="0">
              <a:solidFill>
                <a:schemeClr val="bg1"/>
              </a:solidFill>
              <a:effectLst/>
              <a:latin typeface="Amasis MT Pro" panose="02040504050005020304" pitchFamily="18" charset="0"/>
            </a:endParaRPr>
          </a:p>
        </p:txBody>
      </p:sp>
      <p:sp>
        <p:nvSpPr>
          <p:cNvPr id="56" name="Rectangle 55">
            <a:extLst>
              <a:ext uri="{FF2B5EF4-FFF2-40B4-BE49-F238E27FC236}">
                <a16:creationId xmlns:a16="http://schemas.microsoft.com/office/drawing/2014/main" id="{E7B3F4F0-8D0D-4677-9BE6-450CED3DF74E}"/>
              </a:ext>
            </a:extLst>
          </p:cNvPr>
          <p:cNvSpPr/>
          <p:nvPr/>
        </p:nvSpPr>
        <p:spPr>
          <a:xfrm>
            <a:off x="3280021" y="5468701"/>
            <a:ext cx="3407047" cy="13301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0" i="0" dirty="0">
                <a:solidFill>
                  <a:schemeClr val="bg1"/>
                </a:solidFill>
                <a:effectLst/>
                <a:latin typeface="Amasis MT Pro" panose="02040504050005020304" pitchFamily="18" charset="0"/>
              </a:rPr>
              <a:t>Train the model using minst dataset</a:t>
            </a:r>
            <a:endParaRPr lang="en-US" sz="1600" b="0" i="0" dirty="0">
              <a:solidFill>
                <a:schemeClr val="bg1"/>
              </a:solidFill>
              <a:effectLst/>
              <a:latin typeface="Amasis MT Pro" panose="02040504050005020304" pitchFamily="18" charset="0"/>
            </a:endParaRPr>
          </a:p>
        </p:txBody>
      </p:sp>
      <p:sp>
        <p:nvSpPr>
          <p:cNvPr id="58" name="TextBox 57">
            <a:extLst>
              <a:ext uri="{FF2B5EF4-FFF2-40B4-BE49-F238E27FC236}">
                <a16:creationId xmlns:a16="http://schemas.microsoft.com/office/drawing/2014/main" id="{5D3A3EF5-9233-4580-9B7E-4F71AD42F459}"/>
              </a:ext>
            </a:extLst>
          </p:cNvPr>
          <p:cNvSpPr txBox="1"/>
          <p:nvPr/>
        </p:nvSpPr>
        <p:spPr>
          <a:xfrm>
            <a:off x="2996859" y="2334412"/>
            <a:ext cx="3339829" cy="2308324"/>
          </a:xfrm>
          <a:prstGeom prst="rect">
            <a:avLst/>
          </a:prstGeom>
          <a:noFill/>
        </p:spPr>
        <p:txBody>
          <a:bodyPr wrap="square" rtlCol="0">
            <a:spAutoFit/>
          </a:bodyPr>
          <a:lstStyle/>
          <a:p>
            <a:r>
              <a:rPr lang="en-US" sz="7200" dirty="0">
                <a:solidFill>
                  <a:schemeClr val="accent2"/>
                </a:solidFill>
                <a:latin typeface="Algerian" panose="04020705040A02060702" pitchFamily="82" charset="0"/>
              </a:rPr>
              <a:t>FLOW CHART</a:t>
            </a:r>
            <a:endParaRPr lang="en-IN" sz="72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38439077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682E3065-EF62-4ADD-9361-872C18F6B078}"/>
              </a:ext>
            </a:extLst>
          </p:cNvPr>
          <p:cNvSpPr/>
          <p:nvPr/>
        </p:nvSpPr>
        <p:spPr>
          <a:xfrm>
            <a:off x="5180124" y="797874"/>
            <a:ext cx="3142546" cy="1325024"/>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Now create a GUI Interface for user input (eg: canvas)</a:t>
            </a:r>
          </a:p>
        </p:txBody>
      </p:sp>
      <p:sp>
        <p:nvSpPr>
          <p:cNvPr id="4" name="Parallelogram 3">
            <a:extLst>
              <a:ext uri="{FF2B5EF4-FFF2-40B4-BE49-F238E27FC236}">
                <a16:creationId xmlns:a16="http://schemas.microsoft.com/office/drawing/2014/main" id="{2E389A1C-3F87-473B-80C1-516EE058F2BA}"/>
              </a:ext>
            </a:extLst>
          </p:cNvPr>
          <p:cNvSpPr/>
          <p:nvPr/>
        </p:nvSpPr>
        <p:spPr>
          <a:xfrm>
            <a:off x="5047873" y="5417380"/>
            <a:ext cx="3407047" cy="1330124"/>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fontAlgn="base"/>
            <a:r>
              <a:rPr lang="en-US" sz="2000" dirty="0">
                <a:solidFill>
                  <a:schemeClr val="bg1"/>
                </a:solidFill>
                <a:latin typeface="Amasis MT Pro" panose="02040504050005020304" pitchFamily="18" charset="0"/>
              </a:rPr>
              <a:t>Displays the digit with accuracy percentage</a:t>
            </a:r>
            <a:endParaRPr lang="en-US" sz="2000" b="0" i="0" dirty="0">
              <a:solidFill>
                <a:schemeClr val="bg1"/>
              </a:solidFill>
              <a:effectLst/>
              <a:latin typeface="Amasis MT Pro" panose="02040504050005020304" pitchFamily="18" charset="0"/>
            </a:endParaRPr>
          </a:p>
        </p:txBody>
      </p:sp>
      <p:cxnSp>
        <p:nvCxnSpPr>
          <p:cNvPr id="10" name="Straight Arrow Connector 9">
            <a:extLst>
              <a:ext uri="{FF2B5EF4-FFF2-40B4-BE49-F238E27FC236}">
                <a16:creationId xmlns:a16="http://schemas.microsoft.com/office/drawing/2014/main" id="{AD7546B2-154E-410E-9FC6-365AD5653EFC}"/>
              </a:ext>
            </a:extLst>
          </p:cNvPr>
          <p:cNvCxnSpPr>
            <a:cxnSpLocks/>
          </p:cNvCxnSpPr>
          <p:nvPr/>
        </p:nvCxnSpPr>
        <p:spPr>
          <a:xfrm>
            <a:off x="3962875" y="1425600"/>
            <a:ext cx="13993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D34EDF49-8FBF-441A-82A2-55229EE8831A}"/>
              </a:ext>
            </a:extLst>
          </p:cNvPr>
          <p:cNvCxnSpPr>
            <a:cxnSpLocks/>
            <a:endCxn id="34" idx="6"/>
          </p:cNvCxnSpPr>
          <p:nvPr/>
        </p:nvCxnSpPr>
        <p:spPr>
          <a:xfrm flipH="1" flipV="1">
            <a:off x="2763371" y="6082442"/>
            <a:ext cx="2416753" cy="12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F2E71382-8F2D-4F12-8C08-000AF2B9ED91}"/>
              </a:ext>
            </a:extLst>
          </p:cNvPr>
          <p:cNvSpPr/>
          <p:nvPr/>
        </p:nvSpPr>
        <p:spPr>
          <a:xfrm>
            <a:off x="555828" y="760538"/>
            <a:ext cx="3407047" cy="13301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0" i="0" dirty="0">
                <a:solidFill>
                  <a:schemeClr val="bg1"/>
                </a:solidFill>
                <a:effectLst/>
                <a:latin typeface="Amasis MT Pro" panose="02040504050005020304" pitchFamily="18" charset="0"/>
              </a:rPr>
              <a:t>Test the model using minst dataset</a:t>
            </a:r>
            <a:endParaRPr lang="en-US" sz="1600" b="0" i="0" dirty="0">
              <a:solidFill>
                <a:schemeClr val="bg1"/>
              </a:solidFill>
              <a:effectLst/>
              <a:latin typeface="Amasis MT Pro" panose="02040504050005020304" pitchFamily="18" charset="0"/>
            </a:endParaRPr>
          </a:p>
        </p:txBody>
      </p:sp>
      <p:cxnSp>
        <p:nvCxnSpPr>
          <p:cNvPr id="21" name="Straight Connector 20">
            <a:extLst>
              <a:ext uri="{FF2B5EF4-FFF2-40B4-BE49-F238E27FC236}">
                <a16:creationId xmlns:a16="http://schemas.microsoft.com/office/drawing/2014/main" id="{A8AB912F-212D-42D6-A49D-2B1C36AF55D5}"/>
              </a:ext>
            </a:extLst>
          </p:cNvPr>
          <p:cNvCxnSpPr/>
          <p:nvPr/>
        </p:nvCxnSpPr>
        <p:spPr>
          <a:xfrm>
            <a:off x="1658297" y="0"/>
            <a:ext cx="0" cy="765638"/>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399AAEC-EA8D-4BE8-B4C4-A59A44310359}"/>
              </a:ext>
            </a:extLst>
          </p:cNvPr>
          <p:cNvCxnSpPr>
            <a:cxnSpLocks/>
          </p:cNvCxnSpPr>
          <p:nvPr/>
        </p:nvCxnSpPr>
        <p:spPr>
          <a:xfrm>
            <a:off x="6903797" y="4408629"/>
            <a:ext cx="0" cy="1008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4BB3F6A1-5B35-40CD-B650-F96A3DA4C426}"/>
              </a:ext>
            </a:extLst>
          </p:cNvPr>
          <p:cNvSpPr/>
          <p:nvPr/>
        </p:nvSpPr>
        <p:spPr>
          <a:xfrm>
            <a:off x="5180124" y="3131649"/>
            <a:ext cx="3407047" cy="12769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0" i="0" dirty="0">
                <a:solidFill>
                  <a:schemeClr val="bg1"/>
                </a:solidFill>
                <a:effectLst/>
                <a:latin typeface="Amasis MT Pro" panose="02040504050005020304" pitchFamily="18" charset="0"/>
              </a:rPr>
              <a:t>Draw the number on the created canvas and press recognize</a:t>
            </a:r>
          </a:p>
        </p:txBody>
      </p:sp>
      <p:cxnSp>
        <p:nvCxnSpPr>
          <p:cNvPr id="33" name="Straight Arrow Connector 32">
            <a:extLst>
              <a:ext uri="{FF2B5EF4-FFF2-40B4-BE49-F238E27FC236}">
                <a16:creationId xmlns:a16="http://schemas.microsoft.com/office/drawing/2014/main" id="{27CE0AEC-45D2-4308-835E-15D85466FAAA}"/>
              </a:ext>
            </a:extLst>
          </p:cNvPr>
          <p:cNvCxnSpPr>
            <a:cxnSpLocks/>
          </p:cNvCxnSpPr>
          <p:nvPr/>
        </p:nvCxnSpPr>
        <p:spPr>
          <a:xfrm>
            <a:off x="6823898" y="2122898"/>
            <a:ext cx="0" cy="1008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Oval 33">
            <a:extLst>
              <a:ext uri="{FF2B5EF4-FFF2-40B4-BE49-F238E27FC236}">
                <a16:creationId xmlns:a16="http://schemas.microsoft.com/office/drawing/2014/main" id="{135F4889-490B-40EB-93DE-753A0E06178C}"/>
              </a:ext>
            </a:extLst>
          </p:cNvPr>
          <p:cNvSpPr/>
          <p:nvPr/>
        </p:nvSpPr>
        <p:spPr>
          <a:xfrm>
            <a:off x="1130514" y="5592585"/>
            <a:ext cx="1632857" cy="97971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solidFill>
                  <a:schemeClr val="bg1"/>
                </a:solidFill>
                <a:latin typeface="Amasis MT Pro" panose="02040504050005020304" pitchFamily="18" charset="0"/>
              </a:rPr>
              <a:t>Stop</a:t>
            </a:r>
          </a:p>
        </p:txBody>
      </p:sp>
    </p:spTree>
    <p:extLst>
      <p:ext uri="{BB962C8B-B14F-4D97-AF65-F5344CB8AC3E}">
        <p14:creationId xmlns:p14="http://schemas.microsoft.com/office/powerpoint/2010/main" val="6543636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8602-E9C1-49B5-A37D-C40E336BE0DE}"/>
              </a:ext>
            </a:extLst>
          </p:cNvPr>
          <p:cNvSpPr>
            <a:spLocks noGrp="1"/>
          </p:cNvSpPr>
          <p:nvPr>
            <p:ph type="title"/>
          </p:nvPr>
        </p:nvSpPr>
        <p:spPr>
          <a:xfrm>
            <a:off x="524485" y="407021"/>
            <a:ext cx="11139854" cy="930447"/>
          </a:xfrm>
        </p:spPr>
        <p:txBody>
          <a:bodyPr vert="horz" lIns="91440" tIns="45720" rIns="91440" bIns="45720" rtlCol="0" anchor="b">
            <a:normAutofit/>
          </a:bodyPr>
          <a:lstStyle/>
          <a:p>
            <a:pPr algn="ctr"/>
            <a:r>
              <a:rPr lang="en-US" sz="3000" b="0" i="0" kern="1200" dirty="0">
                <a:solidFill>
                  <a:schemeClr val="bg1"/>
                </a:solidFill>
                <a:effectLst/>
                <a:latin typeface="Algerian" panose="04020705040A02060702" pitchFamily="82" charset="0"/>
              </a:rPr>
              <a:t>Import the libraries and load the dataset</a:t>
            </a:r>
            <a:endParaRPr lang="en-US" sz="3000" kern="1200" dirty="0">
              <a:solidFill>
                <a:schemeClr val="bg1"/>
              </a:solidFill>
              <a:latin typeface="+mj-lt"/>
              <a:ea typeface="+mj-ea"/>
              <a:cs typeface="+mj-cs"/>
            </a:endParaRPr>
          </a:p>
        </p:txBody>
      </p:sp>
      <p:cxnSp>
        <p:nvCxnSpPr>
          <p:cNvPr id="33" name="Straight Connector 3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Graphical user interface, text, application&#10;&#10;Description automatically generated">
            <a:extLst>
              <a:ext uri="{FF2B5EF4-FFF2-40B4-BE49-F238E27FC236}">
                <a16:creationId xmlns:a16="http://schemas.microsoft.com/office/drawing/2014/main" id="{C052269F-7BD3-4D92-A55E-BC2F0524D266}"/>
              </a:ext>
            </a:extLst>
          </p:cNvPr>
          <p:cNvPicPr>
            <a:picLocks noChangeAspect="1"/>
          </p:cNvPicPr>
          <p:nvPr/>
        </p:nvPicPr>
        <p:blipFill rotWithShape="1">
          <a:blip r:embed="rId2"/>
          <a:srcRect r="31238"/>
          <a:stretch/>
        </p:blipFill>
        <p:spPr>
          <a:xfrm>
            <a:off x="2610770" y="2427541"/>
            <a:ext cx="6915360" cy="3997637"/>
          </a:xfrm>
          <a:prstGeom prst="rect">
            <a:avLst/>
          </a:prstGeom>
        </p:spPr>
      </p:pic>
    </p:spTree>
    <p:extLst>
      <p:ext uri="{BB962C8B-B14F-4D97-AF65-F5344CB8AC3E}">
        <p14:creationId xmlns:p14="http://schemas.microsoft.com/office/powerpoint/2010/main" val="32099318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798</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Algerian</vt:lpstr>
      <vt:lpstr>Amasis MT Pro</vt:lpstr>
      <vt:lpstr>Arial</vt:lpstr>
      <vt:lpstr>Calibri</vt:lpstr>
      <vt:lpstr>Calibri Light</vt:lpstr>
      <vt:lpstr>Office Theme</vt:lpstr>
      <vt:lpstr>Office Theme</vt:lpstr>
      <vt:lpstr>PSFD PRESENTATION </vt:lpstr>
      <vt:lpstr>Handwritten Digit Recognition using Python</vt:lpstr>
      <vt:lpstr>Outline</vt:lpstr>
      <vt:lpstr>Abstract</vt:lpstr>
      <vt:lpstr>Introduction</vt:lpstr>
      <vt:lpstr>Introduction</vt:lpstr>
      <vt:lpstr>PowerPoint Presentation</vt:lpstr>
      <vt:lpstr>PowerPoint Presentation</vt:lpstr>
      <vt:lpstr>Import the libraries and load the dataset</vt:lpstr>
      <vt:lpstr>Create CNN Model</vt:lpstr>
      <vt:lpstr>TRAIN THE CNN Model</vt:lpstr>
      <vt:lpstr>EVALUATE THE CNN Model</vt:lpstr>
      <vt:lpstr>Implementation</vt:lpstr>
      <vt:lpstr>PowerPoint Presentation</vt:lpstr>
      <vt:lpstr>Work Progress :</vt:lpstr>
      <vt:lpstr>GITHUB commits:</vt:lpstr>
      <vt:lpstr>Alpha Testing: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dc:title>
  <dc:creator>sree varun</dc:creator>
  <cp:lastModifiedBy>Pavan Sai</cp:lastModifiedBy>
  <cp:revision>6</cp:revision>
  <dcterms:created xsi:type="dcterms:W3CDTF">2022-02-28T09:00:48Z</dcterms:created>
  <dcterms:modified xsi:type="dcterms:W3CDTF">2022-03-04T02:47:43Z</dcterms:modified>
</cp:coreProperties>
</file>