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69" r:id="rId4"/>
    <p:sldId id="306" r:id="rId5"/>
    <p:sldId id="271" r:id="rId6"/>
    <p:sldId id="300" r:id="rId7"/>
    <p:sldId id="305" r:id="rId8"/>
    <p:sldId id="275" r:id="rId9"/>
    <p:sldId id="292" r:id="rId10"/>
    <p:sldId id="283" r:id="rId11"/>
    <p:sldId id="288" r:id="rId12"/>
    <p:sldId id="29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226" autoAdjust="0"/>
  </p:normalViewPr>
  <p:slideViewPr>
    <p:cSldViewPr snapToGrid="0">
      <p:cViewPr varScale="1">
        <p:scale>
          <a:sx n="71" d="100"/>
          <a:sy n="71"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FBC08F-954C-49D4-944F-2E856604938D}" type="datetimeFigureOut">
              <a:rPr lang="en-IN" smtClean="0"/>
              <a:t>08-08-2022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3464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8447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852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68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9712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402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89489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349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FBC08F-954C-49D4-944F-2E856604938D}" type="datetimeFigureOut">
              <a:rPr lang="en-IN" smtClean="0"/>
              <a:t>08-08-2022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6227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4836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08-08-2022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41446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55264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C08F-954C-49D4-944F-2E856604938D}"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7910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C08F-954C-49D4-944F-2E856604938D}"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1634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C08F-954C-49D4-944F-2E856604938D}"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834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308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2592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BC08F-954C-49D4-944F-2E856604938D}" type="datetimeFigureOut">
              <a:rPr lang="en-IN" smtClean="0"/>
              <a:t>08-08-2022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47407-B69F-4D6D-8A7E-9F33DDDA8F59}" type="slidenum">
              <a:rPr lang="en-IN" smtClean="0"/>
              <a:t>‹#›</a:t>
            </a:fld>
            <a:endParaRPr lang="en-IN"/>
          </a:p>
        </p:txBody>
      </p:sp>
    </p:spTree>
    <p:extLst>
      <p:ext uri="{BB962C8B-B14F-4D97-AF65-F5344CB8AC3E}">
        <p14:creationId xmlns:p14="http://schemas.microsoft.com/office/powerpoint/2010/main" val="14030692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4FD1-9029-4B6A-9C32-7A1A4B88F65B}"/>
              </a:ext>
            </a:extLst>
          </p:cNvPr>
          <p:cNvSpPr>
            <a:spLocks noGrp="1"/>
          </p:cNvSpPr>
          <p:nvPr>
            <p:ph type="ctrTitle"/>
          </p:nvPr>
        </p:nvSpPr>
        <p:spPr>
          <a:xfrm>
            <a:off x="8266820" y="673241"/>
            <a:ext cx="3300981" cy="2508110"/>
          </a:xfrm>
          <a:noFill/>
          <a:ln w="19050">
            <a:noFill/>
            <a:prstDash val="dash"/>
          </a:ln>
        </p:spPr>
        <p:txBody>
          <a:bodyPr vert="horz" lIns="91440" tIns="45720" rIns="91440" bIns="45720" rtlCol="0">
            <a:normAutofit/>
          </a:bodyPr>
          <a:lstStyle/>
          <a:p>
            <a:r>
              <a:rPr lang="en-US" sz="4800" dirty="0">
                <a:latin typeface="Algerian" panose="04020705040A02060702" pitchFamily="82" charset="0"/>
              </a:rPr>
              <a:t>JFSD PROJECT</a:t>
            </a:r>
            <a:br>
              <a:rPr lang="en-US" sz="4800" dirty="0">
                <a:latin typeface="Algerian" panose="04020705040A02060702" pitchFamily="82" charset="0"/>
              </a:rPr>
            </a:br>
            <a:endParaRPr lang="en-US" sz="4800" dirty="0">
              <a:latin typeface="Algerian" panose="04020705040A02060702" pitchFamily="82" charset="0"/>
            </a:endParaRPr>
          </a:p>
        </p:txBody>
      </p:sp>
      <p:sp>
        <p:nvSpPr>
          <p:cNvPr id="3" name="Subtitle 2">
            <a:extLst>
              <a:ext uri="{FF2B5EF4-FFF2-40B4-BE49-F238E27FC236}">
                <a16:creationId xmlns:a16="http://schemas.microsoft.com/office/drawing/2014/main" id="{B3CCA3F1-9F40-423C-9504-FC1995B09F67}"/>
              </a:ext>
            </a:extLst>
          </p:cNvPr>
          <p:cNvSpPr>
            <a:spLocks noGrp="1"/>
          </p:cNvSpPr>
          <p:nvPr>
            <p:ph type="subTitle" idx="1"/>
          </p:nvPr>
        </p:nvSpPr>
        <p:spPr>
          <a:xfrm>
            <a:off x="7946779" y="2819401"/>
            <a:ext cx="5054845" cy="3358978"/>
          </a:xfrm>
          <a:noFill/>
          <a:ln w="19050">
            <a:noFill/>
            <a:prstDash val="dash"/>
          </a:ln>
        </p:spPr>
        <p:txBody>
          <a:bodyPr vert="horz" lIns="91440" tIns="45720" rIns="91440" bIns="45720" rtlCol="0">
            <a:normAutofit/>
          </a:bodyPr>
          <a:lstStyle/>
          <a:p>
            <a:pPr fontAlgn="base"/>
            <a:r>
              <a:rPr lang="en-US" sz="2400" i="0" u="none" strike="noStrike" dirty="0">
                <a:effectLst/>
                <a:latin typeface="Amasis MT Pro" panose="02040504050005020304" pitchFamily="18" charset="0"/>
              </a:rPr>
              <a:t>TEAM MEMBERS:</a:t>
            </a:r>
            <a:r>
              <a:rPr lang="en-US" sz="240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DILEEP REDDY(2010030416)</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K. SREEVARUN(200030451)</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PAVAN SAI(2010030538)</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SHIVA GOUD(2010030542)</a:t>
            </a:r>
            <a:r>
              <a:rPr lang="en-US" sz="2400" b="0" i="0" dirty="0">
                <a:effectLst/>
                <a:latin typeface="Amasis MT Pro" panose="02040504050005020304" pitchFamily="18" charset="0"/>
              </a:rPr>
              <a:t>​</a:t>
            </a:r>
          </a:p>
        </p:txBody>
      </p:sp>
      <p:pic>
        <p:nvPicPr>
          <p:cNvPr id="8" name="Picture 2" descr="Best Private University in Telangana &amp;amp; Andhra Pradesh | KLH">
            <a:extLst>
              <a:ext uri="{FF2B5EF4-FFF2-40B4-BE49-F238E27FC236}">
                <a16:creationId xmlns:a16="http://schemas.microsoft.com/office/drawing/2014/main" id="{9745E669-C6F7-4C20-886B-0C5D3E40F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i Machine Learning Hands Of Robot And Human Touching On Big Data Network  Connection Background Science And Artificial Intelligence Technology  Innovation And Futuristic Stock Photo - Download Image Now - iStock">
            <a:extLst>
              <a:ext uri="{FF2B5EF4-FFF2-40B4-BE49-F238E27FC236}">
                <a16:creationId xmlns:a16="http://schemas.microsoft.com/office/drawing/2014/main" id="{49FF678F-6533-4FD3-A84F-83233F71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03"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i In Healthcare - Artificial Intelligence Ai - 1920x870 Wallpaper -  teahub.io">
            <a:extLst>
              <a:ext uri="{FF2B5EF4-FFF2-40B4-BE49-F238E27FC236}">
                <a16:creationId xmlns:a16="http://schemas.microsoft.com/office/drawing/2014/main" id="{11062C58-3897-4090-BA57-A1E550AA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25"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tificial Intelligence: This is where the future in-demand job market lies  - Eaton Business School">
            <a:extLst>
              <a:ext uri="{FF2B5EF4-FFF2-40B4-BE49-F238E27FC236}">
                <a16:creationId xmlns:a16="http://schemas.microsoft.com/office/drawing/2014/main" id="{1E40FA0B-E65B-4B2F-9ABB-7B1A7F5C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35" y="2205564"/>
            <a:ext cx="330566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tificial intelligence for development | ITCILO">
            <a:extLst>
              <a:ext uri="{FF2B5EF4-FFF2-40B4-BE49-F238E27FC236}">
                <a16:creationId xmlns:a16="http://schemas.microsoft.com/office/drawing/2014/main" id="{9297B474-CB24-4DE8-8742-5E373B4D4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25" y="3796239"/>
            <a:ext cx="33292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Main Roles Of Artificial Intelligence In Education - eLearning Industry">
            <a:extLst>
              <a:ext uri="{FF2B5EF4-FFF2-40B4-BE49-F238E27FC236}">
                <a16:creationId xmlns:a16="http://schemas.microsoft.com/office/drawing/2014/main" id="{016CC752-93E0-42B4-B4E7-EFF3E5DE1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9000" y="2200802"/>
            <a:ext cx="3356766" cy="159543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artificial intelligence is changing development - SurveyCTO">
            <a:extLst>
              <a:ext uri="{FF2B5EF4-FFF2-40B4-BE49-F238E27FC236}">
                <a16:creationId xmlns:a16="http://schemas.microsoft.com/office/drawing/2014/main" id="{DB6DF288-BA3F-4462-9E4F-003A752A7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193" y="3796239"/>
            <a:ext cx="3356766"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 Complete Guide to Make a Career in AI | Shoolini University">
            <a:extLst>
              <a:ext uri="{FF2B5EF4-FFF2-40B4-BE49-F238E27FC236}">
                <a16:creationId xmlns:a16="http://schemas.microsoft.com/office/drawing/2014/main" id="{528D02B0-7748-4356-AD57-C4778A1DCA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179" y="5015439"/>
            <a:ext cx="3323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rtificial intelligence articles | McKinsey &amp; Company">
            <a:extLst>
              <a:ext uri="{FF2B5EF4-FFF2-40B4-BE49-F238E27FC236}">
                <a16:creationId xmlns:a16="http://schemas.microsoft.com/office/drawing/2014/main" id="{712A645A-21F2-48F2-A0C9-D1156D2097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3579" y="4986864"/>
            <a:ext cx="339218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00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11286" y="312997"/>
            <a:ext cx="11724568" cy="1477328"/>
          </a:xfrm>
          <a:prstGeom prst="rect">
            <a:avLst/>
          </a:prstGeom>
          <a:noFill/>
        </p:spPr>
        <p:txBody>
          <a:bodyPr wrap="square">
            <a:spAutoFit/>
          </a:bodyPr>
          <a:lstStyle/>
          <a:p>
            <a:pPr marL="285750" indent="-285750">
              <a:buFont typeface="Wingdings" panose="05000000000000000000" pitchFamily="2" charset="2"/>
              <a:buChar char="§"/>
            </a:pPr>
            <a:endParaRPr lang="en-US"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40C9237F-910A-A201-7A9F-00EE916BE10E}"/>
              </a:ext>
            </a:extLst>
          </p:cNvPr>
          <p:cNvPicPr>
            <a:picLocks noChangeAspect="1"/>
          </p:cNvPicPr>
          <p:nvPr/>
        </p:nvPicPr>
        <p:blipFill>
          <a:blip r:embed="rId2"/>
          <a:stretch>
            <a:fillRect/>
          </a:stretch>
        </p:blipFill>
        <p:spPr>
          <a:xfrm>
            <a:off x="6684" y="0"/>
            <a:ext cx="12185315" cy="6861764"/>
          </a:xfrm>
          <a:prstGeom prst="rect">
            <a:avLst/>
          </a:prstGeom>
        </p:spPr>
      </p:pic>
    </p:spTree>
    <p:extLst>
      <p:ext uri="{BB962C8B-B14F-4D97-AF65-F5344CB8AC3E}">
        <p14:creationId xmlns:p14="http://schemas.microsoft.com/office/powerpoint/2010/main" val="1421198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B37CC-4FBB-C08B-68C9-A30BF1ABE81A}"/>
              </a:ext>
            </a:extLst>
          </p:cNvPr>
          <p:cNvSpPr>
            <a:spLocks noGrp="1"/>
          </p:cNvSpPr>
          <p:nvPr>
            <p:ph idx="1"/>
          </p:nvPr>
        </p:nvSpPr>
        <p:spPr>
          <a:xfrm>
            <a:off x="1475680" y="600470"/>
            <a:ext cx="9650439" cy="5640790"/>
          </a:xfrm>
        </p:spPr>
        <p:txBody>
          <a:bodyPr>
            <a:normAutofit/>
          </a:bodyPr>
          <a:lstStyle/>
          <a:p>
            <a:pPr marL="0" indent="0">
              <a:buNone/>
            </a:pPr>
            <a:r>
              <a:rPr lang="en-IN" sz="3800" dirty="0">
                <a:latin typeface="Algerian" panose="04020705040A02060702" pitchFamily="82" charset="0"/>
              </a:rPr>
              <a:t>Tools Setup:</a:t>
            </a:r>
          </a:p>
          <a:p>
            <a:pPr marL="0" indent="0">
              <a:buNone/>
            </a:pPr>
            <a:endParaRPr lang="en-IN" sz="800" i="1" dirty="0">
              <a:latin typeface="Amasis MT Pro" panose="02040504050005020304" pitchFamily="18" charset="0"/>
            </a:endParaRPr>
          </a:p>
          <a:p>
            <a:pPr marL="0" indent="0">
              <a:buNone/>
            </a:pPr>
            <a:r>
              <a:rPr lang="en-IN" sz="3200" i="1" dirty="0">
                <a:latin typeface="Amasis MT Pro" panose="02040504050005020304" pitchFamily="18" charset="0"/>
              </a:rPr>
              <a:t>Software:</a:t>
            </a:r>
          </a:p>
          <a:p>
            <a:pPr>
              <a:buFont typeface="Wingdings" panose="05000000000000000000" pitchFamily="2" charset="2"/>
              <a:buChar char="Ø"/>
            </a:pPr>
            <a:r>
              <a:rPr lang="en-IN" dirty="0">
                <a:latin typeface="Amasis MT Pro" panose="02040504050005020304" pitchFamily="18" charset="0"/>
              </a:rPr>
              <a:t>Eclipse IDE</a:t>
            </a:r>
          </a:p>
          <a:p>
            <a:pPr>
              <a:buFont typeface="Wingdings" panose="05000000000000000000" pitchFamily="2" charset="2"/>
              <a:buChar char="Ø"/>
            </a:pPr>
            <a:r>
              <a:rPr lang="en-IN" dirty="0">
                <a:latin typeface="Amasis MT Pro" panose="02040504050005020304" pitchFamily="18" charset="0"/>
              </a:rPr>
              <a:t>MySQL Workbench</a:t>
            </a:r>
          </a:p>
          <a:p>
            <a:pPr>
              <a:buFont typeface="Wingdings" panose="05000000000000000000" pitchFamily="2" charset="2"/>
              <a:buChar char="Ø"/>
            </a:pPr>
            <a:r>
              <a:rPr lang="en-IN" dirty="0">
                <a:latin typeface="Amasis MT Pro" panose="02040504050005020304" pitchFamily="18" charset="0"/>
              </a:rPr>
              <a:t>Tomcat</a:t>
            </a:r>
          </a:p>
          <a:p>
            <a:pPr>
              <a:buFont typeface="Wingdings" panose="05000000000000000000" pitchFamily="2" charset="2"/>
              <a:buChar char="Ø"/>
            </a:pPr>
            <a:r>
              <a:rPr lang="en-IN" dirty="0">
                <a:latin typeface="Amasis MT Pro" panose="02040504050005020304" pitchFamily="18" charset="0"/>
              </a:rPr>
              <a:t>JRE(Java Runtime Environment)</a:t>
            </a:r>
          </a:p>
          <a:p>
            <a:pPr marL="0" indent="0">
              <a:buNone/>
            </a:pPr>
            <a:endParaRPr lang="en-IN" sz="800" dirty="0">
              <a:latin typeface="Amasis MT Pro" panose="02040504050005020304" pitchFamily="18" charset="0"/>
            </a:endParaRPr>
          </a:p>
          <a:p>
            <a:pPr marL="0" indent="0">
              <a:buNone/>
            </a:pPr>
            <a:r>
              <a:rPr lang="en-IN" sz="3200" i="1" dirty="0">
                <a:latin typeface="Amasis MT Pro" panose="02040504050005020304" pitchFamily="18" charset="0"/>
              </a:rPr>
              <a:t>Hardware:</a:t>
            </a:r>
          </a:p>
          <a:p>
            <a:pPr>
              <a:buFont typeface="Wingdings" panose="05000000000000000000" pitchFamily="2" charset="2"/>
              <a:buChar char="Ø"/>
            </a:pPr>
            <a:r>
              <a:rPr lang="en-IN" dirty="0">
                <a:latin typeface="Amasis MT Pro" panose="02040504050005020304" pitchFamily="18" charset="0"/>
              </a:rPr>
              <a:t>Processor – intel i3 or more.</a:t>
            </a:r>
          </a:p>
          <a:p>
            <a:pPr>
              <a:buFont typeface="Wingdings" panose="05000000000000000000" pitchFamily="2" charset="2"/>
              <a:buChar char="Ø"/>
            </a:pPr>
            <a:r>
              <a:rPr lang="en-IN" dirty="0">
                <a:latin typeface="Amasis MT Pro" panose="02040504050005020304" pitchFamily="18" charset="0"/>
              </a:rPr>
              <a:t>RAM – 256MB or more.</a:t>
            </a:r>
          </a:p>
          <a:p>
            <a:pPr>
              <a:buFont typeface="Wingdings" panose="05000000000000000000" pitchFamily="2" charset="2"/>
              <a:buChar char="Ø"/>
            </a:pPr>
            <a:r>
              <a:rPr lang="en-IN" dirty="0">
                <a:latin typeface="Amasis MT Pro" panose="02040504050005020304" pitchFamily="18" charset="0"/>
              </a:rPr>
              <a:t>ROM – 512MB or more.</a:t>
            </a:r>
          </a:p>
        </p:txBody>
      </p:sp>
      <p:pic>
        <p:nvPicPr>
          <p:cNvPr id="5" name="Picture 4">
            <a:extLst>
              <a:ext uri="{FF2B5EF4-FFF2-40B4-BE49-F238E27FC236}">
                <a16:creationId xmlns:a16="http://schemas.microsoft.com/office/drawing/2014/main" id="{C8F8C2F8-8C10-BFDB-5D4A-BDCC6F084963}"/>
              </a:ext>
            </a:extLst>
          </p:cNvPr>
          <p:cNvPicPr>
            <a:picLocks noChangeAspect="1"/>
          </p:cNvPicPr>
          <p:nvPr/>
        </p:nvPicPr>
        <p:blipFill>
          <a:blip r:embed="rId2"/>
          <a:stretch>
            <a:fillRect/>
          </a:stretch>
        </p:blipFill>
        <p:spPr>
          <a:xfrm>
            <a:off x="7301853" y="948658"/>
            <a:ext cx="4001582" cy="1076359"/>
          </a:xfrm>
          <a:prstGeom prst="rect">
            <a:avLst/>
          </a:prstGeom>
        </p:spPr>
      </p:pic>
      <p:pic>
        <p:nvPicPr>
          <p:cNvPr id="6" name="Picture 5">
            <a:extLst>
              <a:ext uri="{FF2B5EF4-FFF2-40B4-BE49-F238E27FC236}">
                <a16:creationId xmlns:a16="http://schemas.microsoft.com/office/drawing/2014/main" id="{38796C57-28F9-1A1F-6AE3-A7AF73C25852}"/>
              </a:ext>
            </a:extLst>
          </p:cNvPr>
          <p:cNvPicPr>
            <a:picLocks noChangeAspect="1"/>
          </p:cNvPicPr>
          <p:nvPr/>
        </p:nvPicPr>
        <p:blipFill>
          <a:blip r:embed="rId3"/>
          <a:stretch>
            <a:fillRect/>
          </a:stretch>
        </p:blipFill>
        <p:spPr>
          <a:xfrm>
            <a:off x="7540186" y="2443302"/>
            <a:ext cx="3159012" cy="1701360"/>
          </a:xfrm>
          <a:prstGeom prst="rect">
            <a:avLst/>
          </a:prstGeom>
        </p:spPr>
      </p:pic>
      <p:pic>
        <p:nvPicPr>
          <p:cNvPr id="8" name="Picture 7">
            <a:extLst>
              <a:ext uri="{FF2B5EF4-FFF2-40B4-BE49-F238E27FC236}">
                <a16:creationId xmlns:a16="http://schemas.microsoft.com/office/drawing/2014/main" id="{8630F90D-892F-E771-C1E2-EB2E91443C89}"/>
              </a:ext>
            </a:extLst>
          </p:cNvPr>
          <p:cNvPicPr>
            <a:picLocks noChangeAspect="1"/>
          </p:cNvPicPr>
          <p:nvPr/>
        </p:nvPicPr>
        <p:blipFill>
          <a:blip r:embed="rId4"/>
          <a:stretch>
            <a:fillRect/>
          </a:stretch>
        </p:blipFill>
        <p:spPr>
          <a:xfrm>
            <a:off x="7540186" y="4703581"/>
            <a:ext cx="3383681" cy="1285876"/>
          </a:xfrm>
          <a:prstGeom prst="rect">
            <a:avLst/>
          </a:prstGeom>
          <a:solidFill>
            <a:schemeClr val="tx1"/>
          </a:solidFill>
        </p:spPr>
      </p:pic>
      <p:pic>
        <p:nvPicPr>
          <p:cNvPr id="2" name="Picture 1">
            <a:extLst>
              <a:ext uri="{FF2B5EF4-FFF2-40B4-BE49-F238E27FC236}">
                <a16:creationId xmlns:a16="http://schemas.microsoft.com/office/drawing/2014/main" id="{E193B28F-8190-842E-498B-F08BD94B59D0}"/>
              </a:ext>
            </a:extLst>
          </p:cNvPr>
          <p:cNvPicPr>
            <a:picLocks noChangeAspect="1"/>
          </p:cNvPicPr>
          <p:nvPr/>
        </p:nvPicPr>
        <p:blipFill>
          <a:blip r:embed="rId5"/>
          <a:stretch>
            <a:fillRect/>
          </a:stretch>
        </p:blipFill>
        <p:spPr>
          <a:xfrm>
            <a:off x="11228749" y="0"/>
            <a:ext cx="963251" cy="457240"/>
          </a:xfrm>
          <a:prstGeom prst="rect">
            <a:avLst/>
          </a:prstGeom>
        </p:spPr>
      </p:pic>
    </p:spTree>
    <p:extLst>
      <p:ext uri="{BB962C8B-B14F-4D97-AF65-F5344CB8AC3E}">
        <p14:creationId xmlns:p14="http://schemas.microsoft.com/office/powerpoint/2010/main" val="2092380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7">
            <a:extLst>
              <a:ext uri="{FF2B5EF4-FFF2-40B4-BE49-F238E27FC236}">
                <a16:creationId xmlns:a16="http://schemas.microsoft.com/office/drawing/2014/main" id="{668294E0-E547-C36B-4363-F00160B382D6}"/>
              </a:ext>
            </a:extLst>
          </p:cNvPr>
          <p:cNvGraphicFramePr>
            <a:graphicFrameLocks/>
          </p:cNvGraphicFramePr>
          <p:nvPr>
            <p:extLst>
              <p:ext uri="{D42A27DB-BD31-4B8C-83A1-F6EECF244321}">
                <p14:modId xmlns:p14="http://schemas.microsoft.com/office/powerpoint/2010/main" val="1046276966"/>
              </p:ext>
            </p:extLst>
          </p:nvPr>
        </p:nvGraphicFramePr>
        <p:xfrm>
          <a:off x="759089" y="1765940"/>
          <a:ext cx="10673821" cy="3326120"/>
        </p:xfrm>
        <a:graphic>
          <a:graphicData uri="http://schemas.openxmlformats.org/drawingml/2006/table">
            <a:tbl>
              <a:tblPr firstRow="1" bandRow="1">
                <a:tableStyleId>{073A0DAA-6AF3-43AB-8588-CEC1D06C72B9}</a:tableStyleId>
              </a:tblPr>
              <a:tblGrid>
                <a:gridCol w="4473666">
                  <a:extLst>
                    <a:ext uri="{9D8B030D-6E8A-4147-A177-3AD203B41FA5}">
                      <a16:colId xmlns:a16="http://schemas.microsoft.com/office/drawing/2014/main" val="1717245877"/>
                    </a:ext>
                  </a:extLst>
                </a:gridCol>
                <a:gridCol w="6200155">
                  <a:extLst>
                    <a:ext uri="{9D8B030D-6E8A-4147-A177-3AD203B41FA5}">
                      <a16:colId xmlns:a16="http://schemas.microsoft.com/office/drawing/2014/main" val="1479260290"/>
                    </a:ext>
                  </a:extLst>
                </a:gridCol>
              </a:tblGrid>
              <a:tr h="665224">
                <a:tc>
                  <a:txBody>
                    <a:bodyPr/>
                    <a:lstStyle/>
                    <a:p>
                      <a:pPr algn="ctr">
                        <a:lnSpc>
                          <a:spcPct val="150000"/>
                        </a:lnSpc>
                      </a:pPr>
                      <a:r>
                        <a:rPr lang="en-IN" sz="2500" dirty="0">
                          <a:latin typeface="Amasis MT Pro" panose="02040504050005020304" pitchFamily="18" charset="0"/>
                        </a:rPr>
                        <a:t>Members</a:t>
                      </a:r>
                    </a:p>
                  </a:txBody>
                  <a:tcPr/>
                </a:tc>
                <a:tc>
                  <a:txBody>
                    <a:bodyPr/>
                    <a:lstStyle/>
                    <a:p>
                      <a:pPr algn="ctr">
                        <a:lnSpc>
                          <a:spcPct val="150000"/>
                        </a:lnSpc>
                      </a:pPr>
                      <a:r>
                        <a:rPr lang="en-IN" sz="2500" dirty="0">
                          <a:latin typeface="Amasis MT Pro" panose="02040504050005020304" pitchFamily="18" charset="0"/>
                        </a:rPr>
                        <a:t>Work Allocation</a:t>
                      </a:r>
                    </a:p>
                  </a:txBody>
                  <a:tcPr/>
                </a:tc>
                <a:extLst>
                  <a:ext uri="{0D108BD9-81ED-4DB2-BD59-A6C34878D82A}">
                    <a16:rowId xmlns:a16="http://schemas.microsoft.com/office/drawing/2014/main" val="1100431582"/>
                  </a:ext>
                </a:extLst>
              </a:tr>
              <a:tr h="665224">
                <a:tc>
                  <a:txBody>
                    <a:bodyPr/>
                    <a:lstStyle/>
                    <a:p>
                      <a:pPr algn="ctr">
                        <a:lnSpc>
                          <a:spcPct val="150000"/>
                        </a:lnSpc>
                      </a:pPr>
                      <a:r>
                        <a:rPr lang="en-IN" sz="2200" dirty="0">
                          <a:latin typeface="Amasis MT Pro" panose="02040504050005020304" pitchFamily="18" charset="0"/>
                        </a:rPr>
                        <a:t>Dileep Reddy</a:t>
                      </a:r>
                    </a:p>
                  </a:txBody>
                  <a:tcPr/>
                </a:tc>
                <a:tc>
                  <a:txBody>
                    <a:bodyPr/>
                    <a:lstStyle/>
                    <a:p>
                      <a:endParaRPr lang="en-IN" dirty="0"/>
                    </a:p>
                  </a:txBody>
                  <a:tcPr/>
                </a:tc>
                <a:extLst>
                  <a:ext uri="{0D108BD9-81ED-4DB2-BD59-A6C34878D82A}">
                    <a16:rowId xmlns:a16="http://schemas.microsoft.com/office/drawing/2014/main" val="2991304634"/>
                  </a:ext>
                </a:extLst>
              </a:tr>
              <a:tr h="665224">
                <a:tc>
                  <a:txBody>
                    <a:bodyPr/>
                    <a:lstStyle/>
                    <a:p>
                      <a:pPr algn="ctr">
                        <a:lnSpc>
                          <a:spcPct val="150000"/>
                        </a:lnSpc>
                      </a:pPr>
                      <a:r>
                        <a:rPr lang="en-IN" sz="2200" dirty="0">
                          <a:latin typeface="Amasis MT Pro" panose="02040504050005020304" pitchFamily="18" charset="0"/>
                        </a:rPr>
                        <a:t>K </a:t>
                      </a:r>
                      <a:r>
                        <a:rPr lang="en-IN" sz="2200" dirty="0" err="1">
                          <a:latin typeface="Amasis MT Pro" panose="02040504050005020304" pitchFamily="18" charset="0"/>
                        </a:rPr>
                        <a:t>Sree</a:t>
                      </a:r>
                      <a:r>
                        <a:rPr lang="en-IN" sz="2200" dirty="0">
                          <a:latin typeface="Amasis MT Pro" panose="02040504050005020304" pitchFamily="18" charset="0"/>
                        </a:rPr>
                        <a:t> Varun</a:t>
                      </a:r>
                    </a:p>
                  </a:txBody>
                  <a:tcPr/>
                </a:tc>
                <a:tc>
                  <a:txBody>
                    <a:bodyPr/>
                    <a:lstStyle/>
                    <a:p>
                      <a:endParaRPr lang="en-IN"/>
                    </a:p>
                  </a:txBody>
                  <a:tcPr/>
                </a:tc>
                <a:extLst>
                  <a:ext uri="{0D108BD9-81ED-4DB2-BD59-A6C34878D82A}">
                    <a16:rowId xmlns:a16="http://schemas.microsoft.com/office/drawing/2014/main" val="3501284301"/>
                  </a:ext>
                </a:extLst>
              </a:tr>
              <a:tr h="665224">
                <a:tc>
                  <a:txBody>
                    <a:bodyPr/>
                    <a:lstStyle/>
                    <a:p>
                      <a:pPr algn="ctr">
                        <a:lnSpc>
                          <a:spcPct val="150000"/>
                        </a:lnSpc>
                      </a:pPr>
                      <a:r>
                        <a:rPr lang="en-IN" sz="2200" dirty="0">
                          <a:latin typeface="Amasis MT Pro" panose="02040504050005020304" pitchFamily="18" charset="0"/>
                        </a:rPr>
                        <a:t>E Pavan Sai</a:t>
                      </a:r>
                    </a:p>
                  </a:txBody>
                  <a:tcPr/>
                </a:tc>
                <a:tc>
                  <a:txBody>
                    <a:bodyPr/>
                    <a:lstStyle/>
                    <a:p>
                      <a:endParaRPr lang="en-IN" dirty="0"/>
                    </a:p>
                  </a:txBody>
                  <a:tcPr/>
                </a:tc>
                <a:extLst>
                  <a:ext uri="{0D108BD9-81ED-4DB2-BD59-A6C34878D82A}">
                    <a16:rowId xmlns:a16="http://schemas.microsoft.com/office/drawing/2014/main" val="80634450"/>
                  </a:ext>
                </a:extLst>
              </a:tr>
              <a:tr h="665224">
                <a:tc>
                  <a:txBody>
                    <a:bodyPr/>
                    <a:lstStyle/>
                    <a:p>
                      <a:pPr algn="ctr">
                        <a:lnSpc>
                          <a:spcPct val="150000"/>
                        </a:lnSpc>
                      </a:pPr>
                      <a:r>
                        <a:rPr lang="en-IN" sz="2200" dirty="0">
                          <a:latin typeface="Amasis MT Pro" panose="02040504050005020304" pitchFamily="18" charset="0"/>
                        </a:rPr>
                        <a:t>E Shiva Goud</a:t>
                      </a:r>
                    </a:p>
                  </a:txBody>
                  <a:tcPr/>
                </a:tc>
                <a:tc>
                  <a:txBody>
                    <a:bodyPr/>
                    <a:lstStyle/>
                    <a:p>
                      <a:endParaRPr lang="en-IN" dirty="0"/>
                    </a:p>
                  </a:txBody>
                  <a:tcPr/>
                </a:tc>
                <a:extLst>
                  <a:ext uri="{0D108BD9-81ED-4DB2-BD59-A6C34878D82A}">
                    <a16:rowId xmlns:a16="http://schemas.microsoft.com/office/drawing/2014/main" val="3774666712"/>
                  </a:ext>
                </a:extLst>
              </a:tr>
            </a:tbl>
          </a:graphicData>
        </a:graphic>
      </p:graphicFrame>
    </p:spTree>
    <p:extLst>
      <p:ext uri="{BB962C8B-B14F-4D97-AF65-F5344CB8AC3E}">
        <p14:creationId xmlns:p14="http://schemas.microsoft.com/office/powerpoint/2010/main" val="34785946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2" name="Picture 2" descr="Best Private University in Telangana &amp;amp; Andhra Pradesh | KLH">
            <a:extLst>
              <a:ext uri="{FF2B5EF4-FFF2-40B4-BE49-F238E27FC236}">
                <a16:creationId xmlns:a16="http://schemas.microsoft.com/office/drawing/2014/main" id="{1DC2EFDB-A584-41EF-B7ED-3435F6012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1FB-F532-418A-A332-059761C8E065}"/>
              </a:ext>
            </a:extLst>
          </p:cNvPr>
          <p:cNvSpPr>
            <a:spLocks noGrp="1"/>
          </p:cNvSpPr>
          <p:nvPr>
            <p:ph type="title"/>
          </p:nvPr>
        </p:nvSpPr>
        <p:spPr>
          <a:xfrm>
            <a:off x="3952875" y="1441450"/>
            <a:ext cx="7571254" cy="2482850"/>
          </a:xfrm>
        </p:spPr>
        <p:txBody>
          <a:bodyPr vert="horz" lIns="91440" tIns="45720" rIns="91440" bIns="45720" rtlCol="0" anchor="b">
            <a:normAutofit fontScale="90000"/>
          </a:bodyPr>
          <a:lstStyle/>
          <a:p>
            <a:pPr algn="ctr"/>
            <a:r>
              <a:rPr lang="en-US" sz="6000" dirty="0">
                <a:latin typeface="Algerian" panose="04020705040A02060702" pitchFamily="82" charset="0"/>
              </a:rPr>
              <a:t>E-COMMERCE WEBSITE FOR STUDENTS</a:t>
            </a:r>
          </a:p>
        </p:txBody>
      </p:sp>
      <p:pic>
        <p:nvPicPr>
          <p:cNvPr id="6" name="Graphic 5" descr="Chat">
            <a:extLst>
              <a:ext uri="{FF2B5EF4-FFF2-40B4-BE49-F238E27FC236}">
                <a16:creationId xmlns:a16="http://schemas.microsoft.com/office/drawing/2014/main" id="{64F793DD-1972-4B32-9791-C1624F05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pic>
        <p:nvPicPr>
          <p:cNvPr id="7" name="Picture 2" descr="Best Private University in Telangana &amp;amp; Andhra Pradesh | KLH">
            <a:extLst>
              <a:ext uri="{FF2B5EF4-FFF2-40B4-BE49-F238E27FC236}">
                <a16:creationId xmlns:a16="http://schemas.microsoft.com/office/drawing/2014/main" id="{5116B1C4-EEB0-4164-9C0B-A471AC16F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743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60FEA-3AB1-4C6A-9299-26BCA322A6F4}"/>
              </a:ext>
            </a:extLst>
          </p:cNvPr>
          <p:cNvSpPr>
            <a:spLocks noGrp="1"/>
          </p:cNvSpPr>
          <p:nvPr>
            <p:ph idx="1"/>
          </p:nvPr>
        </p:nvSpPr>
        <p:spPr>
          <a:xfrm>
            <a:off x="685800" y="3160982"/>
            <a:ext cx="10820400" cy="2904565"/>
          </a:xfrm>
        </p:spPr>
        <p:txBody>
          <a:bodyPr>
            <a:normAutofit/>
          </a:bodyPr>
          <a:lstStyle/>
          <a:p>
            <a:pPr>
              <a:buFont typeface="Wingdings" panose="05000000000000000000" pitchFamily="2" charset="2"/>
              <a:buChar char="Ø"/>
            </a:pPr>
            <a:r>
              <a:rPr lang="en-IN" sz="3200" dirty="0">
                <a:latin typeface="Amasis MT Pro" panose="02040504050005020304" pitchFamily="18" charset="0"/>
              </a:rPr>
              <a:t>Abstract</a:t>
            </a:r>
          </a:p>
          <a:p>
            <a:pPr>
              <a:buFont typeface="Wingdings" panose="05000000000000000000" pitchFamily="2" charset="2"/>
              <a:buChar char="Ø"/>
            </a:pPr>
            <a:r>
              <a:rPr lang="en-IN" sz="3200" dirty="0">
                <a:latin typeface="Amasis MT Pro" panose="02040504050005020304" pitchFamily="18" charset="0"/>
              </a:rPr>
              <a:t>Introduction </a:t>
            </a:r>
          </a:p>
          <a:p>
            <a:pPr>
              <a:buFont typeface="Wingdings" panose="05000000000000000000" pitchFamily="2" charset="2"/>
              <a:buChar char="Ø"/>
            </a:pPr>
            <a:r>
              <a:rPr lang="en-IN" sz="3200" dirty="0">
                <a:latin typeface="Amasis MT Pro" panose="02040504050005020304" pitchFamily="18" charset="0"/>
              </a:rPr>
              <a:t>Literature Review</a:t>
            </a:r>
          </a:p>
          <a:p>
            <a:pPr>
              <a:buFont typeface="Wingdings" panose="05000000000000000000" pitchFamily="2" charset="2"/>
              <a:buChar char="Ø"/>
            </a:pPr>
            <a:r>
              <a:rPr lang="en-US" sz="3200" dirty="0">
                <a:latin typeface="Amasis MT Pro" panose="02040504050005020304" pitchFamily="18" charset="0"/>
              </a:rPr>
              <a:t>GitHub setup</a:t>
            </a:r>
          </a:p>
          <a:p>
            <a:pPr>
              <a:buFont typeface="Wingdings" panose="05000000000000000000" pitchFamily="2" charset="2"/>
              <a:buChar char="Ø"/>
            </a:pPr>
            <a:r>
              <a:rPr lang="en-US" sz="3200" dirty="0">
                <a:latin typeface="Amasis MT Pro" panose="02040504050005020304" pitchFamily="18" charset="0"/>
              </a:rPr>
              <a:t>Tools Setup &amp; Work allocation</a:t>
            </a:r>
          </a:p>
          <a:p>
            <a:pPr marL="0" indent="0">
              <a:buNone/>
            </a:pPr>
            <a:endParaRPr lang="en-IN" sz="1800" dirty="0">
              <a:latin typeface="Amasis MT Pro" panose="02040504050005020304" pitchFamily="18" charset="0"/>
            </a:endParaRPr>
          </a:p>
        </p:txBody>
      </p:sp>
      <p:pic>
        <p:nvPicPr>
          <p:cNvPr id="4" name="Picture 3">
            <a:extLst>
              <a:ext uri="{FF2B5EF4-FFF2-40B4-BE49-F238E27FC236}">
                <a16:creationId xmlns:a16="http://schemas.microsoft.com/office/drawing/2014/main" id="{6AA62E4A-5E83-483F-B3A7-00AB255C37E2}"/>
              </a:ext>
            </a:extLst>
          </p:cNvPr>
          <p:cNvPicPr>
            <a:picLocks noChangeAspect="1"/>
          </p:cNvPicPr>
          <p:nvPr/>
        </p:nvPicPr>
        <p:blipFill>
          <a:blip r:embed="rId2"/>
          <a:stretch>
            <a:fillRect/>
          </a:stretch>
        </p:blipFill>
        <p:spPr>
          <a:xfrm>
            <a:off x="11228749" y="0"/>
            <a:ext cx="963251" cy="457240"/>
          </a:xfrm>
          <a:prstGeom prst="rect">
            <a:avLst/>
          </a:prstGeom>
        </p:spPr>
      </p:pic>
      <p:sp>
        <p:nvSpPr>
          <p:cNvPr id="5" name="TextBox 4">
            <a:extLst>
              <a:ext uri="{FF2B5EF4-FFF2-40B4-BE49-F238E27FC236}">
                <a16:creationId xmlns:a16="http://schemas.microsoft.com/office/drawing/2014/main" id="{FCF2AF22-FE3F-FD36-B245-5BBCF3DD9F69}"/>
              </a:ext>
            </a:extLst>
          </p:cNvPr>
          <p:cNvSpPr txBox="1"/>
          <p:nvPr/>
        </p:nvSpPr>
        <p:spPr>
          <a:xfrm>
            <a:off x="4299697" y="1387717"/>
            <a:ext cx="6098240" cy="1015663"/>
          </a:xfrm>
          <a:prstGeom prst="rect">
            <a:avLst/>
          </a:prstGeom>
          <a:noFill/>
        </p:spPr>
        <p:txBody>
          <a:bodyPr wrap="square">
            <a:spAutoFit/>
          </a:bodyPr>
          <a:lstStyle/>
          <a:p>
            <a:r>
              <a:rPr lang="en-IN" sz="6000" dirty="0">
                <a:latin typeface="Algerian" panose="04020705040A02060702" pitchFamily="82" charset="0"/>
              </a:rPr>
              <a:t>OUTLINE </a:t>
            </a:r>
          </a:p>
        </p:txBody>
      </p:sp>
      <p:cxnSp>
        <p:nvCxnSpPr>
          <p:cNvPr id="7" name="Straight Connector 6">
            <a:extLst>
              <a:ext uri="{FF2B5EF4-FFF2-40B4-BE49-F238E27FC236}">
                <a16:creationId xmlns:a16="http://schemas.microsoft.com/office/drawing/2014/main" id="{45BA4186-B236-6DD4-A0C9-261CF2C8FFBC}"/>
              </a:ext>
            </a:extLst>
          </p:cNvPr>
          <p:cNvCxnSpPr>
            <a:cxnSpLocks/>
          </p:cNvCxnSpPr>
          <p:nvPr/>
        </p:nvCxnSpPr>
        <p:spPr>
          <a:xfrm>
            <a:off x="1205753" y="2594358"/>
            <a:ext cx="9811871"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282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428626"/>
            <a:ext cx="4439479" cy="3901328"/>
          </a:xfrm>
        </p:spPr>
        <p:txBody>
          <a:bodyPr vert="horz" lIns="91440" tIns="45720" rIns="91440" bIns="45720" rtlCol="0" anchor="ctr">
            <a:noAutofit/>
          </a:bodyPr>
          <a:lstStyle/>
          <a:p>
            <a:pPr algn="ctr"/>
            <a:r>
              <a:rPr lang="en-US" sz="5500" dirty="0">
                <a:solidFill>
                  <a:schemeClr val="tx1"/>
                </a:solidFill>
                <a:latin typeface="Algerian" panose="04020705040A02060702" pitchFamily="82" charset="0"/>
              </a:rPr>
              <a:t>ABSTRACT</a:t>
            </a:r>
          </a:p>
          <a:p>
            <a:pPr algn="ctr"/>
            <a:endParaRPr lang="en-US" sz="40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EC6F31-7F28-4F8C-721E-B1DEABD779D4}"/>
              </a:ext>
            </a:extLst>
          </p:cNvPr>
          <p:cNvSpPr txBox="1"/>
          <p:nvPr/>
        </p:nvSpPr>
        <p:spPr>
          <a:xfrm>
            <a:off x="4581522" y="888012"/>
            <a:ext cx="6818082" cy="5062924"/>
          </a:xfrm>
          <a:prstGeom prst="rect">
            <a:avLst/>
          </a:prstGeom>
          <a:noFill/>
        </p:spPr>
        <p:txBody>
          <a:bodyPr wrap="square">
            <a:spAutoFit/>
          </a:bodyPr>
          <a:lstStyle/>
          <a:p>
            <a:r>
              <a:rPr lang="en-US" sz="1900" dirty="0">
                <a:latin typeface="Amasis MT Pro" panose="02040504050005020304" pitchFamily="18" charset="0"/>
              </a:rPr>
              <a:t>Our project is E-Commerce website for students. This is a website which helps students to find and buy all type of books on internet. It is useful in the way that it makes an easier way to buy and sell books online. Our website is an interactive e-commerce solution providing users with an opportunity to buy and sell books. Our site is the first online platform which deals with all student commodities, new and old books of all fields.</a:t>
            </a:r>
          </a:p>
          <a:p>
            <a:endParaRPr lang="en-US" sz="1900" dirty="0">
              <a:latin typeface="Amasis MT Pro" panose="02040504050005020304" pitchFamily="18" charset="0"/>
            </a:endParaRPr>
          </a:p>
          <a:p>
            <a:r>
              <a:rPr lang="en-US" sz="1900" dirty="0">
                <a:latin typeface="Amasis MT Pro" panose="02040504050005020304" pitchFamily="18" charset="0"/>
              </a:rPr>
              <a:t>In this website we have basically 2 modules. The first module includes the customer module and second module includes admin module. The customer have to register for any enquiry related to books. The registered customer can view details of books and he/she can buy or sell the books of his/her need. He/she has to pay and will get home delivery. The admin module contains the access of admin page on the website. The admin can change everything in the website. He have the ability to add, delete, and update any information regarding the books.</a:t>
            </a:r>
          </a:p>
        </p:txBody>
      </p:sp>
      <p:pic>
        <p:nvPicPr>
          <p:cNvPr id="4" name="Picture 3">
            <a:extLst>
              <a:ext uri="{FF2B5EF4-FFF2-40B4-BE49-F238E27FC236}">
                <a16:creationId xmlns:a16="http://schemas.microsoft.com/office/drawing/2014/main" id="{1E254E88-0450-FE8C-F6B0-41DA238717D3}"/>
              </a:ext>
            </a:extLst>
          </p:cNvPr>
          <p:cNvPicPr>
            <a:picLocks noChangeAspect="1"/>
          </p:cNvPicPr>
          <p:nvPr/>
        </p:nvPicPr>
        <p:blipFill>
          <a:blip r:embed="rId3"/>
          <a:stretch>
            <a:fillRect/>
          </a:stretch>
        </p:blipFill>
        <p:spPr>
          <a:xfrm>
            <a:off x="541948" y="3369964"/>
            <a:ext cx="3639669" cy="204614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016878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428625"/>
            <a:ext cx="4439479" cy="5595657"/>
          </a:xfrm>
        </p:spPr>
        <p:txBody>
          <a:bodyPr vert="horz" lIns="91440" tIns="45720" rIns="91440" bIns="45720" rtlCol="0" anchor="ctr">
            <a:noAutofit/>
          </a:bodyPr>
          <a:lstStyle/>
          <a:p>
            <a:pPr algn="ctr"/>
            <a:r>
              <a:rPr lang="en-US" sz="4500" dirty="0">
                <a:solidFill>
                  <a:schemeClr val="tx1"/>
                </a:solidFill>
                <a:latin typeface="Algerian" panose="04020705040A02060702" pitchFamily="82" charset="0"/>
              </a:rPr>
              <a:t>INTRODUCTION</a:t>
            </a: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2950D5-E802-1371-AB0A-41077A0EBC3E}"/>
              </a:ext>
            </a:extLst>
          </p:cNvPr>
          <p:cNvSpPr txBox="1"/>
          <p:nvPr/>
        </p:nvSpPr>
        <p:spPr>
          <a:xfrm>
            <a:off x="4581522" y="612844"/>
            <a:ext cx="6852141" cy="5940088"/>
          </a:xfrm>
          <a:prstGeom prst="rect">
            <a:avLst/>
          </a:prstGeom>
          <a:noFill/>
        </p:spPr>
        <p:txBody>
          <a:bodyPr wrap="square">
            <a:spAutoFit/>
          </a:bodyPr>
          <a:lstStyle/>
          <a:p>
            <a:r>
              <a:rPr lang="en-US" sz="2000" dirty="0">
                <a:latin typeface="Amasis MT Pro" panose="02040504050005020304" pitchFamily="18" charset="0"/>
              </a:rPr>
              <a:t>Education, An integral part of our Indian Society and it is important for every individual to succeed in his life and help bring change to our world. In a country with more than 1.3 billion people living, for everyone individual education is essential. To keep learning and developing themselves and helping our environment, economy, social life be sustainable.</a:t>
            </a:r>
          </a:p>
          <a:p>
            <a:endParaRPr lang="en-US" sz="800" dirty="0">
              <a:latin typeface="Amasis MT Pro" panose="02040504050005020304" pitchFamily="18" charset="0"/>
            </a:endParaRPr>
          </a:p>
          <a:p>
            <a:r>
              <a:rPr lang="en-US" sz="2000" dirty="0">
                <a:latin typeface="Amasis MT Pro" panose="02040504050005020304" pitchFamily="18" charset="0"/>
              </a:rPr>
              <a:t>Our project is an interactive e-commerce solution providing users with an opportunity to buy and sell books. As the first online platform which deals with new and old books of all fields, we deliver a constructive service to each and every person in any parts of country to furnish their needs in terms of learning, education and technology by providing them with an online platform where they can Buy and sell books for affordable price and even they can sell their used books on our website and also get books on rent. We provides users with wide range of student commodities and pre-owned books which get a check based on their condition and fixed to its best and delivered to consumer's doorsteps.</a:t>
            </a:r>
            <a:endParaRPr lang="en-IN" sz="2000" dirty="0">
              <a:latin typeface="Amasis MT Pro" panose="02040504050005020304" pitchFamily="18" charset="0"/>
            </a:endParaRPr>
          </a:p>
        </p:txBody>
      </p:sp>
      <p:pic>
        <p:nvPicPr>
          <p:cNvPr id="2" name="Picture 1">
            <a:extLst>
              <a:ext uri="{FF2B5EF4-FFF2-40B4-BE49-F238E27FC236}">
                <a16:creationId xmlns:a16="http://schemas.microsoft.com/office/drawing/2014/main" id="{9E47EAE0-DD46-2D61-A685-7D86D0379425}"/>
              </a:ext>
            </a:extLst>
          </p:cNvPr>
          <p:cNvPicPr>
            <a:picLocks noChangeAspect="1"/>
          </p:cNvPicPr>
          <p:nvPr/>
        </p:nvPicPr>
        <p:blipFill>
          <a:blip r:embed="rId3"/>
          <a:stretch>
            <a:fillRect/>
          </a:stretch>
        </p:blipFill>
        <p:spPr>
          <a:xfrm>
            <a:off x="606660" y="2783541"/>
            <a:ext cx="3473716" cy="28582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35820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3191748189"/>
              </p:ext>
            </p:extLst>
          </p:nvPr>
        </p:nvGraphicFramePr>
        <p:xfrm>
          <a:off x="298880" y="1331650"/>
          <a:ext cx="11534533" cy="4665738"/>
        </p:xfrm>
        <a:graphic>
          <a:graphicData uri="http://schemas.openxmlformats.org/drawingml/2006/table">
            <a:tbl>
              <a:tblPr firstRow="1" bandRow="1">
                <a:tableStyleId>{5C22544A-7EE6-4342-B048-85BDC9FD1C3A}</a:tableStyleId>
              </a:tblPr>
              <a:tblGrid>
                <a:gridCol w="916958">
                  <a:extLst>
                    <a:ext uri="{9D8B030D-6E8A-4147-A177-3AD203B41FA5}">
                      <a16:colId xmlns:a16="http://schemas.microsoft.com/office/drawing/2014/main" val="3802918881"/>
                    </a:ext>
                  </a:extLst>
                </a:gridCol>
                <a:gridCol w="2378982">
                  <a:extLst>
                    <a:ext uri="{9D8B030D-6E8A-4147-A177-3AD203B41FA5}">
                      <a16:colId xmlns:a16="http://schemas.microsoft.com/office/drawing/2014/main" val="4152084698"/>
                    </a:ext>
                  </a:extLst>
                </a:gridCol>
                <a:gridCol w="2038070">
                  <a:extLst>
                    <a:ext uri="{9D8B030D-6E8A-4147-A177-3AD203B41FA5}">
                      <a16:colId xmlns:a16="http://schemas.microsoft.com/office/drawing/2014/main" val="1970322691"/>
                    </a:ext>
                  </a:extLst>
                </a:gridCol>
                <a:gridCol w="2085722">
                  <a:extLst>
                    <a:ext uri="{9D8B030D-6E8A-4147-A177-3AD203B41FA5}">
                      <a16:colId xmlns:a16="http://schemas.microsoft.com/office/drawing/2014/main" val="760211507"/>
                    </a:ext>
                  </a:extLst>
                </a:gridCol>
                <a:gridCol w="1573306">
                  <a:extLst>
                    <a:ext uri="{9D8B030D-6E8A-4147-A177-3AD203B41FA5}">
                      <a16:colId xmlns:a16="http://schemas.microsoft.com/office/drawing/2014/main" val="2117736636"/>
                    </a:ext>
                  </a:extLst>
                </a:gridCol>
                <a:gridCol w="2541495">
                  <a:extLst>
                    <a:ext uri="{9D8B030D-6E8A-4147-A177-3AD203B41FA5}">
                      <a16:colId xmlns:a16="http://schemas.microsoft.com/office/drawing/2014/main" val="3914594212"/>
                    </a:ext>
                  </a:extLst>
                </a:gridCol>
              </a:tblGrid>
              <a:tr h="562997">
                <a:tc>
                  <a:txBody>
                    <a:bodyPr/>
                    <a:lstStyle/>
                    <a:p>
                      <a:r>
                        <a:rPr lang="en-US" sz="2000" dirty="0" err="1">
                          <a:latin typeface="Amasis MT Pro" panose="02040504050005020304" pitchFamily="18" charset="0"/>
                        </a:rPr>
                        <a:t>S.No</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Title</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Author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Journal and</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Year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Scope</a:t>
                      </a:r>
                      <a:endParaRPr lang="en-IN" sz="2000" dirty="0">
                        <a:latin typeface="Amasis MT Pro" panose="02040504050005020304" pitchFamily="18" charset="0"/>
                      </a:endParaRPr>
                    </a:p>
                  </a:txBody>
                  <a:tcPr/>
                </a:tc>
                <a:extLst>
                  <a:ext uri="{0D108BD9-81ED-4DB2-BD59-A6C34878D82A}">
                    <a16:rowId xmlns:a16="http://schemas.microsoft.com/office/drawing/2014/main" val="2703709280"/>
                  </a:ext>
                </a:extLst>
              </a:tr>
              <a:tr h="1985304">
                <a:tc>
                  <a:txBody>
                    <a:bodyPr/>
                    <a:lstStyle/>
                    <a:p>
                      <a:r>
                        <a:rPr lang="en-US" sz="1900" dirty="0">
                          <a:latin typeface="Amasis MT Pro" panose="02040504050005020304" pitchFamily="18" charset="0"/>
                        </a:rPr>
                        <a:t>1</a:t>
                      </a:r>
                      <a:endParaRPr lang="en-IN" sz="1900" dirty="0">
                        <a:latin typeface="Amasis MT Pro" panose="020405040500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latin typeface="Amasis MT Pro" panose="02040504050005020304" pitchFamily="18" charset="0"/>
                        </a:rPr>
                        <a:t>Study &amp; Development of E-Commerce Website</a:t>
                      </a:r>
                    </a:p>
                  </a:txBody>
                  <a:tcPr/>
                </a:tc>
                <a:tc>
                  <a:txBody>
                    <a:bodyPr/>
                    <a:lstStyle/>
                    <a:p>
                      <a:r>
                        <a:rPr lang="en-IN" sz="1900" dirty="0">
                          <a:latin typeface="Amasis MT Pro" panose="02040504050005020304" pitchFamily="18" charset="0"/>
                        </a:rPr>
                        <a:t>Aaftab Aalam, Shivansh Mishra, Satyam Sharma, Richa Gupta</a:t>
                      </a:r>
                    </a:p>
                  </a:txBody>
                  <a:tcPr/>
                </a:tc>
                <a:tc>
                  <a:txBody>
                    <a:bodyPr/>
                    <a:lstStyle/>
                    <a:p>
                      <a:r>
                        <a:rPr lang="en-US" sz="1900" dirty="0">
                          <a:latin typeface="Amasis MT Pro" panose="02040504050005020304" pitchFamily="18" charset="0"/>
                        </a:rPr>
                        <a:t>IRJET </a:t>
                      </a:r>
                    </a:p>
                    <a:p>
                      <a:r>
                        <a:rPr lang="en-US" sz="1900" dirty="0">
                          <a:latin typeface="Amasis MT Pro" panose="02040504050005020304" pitchFamily="18" charset="0"/>
                        </a:rPr>
                        <a:t>             </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2019</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Insight into the development of e-commerce of website.</a:t>
                      </a:r>
                      <a:endParaRPr lang="en-IN" sz="1900" dirty="0">
                        <a:latin typeface="Amasis MT Pro" panose="02040504050005020304" pitchFamily="18" charset="0"/>
                      </a:endParaRPr>
                    </a:p>
                  </a:txBody>
                  <a:tcPr/>
                </a:tc>
                <a:extLst>
                  <a:ext uri="{0D108BD9-81ED-4DB2-BD59-A6C34878D82A}">
                    <a16:rowId xmlns:a16="http://schemas.microsoft.com/office/drawing/2014/main" val="1961470403"/>
                  </a:ext>
                </a:extLst>
              </a:tr>
              <a:tr h="2117437">
                <a:tc>
                  <a:txBody>
                    <a:bodyPr/>
                    <a:lstStyle/>
                    <a:p>
                      <a:r>
                        <a:rPr lang="en-US" sz="1900" dirty="0">
                          <a:latin typeface="Amasis MT Pro" panose="02040504050005020304" pitchFamily="18" charset="0"/>
                        </a:rPr>
                        <a:t>2</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A Review Paper on E-Commerce</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Dr. Shahid Amin Bhat,</a:t>
                      </a:r>
                    </a:p>
                    <a:p>
                      <a:r>
                        <a:rPr lang="en-IN" sz="1900" dirty="0">
                          <a:latin typeface="Amasis MT Pro" panose="02040504050005020304" pitchFamily="18" charset="0"/>
                        </a:rPr>
                        <a:t>Keshav Kansana, </a:t>
                      </a:r>
                    </a:p>
                    <a:p>
                      <a:r>
                        <a:rPr lang="en-IN" sz="1900" dirty="0">
                          <a:latin typeface="Amasis MT Pro" panose="02040504050005020304" pitchFamily="18" charset="0"/>
                        </a:rPr>
                        <a:t>Jenifur Majid</a:t>
                      </a:r>
                    </a:p>
                  </a:txBody>
                  <a:tcPr/>
                </a:tc>
                <a:tc>
                  <a:txBody>
                    <a:bodyPr/>
                    <a:lstStyle/>
                    <a:p>
                      <a:r>
                        <a:rPr lang="en-US" sz="1900" dirty="0">
                          <a:latin typeface="Amasis MT Pro" panose="02040504050005020304" pitchFamily="18" charset="0"/>
                        </a:rPr>
                        <a:t>TIMS -International Conference</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2016</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Examines the key variables imperative for the success of E-commerce business models</a:t>
                      </a:r>
                      <a:endParaRPr lang="en-IN" sz="19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7846720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3491936341"/>
              </p:ext>
            </p:extLst>
          </p:nvPr>
        </p:nvGraphicFramePr>
        <p:xfrm>
          <a:off x="503038" y="1191773"/>
          <a:ext cx="11207320" cy="5102347"/>
        </p:xfrm>
        <a:graphic>
          <a:graphicData uri="http://schemas.openxmlformats.org/drawingml/2006/table">
            <a:tbl>
              <a:tblPr firstRow="1" bandRow="1">
                <a:tableStyleId>{5C22544A-7EE6-4342-B048-85BDC9FD1C3A}</a:tableStyleId>
              </a:tblPr>
              <a:tblGrid>
                <a:gridCol w="890946">
                  <a:extLst>
                    <a:ext uri="{9D8B030D-6E8A-4147-A177-3AD203B41FA5}">
                      <a16:colId xmlns:a16="http://schemas.microsoft.com/office/drawing/2014/main" val="3802918881"/>
                    </a:ext>
                  </a:extLst>
                </a:gridCol>
                <a:gridCol w="2311495">
                  <a:extLst>
                    <a:ext uri="{9D8B030D-6E8A-4147-A177-3AD203B41FA5}">
                      <a16:colId xmlns:a16="http://schemas.microsoft.com/office/drawing/2014/main" val="4152084698"/>
                    </a:ext>
                  </a:extLst>
                </a:gridCol>
                <a:gridCol w="1980254">
                  <a:extLst>
                    <a:ext uri="{9D8B030D-6E8A-4147-A177-3AD203B41FA5}">
                      <a16:colId xmlns:a16="http://schemas.microsoft.com/office/drawing/2014/main" val="1970322691"/>
                    </a:ext>
                  </a:extLst>
                </a:gridCol>
                <a:gridCol w="2010061">
                  <a:extLst>
                    <a:ext uri="{9D8B030D-6E8A-4147-A177-3AD203B41FA5}">
                      <a16:colId xmlns:a16="http://schemas.microsoft.com/office/drawing/2014/main" val="760211507"/>
                    </a:ext>
                  </a:extLst>
                </a:gridCol>
                <a:gridCol w="1488547">
                  <a:extLst>
                    <a:ext uri="{9D8B030D-6E8A-4147-A177-3AD203B41FA5}">
                      <a16:colId xmlns:a16="http://schemas.microsoft.com/office/drawing/2014/main" val="2117736636"/>
                    </a:ext>
                  </a:extLst>
                </a:gridCol>
                <a:gridCol w="2526017">
                  <a:extLst>
                    <a:ext uri="{9D8B030D-6E8A-4147-A177-3AD203B41FA5}">
                      <a16:colId xmlns:a16="http://schemas.microsoft.com/office/drawing/2014/main" val="3914594212"/>
                    </a:ext>
                  </a:extLst>
                </a:gridCol>
              </a:tblGrid>
              <a:tr h="530323">
                <a:tc>
                  <a:txBody>
                    <a:bodyPr/>
                    <a:lstStyle/>
                    <a:p>
                      <a:r>
                        <a:rPr lang="en-US" sz="2000" dirty="0" err="1">
                          <a:latin typeface="Amasis MT Pro" panose="02040504050005020304" pitchFamily="18" charset="0"/>
                        </a:rPr>
                        <a:t>S.No</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Title</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Author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Journal</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Year</a:t>
                      </a:r>
                      <a:endParaRPr lang="en-IN" sz="2000" dirty="0">
                        <a:latin typeface="Amasis MT Pro" panose="02040504050005020304" pitchFamily="18" charset="0"/>
                      </a:endParaRPr>
                    </a:p>
                  </a:txBody>
                  <a:tcPr/>
                </a:tc>
                <a:tc>
                  <a:txBody>
                    <a:bodyPr/>
                    <a:lstStyle/>
                    <a:p>
                      <a:r>
                        <a:rPr lang="en-US" sz="2000" dirty="0">
                          <a:latin typeface="Amasis MT Pro" panose="02040504050005020304" pitchFamily="18" charset="0"/>
                        </a:rPr>
                        <a:t>Scope</a:t>
                      </a:r>
                      <a:endParaRPr lang="en-IN" sz="2000" dirty="0">
                        <a:latin typeface="Amasis MT Pro" panose="02040504050005020304" pitchFamily="18" charset="0"/>
                      </a:endParaRPr>
                    </a:p>
                  </a:txBody>
                  <a:tcPr/>
                </a:tc>
                <a:extLst>
                  <a:ext uri="{0D108BD9-81ED-4DB2-BD59-A6C34878D82A}">
                    <a16:rowId xmlns:a16="http://schemas.microsoft.com/office/drawing/2014/main" val="2703709280"/>
                  </a:ext>
                </a:extLst>
              </a:tr>
              <a:tr h="2164104">
                <a:tc>
                  <a:txBody>
                    <a:bodyPr/>
                    <a:lstStyle/>
                    <a:p>
                      <a:r>
                        <a:rPr lang="en-US" sz="1900" dirty="0">
                          <a:latin typeface="Amasis MT Pro" panose="02040504050005020304" pitchFamily="18" charset="0"/>
                        </a:rPr>
                        <a:t>3</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An Overview of Electronic Commerce (e-Commerce)</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Vipin Jain</a:t>
                      </a:r>
                    </a:p>
                    <a:p>
                      <a:r>
                        <a:rPr lang="en-US" sz="1900" dirty="0">
                          <a:latin typeface="Amasis MT Pro" panose="02040504050005020304" pitchFamily="18" charset="0"/>
                        </a:rPr>
                        <a:t>Teerthanker, Bindoo Malviya, </a:t>
                      </a:r>
                    </a:p>
                    <a:p>
                      <a:r>
                        <a:rPr lang="en-US" sz="1900" dirty="0">
                          <a:latin typeface="Amasis MT Pro" panose="02040504050005020304" pitchFamily="18" charset="0"/>
                        </a:rPr>
                        <a:t>Satyendra Arya</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Journal of Contemporary Issues in Business and Government</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2021</a:t>
                      </a:r>
                    </a:p>
                  </a:txBody>
                  <a:tcPr/>
                </a:tc>
                <a:tc>
                  <a:txBody>
                    <a:bodyPr/>
                    <a:lstStyle/>
                    <a:p>
                      <a:r>
                        <a:rPr lang="en-US" sz="1900" dirty="0">
                          <a:latin typeface="Amasis MT Pro" panose="02040504050005020304" pitchFamily="18" charset="0"/>
                        </a:rPr>
                        <a:t>Provides an overview of electronic commerce, mainly focused on its definition and why it is important for the modern market.</a:t>
                      </a:r>
                      <a:endParaRPr lang="en-IN" sz="1900" dirty="0">
                        <a:latin typeface="Amasis MT Pro" panose="02040504050005020304" pitchFamily="18" charset="0"/>
                      </a:endParaRPr>
                    </a:p>
                  </a:txBody>
                  <a:tcPr/>
                </a:tc>
                <a:extLst>
                  <a:ext uri="{0D108BD9-81ED-4DB2-BD59-A6C34878D82A}">
                    <a16:rowId xmlns:a16="http://schemas.microsoft.com/office/drawing/2014/main" val="1961470403"/>
                  </a:ext>
                </a:extLst>
              </a:tr>
              <a:tr h="2316674">
                <a:tc>
                  <a:txBody>
                    <a:bodyPr/>
                    <a:lstStyle/>
                    <a:p>
                      <a:r>
                        <a:rPr lang="en-US" sz="1900" dirty="0">
                          <a:latin typeface="Amasis MT Pro" panose="02040504050005020304" pitchFamily="18" charset="0"/>
                        </a:rPr>
                        <a:t>4</a:t>
                      </a:r>
                      <a:endParaRPr lang="en-IN" sz="1900" dirty="0">
                        <a:latin typeface="Amasis MT Pro" panose="02040504050005020304" pitchFamily="18" charset="0"/>
                      </a:endParaRPr>
                    </a:p>
                  </a:txBody>
                  <a:tcPr/>
                </a:tc>
                <a:tc>
                  <a:txBody>
                    <a:bodyPr/>
                    <a:lstStyle/>
                    <a:p>
                      <a:r>
                        <a:rPr lang="en-US" sz="1900" dirty="0">
                          <a:latin typeface="Amasis MT Pro" panose="02040504050005020304" pitchFamily="18" charset="0"/>
                        </a:rPr>
                        <a:t>Emerging trends of e-commerce in India: An empirical study</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Dr. (Smt.) Rajeshwari M. Shettar, Basheer K.T</a:t>
                      </a:r>
                    </a:p>
                  </a:txBody>
                  <a:tcPr/>
                </a:tc>
                <a:tc>
                  <a:txBody>
                    <a:bodyPr/>
                    <a:lstStyle/>
                    <a:p>
                      <a:r>
                        <a:rPr lang="en-US" sz="1900" dirty="0">
                          <a:latin typeface="Amasis MT Pro" panose="02040504050005020304" pitchFamily="18" charset="0"/>
                        </a:rPr>
                        <a:t>IJBMI</a:t>
                      </a:r>
                    </a:p>
                    <a:p>
                      <a:r>
                        <a:rPr lang="en-US" sz="1900" dirty="0">
                          <a:latin typeface="Amasis MT Pro" panose="02040504050005020304" pitchFamily="18" charset="0"/>
                        </a:rPr>
                        <a:t>                </a:t>
                      </a:r>
                      <a:endParaRPr lang="en-IN" sz="1900" dirty="0">
                        <a:latin typeface="Amasis MT Pro" panose="02040504050005020304" pitchFamily="18" charset="0"/>
                      </a:endParaRPr>
                    </a:p>
                  </a:txBody>
                  <a:tcPr/>
                </a:tc>
                <a:tc>
                  <a:txBody>
                    <a:bodyPr/>
                    <a:lstStyle/>
                    <a:p>
                      <a:r>
                        <a:rPr lang="en-IN" sz="1900" dirty="0">
                          <a:latin typeface="Amasis MT Pro" panose="02040504050005020304" pitchFamily="18" charset="0"/>
                        </a:rPr>
                        <a:t>2016</a:t>
                      </a:r>
                    </a:p>
                  </a:txBody>
                  <a:tcPr/>
                </a:tc>
                <a:tc>
                  <a:txBody>
                    <a:bodyPr/>
                    <a:lstStyle/>
                    <a:p>
                      <a:r>
                        <a:rPr lang="en-US" sz="1900" dirty="0">
                          <a:latin typeface="Amasis MT Pro" panose="02040504050005020304" pitchFamily="18" charset="0"/>
                        </a:rPr>
                        <a:t>Attempts to highlight the different challenges faced by the E-commerce in India, understand the</a:t>
                      </a:r>
                    </a:p>
                    <a:p>
                      <a:r>
                        <a:rPr lang="en-US" sz="1900" dirty="0">
                          <a:latin typeface="Amasis MT Pro" panose="02040504050005020304" pitchFamily="18" charset="0"/>
                        </a:rPr>
                        <a:t>essential growth factors required for E-commerce.</a:t>
                      </a:r>
                      <a:endParaRPr lang="en-IN" sz="19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3804934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2359-712C-4926-8BAA-A1BF9AF37DC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marL="57150" algn="ctr">
              <a:lnSpc>
                <a:spcPct val="90000"/>
              </a:lnSpc>
              <a:spcAft>
                <a:spcPts val="600"/>
              </a:spcAft>
            </a:pPr>
            <a:r>
              <a:rPr lang="en-US" sz="6500" dirty="0">
                <a:latin typeface="Amasis MT Pro" panose="02040504050005020304" pitchFamily="18" charset="0"/>
                <a:cs typeface="Aharoni" panose="02010803020104030203" pitchFamily="2" charset="-79"/>
              </a:rPr>
              <a:t>GitHub Setup</a:t>
            </a:r>
          </a:p>
        </p:txBody>
      </p:sp>
      <p:pic>
        <p:nvPicPr>
          <p:cNvPr id="4" name="Picture 3">
            <a:extLst>
              <a:ext uri="{FF2B5EF4-FFF2-40B4-BE49-F238E27FC236}">
                <a16:creationId xmlns:a16="http://schemas.microsoft.com/office/drawing/2014/main" id="{6F61F2AA-961B-13CC-6B8F-F11960C67D61}"/>
              </a:ext>
            </a:extLst>
          </p:cNvPr>
          <p:cNvPicPr>
            <a:picLocks noChangeAspect="1"/>
          </p:cNvPicPr>
          <p:nvPr/>
        </p:nvPicPr>
        <p:blipFill>
          <a:blip r:embed="rId2"/>
          <a:stretch>
            <a:fillRect/>
          </a:stretch>
        </p:blipFill>
        <p:spPr>
          <a:xfrm>
            <a:off x="0" y="3756"/>
            <a:ext cx="12192000" cy="6850488"/>
          </a:xfrm>
          <a:prstGeom prst="rect">
            <a:avLst/>
          </a:prstGeom>
        </p:spPr>
      </p:pic>
    </p:spTree>
    <p:extLst>
      <p:ext uri="{BB962C8B-B14F-4D97-AF65-F5344CB8AC3E}">
        <p14:creationId xmlns:p14="http://schemas.microsoft.com/office/powerpoint/2010/main" val="1864693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00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2026</TotalTime>
  <Words>679</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Amasis MT Pro</vt:lpstr>
      <vt:lpstr>Arial</vt:lpstr>
      <vt:lpstr>Century Gothic</vt:lpstr>
      <vt:lpstr>Wingdings</vt:lpstr>
      <vt:lpstr>Vapor Trail</vt:lpstr>
      <vt:lpstr>JFSD PROJECT </vt:lpstr>
      <vt:lpstr>E-COMMERCE WEBSITE FOR STUDENTS</vt:lpstr>
      <vt:lpstr>PowerPoint Presentation</vt:lpstr>
      <vt:lpstr>PowerPoint Presentation</vt:lpstr>
      <vt:lpstr>PowerPoint Presentation</vt:lpstr>
      <vt:lpstr>LITERATURE REVIEW</vt:lpstr>
      <vt:lpstr>LITERATURE REVIEW</vt:lpstr>
      <vt:lpstr>GitHub Setup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Pavan Sai</dc:creator>
  <cp:lastModifiedBy>Pavan Sai</cp:lastModifiedBy>
  <cp:revision>59</cp:revision>
  <dcterms:created xsi:type="dcterms:W3CDTF">2021-12-25T09:11:58Z</dcterms:created>
  <dcterms:modified xsi:type="dcterms:W3CDTF">2022-08-08T04:38:15Z</dcterms:modified>
</cp:coreProperties>
</file>