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59" r:id="rId3"/>
    <p:sldId id="262" r:id="rId4"/>
    <p:sldId id="264" r:id="rId5"/>
    <p:sldId id="265" r:id="rId6"/>
    <p:sldId id="266" r:id="rId7"/>
    <p:sldId id="261" r:id="rId8"/>
    <p:sldId id="263" r:id="rId9"/>
    <p:sldId id="267" r:id="rId10"/>
    <p:sldId id="268" r:id="rId11"/>
    <p:sldId id="25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D1A11-2776-4F7A-BBFF-0DCD652CA09E}" v="18" dt="2024-08-15T05:52:29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F11A1-5D90-42B5-89EE-A67E89644462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648CB-8CDE-405C-9C08-29F54BE48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46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648CB-8CDE-405C-9C08-29F54BE48D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03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38BC-F249-7BB5-7B7B-CB8A03198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54ACA-C545-3F60-93F2-337A43413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77F2-4A22-6E12-E76D-4A87A0BC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781-34E1-4426-AB29-08E92C55D69D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042F5-FA3B-021E-0853-BCD83B84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8F23-15E7-4D13-1748-FA2A76A5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83FD-19D3-4419-8D52-052B5905F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22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1D16-A6B2-9E24-100C-66D0ED92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0BED7-B01D-5806-15B5-9847D991D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EC83-EFF0-0445-50AA-9F005BC1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781-34E1-4426-AB29-08E92C55D69D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5DC2F-E245-CCFE-F619-1E9E1D2F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30482-D4A1-676A-A6F2-F7F6DF28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83FD-19D3-4419-8D52-052B5905F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63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9CEB3-D6B4-20D1-6899-389B0077F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BDE30-36B8-402A-A754-CD52CB1B6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54C17-07F4-43F2-764E-8BFC166E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781-34E1-4426-AB29-08E92C55D69D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46D40-49ED-BFA6-C38D-E78E6342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3B69B-E0C7-B3BD-ECC4-CDA599D6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83FD-19D3-4419-8D52-052B5905F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0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B926-8358-52A7-3816-BB26DF73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10E3-17DF-F31E-46BC-96286D7B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3782-5AA2-21DF-3841-B779A14B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781-34E1-4426-AB29-08E92C55D69D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9C994-B674-2911-0234-5DBE6731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F85E0-1F53-C2CA-7C16-9A4AA542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83FD-19D3-4419-8D52-052B5905F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37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875E-C878-3F00-FDC3-D3D5E8F4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62862-DDB0-B505-EE74-487141025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99120-7B13-22FA-EE97-181EB3C6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781-34E1-4426-AB29-08E92C55D69D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D336C-F579-2EE4-35C7-F64A8DD5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863F-AB9B-79B2-7B77-7CB7478E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83FD-19D3-4419-8D52-052B5905F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83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4653-1D0F-2178-2586-2E06AB94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AD86-8CF5-58F6-771C-929593ED4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DD952-8B56-6F15-D6F3-C4BCAEE42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951EE-CF02-9DA7-DECA-5EF9486A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781-34E1-4426-AB29-08E92C55D69D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2F4D7-7E6C-544F-13D8-B2464DE3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D8F08-3A6F-C83E-EB4B-1F24E23A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83FD-19D3-4419-8D52-052B5905F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32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82AC-72AC-E037-60B5-BF1B873B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4B9D7-018B-CBB9-73AE-7A919E66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39321-F7FA-9DD2-DDC8-D5D3600A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37E12-9F8F-EAFA-A46E-D5254568C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DC279-A334-2EE6-DC29-747EBCA4B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17F77-56D5-9A29-EA33-94CCEB62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781-34E1-4426-AB29-08E92C55D69D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C9F16-9110-9D25-A948-5DA1B69A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AC524-A7B9-6CBB-C5FE-DABF1A15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83FD-19D3-4419-8D52-052B5905F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10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DFA5-0ADF-D319-F9F0-5A90BD34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F0A0C-C00B-388D-EBB5-76E53026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781-34E1-4426-AB29-08E92C55D69D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303B3-3B1A-47B2-A043-1F2134AB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9ECCF-3EDF-669D-736C-E3226CF6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83FD-19D3-4419-8D52-052B5905F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CC39C-5946-9C56-01CF-2CA38451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781-34E1-4426-AB29-08E92C55D69D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E6531-34E2-607A-85F1-728CD5F6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58C8C-A8B3-EBD4-3A39-D02F867F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83FD-19D3-4419-8D52-052B5905F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92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2B93-1A0C-AD65-07A1-958AD49B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76609-D7F2-FB6E-D655-FD533F1E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F8EF9-E188-8E83-D85C-45B4B91D2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67D2-EDE4-69B9-B739-C1D3E348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781-34E1-4426-AB29-08E92C55D69D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A1D61-B159-192D-DCEE-1C6B3070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1FA7A-2E4D-F4F4-B333-EB17BBE0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83FD-19D3-4419-8D52-052B5905F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0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E59E-9EB8-B0B9-55BA-B8BDE2F6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C2D19-BD4F-0298-0A6A-75B381DA5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4B65E-435B-3341-B3A4-B0C8B8E7A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6A038-E207-6D17-35EC-C7C72934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781-34E1-4426-AB29-08E92C55D69D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E67E6-0C4E-FDD7-0CF9-A5231BA9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F808-E2A9-2634-0C7F-680E37E6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83FD-19D3-4419-8D52-052B5905F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27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5C799-B51F-E698-8C5C-1B73F8E1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A3FBC-B834-AC03-A40E-8BFB406F8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6A9A-A927-4F6E-2180-27BAF89BE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CA781-34E1-4426-AB29-08E92C55D69D}" type="datetimeFigureOut">
              <a:rPr lang="en-GB" smtClean="0"/>
              <a:t>15/08/2024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46E8-19D6-38F9-0496-78AB2F236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53145-BE93-EE62-B59B-A5D3CF3F1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0983FD-19D3-4419-8D52-052B5905F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6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C3A1-E717-7830-BD69-30EAD365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de-DE" dirty="0"/>
              <a:t>The Systems Aware Quality Attribute Workshop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48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81E9-CA86-B7A3-93E2-EF1F2B2D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 Systems Phase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B869F-F318-5452-DEFD-C8C2B1EDA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1: </a:t>
            </a:r>
            <a:r>
              <a:rPr lang="de-DE" dirty="0" err="1"/>
              <a:t>Introductory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 err="1"/>
              <a:t>Step</a:t>
            </a:r>
            <a:r>
              <a:rPr lang="de-DE" dirty="0"/>
              <a:t> 2: Mission and plan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 err="1"/>
              <a:t>Step</a:t>
            </a:r>
            <a:r>
              <a:rPr lang="de-DE" dirty="0"/>
              <a:t> 3: Rich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creation</a:t>
            </a:r>
            <a:endParaRPr lang="de-DE" dirty="0"/>
          </a:p>
          <a:p>
            <a:r>
              <a:rPr lang="de-DE" dirty="0" err="1"/>
              <a:t>Step</a:t>
            </a:r>
            <a:r>
              <a:rPr lang="de-DE" dirty="0"/>
              <a:t> 4: Root Definition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41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65CB6-FE45-CD37-E34A-E6301CE17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83385"/>
            <a:ext cx="4414095" cy="2953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5A9EDC-0325-23B5-9A07-773F014E3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965" y="142881"/>
            <a:ext cx="2853136" cy="3034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773BBC-D205-09DF-489F-3044C29FD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240" y="3289718"/>
            <a:ext cx="3890587" cy="3387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B3E543-6F42-AD05-F2C6-271EAF02C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432" y="3397638"/>
            <a:ext cx="2631330" cy="319129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BC5FBC-C46D-3DC3-97ED-012BAFEE721C}"/>
              </a:ext>
            </a:extLst>
          </p:cNvPr>
          <p:cNvCxnSpPr/>
          <p:nvPr/>
        </p:nvCxnSpPr>
        <p:spPr>
          <a:xfrm>
            <a:off x="1543050" y="3267075"/>
            <a:ext cx="10277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D24E8B-1B02-F79D-BCBE-B1CC65154099}"/>
              </a:ext>
            </a:extLst>
          </p:cNvPr>
          <p:cNvCxnSpPr>
            <a:cxnSpLocks/>
          </p:cNvCxnSpPr>
          <p:nvPr/>
        </p:nvCxnSpPr>
        <p:spPr>
          <a:xfrm flipV="1">
            <a:off x="6167437" y="300036"/>
            <a:ext cx="0" cy="6257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71DD34-EA35-21E6-520B-CB6B40E684E1}"/>
              </a:ext>
            </a:extLst>
          </p:cNvPr>
          <p:cNvSpPr txBox="1"/>
          <p:nvPr/>
        </p:nvSpPr>
        <p:spPr>
          <a:xfrm>
            <a:off x="5859339" y="28527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D8A19A-F1E3-4B08-06CC-C4CB74FCDC5E}"/>
              </a:ext>
            </a:extLst>
          </p:cNvPr>
          <p:cNvSpPr txBox="1"/>
          <p:nvPr/>
        </p:nvSpPr>
        <p:spPr>
          <a:xfrm>
            <a:off x="6167437" y="28527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21B6EF-3A98-A248-88D1-5B5059A5C6A9}"/>
              </a:ext>
            </a:extLst>
          </p:cNvPr>
          <p:cNvSpPr txBox="1"/>
          <p:nvPr/>
        </p:nvSpPr>
        <p:spPr>
          <a:xfrm>
            <a:off x="6164323" y="32897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CA7C1E-D84B-363B-C259-FE399F8DE05F}"/>
              </a:ext>
            </a:extLst>
          </p:cNvPr>
          <p:cNvSpPr txBox="1"/>
          <p:nvPr/>
        </p:nvSpPr>
        <p:spPr>
          <a:xfrm>
            <a:off x="5870515" y="32897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61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5458-1673-9D1F-2259-DAE7604A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Scneario</a:t>
            </a:r>
            <a:r>
              <a:rPr lang="de-DE" dirty="0"/>
              <a:t> Generation Phase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2ED2-34C6-FA41-AC2E-DB770FA2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5: Scenario Brainstorming (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rich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)</a:t>
            </a:r>
          </a:p>
          <a:p>
            <a:r>
              <a:rPr lang="de-DE" dirty="0" err="1"/>
              <a:t>Step</a:t>
            </a:r>
            <a:r>
              <a:rPr lang="de-DE" dirty="0"/>
              <a:t> 6: Scenario Consolidation</a:t>
            </a:r>
          </a:p>
          <a:p>
            <a:r>
              <a:rPr lang="de-DE" dirty="0" err="1"/>
              <a:t>Step</a:t>
            </a:r>
            <a:r>
              <a:rPr lang="de-DE" dirty="0"/>
              <a:t> 7: Scenario </a:t>
            </a:r>
            <a:r>
              <a:rPr lang="de-DE" dirty="0" err="1"/>
              <a:t>Prioritization</a:t>
            </a:r>
            <a:endParaRPr lang="de-DE" dirty="0"/>
          </a:p>
          <a:p>
            <a:r>
              <a:rPr lang="de-DE" dirty="0" err="1"/>
              <a:t>Step</a:t>
            </a:r>
            <a:r>
              <a:rPr lang="de-DE" dirty="0"/>
              <a:t> 8: Scenario </a:t>
            </a:r>
            <a:r>
              <a:rPr lang="de-DE" dirty="0" err="1"/>
              <a:t>Refinement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11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5458-1673-9D1F-2259-DAE7604A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2ED2-34C6-FA41-AC2E-DB770FA2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effectLst/>
                <a:latin typeface="+mj-lt"/>
                <a:ea typeface="Calibri" panose="020F0502020204030204" pitchFamily="34" charset="0"/>
              </a:rPr>
              <a:t>Bass, L., Clements, P., &amp; </a:t>
            </a:r>
            <a:r>
              <a:rPr lang="en-GB" sz="1800" dirty="0" err="1">
                <a:effectLst/>
                <a:latin typeface="+mj-lt"/>
                <a:ea typeface="Calibri" panose="020F0502020204030204" pitchFamily="34" charset="0"/>
              </a:rPr>
              <a:t>Kazman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</a:rPr>
              <a:t>, R. (2021). Practice, Software Architecture in Practice, Fourth Edition. Boston: Addison-Wesley Professional</a:t>
            </a:r>
          </a:p>
          <a:p>
            <a:r>
              <a:rPr lang="en-GB" sz="18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Checkland</a:t>
            </a:r>
            <a:r>
              <a:rPr lang="en-GB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P. (1981). Systems Thinking, Systems Practice. John Wiley &amp; Sons Ltd .</a:t>
            </a:r>
          </a:p>
          <a:p>
            <a:r>
              <a:rPr lang="en-GB" sz="18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Botella</a:t>
            </a:r>
            <a:r>
              <a:rPr lang="en-GB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P., </a:t>
            </a:r>
            <a:r>
              <a:rPr lang="en-GB" sz="18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Burgués</a:t>
            </a:r>
            <a:r>
              <a:rPr lang="en-GB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X., </a:t>
            </a:r>
            <a:r>
              <a:rPr lang="en-GB" sz="18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Franch</a:t>
            </a:r>
            <a:r>
              <a:rPr lang="en-GB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X. &amp; Huerta, M. (2001). </a:t>
            </a:r>
            <a:r>
              <a:rPr lang="en-GB" sz="1800" b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Modeling</a:t>
            </a:r>
            <a:r>
              <a:rPr lang="en-GB" sz="1800" b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 Non-Functional Requirements</a:t>
            </a:r>
            <a:endParaRPr lang="en-GB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+mj-lt"/>
              </a:rPr>
              <a:t>Rich Pictures:</a:t>
            </a:r>
          </a:p>
          <a:p>
            <a:pPr lvl="1"/>
            <a:r>
              <a:rPr lang="en-GB" sz="1800" dirty="0">
                <a:latin typeface="+mj-lt"/>
              </a:rPr>
              <a:t>1: 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</a:rPr>
              <a:t>Bronte-Stewart, M. (1999). Regarding Rich Pictures as Tools for Communication in Information Systems Development. Computing and Information Systems, 83 - 102.</a:t>
            </a:r>
            <a:endParaRPr lang="en-GB" sz="1800" dirty="0">
              <a:latin typeface="+mj-lt"/>
            </a:endParaRPr>
          </a:p>
          <a:p>
            <a:pPr lvl="1"/>
            <a:r>
              <a:rPr lang="en-GB" sz="1800" dirty="0">
                <a:latin typeface="+mj-lt"/>
              </a:rPr>
              <a:t>2: </a:t>
            </a:r>
            <a:r>
              <a:rPr lang="en-GB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Avison, D. E., G. P., &amp; Shah, H. U. (1992). Towards an SSM toolkit: rich picture diagramming. European Journal of Information Systems, 397 - 408.</a:t>
            </a:r>
            <a:endParaRPr lang="en-GB" sz="1800" dirty="0">
              <a:latin typeface="+mj-lt"/>
            </a:endParaRPr>
          </a:p>
          <a:p>
            <a:pPr lvl="1"/>
            <a:r>
              <a:rPr lang="en-GB" sz="1800" dirty="0">
                <a:latin typeface="+mj-lt"/>
              </a:rPr>
              <a:t>3: </a:t>
            </a:r>
            <a:r>
              <a:rPr lang="en-GB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Avison, D., &amp; Fitzgerald, G. (2002). Information Systems Development: Methodologies, Techniques and Tools. McGraw Hill Higher Education.</a:t>
            </a:r>
            <a:endParaRPr lang="en-GB" sz="1800" dirty="0">
              <a:latin typeface="+mj-lt"/>
            </a:endParaRPr>
          </a:p>
          <a:p>
            <a:pPr lvl="1"/>
            <a:r>
              <a:rPr lang="en-GB" sz="1800" dirty="0">
                <a:latin typeface="+mj-lt"/>
              </a:rPr>
              <a:t>4: </a:t>
            </a:r>
            <a:r>
              <a:rPr lang="en-GB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Patching, D. (1990). Practical Soft Systems Analysis. Financial Times.</a:t>
            </a:r>
          </a:p>
          <a:p>
            <a:pPr marL="457200" lvl="1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80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66B1-5F95-E23F-8942-4E929C23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518E-664A-6FA9-8E41-E3ACD0B8C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pPr lvl="1"/>
            <a:r>
              <a:rPr lang="de-DE" dirty="0"/>
              <a:t>Systems </a:t>
            </a:r>
            <a:r>
              <a:rPr lang="de-DE" dirty="0" err="1"/>
              <a:t>Thinking</a:t>
            </a:r>
            <a:r>
              <a:rPr lang="de-DE" dirty="0"/>
              <a:t> vs. Systems Engineering</a:t>
            </a:r>
          </a:p>
          <a:p>
            <a:pPr lvl="1"/>
            <a:r>
              <a:rPr lang="de-DE" dirty="0"/>
              <a:t>Soft Systems </a:t>
            </a:r>
            <a:r>
              <a:rPr lang="de-DE" dirty="0" err="1"/>
              <a:t>Methodology</a:t>
            </a:r>
            <a:endParaRPr lang="de-DE" dirty="0"/>
          </a:p>
          <a:p>
            <a:pPr lvl="1"/>
            <a:r>
              <a:rPr lang="de-DE" dirty="0"/>
              <a:t>Quality Attributes and Scenarios</a:t>
            </a:r>
          </a:p>
          <a:p>
            <a:pPr lvl="1"/>
            <a:endParaRPr lang="de-DE" dirty="0"/>
          </a:p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SAQAW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steps</a:t>
            </a:r>
            <a:endParaRPr lang="de-DE" dirty="0"/>
          </a:p>
          <a:p>
            <a:pPr lvl="1"/>
            <a:r>
              <a:rPr lang="de-DE" dirty="0"/>
              <a:t>SAQAW vs. Other </a:t>
            </a:r>
            <a:r>
              <a:rPr lang="de-DE" dirty="0" err="1"/>
              <a:t>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22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A9D9-08F8-0C0A-503E-2E288339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Systems Aware Quality Attribute Workshop (SAQAW)?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2A19-FF8C-3C4B-F95C-8C5F642D0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„Systems Aware“ – </a:t>
            </a:r>
            <a:r>
              <a:rPr lang="de-DE" dirty="0" err="1"/>
              <a:t>Relies</a:t>
            </a:r>
            <a:r>
              <a:rPr lang="de-DE" dirty="0"/>
              <a:t> on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/organisational System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elicitation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Uses</a:t>
            </a:r>
            <a:r>
              <a:rPr lang="de-DE" dirty="0"/>
              <a:t> Systems </a:t>
            </a:r>
            <a:r>
              <a:rPr lang="de-DE" dirty="0" err="1"/>
              <a:t>Thinking</a:t>
            </a:r>
            <a:r>
              <a:rPr lang="de-DE" dirty="0"/>
              <a:t> (</a:t>
            </a:r>
            <a:r>
              <a:rPr lang="de-DE" dirty="0" err="1"/>
              <a:t>based</a:t>
            </a:r>
            <a:r>
              <a:rPr lang="de-DE" dirty="0"/>
              <a:t> on SSM)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established</a:t>
            </a:r>
            <a:r>
              <a:rPr lang="de-DE" dirty="0"/>
              <a:t> Software Architecture </a:t>
            </a:r>
            <a:r>
              <a:rPr lang="de-DE" dirty="0" err="1"/>
              <a:t>techniques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Masters </a:t>
            </a:r>
            <a:r>
              <a:rPr lang="de-DE" dirty="0" err="1"/>
              <a:t>thesis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38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FF86-CE4F-11BB-BEEA-7F107C89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189A-B8D5-BD3D-874C-5D6499419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Underlying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system</a:t>
            </a:r>
            <a:endParaRPr lang="de-DE" dirty="0"/>
          </a:p>
          <a:p>
            <a:endParaRPr lang="de-DE" dirty="0"/>
          </a:p>
          <a:p>
            <a:r>
              <a:rPr lang="de-DE" dirty="0"/>
              <a:t>Driven </a:t>
            </a:r>
            <a:r>
              <a:rPr lang="de-DE" dirty="0" err="1"/>
              <a:t>by</a:t>
            </a:r>
            <a:r>
              <a:rPr lang="de-DE" dirty="0"/>
              <a:t> Non-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endParaRPr lang="de-DE" dirty="0"/>
          </a:p>
          <a:p>
            <a:r>
              <a:rPr lang="de-DE" dirty="0"/>
              <a:t>Most </a:t>
            </a:r>
            <a:r>
              <a:rPr lang="de-DE" dirty="0" err="1"/>
              <a:t>established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scenario-based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67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9ABB-0AB8-1745-DB55-5E6C59DB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 Attributes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D8E1-DA27-F9B2-BF4B-E2C9B2C37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Performance</a:t>
            </a:r>
          </a:p>
          <a:p>
            <a:r>
              <a:rPr lang="de-DE" dirty="0" err="1"/>
              <a:t>Modfiablity</a:t>
            </a:r>
            <a:endParaRPr lang="de-DE" dirty="0"/>
          </a:p>
          <a:p>
            <a:r>
              <a:rPr lang="de-DE" dirty="0" err="1"/>
              <a:t>Extensibility</a:t>
            </a:r>
            <a:endParaRPr lang="de-DE" dirty="0"/>
          </a:p>
          <a:p>
            <a:r>
              <a:rPr lang="de-DE" dirty="0" err="1"/>
              <a:t>Reliability</a:t>
            </a:r>
            <a:endParaRPr lang="de-DE" dirty="0"/>
          </a:p>
          <a:p>
            <a:r>
              <a:rPr lang="de-DE" dirty="0" err="1"/>
              <a:t>Deployability</a:t>
            </a:r>
            <a:endParaRPr lang="de-DE" dirty="0"/>
          </a:p>
          <a:p>
            <a:r>
              <a:rPr lang="de-DE" dirty="0" err="1"/>
              <a:t>Testability</a:t>
            </a:r>
            <a:endParaRPr lang="de-DE" dirty="0"/>
          </a:p>
          <a:p>
            <a:r>
              <a:rPr lang="de-DE" dirty="0"/>
              <a:t>…..</a:t>
            </a:r>
            <a:endParaRPr lang="en-GB" dirty="0"/>
          </a:p>
        </p:txBody>
      </p:sp>
      <p:pic>
        <p:nvPicPr>
          <p:cNvPr id="1026" name="Picture 2" descr="ISO/IEC 9126 proposal of quality attributes refinement | Download  Scientific Diagram">
            <a:extLst>
              <a:ext uri="{FF2B5EF4-FFF2-40B4-BE49-F238E27FC236}">
                <a16:creationId xmlns:a16="http://schemas.microsoft.com/office/drawing/2014/main" id="{31EA3F91-1B16-DEF3-3E59-47E4A2476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769" y="681037"/>
            <a:ext cx="5621031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56FABF-D26E-F2C3-C21A-1C8E291054A0}"/>
              </a:ext>
            </a:extLst>
          </p:cNvPr>
          <p:cNvSpPr txBox="1"/>
          <p:nvPr/>
        </p:nvSpPr>
        <p:spPr>
          <a:xfrm>
            <a:off x="5168265" y="5343526"/>
            <a:ext cx="651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Refinement of Quality attributes as shown in</a:t>
            </a:r>
          </a:p>
          <a:p>
            <a:pPr algn="ctr"/>
            <a:r>
              <a:rPr lang="en-GB" dirty="0">
                <a:solidFill>
                  <a:srgbClr val="11111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“</a:t>
            </a:r>
            <a:r>
              <a:rPr lang="en-GB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Modeling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Non-Functional Requirements” </a:t>
            </a:r>
            <a:r>
              <a:rPr lang="en-GB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Botella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et al. (2001)</a:t>
            </a:r>
          </a:p>
        </p:txBody>
      </p:sp>
    </p:spTree>
    <p:extLst>
      <p:ext uri="{BB962C8B-B14F-4D97-AF65-F5344CB8AC3E}">
        <p14:creationId xmlns:p14="http://schemas.microsoft.com/office/powerpoint/2010/main" val="126829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F08C-05C8-312E-D173-E1E93BBA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 Attribute Scenarios</a:t>
            </a:r>
            <a:endParaRPr lang="en-GB" dirty="0"/>
          </a:p>
        </p:txBody>
      </p:sp>
      <p:pic>
        <p:nvPicPr>
          <p:cNvPr id="4" name="Picture 3" descr="A diagram of a fault&#10;&#10;Description automatically generated">
            <a:extLst>
              <a:ext uri="{FF2B5EF4-FFF2-40B4-BE49-F238E27FC236}">
                <a16:creationId xmlns:a16="http://schemas.microsoft.com/office/drawing/2014/main" id="{516C541C-5E7D-42FD-2F45-E5D29021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724" y="1735867"/>
            <a:ext cx="6862551" cy="3386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915834-5110-7AFD-655D-A85E9438460A}"/>
              </a:ext>
            </a:extLst>
          </p:cNvPr>
          <p:cNvSpPr txBox="1"/>
          <p:nvPr/>
        </p:nvSpPr>
        <p:spPr>
          <a:xfrm>
            <a:off x="2798718" y="5122132"/>
            <a:ext cx="6936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Structure of Quality Attribute Scenarios taken from Bass et al. (2021)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76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200B-9573-B2EA-78F3-7F1EEEBF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 Systems </a:t>
            </a:r>
            <a:r>
              <a:rPr lang="de-DE" dirty="0" err="1"/>
              <a:t>Methodology</a:t>
            </a:r>
            <a:r>
              <a:rPr lang="de-DE" dirty="0"/>
              <a:t> (SSM)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9047E-F944-4CEC-CC9C-925BCECB2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556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Peter Checkland in 1981</a:t>
            </a:r>
          </a:p>
          <a:p>
            <a:endParaRPr lang="de-DE" dirty="0"/>
          </a:p>
          <a:p>
            <a:r>
              <a:rPr lang="de-DE" dirty="0" err="1"/>
              <a:t>Operationalizes</a:t>
            </a:r>
            <a:r>
              <a:rPr lang="de-DE" dirty="0"/>
              <a:t> Systems </a:t>
            </a:r>
            <a:r>
              <a:rPr lang="de-DE" dirty="0" err="1"/>
              <a:t>Thinking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„</a:t>
            </a:r>
            <a:r>
              <a:rPr lang="de-DE" dirty="0" err="1"/>
              <a:t>ill-defined</a:t>
            </a:r>
            <a:r>
              <a:rPr lang="de-DE" dirty="0"/>
              <a:t>“ </a:t>
            </a:r>
            <a:r>
              <a:rPr lang="de-DE" dirty="0" err="1"/>
              <a:t>problematic</a:t>
            </a:r>
            <a:r>
              <a:rPr lang="de-DE" dirty="0"/>
              <a:t> </a:t>
            </a:r>
            <a:r>
              <a:rPr lang="de-DE" dirty="0" err="1"/>
              <a:t>situation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GB" dirty="0"/>
              <a:t>Rationale: Analysing the real-world as is to inspire purposeful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ADAF0-6DBC-4ED5-1003-8FB863CF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59281"/>
            <a:ext cx="5885800" cy="4747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9634A6-4521-26AD-738D-6640F8B4F943}"/>
              </a:ext>
            </a:extLst>
          </p:cNvPr>
          <p:cNvSpPr txBox="1"/>
          <p:nvPr/>
        </p:nvSpPr>
        <p:spPr>
          <a:xfrm>
            <a:off x="6317706" y="6106728"/>
            <a:ext cx="544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7-steps </a:t>
            </a:r>
            <a:r>
              <a:rPr lang="de-DE" dirty="0" err="1"/>
              <a:t>of</a:t>
            </a:r>
            <a:r>
              <a:rPr lang="de-DE" dirty="0"/>
              <a:t> SSM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Peter Checkland (1981)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91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F2B9-9B62-BC22-5B5D-133A2D24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Systems </a:t>
            </a:r>
            <a:r>
              <a:rPr lang="de-DE" dirty="0" err="1"/>
              <a:t>Thinking</a:t>
            </a:r>
            <a:r>
              <a:rPr lang="de-DE" dirty="0"/>
              <a:t> vs. Systems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DB48-73A7-1C80-15E6-0E460FF61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968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ST: A System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socio-technical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relations</a:t>
            </a:r>
            <a:r>
              <a:rPr lang="de-DE" dirty="0"/>
              <a:t> and </a:t>
            </a:r>
            <a:r>
              <a:rPr lang="de-DE" dirty="0" err="1"/>
              <a:t>complexities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analysed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inspire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and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purposeful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458390-C376-1237-062E-7E2530E60748}"/>
              </a:ext>
            </a:extLst>
          </p:cNvPr>
          <p:cNvSpPr txBox="1">
            <a:spLocks/>
          </p:cNvSpPr>
          <p:nvPr/>
        </p:nvSpPr>
        <p:spPr>
          <a:xfrm>
            <a:off x="6294122" y="1825625"/>
            <a:ext cx="50596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/>
              <a:t>SE: A System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abstracted</a:t>
            </a:r>
            <a:r>
              <a:rPr lang="de-DE" dirty="0"/>
              <a:t> so a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egineered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abstractions</a:t>
            </a:r>
            <a:r>
              <a:rPr lang="de-DE" dirty="0"/>
              <a:t>,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real-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and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FA1-8851-92FD-D2AE-910F3912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SAQAW </a:t>
            </a:r>
            <a:r>
              <a:rPr lang="de-DE" dirty="0" err="1"/>
              <a:t>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6FC5D-99A6-E054-5980-4FADC828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8 </a:t>
            </a:r>
            <a:r>
              <a:rPr lang="de-DE" dirty="0" err="1"/>
              <a:t>steps</a:t>
            </a:r>
            <a:r>
              <a:rPr lang="de-DE" dirty="0"/>
              <a:t> in 2 </a:t>
            </a:r>
            <a:r>
              <a:rPr lang="de-DE" dirty="0" err="1"/>
              <a:t>phases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phase</a:t>
            </a:r>
            <a:r>
              <a:rPr lang="de-DE" dirty="0"/>
              <a:t>: Soft Systems Phase</a:t>
            </a:r>
          </a:p>
          <a:p>
            <a:r>
              <a:rPr lang="de-DE" dirty="0"/>
              <a:t>Second </a:t>
            </a:r>
            <a:r>
              <a:rPr lang="en-GB" dirty="0"/>
              <a:t>phase : Scenario Generation Phase</a:t>
            </a:r>
          </a:p>
        </p:txBody>
      </p:sp>
    </p:spTree>
    <p:extLst>
      <p:ext uri="{BB962C8B-B14F-4D97-AF65-F5344CB8AC3E}">
        <p14:creationId xmlns:p14="http://schemas.microsoft.com/office/powerpoint/2010/main" val="326578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Widescreen</PresentationFormat>
  <Paragraphs>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Roboto</vt:lpstr>
      <vt:lpstr>Office Theme</vt:lpstr>
      <vt:lpstr>The Systems Aware Quality Attribute Workshop</vt:lpstr>
      <vt:lpstr>Content</vt:lpstr>
      <vt:lpstr>What is the Systems Aware Quality Attribute Workshop (SAQAW)?</vt:lpstr>
      <vt:lpstr>Software Architecture</vt:lpstr>
      <vt:lpstr>Quality Attributes</vt:lpstr>
      <vt:lpstr>Quality Attribute Scenarios</vt:lpstr>
      <vt:lpstr>Soft Systems Methodology (SSM)</vt:lpstr>
      <vt:lpstr>Systems Thinking vs. Systems Engineering</vt:lpstr>
      <vt:lpstr>The SAQAW Structure</vt:lpstr>
      <vt:lpstr>Soft Systems Phase</vt:lpstr>
      <vt:lpstr>PowerPoint Presentation</vt:lpstr>
      <vt:lpstr>Scneario Generation Phase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Fynn Weyrich</dc:creator>
  <cp:lastModifiedBy>Fynn Weyrich</cp:lastModifiedBy>
  <cp:revision>2</cp:revision>
  <dcterms:created xsi:type="dcterms:W3CDTF">2024-08-02T09:36:50Z</dcterms:created>
  <dcterms:modified xsi:type="dcterms:W3CDTF">2024-08-15T06:01:32Z</dcterms:modified>
</cp:coreProperties>
</file>