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C4B4-D18A-DC99-EC9D-8269FB944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26050-5877-BF95-D49E-7152429AB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A251EE-D5E8-C3F7-CC76-87D63056FEE3}"/>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EB3BA44B-0544-0706-0F53-485020D8D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73BFA-DF83-D209-87C4-35A16A10D7BD}"/>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31338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279-2D74-CEA1-97EE-1D89603BF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57E1EB-3245-8E9C-12BE-DF3704866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0F746-6F05-6925-A905-E1C78B46EF7F}"/>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14050C5D-D69F-DC90-F145-E1CC15F45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6414E-7992-0573-712A-19AA591C06E6}"/>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320593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71EF4-39BC-3ED6-180D-4D99F08FD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7730D-00BE-4D10-ED9A-841990C28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C5641-1A06-14EC-978C-91E1365B7C2A}"/>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A1C45C64-4C9C-2891-2873-ED3EE45DB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75BAD-82EE-B952-11BD-FF812B5A1024}"/>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203796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A36D-4EDF-E2AE-B9E6-0D3333FF7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66153-4DDB-0CE6-B652-518808F78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26085-8A15-94E2-6920-4A695D196E1B}"/>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E2642492-08C0-94C2-16FE-911D64A2C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79362-462A-F946-20B9-53307C16C077}"/>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353003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D2B7-24CC-80BD-927D-72FB5A0D37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1A008-0218-2429-DA08-BA2E519F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0DE74-2265-9123-2943-98A7ACD8446D}"/>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7E572FF8-7613-2B52-9853-89F183BD7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DF6CF-9173-16CC-6088-29D8944F9D1A}"/>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163311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CF9-D36D-AEAF-C598-79AC7D095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FDD08-CBD7-E5F4-DE8A-B716AA2A8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04F94F-F441-C110-5438-5B017E915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A676A9-B4EF-C6C4-CC32-3AEBC36A495D}"/>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6" name="Footer Placeholder 5">
            <a:extLst>
              <a:ext uri="{FF2B5EF4-FFF2-40B4-BE49-F238E27FC236}">
                <a16:creationId xmlns:a16="http://schemas.microsoft.com/office/drawing/2014/main" id="{796DC486-1482-F40A-FD59-E7A93B09C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32B1A-1190-47F3-AC18-58329EC6DDF8}"/>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415749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2BD0-A0E2-E0BA-A798-B19A693FA3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96995F-7D82-8073-3618-2D35030E9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33D8D-3EC8-7325-AE25-083C8D2BE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782C9-E232-CC3C-7794-90460D24E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4232B-9B5A-C495-A422-7B81D4E84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63820-27BC-3F69-B510-77F2216FD417}"/>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8" name="Footer Placeholder 7">
            <a:extLst>
              <a:ext uri="{FF2B5EF4-FFF2-40B4-BE49-F238E27FC236}">
                <a16:creationId xmlns:a16="http://schemas.microsoft.com/office/drawing/2014/main" id="{3FAA3A1D-60D8-3008-4882-8BDF34C867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13E2C8-1D28-C1D0-EDBE-18F45BED4A66}"/>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109730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D3AC-EE23-7783-4052-87B89D4A73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C53936-45FC-3406-8A1D-C8A1E30AD537}"/>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4" name="Footer Placeholder 3">
            <a:extLst>
              <a:ext uri="{FF2B5EF4-FFF2-40B4-BE49-F238E27FC236}">
                <a16:creationId xmlns:a16="http://schemas.microsoft.com/office/drawing/2014/main" id="{4DED2193-FBDA-5356-2413-DFA5B7BEB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494E2-C4CE-D3E8-516E-B33D96C98FCC}"/>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274333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07F46-F4E0-29D8-6844-CE36BBF60856}"/>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3" name="Footer Placeholder 2">
            <a:extLst>
              <a:ext uri="{FF2B5EF4-FFF2-40B4-BE49-F238E27FC236}">
                <a16:creationId xmlns:a16="http://schemas.microsoft.com/office/drawing/2014/main" id="{38AD1637-C678-118C-1D0E-DA39321FF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130DC7-AD8F-0AB3-B9BE-D318C743A94B}"/>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307076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59E8-8EB2-C952-7FE5-41AF8A83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6FF168-25FD-A4CD-0952-11C66D1D1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A1F3B-5C32-5E67-8B6E-32E13FD15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2D389-0CF8-0119-4BC0-0326D5DAFB3C}"/>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6" name="Footer Placeholder 5">
            <a:extLst>
              <a:ext uri="{FF2B5EF4-FFF2-40B4-BE49-F238E27FC236}">
                <a16:creationId xmlns:a16="http://schemas.microsoft.com/office/drawing/2014/main" id="{CF63CE37-AE2E-55EB-9827-CC710561F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1C33C-B4CF-2406-8569-2FA5F8336131}"/>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422996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DC56-2014-8DFB-F504-E1A754082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F36BB-6517-D72E-38FC-7E6597515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6209B-4BF9-BC8B-6F23-1D2C84471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ADEBB-2359-1317-35A9-A76207BB4B8C}"/>
              </a:ext>
            </a:extLst>
          </p:cNvPr>
          <p:cNvSpPr>
            <a:spLocks noGrp="1"/>
          </p:cNvSpPr>
          <p:nvPr>
            <p:ph type="dt" sz="half" idx="10"/>
          </p:nvPr>
        </p:nvSpPr>
        <p:spPr/>
        <p:txBody>
          <a:bodyPr/>
          <a:lstStyle/>
          <a:p>
            <a:fld id="{1F828CD6-61C0-884C-B1C1-7B4C90564462}" type="datetimeFigureOut">
              <a:rPr lang="en-US" smtClean="0"/>
              <a:t>2/15/24</a:t>
            </a:fld>
            <a:endParaRPr lang="en-US"/>
          </a:p>
        </p:txBody>
      </p:sp>
      <p:sp>
        <p:nvSpPr>
          <p:cNvPr id="6" name="Footer Placeholder 5">
            <a:extLst>
              <a:ext uri="{FF2B5EF4-FFF2-40B4-BE49-F238E27FC236}">
                <a16:creationId xmlns:a16="http://schemas.microsoft.com/office/drawing/2014/main" id="{0D755ADF-7D8E-0048-EC51-DCAAAFF5C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FEBA4-F86A-901B-36A0-98641F4433E1}"/>
              </a:ext>
            </a:extLst>
          </p:cNvPr>
          <p:cNvSpPr>
            <a:spLocks noGrp="1"/>
          </p:cNvSpPr>
          <p:nvPr>
            <p:ph type="sldNum" sz="quarter" idx="12"/>
          </p:nvPr>
        </p:nvSpPr>
        <p:spPr/>
        <p:txBody>
          <a:bodyPr/>
          <a:lstStyle/>
          <a:p>
            <a:fld id="{4EC99D95-9D25-F34C-82E0-465EED0C5F78}" type="slidenum">
              <a:rPr lang="en-US" smtClean="0"/>
              <a:t>‹#›</a:t>
            </a:fld>
            <a:endParaRPr lang="en-US"/>
          </a:p>
        </p:txBody>
      </p:sp>
    </p:spTree>
    <p:extLst>
      <p:ext uri="{BB962C8B-B14F-4D97-AF65-F5344CB8AC3E}">
        <p14:creationId xmlns:p14="http://schemas.microsoft.com/office/powerpoint/2010/main" val="295520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CB071-F760-489C-72F9-8CEF9E5BB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E65036-E9DC-F0F3-BE70-DDDBBC716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9C81A-A937-14DD-FD2E-2F5062FFA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28CD6-61C0-884C-B1C1-7B4C90564462}" type="datetimeFigureOut">
              <a:rPr lang="en-US" smtClean="0"/>
              <a:t>2/15/24</a:t>
            </a:fld>
            <a:endParaRPr lang="en-US"/>
          </a:p>
        </p:txBody>
      </p:sp>
      <p:sp>
        <p:nvSpPr>
          <p:cNvPr id="5" name="Footer Placeholder 4">
            <a:extLst>
              <a:ext uri="{FF2B5EF4-FFF2-40B4-BE49-F238E27FC236}">
                <a16:creationId xmlns:a16="http://schemas.microsoft.com/office/drawing/2014/main" id="{9B459146-875C-FF2C-9F22-1FA552F3D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20698A-59E2-7E93-D196-C07985C0F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99D95-9D25-F34C-82E0-465EED0C5F78}" type="slidenum">
              <a:rPr lang="en-US" smtClean="0"/>
              <a:t>‹#›</a:t>
            </a:fld>
            <a:endParaRPr lang="en-US"/>
          </a:p>
        </p:txBody>
      </p:sp>
    </p:spTree>
    <p:extLst>
      <p:ext uri="{BB962C8B-B14F-4D97-AF65-F5344CB8AC3E}">
        <p14:creationId xmlns:p14="http://schemas.microsoft.com/office/powerpoint/2010/main" val="1739897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68FC-6E70-7D77-C933-B2B7D76279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629BB8-A85B-70AF-3F15-4B563F346C7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B27166-5203-3645-D574-F281E5B92DDA}"/>
              </a:ext>
            </a:extLst>
          </p:cNvPr>
          <p:cNvPicPr>
            <a:picLocks noChangeAspect="1"/>
          </p:cNvPicPr>
          <p:nvPr/>
        </p:nvPicPr>
        <p:blipFill>
          <a:blip r:embed="rId2"/>
          <a:stretch>
            <a:fillRect/>
          </a:stretch>
        </p:blipFill>
        <p:spPr>
          <a:xfrm>
            <a:off x="838200" y="94216"/>
            <a:ext cx="7772400" cy="6082747"/>
          </a:xfrm>
          <a:prstGeom prst="rect">
            <a:avLst/>
          </a:prstGeom>
        </p:spPr>
      </p:pic>
    </p:spTree>
    <p:extLst>
      <p:ext uri="{BB962C8B-B14F-4D97-AF65-F5344CB8AC3E}">
        <p14:creationId xmlns:p14="http://schemas.microsoft.com/office/powerpoint/2010/main" val="397406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EB5E4-748B-89DE-6C50-48E2AE34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89895-46DD-64F3-8584-0B3D867C71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1B42A5-0E07-1F0D-80B3-3F7309C9C8A3}"/>
              </a:ext>
            </a:extLst>
          </p:cNvPr>
          <p:cNvSpPr>
            <a:spLocks noGrp="1"/>
          </p:cNvSpPr>
          <p:nvPr>
            <p:ph idx="1"/>
          </p:nvPr>
        </p:nvSpPr>
        <p:spPr/>
        <p:txBody>
          <a:bodyPr>
            <a:normAutofit fontScale="92500" lnSpcReduction="10000"/>
          </a:bodyPr>
          <a:lstStyle/>
          <a:p>
            <a:r>
              <a:rPr lang="en-US" b="0" i="0" u="none" strike="noStrike" dirty="0">
                <a:solidFill>
                  <a:srgbClr val="000000"/>
                </a:solidFill>
                <a:effectLst/>
                <a:latin typeface="times new roman" panose="02020603050405020304" pitchFamily="18" charset="0"/>
              </a:rPr>
              <a:t>The t-test uses an approximation to the sampling distribution of the difference in sample means based on the Central Limit Theorem, which ensures that for sufficiently large samples, the sampling distribution will be very close to Normal.  The mean of the sampling distribution will be the difference in population means, and the variance of the sampling distribution will be the standard error of the difference in sample means.  This approximation works quite well even for small samples (say sample sizes of 10 for both conditions) unless the data are highly skewed. </a:t>
            </a:r>
          </a:p>
          <a:p>
            <a:r>
              <a:rPr lang="en-US" dirty="0">
                <a:solidFill>
                  <a:srgbClr val="000000"/>
                </a:solidFill>
                <a:latin typeface="times new roman" panose="02020603050405020304" pitchFamily="18" charset="0"/>
              </a:rPr>
              <a:t>I</a:t>
            </a:r>
            <a:r>
              <a:rPr lang="en-US" b="0" i="0" u="none" strike="noStrike" dirty="0">
                <a:solidFill>
                  <a:srgbClr val="000000"/>
                </a:solidFill>
                <a:effectLst/>
                <a:latin typeface="times new roman" panose="02020603050405020304" pitchFamily="18" charset="0"/>
              </a:rPr>
              <a:t>f the null hypothesis was true we expect that group mean difference would be close to zero. "close" is relative to the sampling distribution.  And we have an estimate of the SD of the sampling distribution. Statistical theory then tells us that if the underlying populations are close to Normal, are independent and there is no difference in population means, then</a:t>
            </a:r>
            <a:endParaRPr lang="en-US" dirty="0"/>
          </a:p>
        </p:txBody>
      </p:sp>
    </p:spTree>
    <p:extLst>
      <p:ext uri="{BB962C8B-B14F-4D97-AF65-F5344CB8AC3E}">
        <p14:creationId xmlns:p14="http://schemas.microsoft.com/office/powerpoint/2010/main" val="369709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C17D-10FC-3AC0-47C3-BF33DA40C2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BC0433-D1F5-3334-96EF-B7BDD362D7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9C9D21-1FC5-62D0-BFF6-18C45B865D5D}"/>
              </a:ext>
            </a:extLst>
          </p:cNvPr>
          <p:cNvPicPr>
            <a:picLocks noChangeAspect="1"/>
          </p:cNvPicPr>
          <p:nvPr/>
        </p:nvPicPr>
        <p:blipFill>
          <a:blip r:embed="rId2"/>
          <a:stretch>
            <a:fillRect/>
          </a:stretch>
        </p:blipFill>
        <p:spPr>
          <a:xfrm>
            <a:off x="838200" y="365125"/>
            <a:ext cx="9065210" cy="4651718"/>
          </a:xfrm>
          <a:prstGeom prst="rect">
            <a:avLst/>
          </a:prstGeom>
        </p:spPr>
      </p:pic>
    </p:spTree>
    <p:extLst>
      <p:ext uri="{BB962C8B-B14F-4D97-AF65-F5344CB8AC3E}">
        <p14:creationId xmlns:p14="http://schemas.microsoft.com/office/powerpoint/2010/main" val="131897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7EDD-5713-A63E-1CA4-76FD445005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D15F7C-F963-1731-D8F1-784C3BEC1C8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D4CA18C-EE87-9C8D-0B62-BDF4565116B8}"/>
              </a:ext>
            </a:extLst>
          </p:cNvPr>
          <p:cNvPicPr>
            <a:picLocks noChangeAspect="1"/>
          </p:cNvPicPr>
          <p:nvPr/>
        </p:nvPicPr>
        <p:blipFill>
          <a:blip r:embed="rId2"/>
          <a:stretch>
            <a:fillRect/>
          </a:stretch>
        </p:blipFill>
        <p:spPr>
          <a:xfrm>
            <a:off x="838200" y="365125"/>
            <a:ext cx="8886568" cy="6020450"/>
          </a:xfrm>
          <a:prstGeom prst="rect">
            <a:avLst/>
          </a:prstGeom>
        </p:spPr>
      </p:pic>
    </p:spTree>
    <p:extLst>
      <p:ext uri="{BB962C8B-B14F-4D97-AF65-F5344CB8AC3E}">
        <p14:creationId xmlns:p14="http://schemas.microsoft.com/office/powerpoint/2010/main" val="404532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A88D-2A7A-B519-10CA-4B3FB15654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8EEE9E-E364-C216-7752-9BEBC4A322A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41FB27F-2317-8872-E87A-E781AE554CBB}"/>
              </a:ext>
            </a:extLst>
          </p:cNvPr>
          <p:cNvPicPr>
            <a:picLocks noChangeAspect="1"/>
          </p:cNvPicPr>
          <p:nvPr/>
        </p:nvPicPr>
        <p:blipFill>
          <a:blip r:embed="rId2"/>
          <a:stretch>
            <a:fillRect/>
          </a:stretch>
        </p:blipFill>
        <p:spPr>
          <a:xfrm>
            <a:off x="625733" y="365125"/>
            <a:ext cx="11144406" cy="3922670"/>
          </a:xfrm>
          <a:prstGeom prst="rect">
            <a:avLst/>
          </a:prstGeom>
        </p:spPr>
      </p:pic>
    </p:spTree>
    <p:extLst>
      <p:ext uri="{BB962C8B-B14F-4D97-AF65-F5344CB8AC3E}">
        <p14:creationId xmlns:p14="http://schemas.microsoft.com/office/powerpoint/2010/main" val="27203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0B4AC4B-0361-2D28-9E6B-3C4DB8925585}"/>
              </a:ext>
            </a:extLst>
          </p:cNvPr>
          <p:cNvGrpSpPr/>
          <p:nvPr/>
        </p:nvGrpSpPr>
        <p:grpSpPr>
          <a:xfrm>
            <a:off x="2992820" y="1041044"/>
            <a:ext cx="8789276" cy="5231032"/>
            <a:chOff x="838200" y="1690688"/>
            <a:chExt cx="7124700" cy="4486275"/>
          </a:xfrm>
        </p:grpSpPr>
        <p:pic>
          <p:nvPicPr>
            <p:cNvPr id="4" name="Picture 3">
              <a:extLst>
                <a:ext uri="{FF2B5EF4-FFF2-40B4-BE49-F238E27FC236}">
                  <a16:creationId xmlns:a16="http://schemas.microsoft.com/office/drawing/2014/main" id="{E84ED78D-1E4B-D22D-3AAD-D22D430B0812}"/>
                </a:ext>
              </a:extLst>
            </p:cNvPr>
            <p:cNvPicPr>
              <a:picLocks noChangeAspect="1"/>
            </p:cNvPicPr>
            <p:nvPr/>
          </p:nvPicPr>
          <p:blipFill>
            <a:blip r:embed="rId2"/>
            <a:stretch>
              <a:fillRect/>
            </a:stretch>
          </p:blipFill>
          <p:spPr>
            <a:xfrm>
              <a:off x="838200" y="1690688"/>
              <a:ext cx="7124700" cy="1600200"/>
            </a:xfrm>
            <a:prstGeom prst="rect">
              <a:avLst/>
            </a:prstGeom>
          </p:spPr>
        </p:pic>
        <p:pic>
          <p:nvPicPr>
            <p:cNvPr id="5" name="Picture 4">
              <a:extLst>
                <a:ext uri="{FF2B5EF4-FFF2-40B4-BE49-F238E27FC236}">
                  <a16:creationId xmlns:a16="http://schemas.microsoft.com/office/drawing/2014/main" id="{013B8033-7C74-35CB-690E-24C029934ECC}"/>
                </a:ext>
              </a:extLst>
            </p:cNvPr>
            <p:cNvPicPr>
              <a:picLocks noChangeAspect="1"/>
            </p:cNvPicPr>
            <p:nvPr/>
          </p:nvPicPr>
          <p:blipFill>
            <a:blip r:embed="rId3"/>
            <a:stretch>
              <a:fillRect/>
            </a:stretch>
          </p:blipFill>
          <p:spPr>
            <a:xfrm>
              <a:off x="1028700" y="3001963"/>
              <a:ext cx="6743700" cy="3175000"/>
            </a:xfrm>
            <a:prstGeom prst="rect">
              <a:avLst/>
            </a:prstGeom>
          </p:spPr>
        </p:pic>
      </p:grpSp>
    </p:spTree>
    <p:extLst>
      <p:ext uri="{BB962C8B-B14F-4D97-AF65-F5344CB8AC3E}">
        <p14:creationId xmlns:p14="http://schemas.microsoft.com/office/powerpoint/2010/main" val="324643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167</Words>
  <Application>Microsoft Macintosh PowerPoint</Application>
  <PresentationFormat>Widescreen</PresentationFormat>
  <Paragraphs>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Xihui</dc:creator>
  <cp:lastModifiedBy>Xu, Xihui</cp:lastModifiedBy>
  <cp:revision>2</cp:revision>
  <dcterms:created xsi:type="dcterms:W3CDTF">2024-02-12T03:16:07Z</dcterms:created>
  <dcterms:modified xsi:type="dcterms:W3CDTF">2024-02-16T00:20:21Z</dcterms:modified>
</cp:coreProperties>
</file>